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1"/>
  </p:notesMasterIdLst>
  <p:handoutMasterIdLst>
    <p:handoutMasterId r:id="rId12"/>
  </p:handoutMasterIdLst>
  <p:sldIdLst>
    <p:sldId id="333" r:id="rId3"/>
    <p:sldId id="257" r:id="rId4"/>
    <p:sldId id="370" r:id="rId5"/>
    <p:sldId id="371" r:id="rId6"/>
    <p:sldId id="372" r:id="rId7"/>
    <p:sldId id="373" r:id="rId8"/>
    <p:sldId id="374" r:id="rId9"/>
    <p:sldId id="369" r:id="rId10"/>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im Lansford" initials="JL" lastIdx="2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61" autoAdjust="0"/>
    <p:restoredTop sz="94638" autoAdjust="0"/>
  </p:normalViewPr>
  <p:slideViewPr>
    <p:cSldViewPr>
      <p:cViewPr>
        <p:scale>
          <a:sx n="100" d="100"/>
          <a:sy n="100" d="100"/>
        </p:scale>
        <p:origin x="-762" y="-72"/>
      </p:cViewPr>
      <p:guideLst>
        <p:guide orient="horz" pos="2160"/>
        <p:guide pos="2880"/>
      </p:guideLst>
    </p:cSldViewPr>
  </p:slideViewPr>
  <p:outlineViewPr>
    <p:cViewPr>
      <p:scale>
        <a:sx n="33" d="100"/>
        <a:sy n="33" d="100"/>
      </p:scale>
      <p:origin x="30" y="7740"/>
    </p:cViewPr>
  </p:outlineViewPr>
  <p:notesTextViewPr>
    <p:cViewPr>
      <p:scale>
        <a:sx n="100" d="100"/>
        <a:sy n="100" d="100"/>
      </p:scale>
      <p:origin x="0" y="0"/>
    </p:cViewPr>
  </p:notesTextViewPr>
  <p:notesViewPr>
    <p:cSldViewPr>
      <p:cViewPr varScale="1">
        <p:scale>
          <a:sx n="61" d="100"/>
          <a:sy n="61" d="100"/>
        </p:scale>
        <p:origin x="-1878" y="-9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5-03-07T23:58:12.428" idx="21">
    <p:pos x="4890" y="1440"/>
    <p:text>strike "safety-related"
"Another submission that has been been made in the group proposes..."
</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5-03-06T11:50:38.422" idx="22">
    <p:pos x="4206" y="1600"/>
    <p:text>Reject</p:text>
  </p:cm>
  <p:cm authorId="0" dt="2015-03-08T00:25:36.229" idx="23">
    <p:pos x="5436" y="2441"/>
    <p:text>instead of "wi-Fi" use "unlicensed devices"
modified IEEE 802.11ac</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5-03-08T00:36:15.735" idx="24">
    <p:pos x="5219" y="2034"/>
    <p:text>Modify sentence to read: "While the secondary CCA mechanism in 802.11ac currently uses Energy Detect, which is 20dB higher than the thresholds defined for Carrier Sense, modification of the existing 802.11ac standard to incorporated 20MHz Carrier Sense secondary CCA in the U-NII-4 band would likely not result in a major change (if any) to existing standards or chipsets."</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64584" y="175749"/>
            <a:ext cx="220573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cs typeface="+mn-cs"/>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87685" y="175749"/>
            <a:ext cx="81272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cs typeface="+mn-cs"/>
              </a:defRPr>
            </a:lvl1pPr>
          </a:lstStyle>
          <a:p>
            <a:pPr>
              <a:defRPr/>
            </a:pPr>
            <a:r>
              <a:rPr lang="en-US"/>
              <a:t>April 2009</a:t>
            </a:r>
          </a:p>
        </p:txBody>
      </p:sp>
      <p:sp>
        <p:nvSpPr>
          <p:cNvPr id="3076" name="Rectangle 4"/>
          <p:cNvSpPr>
            <a:spLocks noGrp="1" noChangeArrowheads="1"/>
          </p:cNvSpPr>
          <p:nvPr>
            <p:ph type="ftr" sz="quarter" idx="2"/>
          </p:nvPr>
        </p:nvSpPr>
        <p:spPr bwMode="auto">
          <a:xfrm>
            <a:off x="4070723" y="8997440"/>
            <a:ext cx="217809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cs typeface="+mn-cs"/>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093969" y="899744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atin typeface="Times New Roman" pitchFamily="18" charset="0"/>
                <a:cs typeface="+mn-cs"/>
              </a:defRPr>
            </a:lvl1pPr>
          </a:lstStyle>
          <a:p>
            <a:pPr>
              <a:defRPr/>
            </a:pPr>
            <a:r>
              <a:rPr lang="en-US"/>
              <a:t>Page </a:t>
            </a:r>
            <a:fld id="{5C859BB7-EAC6-461B-AF05-219C0906D497}" type="slidenum">
              <a:rPr lang="en-US"/>
              <a:pPr>
                <a:defRPr/>
              </a:pPr>
              <a:t>‹#›</a:t>
            </a:fld>
            <a:endParaRPr lang="en-US"/>
          </a:p>
        </p:txBody>
      </p:sp>
      <p:sp>
        <p:nvSpPr>
          <p:cNvPr id="29702" name="Line 6"/>
          <p:cNvSpPr>
            <a:spLocks noChangeShapeType="1"/>
          </p:cNvSpPr>
          <p:nvPr/>
        </p:nvSpPr>
        <p:spPr bwMode="auto">
          <a:xfrm>
            <a:off x="686115" y="388013"/>
            <a:ext cx="548577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07" name="Rectangle 7"/>
          <p:cNvSpPr>
            <a:spLocks noChangeArrowheads="1"/>
          </p:cNvSpPr>
          <p:nvPr/>
        </p:nvSpPr>
        <p:spPr bwMode="auto">
          <a:xfrm>
            <a:off x="686116" y="8997440"/>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9704" name="Line 8"/>
          <p:cNvSpPr>
            <a:spLocks noChangeShapeType="1"/>
          </p:cNvSpPr>
          <p:nvPr/>
        </p:nvSpPr>
        <p:spPr bwMode="auto">
          <a:xfrm>
            <a:off x="686115" y="8986309"/>
            <a:ext cx="563806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41750047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06976" y="96238"/>
            <a:ext cx="220573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cs typeface="+mn-cs"/>
              </a:defRPr>
            </a:lvl1pPr>
          </a:lstStyle>
          <a:p>
            <a:pPr>
              <a:defRPr/>
            </a:pPr>
            <a:r>
              <a:rPr lang="en-US"/>
              <a:t>doc.: IEEE 802.19-09/xxxxr0</a:t>
            </a:r>
          </a:p>
        </p:txBody>
      </p:sp>
      <p:sp>
        <p:nvSpPr>
          <p:cNvPr id="2051" name="Rectangle 3"/>
          <p:cNvSpPr>
            <a:spLocks noGrp="1" noChangeArrowheads="1"/>
          </p:cNvSpPr>
          <p:nvPr>
            <p:ph type="dt" idx="1"/>
          </p:nvPr>
        </p:nvSpPr>
        <p:spPr bwMode="auto">
          <a:xfrm>
            <a:off x="646863" y="96238"/>
            <a:ext cx="81272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cs typeface="+mn-cs"/>
              </a:defRPr>
            </a:lvl1pPr>
          </a:lstStyle>
          <a:p>
            <a:pPr>
              <a:defRPr/>
            </a:pPr>
            <a:r>
              <a:rPr lang="en-US"/>
              <a:t>April 2009</a:t>
            </a:r>
          </a:p>
        </p:txBody>
      </p:sp>
      <p:sp>
        <p:nvSpPr>
          <p:cNvPr id="26628"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3772" y="4416030"/>
            <a:ext cx="5030456" cy="4183856"/>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572947" y="9000621"/>
            <a:ext cx="263976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cs typeface="+mn-cs"/>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176571" y="900062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cs typeface="+mn-cs"/>
              </a:defRPr>
            </a:lvl1pPr>
          </a:lstStyle>
          <a:p>
            <a:pPr>
              <a:defRPr/>
            </a:pPr>
            <a:r>
              <a:rPr lang="en-US"/>
              <a:t>Page </a:t>
            </a:r>
            <a:fld id="{5D4F2518-CE9B-48AA-8553-6F0E63784FC1}" type="slidenum">
              <a:rPr lang="en-US"/>
              <a:pPr>
                <a:defRPr/>
              </a:pPr>
              <a:t>‹#›</a:t>
            </a:fld>
            <a:endParaRPr lang="en-US"/>
          </a:p>
        </p:txBody>
      </p:sp>
      <p:sp>
        <p:nvSpPr>
          <p:cNvPr id="22536" name="Rectangle 8"/>
          <p:cNvSpPr>
            <a:spLocks noChangeArrowheads="1"/>
          </p:cNvSpPr>
          <p:nvPr/>
        </p:nvSpPr>
        <p:spPr bwMode="auto">
          <a:xfrm>
            <a:off x="715946" y="9000621"/>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6633" name="Line 9"/>
          <p:cNvSpPr>
            <a:spLocks noChangeShapeType="1"/>
          </p:cNvSpPr>
          <p:nvPr/>
        </p:nvSpPr>
        <p:spPr bwMode="auto">
          <a:xfrm>
            <a:off x="715945" y="8999030"/>
            <a:ext cx="542611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6634" name="Line 10"/>
          <p:cNvSpPr>
            <a:spLocks noChangeShapeType="1"/>
          </p:cNvSpPr>
          <p:nvPr/>
        </p:nvSpPr>
        <p:spPr bwMode="auto">
          <a:xfrm>
            <a:off x="640583" y="297371"/>
            <a:ext cx="557683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928781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p:txBody>
          <a:bodyPr/>
          <a:lstStyle/>
          <a:p>
            <a:pPr>
              <a:defRPr/>
            </a:pPr>
            <a:r>
              <a:rPr lang="en-US" smtClean="0"/>
              <a:t>doc.: IEEE 802.19-09/xxxxr0</a:t>
            </a:r>
          </a:p>
        </p:txBody>
      </p:sp>
      <p:sp>
        <p:nvSpPr>
          <p:cNvPr id="24579" name="Rectangle 3"/>
          <p:cNvSpPr>
            <a:spLocks noGrp="1" noChangeArrowheads="1"/>
          </p:cNvSpPr>
          <p:nvPr>
            <p:ph type="dt" sz="quarter" idx="1"/>
          </p:nvPr>
        </p:nvSpPr>
        <p:spPr/>
        <p:txBody>
          <a:bodyPr/>
          <a:lstStyle/>
          <a:p>
            <a:pPr>
              <a:defRPr/>
            </a:pPr>
            <a:r>
              <a:rPr lang="en-US" smtClean="0"/>
              <a:t>April 2009</a:t>
            </a:r>
          </a:p>
        </p:txBody>
      </p:sp>
      <p:sp>
        <p:nvSpPr>
          <p:cNvPr id="24580" name="Rectangle 6"/>
          <p:cNvSpPr>
            <a:spLocks noGrp="1" noChangeArrowheads="1"/>
          </p:cNvSpPr>
          <p:nvPr>
            <p:ph type="ftr" sz="quarter" idx="4"/>
          </p:nvPr>
        </p:nvSpPr>
        <p:spPr/>
        <p:txBody>
          <a:bodyPr/>
          <a:lstStyle/>
          <a:p>
            <a:pPr lvl="4">
              <a:defRPr/>
            </a:pPr>
            <a:r>
              <a:rPr lang="en-US" smtClean="0"/>
              <a:t>Rich Kennedy, Research In Motion</a:t>
            </a:r>
          </a:p>
        </p:txBody>
      </p:sp>
      <p:sp>
        <p:nvSpPr>
          <p:cNvPr id="24581" name="Rectangle 7"/>
          <p:cNvSpPr>
            <a:spLocks noGrp="1" noChangeArrowheads="1"/>
          </p:cNvSpPr>
          <p:nvPr>
            <p:ph type="sldNum" sz="quarter" idx="5"/>
          </p:nvPr>
        </p:nvSpPr>
        <p:spPr>
          <a:xfrm>
            <a:off x="3279163" y="9000621"/>
            <a:ext cx="415178" cy="184666"/>
          </a:xfrm>
        </p:spPr>
        <p:txBody>
          <a:bodyPr/>
          <a:lstStyle/>
          <a:p>
            <a:pPr>
              <a:defRPr/>
            </a:pPr>
            <a:r>
              <a:rPr lang="en-US" smtClean="0"/>
              <a:t>Page </a:t>
            </a:r>
            <a:fld id="{D8ABBF44-0182-469C-9C9F-BCA4B5698135}" type="slidenum">
              <a:rPr lang="en-US" smtClean="0"/>
              <a:pPr>
                <a:defRPr/>
              </a:pPr>
              <a:t>1</a:t>
            </a:fld>
            <a:endParaRPr lang="en-US" smtClean="0"/>
          </a:p>
        </p:txBody>
      </p:sp>
      <p:sp>
        <p:nvSpPr>
          <p:cNvPr id="27654" name="Rectangle 2"/>
          <p:cNvSpPr>
            <a:spLocks noGrp="1" noRot="1" noChangeAspect="1" noChangeArrowheads="1" noTextEdit="1"/>
          </p:cNvSpPr>
          <p:nvPr>
            <p:ph type="sldImg"/>
          </p:nvPr>
        </p:nvSpPr>
        <p:spPr>
          <a:xfrm>
            <a:off x="1114425" y="703263"/>
            <a:ext cx="4630738" cy="3473450"/>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p:txBody>
          <a:bodyPr/>
          <a:lstStyle/>
          <a:p>
            <a:pPr>
              <a:defRPr/>
            </a:pPr>
            <a:r>
              <a:rPr lang="en-US" smtClean="0"/>
              <a:t>doc.: IEEE 802.19-09/xxxxr0</a:t>
            </a:r>
          </a:p>
        </p:txBody>
      </p:sp>
      <p:sp>
        <p:nvSpPr>
          <p:cNvPr id="16387" name="Rectangle 3"/>
          <p:cNvSpPr>
            <a:spLocks noGrp="1" noChangeArrowheads="1"/>
          </p:cNvSpPr>
          <p:nvPr>
            <p:ph type="dt" sz="quarter" idx="1"/>
          </p:nvPr>
        </p:nvSpPr>
        <p:spPr/>
        <p:txBody>
          <a:bodyPr/>
          <a:lstStyle/>
          <a:p>
            <a:pPr>
              <a:defRPr/>
            </a:pPr>
            <a:r>
              <a:rPr lang="en-US" smtClean="0"/>
              <a:t>April 2009</a:t>
            </a:r>
          </a:p>
        </p:txBody>
      </p:sp>
      <p:sp>
        <p:nvSpPr>
          <p:cNvPr id="16388" name="Rectangle 6"/>
          <p:cNvSpPr>
            <a:spLocks noGrp="1" noChangeArrowheads="1"/>
          </p:cNvSpPr>
          <p:nvPr>
            <p:ph type="ftr" sz="quarter" idx="4"/>
          </p:nvPr>
        </p:nvSpPr>
        <p:spPr/>
        <p:txBody>
          <a:bodyPr/>
          <a:lstStyle/>
          <a:p>
            <a:pPr lvl="4">
              <a:defRPr/>
            </a:pPr>
            <a:r>
              <a:rPr lang="en-US" smtClean="0"/>
              <a:t>Rich Kennedy, Research In Motion</a:t>
            </a:r>
          </a:p>
        </p:txBody>
      </p:sp>
      <p:sp>
        <p:nvSpPr>
          <p:cNvPr id="16389" name="Rectangle 7"/>
          <p:cNvSpPr>
            <a:spLocks noGrp="1" noChangeArrowheads="1"/>
          </p:cNvSpPr>
          <p:nvPr>
            <p:ph type="sldNum" sz="quarter" idx="5"/>
          </p:nvPr>
        </p:nvSpPr>
        <p:spPr>
          <a:xfrm>
            <a:off x="3279163" y="9000621"/>
            <a:ext cx="415178" cy="184666"/>
          </a:xfrm>
        </p:spPr>
        <p:txBody>
          <a:bodyPr/>
          <a:lstStyle/>
          <a:p>
            <a:pPr>
              <a:defRPr/>
            </a:pPr>
            <a:r>
              <a:rPr lang="en-US" smtClean="0"/>
              <a:t>Page </a:t>
            </a:r>
            <a:fld id="{18A96D85-863F-497B-88C0-306EC65799D7}" type="slidenum">
              <a:rPr lang="en-US" smtClean="0"/>
              <a:pPr>
                <a:defRPr/>
              </a:pPr>
              <a:t>2</a:t>
            </a:fld>
            <a:endParaRPr lang="en-US" smtClean="0"/>
          </a:p>
        </p:txBody>
      </p:sp>
      <p:sp>
        <p:nvSpPr>
          <p:cNvPr id="28678" name="Rectangle 2"/>
          <p:cNvSpPr>
            <a:spLocks noGrp="1" noRot="1" noChangeAspect="1" noChangeArrowheads="1" noTextEdit="1"/>
          </p:cNvSpPr>
          <p:nvPr>
            <p:ph type="sldImg"/>
          </p:nvPr>
        </p:nvSpPr>
        <p:spPr>
          <a:xfrm>
            <a:off x="1114425" y="703263"/>
            <a:ext cx="4630738" cy="3473450"/>
          </a:xfrm>
          <a:ln cap="flat"/>
        </p:spPr>
      </p:sp>
      <p:sp>
        <p:nvSpPr>
          <p:cNvPr id="286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February 2014</a:t>
            </a:r>
          </a:p>
        </p:txBody>
      </p:sp>
      <p:sp>
        <p:nvSpPr>
          <p:cNvPr id="5"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D547528C-F210-4FA0-9CAC-D92A5CB90348}" type="slidenum">
              <a:rPr lang="en-US"/>
              <a:pPr>
                <a:defRPr/>
              </a:pPr>
              <a:t>‹#›</a:t>
            </a:fld>
            <a:endParaRPr lang="en-US"/>
          </a:p>
        </p:txBody>
      </p:sp>
    </p:spTree>
    <p:extLst>
      <p:ext uri="{BB962C8B-B14F-4D97-AF65-F5344CB8AC3E}">
        <p14:creationId xmlns:p14="http://schemas.microsoft.com/office/powerpoint/2010/main" val="2416030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August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6B02C64C-9E28-4038-A45F-36131C15D5BF}" type="slidenum">
              <a:rPr lang="en-US"/>
              <a:pPr>
                <a:defRPr/>
              </a:pPr>
              <a:t>‹#›</a:t>
            </a:fld>
            <a:endParaRPr lang="en-US"/>
          </a:p>
        </p:txBody>
      </p:sp>
    </p:spTree>
    <p:extLst>
      <p:ext uri="{BB962C8B-B14F-4D97-AF65-F5344CB8AC3E}">
        <p14:creationId xmlns:p14="http://schemas.microsoft.com/office/powerpoint/2010/main" val="415588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August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1516C758-E421-46D6-974E-E004A497465F}" type="slidenum">
              <a:rPr lang="en-US"/>
              <a:pPr>
                <a:defRPr/>
              </a:pPr>
              <a:t>‹#›</a:t>
            </a:fld>
            <a:endParaRPr lang="en-US"/>
          </a:p>
        </p:txBody>
      </p:sp>
    </p:spTree>
    <p:extLst>
      <p:ext uri="{BB962C8B-B14F-4D97-AF65-F5344CB8AC3E}">
        <p14:creationId xmlns:p14="http://schemas.microsoft.com/office/powerpoint/2010/main" val="3785076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a:t>August 2013</a:t>
            </a:r>
          </a:p>
        </p:txBody>
      </p:sp>
      <p:sp>
        <p:nvSpPr>
          <p:cNvPr id="5"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6" name="Slide Number Placeholder 5"/>
          <p:cNvSpPr>
            <a:spLocks noGrp="1"/>
          </p:cNvSpPr>
          <p:nvPr>
            <p:ph type="sldNum" sz="quarter" idx="12"/>
          </p:nvPr>
        </p:nvSpPr>
        <p:spPr/>
        <p:txBody>
          <a:bodyPr/>
          <a:lstStyle>
            <a:lvl1pPr>
              <a:defRPr/>
            </a:lvl1pPr>
          </a:lstStyle>
          <a:p>
            <a:pPr>
              <a:defRPr/>
            </a:pPr>
            <a:fld id="{F65D3F30-26D6-44A2-A8E5-E48C97CC4BF9}" type="slidenum">
              <a:rPr lang="en-US"/>
              <a:pPr>
                <a:defRPr/>
              </a:pPr>
              <a:t>‹#›</a:t>
            </a:fld>
            <a:endParaRPr lang="en-US"/>
          </a:p>
        </p:txBody>
      </p:sp>
    </p:spTree>
    <p:extLst>
      <p:ext uri="{BB962C8B-B14F-4D97-AF65-F5344CB8AC3E}">
        <p14:creationId xmlns:p14="http://schemas.microsoft.com/office/powerpoint/2010/main" val="23276208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August 2013</a:t>
            </a:r>
          </a:p>
        </p:txBody>
      </p:sp>
      <p:sp>
        <p:nvSpPr>
          <p:cNvPr id="5"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6" name="Slide Number Placeholder 5"/>
          <p:cNvSpPr>
            <a:spLocks noGrp="1"/>
          </p:cNvSpPr>
          <p:nvPr>
            <p:ph type="sldNum" sz="quarter" idx="12"/>
          </p:nvPr>
        </p:nvSpPr>
        <p:spPr/>
        <p:txBody>
          <a:bodyPr/>
          <a:lstStyle>
            <a:lvl1pPr>
              <a:defRPr/>
            </a:lvl1pPr>
          </a:lstStyle>
          <a:p>
            <a:pPr>
              <a:defRPr/>
            </a:pPr>
            <a:fld id="{4A4E28C6-2545-447D-9CD9-C7E253A16C73}" type="slidenum">
              <a:rPr lang="en-US"/>
              <a:pPr>
                <a:defRPr/>
              </a:pPr>
              <a:t>‹#›</a:t>
            </a:fld>
            <a:endParaRPr lang="en-US"/>
          </a:p>
        </p:txBody>
      </p:sp>
    </p:spTree>
    <p:extLst>
      <p:ext uri="{BB962C8B-B14F-4D97-AF65-F5344CB8AC3E}">
        <p14:creationId xmlns:p14="http://schemas.microsoft.com/office/powerpoint/2010/main" val="5079240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August 2013</a:t>
            </a:r>
          </a:p>
        </p:txBody>
      </p:sp>
      <p:sp>
        <p:nvSpPr>
          <p:cNvPr id="5"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6" name="Slide Number Placeholder 5"/>
          <p:cNvSpPr>
            <a:spLocks noGrp="1"/>
          </p:cNvSpPr>
          <p:nvPr>
            <p:ph type="sldNum" sz="quarter" idx="12"/>
          </p:nvPr>
        </p:nvSpPr>
        <p:spPr/>
        <p:txBody>
          <a:bodyPr/>
          <a:lstStyle>
            <a:lvl1pPr>
              <a:defRPr/>
            </a:lvl1pPr>
          </a:lstStyle>
          <a:p>
            <a:pPr>
              <a:defRPr/>
            </a:pPr>
            <a:fld id="{A4B67AEC-987D-4B6A-8B58-3AB1B10703F0}" type="slidenum">
              <a:rPr lang="en-US"/>
              <a:pPr>
                <a:defRPr/>
              </a:pPr>
              <a:t>‹#›</a:t>
            </a:fld>
            <a:endParaRPr lang="en-US"/>
          </a:p>
        </p:txBody>
      </p:sp>
    </p:spTree>
    <p:extLst>
      <p:ext uri="{BB962C8B-B14F-4D97-AF65-F5344CB8AC3E}">
        <p14:creationId xmlns:p14="http://schemas.microsoft.com/office/powerpoint/2010/main" val="4143018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a:t>August 2013</a:t>
            </a:r>
          </a:p>
        </p:txBody>
      </p:sp>
      <p:sp>
        <p:nvSpPr>
          <p:cNvPr id="6"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7" name="Slide Number Placeholder 5"/>
          <p:cNvSpPr>
            <a:spLocks noGrp="1"/>
          </p:cNvSpPr>
          <p:nvPr>
            <p:ph type="sldNum" sz="quarter" idx="12"/>
          </p:nvPr>
        </p:nvSpPr>
        <p:spPr/>
        <p:txBody>
          <a:bodyPr/>
          <a:lstStyle>
            <a:lvl1pPr>
              <a:defRPr/>
            </a:lvl1pPr>
          </a:lstStyle>
          <a:p>
            <a:pPr>
              <a:defRPr/>
            </a:pPr>
            <a:fld id="{8513189E-E015-42F7-966A-40C82C1AF4C1}" type="slidenum">
              <a:rPr lang="en-US"/>
              <a:pPr>
                <a:defRPr/>
              </a:pPr>
              <a:t>‹#›</a:t>
            </a:fld>
            <a:endParaRPr lang="en-US"/>
          </a:p>
        </p:txBody>
      </p:sp>
    </p:spTree>
    <p:extLst>
      <p:ext uri="{BB962C8B-B14F-4D97-AF65-F5344CB8AC3E}">
        <p14:creationId xmlns:p14="http://schemas.microsoft.com/office/powerpoint/2010/main" val="33429500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a:t>August 2013</a:t>
            </a:r>
          </a:p>
        </p:txBody>
      </p:sp>
      <p:sp>
        <p:nvSpPr>
          <p:cNvPr id="8"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9" name="Slide Number Placeholder 5"/>
          <p:cNvSpPr>
            <a:spLocks noGrp="1"/>
          </p:cNvSpPr>
          <p:nvPr>
            <p:ph type="sldNum" sz="quarter" idx="12"/>
          </p:nvPr>
        </p:nvSpPr>
        <p:spPr/>
        <p:txBody>
          <a:bodyPr/>
          <a:lstStyle>
            <a:lvl1pPr>
              <a:defRPr/>
            </a:lvl1pPr>
          </a:lstStyle>
          <a:p>
            <a:pPr>
              <a:defRPr/>
            </a:pPr>
            <a:fld id="{56F45A6D-F9EE-4B6B-9C2C-5F7985DC0A0D}" type="slidenum">
              <a:rPr lang="en-US"/>
              <a:pPr>
                <a:defRPr/>
              </a:pPr>
              <a:t>‹#›</a:t>
            </a:fld>
            <a:endParaRPr lang="en-US"/>
          </a:p>
        </p:txBody>
      </p:sp>
    </p:spTree>
    <p:extLst>
      <p:ext uri="{BB962C8B-B14F-4D97-AF65-F5344CB8AC3E}">
        <p14:creationId xmlns:p14="http://schemas.microsoft.com/office/powerpoint/2010/main" val="10359277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a:t>August 2013</a:t>
            </a:r>
          </a:p>
        </p:txBody>
      </p:sp>
      <p:sp>
        <p:nvSpPr>
          <p:cNvPr id="4"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5" name="Slide Number Placeholder 5"/>
          <p:cNvSpPr>
            <a:spLocks noGrp="1"/>
          </p:cNvSpPr>
          <p:nvPr>
            <p:ph type="sldNum" sz="quarter" idx="12"/>
          </p:nvPr>
        </p:nvSpPr>
        <p:spPr/>
        <p:txBody>
          <a:bodyPr/>
          <a:lstStyle>
            <a:lvl1pPr>
              <a:defRPr/>
            </a:lvl1pPr>
          </a:lstStyle>
          <a:p>
            <a:pPr>
              <a:defRPr/>
            </a:pPr>
            <a:fld id="{163D47A1-318E-4552-9CA0-557C0BF7D1CC}" type="slidenum">
              <a:rPr lang="en-US"/>
              <a:pPr>
                <a:defRPr/>
              </a:pPr>
              <a:t>‹#›</a:t>
            </a:fld>
            <a:endParaRPr lang="en-US"/>
          </a:p>
        </p:txBody>
      </p:sp>
    </p:spTree>
    <p:extLst>
      <p:ext uri="{BB962C8B-B14F-4D97-AF65-F5344CB8AC3E}">
        <p14:creationId xmlns:p14="http://schemas.microsoft.com/office/powerpoint/2010/main" val="19882215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August 2013</a:t>
            </a:r>
          </a:p>
        </p:txBody>
      </p:sp>
      <p:sp>
        <p:nvSpPr>
          <p:cNvPr id="3"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4" name="Slide Number Placeholder 5"/>
          <p:cNvSpPr>
            <a:spLocks noGrp="1"/>
          </p:cNvSpPr>
          <p:nvPr>
            <p:ph type="sldNum" sz="quarter" idx="12"/>
          </p:nvPr>
        </p:nvSpPr>
        <p:spPr/>
        <p:txBody>
          <a:bodyPr/>
          <a:lstStyle>
            <a:lvl1pPr>
              <a:defRPr/>
            </a:lvl1pPr>
          </a:lstStyle>
          <a:p>
            <a:pPr>
              <a:defRPr/>
            </a:pPr>
            <a:fld id="{522D202C-A3AA-435C-8ABE-2D0858FD6246}" type="slidenum">
              <a:rPr lang="en-US"/>
              <a:pPr>
                <a:defRPr/>
              </a:pPr>
              <a:t>‹#›</a:t>
            </a:fld>
            <a:endParaRPr lang="en-US"/>
          </a:p>
        </p:txBody>
      </p:sp>
    </p:spTree>
    <p:extLst>
      <p:ext uri="{BB962C8B-B14F-4D97-AF65-F5344CB8AC3E}">
        <p14:creationId xmlns:p14="http://schemas.microsoft.com/office/powerpoint/2010/main" val="10263764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August 2013</a:t>
            </a:r>
          </a:p>
        </p:txBody>
      </p:sp>
      <p:sp>
        <p:nvSpPr>
          <p:cNvPr id="6"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7" name="Slide Number Placeholder 5"/>
          <p:cNvSpPr>
            <a:spLocks noGrp="1"/>
          </p:cNvSpPr>
          <p:nvPr>
            <p:ph type="sldNum" sz="quarter" idx="12"/>
          </p:nvPr>
        </p:nvSpPr>
        <p:spPr/>
        <p:txBody>
          <a:bodyPr/>
          <a:lstStyle>
            <a:lvl1pPr>
              <a:defRPr/>
            </a:lvl1pPr>
          </a:lstStyle>
          <a:p>
            <a:pPr>
              <a:defRPr/>
            </a:pPr>
            <a:fld id="{B6D20BE3-3EBD-4FE7-B5AC-D01F182801BC}" type="slidenum">
              <a:rPr lang="en-US"/>
              <a:pPr>
                <a:defRPr/>
              </a:pPr>
              <a:t>‹#›</a:t>
            </a:fld>
            <a:endParaRPr lang="en-US"/>
          </a:p>
        </p:txBody>
      </p:sp>
    </p:spTree>
    <p:extLst>
      <p:ext uri="{BB962C8B-B14F-4D97-AF65-F5344CB8AC3E}">
        <p14:creationId xmlns:p14="http://schemas.microsoft.com/office/powerpoint/2010/main" val="526203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dirty="0"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Jim Lansford, CSR Technology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4F1213E-1874-4649-93A1-5B53757E3C53}" type="slidenum">
              <a:rPr lang="en-US"/>
              <a:pPr>
                <a:defRPr/>
              </a:pPr>
              <a:t>‹#›</a:t>
            </a:fld>
            <a:endParaRPr lang="en-US"/>
          </a:p>
        </p:txBody>
      </p:sp>
    </p:spTree>
    <p:extLst>
      <p:ext uri="{BB962C8B-B14F-4D97-AF65-F5344CB8AC3E}">
        <p14:creationId xmlns:p14="http://schemas.microsoft.com/office/powerpoint/2010/main" val="5939379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August 2013</a:t>
            </a:r>
          </a:p>
        </p:txBody>
      </p:sp>
      <p:sp>
        <p:nvSpPr>
          <p:cNvPr id="6"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7" name="Slide Number Placeholder 5"/>
          <p:cNvSpPr>
            <a:spLocks noGrp="1"/>
          </p:cNvSpPr>
          <p:nvPr>
            <p:ph type="sldNum" sz="quarter" idx="12"/>
          </p:nvPr>
        </p:nvSpPr>
        <p:spPr/>
        <p:txBody>
          <a:bodyPr/>
          <a:lstStyle>
            <a:lvl1pPr>
              <a:defRPr/>
            </a:lvl1pPr>
          </a:lstStyle>
          <a:p>
            <a:pPr>
              <a:defRPr/>
            </a:pPr>
            <a:fld id="{A7CF0118-2916-4693-9D53-64C0E4435B50}" type="slidenum">
              <a:rPr lang="en-US"/>
              <a:pPr>
                <a:defRPr/>
              </a:pPr>
              <a:t>‹#›</a:t>
            </a:fld>
            <a:endParaRPr lang="en-US"/>
          </a:p>
        </p:txBody>
      </p:sp>
    </p:spTree>
    <p:extLst>
      <p:ext uri="{BB962C8B-B14F-4D97-AF65-F5344CB8AC3E}">
        <p14:creationId xmlns:p14="http://schemas.microsoft.com/office/powerpoint/2010/main" val="4059820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August 2013</a:t>
            </a:r>
          </a:p>
        </p:txBody>
      </p:sp>
      <p:sp>
        <p:nvSpPr>
          <p:cNvPr id="5"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6" name="Slide Number Placeholder 5"/>
          <p:cNvSpPr>
            <a:spLocks noGrp="1"/>
          </p:cNvSpPr>
          <p:nvPr>
            <p:ph type="sldNum" sz="quarter" idx="12"/>
          </p:nvPr>
        </p:nvSpPr>
        <p:spPr/>
        <p:txBody>
          <a:bodyPr/>
          <a:lstStyle>
            <a:lvl1pPr>
              <a:defRPr/>
            </a:lvl1pPr>
          </a:lstStyle>
          <a:p>
            <a:pPr>
              <a:defRPr/>
            </a:pPr>
            <a:fld id="{9163932A-810D-4D9D-BE0B-A0E7B2064C49}" type="slidenum">
              <a:rPr lang="en-US"/>
              <a:pPr>
                <a:defRPr/>
              </a:pPr>
              <a:t>‹#›</a:t>
            </a:fld>
            <a:endParaRPr lang="en-US"/>
          </a:p>
        </p:txBody>
      </p:sp>
    </p:spTree>
    <p:extLst>
      <p:ext uri="{BB962C8B-B14F-4D97-AF65-F5344CB8AC3E}">
        <p14:creationId xmlns:p14="http://schemas.microsoft.com/office/powerpoint/2010/main" val="22672223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August 2013</a:t>
            </a:r>
          </a:p>
        </p:txBody>
      </p:sp>
      <p:sp>
        <p:nvSpPr>
          <p:cNvPr id="5" name="Footer Placeholder 4"/>
          <p:cNvSpPr>
            <a:spLocks noGrp="1"/>
          </p:cNvSpPr>
          <p:nvPr>
            <p:ph type="ftr" sz="quarter" idx="11"/>
          </p:nvPr>
        </p:nvSpPr>
        <p:spPr/>
        <p:txBody>
          <a:bodyPr/>
          <a:lstStyle>
            <a:lvl1pPr>
              <a:defRPr/>
            </a:lvl1pPr>
          </a:lstStyle>
          <a:p>
            <a:pPr>
              <a:defRPr/>
            </a:pPr>
            <a:r>
              <a:rPr lang="en-US"/>
              <a:t>Jim Lansford, CSR Technology</a:t>
            </a:r>
          </a:p>
        </p:txBody>
      </p:sp>
      <p:sp>
        <p:nvSpPr>
          <p:cNvPr id="6" name="Slide Number Placeholder 5"/>
          <p:cNvSpPr>
            <a:spLocks noGrp="1"/>
          </p:cNvSpPr>
          <p:nvPr>
            <p:ph type="sldNum" sz="quarter" idx="12"/>
          </p:nvPr>
        </p:nvSpPr>
        <p:spPr/>
        <p:txBody>
          <a:bodyPr/>
          <a:lstStyle>
            <a:lvl1pPr>
              <a:defRPr/>
            </a:lvl1pPr>
          </a:lstStyle>
          <a:p>
            <a:pPr>
              <a:defRPr/>
            </a:pPr>
            <a:fld id="{5EDBE862-0CFA-42A3-9408-92C61264BC7A}" type="slidenum">
              <a:rPr lang="en-US"/>
              <a:pPr>
                <a:defRPr/>
              </a:pPr>
              <a:t>‹#›</a:t>
            </a:fld>
            <a:endParaRPr lang="en-US"/>
          </a:p>
        </p:txBody>
      </p:sp>
    </p:spTree>
    <p:extLst>
      <p:ext uri="{BB962C8B-B14F-4D97-AF65-F5344CB8AC3E}">
        <p14:creationId xmlns:p14="http://schemas.microsoft.com/office/powerpoint/2010/main" val="1368038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August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7C4DF8F-9093-44C8-ABF7-402BB8A0B20F}" type="slidenum">
              <a:rPr lang="en-US"/>
              <a:pPr>
                <a:defRPr/>
              </a:pPr>
              <a:t>‹#›</a:t>
            </a:fld>
            <a:endParaRPr lang="en-US"/>
          </a:p>
        </p:txBody>
      </p:sp>
    </p:spTree>
    <p:extLst>
      <p:ext uri="{BB962C8B-B14F-4D97-AF65-F5344CB8AC3E}">
        <p14:creationId xmlns:p14="http://schemas.microsoft.com/office/powerpoint/2010/main" val="699712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August 2013</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66F5424-FB5D-43BF-8952-BF2D5B5498FC}" type="slidenum">
              <a:rPr lang="en-US"/>
              <a:pPr>
                <a:defRPr/>
              </a:pPr>
              <a:t>‹#›</a:t>
            </a:fld>
            <a:endParaRPr lang="en-US"/>
          </a:p>
        </p:txBody>
      </p:sp>
    </p:spTree>
    <p:extLst>
      <p:ext uri="{BB962C8B-B14F-4D97-AF65-F5344CB8AC3E}">
        <p14:creationId xmlns:p14="http://schemas.microsoft.com/office/powerpoint/2010/main" val="586553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August 2013</a:t>
            </a:r>
            <a:endParaRPr lang="en-US" dirty="0"/>
          </a:p>
        </p:txBody>
      </p:sp>
      <p:sp>
        <p:nvSpPr>
          <p:cNvPr id="8"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FCBF13DC-94BE-4B59-B870-72F7540F9EC8}" type="slidenum">
              <a:rPr lang="en-US"/>
              <a:pPr>
                <a:defRPr/>
              </a:pPr>
              <a:t>‹#›</a:t>
            </a:fld>
            <a:endParaRPr lang="en-US"/>
          </a:p>
        </p:txBody>
      </p:sp>
    </p:spTree>
    <p:extLst>
      <p:ext uri="{BB962C8B-B14F-4D97-AF65-F5344CB8AC3E}">
        <p14:creationId xmlns:p14="http://schemas.microsoft.com/office/powerpoint/2010/main" val="4078581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December 2013</a:t>
            </a:r>
          </a:p>
        </p:txBody>
      </p:sp>
      <p:sp>
        <p:nvSpPr>
          <p:cNvPr id="4"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36336B8-B6B4-41D2-891F-BB45EF22A56C}" type="slidenum">
              <a:rPr lang="en-US"/>
              <a:pPr>
                <a:defRPr/>
              </a:pPr>
              <a:t>‹#›</a:t>
            </a:fld>
            <a:endParaRPr lang="en-US"/>
          </a:p>
        </p:txBody>
      </p:sp>
    </p:spTree>
    <p:extLst>
      <p:ext uri="{BB962C8B-B14F-4D97-AF65-F5344CB8AC3E}">
        <p14:creationId xmlns:p14="http://schemas.microsoft.com/office/powerpoint/2010/main" val="3668627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August 2013</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F582F725-23B0-4E0A-8097-D92123BB400E}" type="slidenum">
              <a:rPr lang="en-US"/>
              <a:pPr>
                <a:defRPr/>
              </a:pPr>
              <a:t>‹#›</a:t>
            </a:fld>
            <a:endParaRPr lang="en-US"/>
          </a:p>
        </p:txBody>
      </p:sp>
    </p:spTree>
    <p:extLst>
      <p:ext uri="{BB962C8B-B14F-4D97-AF65-F5344CB8AC3E}">
        <p14:creationId xmlns:p14="http://schemas.microsoft.com/office/powerpoint/2010/main" val="2618459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August 2013</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A8AEA6-5DCA-48C0-B5CF-46D4F4F10C99}" type="slidenum">
              <a:rPr lang="en-US"/>
              <a:pPr>
                <a:defRPr/>
              </a:pPr>
              <a:t>‹#›</a:t>
            </a:fld>
            <a:endParaRPr lang="en-US"/>
          </a:p>
        </p:txBody>
      </p:sp>
    </p:spTree>
    <p:extLst>
      <p:ext uri="{BB962C8B-B14F-4D97-AF65-F5344CB8AC3E}">
        <p14:creationId xmlns:p14="http://schemas.microsoft.com/office/powerpoint/2010/main" val="2565748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August 2013</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a:t>Jim Lansford, CSR Technology</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A7D5B984-0D12-47C5-9440-786099AF22A6}" type="slidenum">
              <a:rPr lang="en-US"/>
              <a:pPr>
                <a:defRPr/>
              </a:pPr>
              <a:t>‹#›</a:t>
            </a:fld>
            <a:endParaRPr lang="en-US"/>
          </a:p>
        </p:txBody>
      </p:sp>
    </p:spTree>
    <p:extLst>
      <p:ext uri="{BB962C8B-B14F-4D97-AF65-F5344CB8AC3E}">
        <p14:creationId xmlns:p14="http://schemas.microsoft.com/office/powerpoint/2010/main" val="3090305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cs typeface="+mn-cs"/>
              </a:defRPr>
            </a:lvl1pPr>
          </a:lstStyle>
          <a:p>
            <a:pPr>
              <a:defRPr/>
            </a:pPr>
            <a:r>
              <a:rPr lang="en-US" dirty="0" smtClean="0"/>
              <a:t>March 2015</a:t>
            </a:r>
            <a:endParaRPr lang="en-US" dirty="0"/>
          </a:p>
        </p:txBody>
      </p:sp>
      <p:sp>
        <p:nvSpPr>
          <p:cNvPr id="1029" name="Rectangle 5"/>
          <p:cNvSpPr>
            <a:spLocks noGrp="1" noChangeArrowheads="1"/>
          </p:cNvSpPr>
          <p:nvPr>
            <p:ph type="ftr" sz="quarter" idx="3"/>
          </p:nvPr>
        </p:nvSpPr>
        <p:spPr bwMode="auto">
          <a:xfrm>
            <a:off x="6597650" y="6475413"/>
            <a:ext cx="19462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Times New Roman" pitchFamily="18" charset="0"/>
                <a:cs typeface="+mn-cs"/>
              </a:defRPr>
            </a:lvl1pPr>
          </a:lstStyle>
          <a:p>
            <a:pPr>
              <a:defRPr/>
            </a:pPr>
            <a:r>
              <a:rPr lang="en-US"/>
              <a:t>Jim Lansford, CSR Technology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cs typeface="+mn-cs"/>
              </a:defRPr>
            </a:lvl1pPr>
          </a:lstStyle>
          <a:p>
            <a:pPr>
              <a:defRPr/>
            </a:pPr>
            <a:r>
              <a:rPr lang="en-US"/>
              <a:t>Slide </a:t>
            </a:r>
            <a:fld id="{8BDA74C2-0EFF-4B21-BB94-F81C4235CD9A}"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802.11-15/0313r1</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662" r:id="rId1"/>
    <p:sldLayoutId id="2147484650" r:id="rId2"/>
    <p:sldLayoutId id="2147484663" r:id="rId3"/>
    <p:sldLayoutId id="2147484664" r:id="rId4"/>
    <p:sldLayoutId id="2147484665" r:id="rId5"/>
    <p:sldLayoutId id="2147484666" r:id="rId6"/>
    <p:sldLayoutId id="2147484667" r:id="rId7"/>
    <p:sldLayoutId id="2147484668" r:id="rId8"/>
    <p:sldLayoutId id="2147484669" r:id="rId9"/>
    <p:sldLayoutId id="2147484670" r:id="rId10"/>
    <p:sldLayoutId id="214748467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itchFamily="18" charset="0"/>
                <a:cs typeface="+mn-cs"/>
              </a:defRPr>
            </a:lvl1pPr>
          </a:lstStyle>
          <a:p>
            <a:pPr>
              <a:defRPr/>
            </a:pPr>
            <a:r>
              <a:rPr lang="en-US"/>
              <a:t>August 2013</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itchFamily="18" charset="0"/>
                <a:cs typeface="+mn-cs"/>
              </a:defRPr>
            </a:lvl1pPr>
          </a:lstStyle>
          <a:p>
            <a:pPr>
              <a:defRPr/>
            </a:pPr>
            <a:r>
              <a:rPr lang="en-US"/>
              <a:t>Jim Lansford, CSR Technology</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itchFamily="18" charset="0"/>
                <a:cs typeface="+mn-cs"/>
              </a:defRPr>
            </a:lvl1pPr>
          </a:lstStyle>
          <a:p>
            <a:pPr>
              <a:defRPr/>
            </a:pPr>
            <a:fld id="{97BDFD2C-F81F-4A12-91D7-DFE5C0D68B4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651" r:id="rId1"/>
    <p:sldLayoutId id="2147484652" r:id="rId2"/>
    <p:sldLayoutId id="2147484653" r:id="rId3"/>
    <p:sldLayoutId id="2147484654" r:id="rId4"/>
    <p:sldLayoutId id="2147484655" r:id="rId5"/>
    <p:sldLayoutId id="2147484656" r:id="rId6"/>
    <p:sldLayoutId id="2147484657" r:id="rId7"/>
    <p:sldLayoutId id="2147484658" r:id="rId8"/>
    <p:sldLayoutId id="2147484659" r:id="rId9"/>
    <p:sldLayoutId id="2147484660" r:id="rId10"/>
    <p:sldLayoutId id="214748466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15/11-15-0175-04-0reg-dsrc-coex-tt-final-report-consolidated-comments.xls" TargetMode="External"/><Relationship Id="rId2" Type="http://schemas.openxmlformats.org/officeDocument/2006/relationships/hyperlink" Target="https://mentor.ieee.org/802.11/dcn/14/11-14-1596-03-0reg-final-report-of-dsrc-coexistence-tiger-team.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p:spPr>
        <p:txBody>
          <a:bodyPr/>
          <a:lstStyle/>
          <a:p>
            <a:pPr>
              <a:defRPr/>
            </a:pPr>
            <a:r>
              <a:rPr lang="en-US" dirty="0" smtClean="0"/>
              <a:t>March 2015</a:t>
            </a:r>
            <a:endParaRPr lang="en-US" dirty="0"/>
          </a:p>
        </p:txBody>
      </p:sp>
      <p:sp>
        <p:nvSpPr>
          <p:cNvPr id="1028" name="Footer Placeholder 4"/>
          <p:cNvSpPr>
            <a:spLocks noGrp="1"/>
          </p:cNvSpPr>
          <p:nvPr>
            <p:ph type="ftr" sz="quarter" idx="11"/>
          </p:nvPr>
        </p:nvSpPr>
        <p:spPr/>
        <p:txBody>
          <a:bodyPr/>
          <a:lstStyle/>
          <a:p>
            <a:pPr>
              <a:defRPr/>
            </a:pPr>
            <a:r>
              <a:rPr lang="en-US"/>
              <a:t>Jim Lansford, CSR Technology</a:t>
            </a:r>
          </a:p>
        </p:txBody>
      </p:sp>
      <p:sp>
        <p:nvSpPr>
          <p:cNvPr id="1029" name="Slide Number Placeholder 5"/>
          <p:cNvSpPr>
            <a:spLocks noGrp="1"/>
          </p:cNvSpPr>
          <p:nvPr>
            <p:ph type="sldNum" sz="quarter" idx="12"/>
          </p:nvPr>
        </p:nvSpPr>
        <p:spPr/>
        <p:txBody>
          <a:bodyPr/>
          <a:lstStyle/>
          <a:p>
            <a:pPr>
              <a:defRPr/>
            </a:pPr>
            <a:r>
              <a:rPr lang="en-US" smtClean="0"/>
              <a:t>Slide </a:t>
            </a:r>
            <a:fld id="{9D1C60F1-6B48-4F1D-952A-A4838908B446}" type="slidenum">
              <a:rPr lang="en-US" smtClean="0"/>
              <a:pPr>
                <a:defRPr/>
              </a:pPr>
              <a:t>1</a:t>
            </a:fld>
            <a:endParaRPr lang="en-US" smtClean="0"/>
          </a:p>
        </p:txBody>
      </p:sp>
      <p:sp>
        <p:nvSpPr>
          <p:cNvPr id="13317" name="Rectangle 2"/>
          <p:cNvSpPr>
            <a:spLocks noGrp="1" noChangeArrowheads="1"/>
          </p:cNvSpPr>
          <p:nvPr>
            <p:ph type="title"/>
          </p:nvPr>
        </p:nvSpPr>
        <p:spPr>
          <a:xfrm>
            <a:off x="685800" y="838200"/>
            <a:ext cx="7772400" cy="1066800"/>
          </a:xfrm>
        </p:spPr>
        <p:txBody>
          <a:bodyPr/>
          <a:lstStyle/>
          <a:p>
            <a:r>
              <a:rPr lang="en-US" altLang="en-US" sz="2800" dirty="0" smtClean="0"/>
              <a:t>IEEE 802.11 Regulatory SC</a:t>
            </a:r>
            <a:br>
              <a:rPr lang="en-US" altLang="en-US" sz="2800" dirty="0" smtClean="0"/>
            </a:br>
            <a:r>
              <a:rPr lang="en-US" altLang="en-US" sz="2800" dirty="0" smtClean="0"/>
              <a:t>DSRC Coexistence Tiger Team</a:t>
            </a:r>
            <a:br>
              <a:rPr lang="en-US" altLang="en-US" sz="2800" dirty="0" smtClean="0"/>
            </a:br>
            <a:r>
              <a:rPr lang="en-US" altLang="en-US" sz="2800" dirty="0" smtClean="0"/>
              <a:t>Final Report Comment Resolution: Final session</a:t>
            </a:r>
            <a:endParaRPr lang="en-US" altLang="en-US" sz="2800" dirty="0" smtClean="0">
              <a:solidFill>
                <a:srgbClr val="FF0000"/>
              </a:solidFill>
            </a:endParaRPr>
          </a:p>
        </p:txBody>
      </p:sp>
      <p:sp>
        <p:nvSpPr>
          <p:cNvPr id="13318" name="Rectangle 6"/>
          <p:cNvSpPr>
            <a:spLocks noGrp="1" noChangeArrowheads="1"/>
          </p:cNvSpPr>
          <p:nvPr>
            <p:ph type="body" idx="1"/>
          </p:nvPr>
        </p:nvSpPr>
        <p:spPr>
          <a:xfrm>
            <a:off x="685800" y="2286000"/>
            <a:ext cx="7772400" cy="381000"/>
          </a:xfrm>
        </p:spPr>
        <p:txBody>
          <a:bodyPr/>
          <a:lstStyle/>
          <a:p>
            <a:pPr algn="ctr">
              <a:buFontTx/>
              <a:buNone/>
            </a:pPr>
            <a:r>
              <a:rPr lang="en-US" altLang="en-US" sz="2000" dirty="0" smtClean="0"/>
              <a:t>Date:</a:t>
            </a:r>
            <a:r>
              <a:rPr lang="en-US" altLang="en-US" sz="2000" b="0" dirty="0" smtClean="0"/>
              <a:t> 2015-03-06</a:t>
            </a:r>
            <a:endParaRPr lang="en-US" altLang="en-US" sz="2000" b="0" dirty="0" smtClean="0">
              <a:solidFill>
                <a:srgbClr val="FF0000"/>
              </a:solidFill>
            </a:endParaRPr>
          </a:p>
        </p:txBody>
      </p:sp>
      <p:graphicFrame>
        <p:nvGraphicFramePr>
          <p:cNvPr id="13319" name="Object 11"/>
          <p:cNvGraphicFramePr>
            <a:graphicFrameLocks noChangeAspect="1"/>
          </p:cNvGraphicFramePr>
          <p:nvPr/>
        </p:nvGraphicFramePr>
        <p:xfrm>
          <a:off x="511175" y="3074988"/>
          <a:ext cx="8169275" cy="2874962"/>
        </p:xfrm>
        <a:graphic>
          <a:graphicData uri="http://schemas.openxmlformats.org/presentationml/2006/ole">
            <mc:AlternateContent xmlns:mc="http://schemas.openxmlformats.org/markup-compatibility/2006">
              <mc:Choice xmlns:v="urn:schemas-microsoft-com:vml" Requires="v">
                <p:oleObj spid="_x0000_s13354" name="Document" r:id="rId4" imgW="8649790" imgH="3036213" progId="Word.Document.8">
                  <p:embed/>
                </p:oleObj>
              </mc:Choice>
              <mc:Fallback>
                <p:oleObj name="Document" r:id="rId4" imgW="8649790" imgH="3036213"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1175" y="3074988"/>
                        <a:ext cx="8169275" cy="287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320" name="Rectangle 12"/>
          <p:cNvSpPr>
            <a:spLocks noChangeArrowheads="1"/>
          </p:cNvSpPr>
          <p:nvPr/>
        </p:nvSpPr>
        <p:spPr bwMode="auto">
          <a:xfrm>
            <a:off x="533400" y="26670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eaLnBrk="1" hangingPunct="1">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Footer Placeholder 4"/>
          <p:cNvSpPr>
            <a:spLocks noGrp="1"/>
          </p:cNvSpPr>
          <p:nvPr>
            <p:ph type="ftr" sz="quarter" idx="11"/>
          </p:nvPr>
        </p:nvSpPr>
        <p:spPr/>
        <p:txBody>
          <a:bodyPr/>
          <a:lstStyle/>
          <a:p>
            <a:pPr>
              <a:defRPr/>
            </a:pPr>
            <a:r>
              <a:rPr lang="en-US"/>
              <a:t>Jim Lansford, CSR Technology</a:t>
            </a:r>
          </a:p>
        </p:txBody>
      </p:sp>
      <p:sp>
        <p:nvSpPr>
          <p:cNvPr id="14339" name="Rectangle 2"/>
          <p:cNvSpPr>
            <a:spLocks noGrp="1" noChangeArrowheads="1"/>
          </p:cNvSpPr>
          <p:nvPr>
            <p:ph type="title"/>
          </p:nvPr>
        </p:nvSpPr>
        <p:spPr/>
        <p:txBody>
          <a:bodyPr/>
          <a:lstStyle/>
          <a:p>
            <a:r>
              <a:rPr lang="en-US" altLang="en-US" sz="4000" smtClean="0"/>
              <a:t>Abstract</a:t>
            </a:r>
          </a:p>
        </p:txBody>
      </p:sp>
      <p:sp>
        <p:nvSpPr>
          <p:cNvPr id="14340" name="Rectangle 3"/>
          <p:cNvSpPr>
            <a:spLocks noGrp="1" noChangeArrowheads="1"/>
          </p:cNvSpPr>
          <p:nvPr>
            <p:ph type="body" idx="1"/>
          </p:nvPr>
        </p:nvSpPr>
        <p:spPr>
          <a:xfrm>
            <a:off x="685800" y="1752600"/>
            <a:ext cx="7772400" cy="4114800"/>
          </a:xfrm>
        </p:spPr>
        <p:txBody>
          <a:bodyPr/>
          <a:lstStyle/>
          <a:p>
            <a:pPr>
              <a:buFontTx/>
              <a:buNone/>
            </a:pPr>
            <a:r>
              <a:rPr lang="en-US" altLang="en-US" dirty="0" smtClean="0"/>
              <a:t>Final comment resolution session on DSRC Coexistence Tiger Team Final Report.</a:t>
            </a:r>
          </a:p>
        </p:txBody>
      </p:sp>
      <p:sp>
        <p:nvSpPr>
          <p:cNvPr id="7" name="Date Placeholder 6"/>
          <p:cNvSpPr>
            <a:spLocks noGrp="1"/>
          </p:cNvSpPr>
          <p:nvPr>
            <p:ph type="dt" sz="quarter" idx="10"/>
          </p:nvPr>
        </p:nvSpPr>
        <p:spPr>
          <a:xfrm>
            <a:off x="696913" y="332601"/>
            <a:ext cx="1182055" cy="276999"/>
          </a:xfrm>
        </p:spPr>
        <p:txBody>
          <a:bodyPr/>
          <a:lstStyle/>
          <a:p>
            <a:pPr>
              <a:defRPr/>
            </a:pPr>
            <a:r>
              <a:rPr lang="en-US" dirty="0" smtClean="0"/>
              <a:t>March 2015</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40F01A05-71AA-4EBD-A6B4-8B7CDFB2C49B}"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smtClean="0"/>
              <a:t>Background</a:t>
            </a:r>
          </a:p>
        </p:txBody>
      </p:sp>
      <p:sp>
        <p:nvSpPr>
          <p:cNvPr id="15363" name="Content Placeholder 2"/>
          <p:cNvSpPr>
            <a:spLocks noGrp="1"/>
          </p:cNvSpPr>
          <p:nvPr>
            <p:ph idx="1"/>
          </p:nvPr>
        </p:nvSpPr>
        <p:spPr>
          <a:xfrm>
            <a:off x="685800" y="1524000"/>
            <a:ext cx="7772400" cy="4114800"/>
          </a:xfrm>
        </p:spPr>
        <p:txBody>
          <a:bodyPr/>
          <a:lstStyle/>
          <a:p>
            <a:r>
              <a:rPr lang="en-US" altLang="en-US" dirty="0" smtClean="0"/>
              <a:t>Final report draft was posted as document 14/1596.  Latest version is r3</a:t>
            </a:r>
            <a:endParaRPr lang="en-US" altLang="en-US" strike="sngStrike" dirty="0" smtClean="0">
              <a:solidFill>
                <a:srgbClr val="FF0000"/>
              </a:solidFill>
            </a:endParaRPr>
          </a:p>
          <a:p>
            <a:pPr lvl="1"/>
            <a:r>
              <a:rPr lang="en-US" altLang="en-US" dirty="0"/>
              <a:t> </a:t>
            </a:r>
            <a:r>
              <a:rPr lang="en-US" altLang="en-US" dirty="0">
                <a:hlinkClick r:id="rId2"/>
              </a:rPr>
              <a:t>https://</a:t>
            </a:r>
            <a:r>
              <a:rPr lang="en-US" altLang="en-US" dirty="0" smtClean="0">
                <a:hlinkClick r:id="rId2"/>
              </a:rPr>
              <a:t>mentor.ieee.org/802.11/dcn/14/11-14-1596-03-0reg-final-report-of-dsrc-coexistence-tiger-team.docx</a:t>
            </a:r>
            <a:r>
              <a:rPr lang="en-US" altLang="en-US" dirty="0" smtClean="0"/>
              <a:t> </a:t>
            </a:r>
          </a:p>
          <a:p>
            <a:r>
              <a:rPr lang="en-US" altLang="en-US" dirty="0" smtClean="0"/>
              <a:t>Comments on 14/1596r0 were collected and posted as document 15/175r4 (latest version)</a:t>
            </a:r>
            <a:endParaRPr lang="en-US" altLang="en-US" dirty="0" smtClean="0">
              <a:solidFill>
                <a:srgbClr val="FF0000"/>
              </a:solidFill>
            </a:endParaRPr>
          </a:p>
          <a:p>
            <a:pPr lvl="1"/>
            <a:r>
              <a:rPr lang="en-US" altLang="en-US" dirty="0">
                <a:hlinkClick r:id="rId3"/>
              </a:rPr>
              <a:t>https://</a:t>
            </a:r>
            <a:r>
              <a:rPr lang="en-US" altLang="en-US" dirty="0" smtClean="0">
                <a:hlinkClick r:id="rId3"/>
              </a:rPr>
              <a:t>mentor.ieee.org/802.11/dcn/15/11-15-0175-04-0reg-dsrc-coex-tt-final-report-consolidated-comments.xls</a:t>
            </a:r>
            <a:r>
              <a:rPr lang="en-US" altLang="en-US" dirty="0" smtClean="0"/>
              <a:t> </a:t>
            </a:r>
          </a:p>
          <a:p>
            <a:pPr lvl="1"/>
            <a:r>
              <a:rPr lang="en-US" altLang="en-US" dirty="0" smtClean="0"/>
              <a:t>CID number is row number in this spreadsheet</a:t>
            </a:r>
          </a:p>
          <a:p>
            <a:r>
              <a:rPr lang="en-US" altLang="en-US" dirty="0" smtClean="0"/>
              <a:t>This document has the highest priority comments that still need to be resolved</a:t>
            </a:r>
          </a:p>
          <a:p>
            <a:r>
              <a:rPr lang="en-US" altLang="en-US" dirty="0" smtClean="0"/>
              <a:t>No additional time remains for comment resolution after this call today</a:t>
            </a:r>
          </a:p>
        </p:txBody>
      </p:sp>
      <p:sp>
        <p:nvSpPr>
          <p:cNvPr id="4" name="Date Placeholder 3"/>
          <p:cNvSpPr>
            <a:spLocks noGrp="1"/>
          </p:cNvSpPr>
          <p:nvPr>
            <p:ph type="dt" sz="quarter" idx="10"/>
          </p:nvPr>
        </p:nvSpPr>
        <p:spPr>
          <a:xfrm>
            <a:off x="696913" y="332601"/>
            <a:ext cx="1182055" cy="276999"/>
          </a:xfrm>
        </p:spPr>
        <p:txBody>
          <a:bodyPr/>
          <a:lstStyle/>
          <a:p>
            <a:pPr>
              <a:defRPr/>
            </a:pPr>
            <a:r>
              <a:rPr lang="en-US" dirty="0"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D0D6E11-F3AB-4FFA-A20F-644E7898C75E}"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CID resolution 1/4</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43026534"/>
              </p:ext>
            </p:extLst>
          </p:nvPr>
        </p:nvGraphicFramePr>
        <p:xfrm>
          <a:off x="685800" y="1594882"/>
          <a:ext cx="8305800" cy="2967593"/>
        </p:xfrm>
        <a:graphic>
          <a:graphicData uri="http://schemas.openxmlformats.org/drawingml/2006/table">
            <a:tbl>
              <a:tblPr/>
              <a:tblGrid>
                <a:gridCol w="366432"/>
                <a:gridCol w="1648946"/>
                <a:gridCol w="685800"/>
                <a:gridCol w="381000"/>
                <a:gridCol w="457200"/>
                <a:gridCol w="457200"/>
                <a:gridCol w="2362200"/>
                <a:gridCol w="623607"/>
                <a:gridCol w="1323415"/>
              </a:tblGrid>
              <a:tr h="245596">
                <a:tc>
                  <a:txBody>
                    <a:bodyPr/>
                    <a:lstStyle/>
                    <a:p>
                      <a:pPr algn="l" fontAlgn="b"/>
                      <a:r>
                        <a:rPr lang="en-US" sz="1100" b="1" i="0" u="none" strike="noStrike" dirty="0">
                          <a:solidFill>
                            <a:srgbClr val="FFFFFF"/>
                          </a:solidFill>
                          <a:effectLst/>
                          <a:latin typeface="Arial"/>
                        </a:rPr>
                        <a:t>CID</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dirty="0">
                          <a:solidFill>
                            <a:srgbClr val="FFFFFF"/>
                          </a:solidFill>
                          <a:effectLst/>
                          <a:latin typeface="Arial"/>
                        </a:rPr>
                        <a:t>Comment</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dirty="0">
                          <a:solidFill>
                            <a:srgbClr val="FFFFFF"/>
                          </a:solidFill>
                          <a:effectLst/>
                          <a:latin typeface="Arial"/>
                        </a:rPr>
                        <a:t>Category</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Page Number</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Subclause</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Line Number</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Proposed Change</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Must Be Satisfied</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Proposed Resolution</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r>
              <a:tr h="245596">
                <a:tc>
                  <a:txBody>
                    <a:bodyPr/>
                    <a:lstStyle/>
                    <a:p>
                      <a:pPr algn="ctr" fontAlgn="b"/>
                      <a:r>
                        <a:rPr lang="en-US" sz="2400" b="1" i="0" u="none" strike="noStrike" dirty="0" smtClean="0">
                          <a:effectLst/>
                          <a:latin typeface="Arial"/>
                        </a:rPr>
                        <a:t>64</a:t>
                      </a:r>
                      <a:endParaRPr lang="en-US" sz="2400" b="1" i="0" u="none" strike="noStrike" dirty="0">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The report of the group should avoid characterizing the proposals at issue with adjectives like "far more significant."  Revision reflects more neutral language.  Revision also provides additional clarity about the nature of the Qualcomm proposal.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7-8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245-249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Another proposal that has been made in the group suggests</a:t>
                      </a:r>
                      <a:r>
                        <a:rPr lang="en-US" sz="1000" b="0" i="0" u="none" strike="noStrike" dirty="0">
                          <a:solidFill>
                            <a:srgbClr val="FF0000"/>
                          </a:solidFill>
                          <a:effectLst/>
                          <a:latin typeface="Arial"/>
                        </a:rPr>
                        <a:t> modifications to the existing</a:t>
                      </a:r>
                      <a:r>
                        <a:rPr lang="en-US" sz="1000" b="0" i="0" u="none" strike="sngStrike" dirty="0">
                          <a:solidFill>
                            <a:srgbClr val="FF0000"/>
                          </a:solidFill>
                          <a:effectLst/>
                          <a:latin typeface="Arial"/>
                        </a:rPr>
                        <a:t> far more significant changes to</a:t>
                      </a:r>
                      <a:r>
                        <a:rPr lang="en-US" sz="1000" b="0" i="0" u="none" strike="noStrike" dirty="0">
                          <a:effectLst/>
                          <a:latin typeface="Arial"/>
                        </a:rPr>
                        <a:t> DSRC[18][19]</a:t>
                      </a:r>
                      <a:r>
                        <a:rPr lang="en-US" sz="1000" b="0" i="0" u="none" strike="sngStrike" dirty="0">
                          <a:solidFill>
                            <a:srgbClr val="FF0000"/>
                          </a:solidFill>
                          <a:effectLst/>
                          <a:latin typeface="Arial"/>
                        </a:rPr>
                        <a:t>; it would revamp the existing </a:t>
                      </a:r>
                      <a:r>
                        <a:rPr lang="en-US" sz="1000" b="0" i="0" u="none" strike="noStrike" dirty="0">
                          <a:effectLst/>
                          <a:latin typeface="Arial"/>
                        </a:rPr>
                        <a:t>band plan as defined in the FCC Report and Order 03-324 and allow</a:t>
                      </a:r>
                      <a:r>
                        <a:rPr lang="en-US" sz="1000" b="0" i="0" u="none" strike="noStrike" dirty="0">
                          <a:solidFill>
                            <a:srgbClr val="FF0000"/>
                          </a:solidFill>
                          <a:effectLst/>
                          <a:latin typeface="Arial"/>
                        </a:rPr>
                        <a:t>s </a:t>
                      </a:r>
                      <a:r>
                        <a:rPr lang="en-US" sz="1000" b="0" i="0" u="none" strike="noStrike" dirty="0">
                          <a:effectLst/>
                          <a:latin typeface="Arial"/>
                        </a:rPr>
                        <a:t>unlicensed devices such as Wi-Fi to share </a:t>
                      </a:r>
                      <a:r>
                        <a:rPr lang="en-US" sz="1000" b="0" i="0" u="none" strike="noStrike" dirty="0">
                          <a:solidFill>
                            <a:srgbClr val="FF0000"/>
                          </a:solidFill>
                          <a:effectLst/>
                          <a:latin typeface="Arial"/>
                        </a:rPr>
                        <a:t>only</a:t>
                      </a:r>
                      <a:r>
                        <a:rPr lang="en-US" sz="1000" b="0" i="0" u="none" strike="noStrike" dirty="0">
                          <a:effectLst/>
                          <a:latin typeface="Arial"/>
                        </a:rPr>
                        <a:t> the lower 45MHz portion of the band, </a:t>
                      </a:r>
                      <a:r>
                        <a:rPr lang="en-US" sz="1000" b="0" i="0" u="none" strike="noStrike" dirty="0">
                          <a:solidFill>
                            <a:srgbClr val="FF0000"/>
                          </a:solidFill>
                          <a:effectLst/>
                          <a:latin typeface="Arial"/>
                        </a:rPr>
                        <a:t>while reserving several channels at the top of the band exclusively for the use of DSRC safety-related systems.</a:t>
                      </a:r>
                      <a:endParaRPr lang="en-US" sz="1000" b="0" i="0" u="none" strike="noStrike" dirty="0">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Yes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Accept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1193">
                <a:tc>
                  <a:txBody>
                    <a:bodyPr/>
                    <a:lstStyle/>
                    <a:p>
                      <a:pPr algn="ctr" fontAlgn="b"/>
                      <a:r>
                        <a:rPr lang="en-US" sz="2400" b="1" i="0" u="none" strike="noStrike" dirty="0" smtClean="0">
                          <a:effectLst/>
                          <a:latin typeface="Arial"/>
                        </a:rPr>
                        <a:t>62</a:t>
                      </a:r>
                      <a:endParaRPr lang="en-US" sz="2400" b="1" i="0" u="none" strike="noStrike" dirty="0">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It is </a:t>
                      </a:r>
                      <a:r>
                        <a:rPr lang="en-US" sz="1000" b="0" i="0" u="none" strike="noStrike" dirty="0" smtClean="0">
                          <a:effectLst/>
                          <a:latin typeface="Arial"/>
                        </a:rPr>
                        <a:t>important </a:t>
                      </a:r>
                      <a:r>
                        <a:rPr lang="en-US" sz="1000" b="0" i="0" u="none" strike="noStrike" dirty="0">
                          <a:effectLst/>
                          <a:latin typeface="Arial"/>
                        </a:rPr>
                        <a:t>to note that these are concerns raised by ITS interests and are not in all cases shared by Wi-Fi interests.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General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dirty="0">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228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sngStrike">
                          <a:solidFill>
                            <a:srgbClr val="FF0000"/>
                          </a:solidFill>
                          <a:effectLst/>
                          <a:latin typeface="Arial"/>
                        </a:rPr>
                        <a:t>There are</a:t>
                      </a:r>
                      <a:r>
                        <a:rPr lang="en-US" sz="1000" b="0" i="0" u="none" strike="noStrike">
                          <a:solidFill>
                            <a:srgbClr val="FF0000"/>
                          </a:solidFill>
                          <a:effectLst/>
                          <a:latin typeface="Arial"/>
                        </a:rPr>
                        <a:t>ITS interests voiced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Yes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effectLst/>
                          <a:latin typeface="Arial"/>
                        </a:rPr>
                        <a:t>Accept but  - </a:t>
                      </a:r>
                    </a:p>
                    <a:p>
                      <a:pPr algn="l" fontAlgn="b"/>
                      <a:r>
                        <a:rPr lang="en-US" sz="1000" b="0" i="0" u="none" strike="noStrike" dirty="0" smtClean="0">
                          <a:effectLst/>
                          <a:latin typeface="Arial"/>
                        </a:rPr>
                        <a:t>Change </a:t>
                      </a:r>
                      <a:r>
                        <a:rPr lang="en-US" sz="1000" b="0" i="0" u="none" strike="noStrike" dirty="0">
                          <a:effectLst/>
                          <a:latin typeface="Arial"/>
                        </a:rPr>
                        <a:t>to: "Some Tiger Team members suggested there are"…. (R3)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44F1213E-1874-4649-93A1-5B53757E3C53}" type="slidenum">
              <a:rPr lang="en-US" smtClean="0"/>
              <a:pPr>
                <a:defRPr/>
              </a:pPr>
              <a:t>4</a:t>
            </a:fld>
            <a:endParaRPr lang="en-US"/>
          </a:p>
        </p:txBody>
      </p:sp>
      <p:cxnSp>
        <p:nvCxnSpPr>
          <p:cNvPr id="8" name="Straight Connector 7"/>
          <p:cNvCxnSpPr/>
          <p:nvPr/>
        </p:nvCxnSpPr>
        <p:spPr bwMode="auto">
          <a:xfrm>
            <a:off x="457200" y="2743200"/>
            <a:ext cx="8534400" cy="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cxnSp>
        <p:nvCxnSpPr>
          <p:cNvPr id="9" name="Straight Connector 8"/>
          <p:cNvCxnSpPr/>
          <p:nvPr/>
        </p:nvCxnSpPr>
        <p:spPr bwMode="auto">
          <a:xfrm>
            <a:off x="457200" y="4114800"/>
            <a:ext cx="8534400" cy="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spTree>
    <p:extLst>
      <p:ext uri="{BB962C8B-B14F-4D97-AF65-F5344CB8AC3E}">
        <p14:creationId xmlns:p14="http://schemas.microsoft.com/office/powerpoint/2010/main" val="1351160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resolution 2/4</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95563983"/>
              </p:ext>
            </p:extLst>
          </p:nvPr>
        </p:nvGraphicFramePr>
        <p:xfrm>
          <a:off x="228600" y="1600200"/>
          <a:ext cx="8305799" cy="4064105"/>
        </p:xfrm>
        <a:graphic>
          <a:graphicData uri="http://schemas.openxmlformats.org/drawingml/2006/table">
            <a:tbl>
              <a:tblPr/>
              <a:tblGrid>
                <a:gridCol w="381000"/>
                <a:gridCol w="1752600"/>
                <a:gridCol w="685800"/>
                <a:gridCol w="381000"/>
                <a:gridCol w="304800"/>
                <a:gridCol w="381000"/>
                <a:gridCol w="2209800"/>
                <a:gridCol w="304800"/>
                <a:gridCol w="1742141"/>
                <a:gridCol w="81429"/>
                <a:gridCol w="81429"/>
              </a:tblGrid>
              <a:tr h="219486">
                <a:tc>
                  <a:txBody>
                    <a:bodyPr/>
                    <a:lstStyle/>
                    <a:p>
                      <a:pPr algn="l" fontAlgn="b"/>
                      <a:r>
                        <a:rPr lang="en-US" sz="1100" b="1" i="0" u="none" strike="noStrike" dirty="0">
                          <a:solidFill>
                            <a:srgbClr val="FFFFFF"/>
                          </a:solidFill>
                          <a:effectLst/>
                          <a:latin typeface="Arial"/>
                        </a:rPr>
                        <a:t>CID</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dirty="0">
                          <a:solidFill>
                            <a:srgbClr val="FFFFFF"/>
                          </a:solidFill>
                          <a:effectLst/>
                          <a:latin typeface="Arial"/>
                        </a:rPr>
                        <a:t>Comment</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Category</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Page Number</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Subclause</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dirty="0">
                          <a:solidFill>
                            <a:srgbClr val="FFFFFF"/>
                          </a:solidFill>
                          <a:effectLst/>
                          <a:latin typeface="Arial"/>
                        </a:rPr>
                        <a:t>Line Number</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Proposed Change</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Must Be Satisfied</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r>
                        <a:rPr lang="en-US" sz="1100" b="1" i="0" u="none" strike="noStrike">
                          <a:solidFill>
                            <a:srgbClr val="FFFFFF"/>
                          </a:solidFill>
                          <a:effectLst/>
                          <a:latin typeface="Arial"/>
                        </a:rPr>
                        <a:t>Proposed Resolution</a:t>
                      </a: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080"/>
                    </a:solidFill>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9486">
                <a:tc>
                  <a:txBody>
                    <a:bodyPr/>
                    <a:lstStyle/>
                    <a:p>
                      <a:pPr algn="ctr" fontAlgn="b"/>
                      <a:r>
                        <a:rPr lang="en-US" sz="2000" b="1" i="0" u="none" strike="noStrike" dirty="0">
                          <a:effectLst/>
                          <a:latin typeface="Arial"/>
                        </a:rPr>
                        <a:t>6</a:t>
                      </a:r>
                      <a:r>
                        <a:rPr lang="en-US" sz="2000" b="1" i="0" u="none" strike="noStrike" dirty="0" smtClean="0">
                          <a:effectLst/>
                          <a:latin typeface="Arial"/>
                        </a:rPr>
                        <a:t>8</a:t>
                      </a:r>
                      <a:endParaRPr lang="en-US" sz="2000" b="1" i="0" u="none" strike="noStrike" dirty="0">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Again, it is important to clarify which views are held by only one group and which views are shared by the group.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264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solidFill>
                            <a:srgbClr val="FF0000"/>
                          </a:solidFill>
                          <a:effectLst/>
                          <a:latin typeface="Arial"/>
                        </a:rPr>
                        <a:t>Certainly some aspects of the existing tests, such as upper layer messaging (parts of P1609 and J2735), would still be relevant, but ITS </a:t>
                      </a:r>
                      <a:r>
                        <a:rPr lang="en-US" sz="1000" b="0" i="0" u="none" strike="noStrike" dirty="0" smtClean="0">
                          <a:solidFill>
                            <a:srgbClr val="FF0000"/>
                          </a:solidFill>
                          <a:effectLst/>
                          <a:latin typeface="Arial"/>
                        </a:rPr>
                        <a:t>interests state </a:t>
                      </a:r>
                      <a:r>
                        <a:rPr lang="en-US" sz="1000" b="0" i="0" u="none" strike="noStrike" dirty="0">
                          <a:solidFill>
                            <a:srgbClr val="FF0000"/>
                          </a:solidFill>
                          <a:effectLst/>
                          <a:latin typeface="Arial"/>
                        </a:rPr>
                        <a:t>that the potential for new forms of co-channel interference, adjacent channel interference, and congestion would mean that portions of the testing would have to be re-done.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Yes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Accept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9486">
                <a:tc>
                  <a:txBody>
                    <a:bodyPr/>
                    <a:lstStyle/>
                    <a:p>
                      <a:pPr algn="ctr" fontAlgn="b"/>
                      <a:r>
                        <a:rPr lang="en-US" sz="2400" b="1" i="0" u="none" strike="noStrike" dirty="0" smtClean="0">
                          <a:effectLst/>
                          <a:latin typeface="Arial"/>
                        </a:rPr>
                        <a:t>69</a:t>
                      </a:r>
                      <a:endParaRPr lang="en-US" sz="2400" b="1" i="0" u="none" strike="noStrike" dirty="0">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More fully and accurately describes what the Qualcomm proposal would accomplish.</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General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dirty="0">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effectLst/>
                          <a:latin typeface="Arial"/>
                        </a:rPr>
                        <a:t>269-271</a:t>
                      </a: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solidFill>
                            <a:srgbClr val="FF0000"/>
                          </a:solidFill>
                          <a:effectLst/>
                          <a:latin typeface="Arial"/>
                        </a:rPr>
                        <a:t>On the other hand, this proposal would maximize protection for basic safety messages and other safety-of-life ITS applications because they would not have to share with Wi-Fi at all, and it would allow existing 802.11ac chipsets to be used with 160MHz bandwidth channels to span from U-NII-3 into the new (shared) U-NII-4 band.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Yes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
                      <a:r>
                        <a:rPr lang="en-US" sz="1000" b="0" i="0" u="none" strike="noStrike" dirty="0">
                          <a:solidFill>
                            <a:srgbClr val="000000"/>
                          </a:solidFill>
                          <a:effectLst/>
                          <a:latin typeface="Arial"/>
                        </a:rPr>
                        <a:t>Modified accept - proposed alternative: On the other hand,</a:t>
                      </a:r>
                      <a:r>
                        <a:rPr lang="en-US" sz="1000" b="0" i="0" u="none" strike="noStrike" dirty="0">
                          <a:solidFill>
                            <a:srgbClr val="FF0000"/>
                          </a:solidFill>
                          <a:effectLst/>
                          <a:latin typeface="Arial"/>
                        </a:rPr>
                        <a:t> the </a:t>
                      </a:r>
                      <a:r>
                        <a:rPr lang="en-US" sz="1000" b="0" i="0" u="none" strike="noStrike" dirty="0" smtClean="0">
                          <a:solidFill>
                            <a:srgbClr val="FF0000"/>
                          </a:solidFill>
                          <a:effectLst/>
                          <a:latin typeface="Arial"/>
                        </a:rPr>
                        <a:t>objectives </a:t>
                      </a:r>
                      <a:r>
                        <a:rPr lang="en-US" sz="1000" b="0" i="0" u="none" strike="noStrike" dirty="0">
                          <a:solidFill>
                            <a:srgbClr val="FF0000"/>
                          </a:solidFill>
                          <a:effectLst/>
                          <a:latin typeface="Arial"/>
                        </a:rPr>
                        <a:t>of this proposal </a:t>
                      </a:r>
                      <a:r>
                        <a:rPr lang="en-US" sz="1000" b="0" i="0" u="none" strike="noStrike" dirty="0" smtClean="0">
                          <a:solidFill>
                            <a:srgbClr val="FF0000"/>
                          </a:solidFill>
                          <a:effectLst/>
                          <a:latin typeface="Arial"/>
                        </a:rPr>
                        <a:t>were </a:t>
                      </a:r>
                      <a:r>
                        <a:rPr lang="en-US" sz="1000" b="0" i="0" u="none" strike="noStrike" dirty="0">
                          <a:solidFill>
                            <a:srgbClr val="FF0000"/>
                          </a:solidFill>
                          <a:effectLst/>
                          <a:latin typeface="Arial"/>
                        </a:rPr>
                        <a:t>to </a:t>
                      </a:r>
                      <a:r>
                        <a:rPr lang="en-US" sz="1000" b="0" i="0" u="none" strike="noStrike" dirty="0" smtClean="0">
                          <a:solidFill>
                            <a:srgbClr val="FF0000"/>
                          </a:solidFill>
                          <a:effectLst/>
                          <a:latin typeface="Arial"/>
                        </a:rPr>
                        <a:t>provide protection </a:t>
                      </a:r>
                      <a:r>
                        <a:rPr lang="en-US" sz="1000" b="0" i="0" u="none" strike="noStrike" dirty="0">
                          <a:solidFill>
                            <a:srgbClr val="FF0000"/>
                          </a:solidFill>
                          <a:effectLst/>
                          <a:latin typeface="Arial"/>
                        </a:rPr>
                        <a:t>for </a:t>
                      </a:r>
                      <a:r>
                        <a:rPr lang="en-US" sz="1000" b="0" i="0" u="none" strike="noStrike" dirty="0" smtClean="0">
                          <a:solidFill>
                            <a:srgbClr val="FF0000"/>
                          </a:solidFill>
                          <a:effectLst/>
                          <a:latin typeface="Arial"/>
                        </a:rPr>
                        <a:t>BSM traffic</a:t>
                      </a:r>
                      <a:r>
                        <a:rPr lang="en-US" sz="1000" b="0" i="0" u="none" strike="noStrike" baseline="0" dirty="0" smtClean="0">
                          <a:solidFill>
                            <a:srgbClr val="FF0000"/>
                          </a:solidFill>
                          <a:effectLst/>
                          <a:latin typeface="Arial"/>
                        </a:rPr>
                        <a:t> </a:t>
                      </a:r>
                      <a:r>
                        <a:rPr lang="en-US" sz="1000" b="0" i="0" u="none" strike="noStrike" dirty="0" smtClean="0">
                          <a:solidFill>
                            <a:srgbClr val="FF0000"/>
                          </a:solidFill>
                          <a:effectLst/>
                          <a:latin typeface="Arial"/>
                        </a:rPr>
                        <a:t>because </a:t>
                      </a:r>
                      <a:r>
                        <a:rPr lang="en-US" sz="1000" b="0" i="0" u="none" strike="noStrike" dirty="0">
                          <a:solidFill>
                            <a:srgbClr val="FF0000"/>
                          </a:solidFill>
                          <a:effectLst/>
                          <a:latin typeface="Arial"/>
                        </a:rPr>
                        <a:t>they would not have to share with Wi-Fi at all, and </a:t>
                      </a:r>
                      <a:r>
                        <a:rPr lang="en-US" sz="1000" b="0" i="0" u="none" strike="noStrike" dirty="0" smtClean="0">
                          <a:solidFill>
                            <a:srgbClr val="FF0000"/>
                          </a:solidFill>
                          <a:effectLst/>
                          <a:latin typeface="Arial"/>
                        </a:rPr>
                        <a:t>to</a:t>
                      </a:r>
                      <a:r>
                        <a:rPr lang="en-US" sz="1000" b="0" i="0" u="none" strike="noStrike" dirty="0" smtClean="0">
                          <a:solidFill>
                            <a:srgbClr val="000000"/>
                          </a:solidFill>
                          <a:effectLst/>
                          <a:latin typeface="Arial"/>
                        </a:rPr>
                        <a:t> </a:t>
                      </a:r>
                      <a:r>
                        <a:rPr lang="en-US" sz="1000" b="0" i="0" u="none" strike="noStrike" dirty="0">
                          <a:solidFill>
                            <a:srgbClr val="000000"/>
                          </a:solidFill>
                          <a:effectLst/>
                          <a:latin typeface="Arial"/>
                        </a:rPr>
                        <a:t>allow </a:t>
                      </a:r>
                      <a:r>
                        <a:rPr lang="en-US" sz="1000" b="0" i="0" u="none" strike="noStrike" dirty="0" smtClean="0">
                          <a:solidFill>
                            <a:srgbClr val="000000"/>
                          </a:solidFill>
                          <a:effectLst/>
                          <a:latin typeface="Arial"/>
                        </a:rPr>
                        <a:t>modified</a:t>
                      </a:r>
                      <a:r>
                        <a:rPr lang="en-US" sz="1000" b="0" i="0" u="none" strike="noStrike" baseline="0" dirty="0" smtClean="0">
                          <a:solidFill>
                            <a:srgbClr val="000000"/>
                          </a:solidFill>
                          <a:effectLst/>
                          <a:latin typeface="Arial"/>
                        </a:rPr>
                        <a:t> </a:t>
                      </a:r>
                      <a:r>
                        <a:rPr lang="en-US" sz="1000" b="0" i="0" u="none" strike="noStrike" dirty="0" smtClean="0">
                          <a:solidFill>
                            <a:srgbClr val="000000"/>
                          </a:solidFill>
                          <a:effectLst/>
                          <a:latin typeface="Arial"/>
                        </a:rPr>
                        <a:t>802.11ac </a:t>
                      </a:r>
                      <a:r>
                        <a:rPr lang="en-US" sz="1000" b="0" i="0" u="none" strike="noStrike" dirty="0">
                          <a:solidFill>
                            <a:srgbClr val="000000"/>
                          </a:solidFill>
                          <a:effectLst/>
                          <a:latin typeface="Arial"/>
                        </a:rPr>
                        <a:t>chipsets to be used with 160MHz bandwidth channels to span from U-NII-3 into the new (shared) U-NII-4 band.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effectLst/>
                        <a:latin typeface="Arial"/>
                      </a:endParaRPr>
                    </a:p>
                  </a:txBody>
                  <a:tcPr marL="6455" marR="6455" marT="645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44F1213E-1874-4649-93A1-5B53757E3C53}" type="slidenum">
              <a:rPr lang="en-US" smtClean="0"/>
              <a:pPr>
                <a:defRPr/>
              </a:pPr>
              <a:t>5</a:t>
            </a:fld>
            <a:endParaRPr lang="en-US"/>
          </a:p>
        </p:txBody>
      </p:sp>
      <p:cxnSp>
        <p:nvCxnSpPr>
          <p:cNvPr id="8" name="Straight Connector 7"/>
          <p:cNvCxnSpPr/>
          <p:nvPr/>
        </p:nvCxnSpPr>
        <p:spPr bwMode="auto">
          <a:xfrm>
            <a:off x="152400" y="3048000"/>
            <a:ext cx="8534400" cy="0"/>
          </a:xfrm>
          <a:prstGeom prst="line">
            <a:avLst/>
          </a:prstGeom>
          <a:solidFill>
            <a:schemeClr val="accent1"/>
          </a:solidFill>
          <a:ln w="41275" cap="flat" cmpd="sng" algn="ctr">
            <a:solidFill>
              <a:srgbClr val="FF0000"/>
            </a:solidFill>
            <a:prstDash val="solid"/>
            <a:round/>
            <a:headEnd type="none" w="sm" len="sm"/>
            <a:tailEnd type="none" w="sm" len="sm"/>
          </a:ln>
          <a:effectLst/>
        </p:spPr>
      </p:cxnSp>
      <p:cxnSp>
        <p:nvCxnSpPr>
          <p:cNvPr id="9" name="Straight Connector 8"/>
          <p:cNvCxnSpPr/>
          <p:nvPr/>
        </p:nvCxnSpPr>
        <p:spPr bwMode="auto">
          <a:xfrm>
            <a:off x="152400" y="4953000"/>
            <a:ext cx="8534400" cy="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spTree>
    <p:extLst>
      <p:ext uri="{BB962C8B-B14F-4D97-AF65-F5344CB8AC3E}">
        <p14:creationId xmlns:p14="http://schemas.microsoft.com/office/powerpoint/2010/main" val="28316617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resolution 3/4</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39922014"/>
              </p:ext>
            </p:extLst>
          </p:nvPr>
        </p:nvGraphicFramePr>
        <p:xfrm>
          <a:off x="685800" y="1600200"/>
          <a:ext cx="8305800" cy="4115366"/>
        </p:xfrm>
        <a:graphic>
          <a:graphicData uri="http://schemas.openxmlformats.org/drawingml/2006/table">
            <a:tbl>
              <a:tblPr/>
              <a:tblGrid>
                <a:gridCol w="381000"/>
                <a:gridCol w="2438400"/>
                <a:gridCol w="609600"/>
                <a:gridCol w="152400"/>
                <a:gridCol w="228600"/>
                <a:gridCol w="381000"/>
                <a:gridCol w="2514600"/>
                <a:gridCol w="381423"/>
                <a:gridCol w="1218777"/>
              </a:tblGrid>
              <a:tr h="1219200">
                <a:tc>
                  <a:txBody>
                    <a:bodyPr/>
                    <a:lstStyle/>
                    <a:p>
                      <a:pPr algn="ctr" fontAlgn="b"/>
                      <a:r>
                        <a:rPr lang="en-US" sz="1600" b="1" i="0" u="none" strike="noStrike" dirty="0" smtClean="0">
                          <a:effectLst/>
                          <a:latin typeface="Arial"/>
                        </a:rPr>
                        <a:t>60</a:t>
                      </a:r>
                      <a:endParaRPr lang="en-US" sz="1600" b="1" i="0" u="none" strike="noStrike" dirty="0">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effectLst/>
                          <a:latin typeface="Arial"/>
                        </a:rPr>
                        <a:t>Without the edit, this sentence is speculative; at this early stage, one should not make assumptions about what would or would not be cost effective for particular categories of unlicensed devices.</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effectLst/>
                          <a:latin typeface="Arial"/>
                        </a:rPr>
                        <a:t>General</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effectLst/>
                          <a:latin typeface="Arial"/>
                        </a:rPr>
                        <a:t>7</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dirty="0">
                        <a:effectLst/>
                        <a:latin typeface="Arial"/>
                      </a:endParaRP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effectLst/>
                          <a:latin typeface="Arial"/>
                        </a:rPr>
                        <a:t>218-220</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effectLst/>
                          <a:latin typeface="Arial"/>
                        </a:rPr>
                        <a:t>From a practical perspective, non-Wi-Fi devices </a:t>
                      </a:r>
                      <a:r>
                        <a:rPr lang="en-US" sz="900" b="0" i="0" u="none" strike="sngStrike" dirty="0">
                          <a:solidFill>
                            <a:srgbClr val="FF0000"/>
                          </a:solidFill>
                          <a:effectLst/>
                          <a:latin typeface="Arial"/>
                        </a:rPr>
                        <a:t>would </a:t>
                      </a:r>
                      <a:r>
                        <a:rPr lang="en-US" sz="900" b="0" i="0" u="none" strike="sngStrike" dirty="0" err="1">
                          <a:solidFill>
                            <a:srgbClr val="FF0000"/>
                          </a:solidFill>
                          <a:effectLst/>
                          <a:latin typeface="Arial"/>
                        </a:rPr>
                        <a:t>likely</a:t>
                      </a:r>
                      <a:r>
                        <a:rPr lang="en-US" sz="900" b="0" i="0" u="none" strike="noStrike" dirty="0" err="1">
                          <a:solidFill>
                            <a:srgbClr val="FF0000"/>
                          </a:solidFill>
                          <a:effectLst/>
                          <a:latin typeface="Arial"/>
                        </a:rPr>
                        <a:t>may</a:t>
                      </a:r>
                      <a:r>
                        <a:rPr lang="en-US" sz="900" b="0" i="0" u="none" strike="noStrike" dirty="0">
                          <a:effectLst/>
                          <a:latin typeface="Arial"/>
                        </a:rPr>
                        <a:t> not find adding this CCA mechanism cost effective, </a:t>
                      </a:r>
                      <a:r>
                        <a:rPr lang="en-US" sz="900" b="0" i="0" u="none" strike="sngStrike" dirty="0">
                          <a:solidFill>
                            <a:srgbClr val="FF0000"/>
                          </a:solidFill>
                          <a:effectLst/>
                          <a:latin typeface="Arial"/>
                        </a:rPr>
                        <a:t>so sharing based on CCA-detection would likely be limited to Wi-Fi devices.</a:t>
                      </a:r>
                      <a:endParaRPr lang="en-US" sz="900" b="0" i="0" u="none" strike="noStrike" dirty="0">
                        <a:effectLst/>
                        <a:latin typeface="Arial"/>
                      </a:endParaRP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effectLst/>
                          <a:latin typeface="Arial"/>
                        </a:rPr>
                        <a:t>Yes</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effectLst/>
                          <a:latin typeface="Arial"/>
                        </a:rPr>
                        <a:t>Accept</a:t>
                      </a:r>
                    </a:p>
                  </a:txBody>
                  <a:tcPr marL="6916" marR="6916" marT="691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85800">
                <a:tc>
                  <a:txBody>
                    <a:bodyPr/>
                    <a:lstStyle/>
                    <a:p>
                      <a:pPr algn="ctr" fontAlgn="b"/>
                      <a:r>
                        <a:rPr lang="en-US" sz="1600" b="1" i="0" u="none" strike="noStrike" dirty="0" smtClean="0">
                          <a:effectLst/>
                          <a:latin typeface="Arial"/>
                        </a:rPr>
                        <a:t>94</a:t>
                      </a:r>
                      <a:endParaRPr lang="en-US" sz="1600" b="1" i="0" u="none" strike="noStrike" dirty="0">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50" b="0" i="0" u="none" strike="noStrike">
                          <a:effectLst/>
                          <a:latin typeface="Arial"/>
                        </a:rPr>
                        <a:t>No change to IEEE spec is necessary.</a:t>
                      </a:r>
                    </a:p>
                  </a:txBody>
                  <a:tcPr marL="7223" marR="7223" marT="7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50" b="0" i="0" u="none" strike="noStrike">
                        <a:effectLst/>
                        <a:latin typeface="Times New Roman"/>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50" b="0" i="0" u="none" strike="noStrike">
                        <a:effectLst/>
                        <a:latin typeface="Times New Roman"/>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50" b="0" i="0" u="none" strike="noStrike">
                        <a:effectLst/>
                        <a:latin typeface="Times New Roman"/>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50" b="0" i="0" u="none" strike="noStrike">
                        <a:effectLst/>
                        <a:latin typeface="Times New Roman"/>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50" b="0" i="0" u="none" strike="noStrike" dirty="0">
                          <a:effectLst/>
                          <a:latin typeface="Arial"/>
                        </a:rPr>
                        <a:t>Remove the last sentence in Section 10. </a:t>
                      </a:r>
                    </a:p>
                  </a:txBody>
                  <a:tcPr marL="7223" marR="7223" marT="7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50" b="0" i="0" u="none" strike="noStrike">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50" b="0" i="0" u="none" strike="noStrike" dirty="0" smtClean="0">
                          <a:effectLst/>
                          <a:latin typeface="Arial"/>
                        </a:rPr>
                        <a:t>Accept</a:t>
                      </a:r>
                      <a:endParaRPr lang="en-US" sz="1050" b="0" i="0" u="none" strike="noStrike" dirty="0">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05183">
                <a:tc>
                  <a:txBody>
                    <a:bodyPr/>
                    <a:lstStyle/>
                    <a:p>
                      <a:pPr algn="ctr" fontAlgn="b"/>
                      <a:r>
                        <a:rPr lang="en-US" sz="1600" b="1" i="0" u="none" strike="noStrike" dirty="0" smtClean="0">
                          <a:effectLst/>
                          <a:latin typeface="Arial"/>
                        </a:rPr>
                        <a:t>19</a:t>
                      </a:r>
                      <a:endParaRPr lang="en-US" sz="1600" b="1" i="0" u="none" strike="noStrike" dirty="0">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The comparison of 13-0994 with DFS does not note that in 13-0994 every STA performs detection. There is no master-client role.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Technical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dirty="0">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84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Insert the following sentence before the sentence that begins "Finally": Another distinction with DFS is that under the 13-0994 proposal every STA that wants to use the U-NII-4 band performs DSRC detection; there is no master or client role as there is in DFS."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Yes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Accept with edits…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05183">
                <a:tc>
                  <a:txBody>
                    <a:bodyPr/>
                    <a:lstStyle/>
                    <a:p>
                      <a:pPr algn="ctr" fontAlgn="b"/>
                      <a:r>
                        <a:rPr lang="en-US" sz="1600" b="1" i="0" u="none" strike="noStrike" dirty="0" smtClean="0">
                          <a:effectLst/>
                          <a:latin typeface="Arial"/>
                        </a:rPr>
                        <a:t>95</a:t>
                      </a:r>
                      <a:endParaRPr lang="en-US" sz="1600" b="1" i="0" u="none" strike="noStrike" dirty="0">
                        <a:effectLst/>
                        <a:latin typeface="Arial"/>
                      </a:endParaRPr>
                    </a:p>
                  </a:txBody>
                  <a:tcPr marL="7223" marR="7223" marT="7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effectLst/>
                          <a:latin typeface="Arial"/>
                        </a:rPr>
                        <a:t>We requested some information from DSRC industry in IEEE 802.11-14/0819r0. This fact needs to be emphasized by referring to the presentation document.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effectLst/>
                          <a:latin typeface="Arial"/>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000" b="0" i="0" u="none" strike="noStrike">
                          <a:effectLst/>
                          <a:latin typeface="Arial"/>
                        </a:rPr>
                        <a:t>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sz="1000" b="0" i="0" u="none" strike="noStrike">
                          <a:effectLst/>
                          <a:latin typeface="Arial"/>
                        </a:rPr>
                        <a:t>12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Times New Roman"/>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effectLst/>
                          <a:latin typeface="Arial"/>
                        </a:rPr>
                        <a:t>Best place for referencing 14/0819 is Section 12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Accept - but only refer to the document without going into detail.  See CID 57.  This could also go in Section 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44F1213E-1874-4649-93A1-5B53757E3C53}" type="slidenum">
              <a:rPr lang="en-US" smtClean="0"/>
              <a:pPr>
                <a:defRPr/>
              </a:pPr>
              <a:t>6</a:t>
            </a:fld>
            <a:endParaRPr lang="en-US"/>
          </a:p>
        </p:txBody>
      </p:sp>
      <p:cxnSp>
        <p:nvCxnSpPr>
          <p:cNvPr id="8" name="Straight Connector 7"/>
          <p:cNvCxnSpPr/>
          <p:nvPr/>
        </p:nvCxnSpPr>
        <p:spPr bwMode="auto">
          <a:xfrm>
            <a:off x="533400" y="3124200"/>
            <a:ext cx="8534400" cy="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cxnSp>
        <p:nvCxnSpPr>
          <p:cNvPr id="9" name="Straight Connector 8"/>
          <p:cNvCxnSpPr/>
          <p:nvPr/>
        </p:nvCxnSpPr>
        <p:spPr bwMode="auto">
          <a:xfrm>
            <a:off x="533400" y="2133600"/>
            <a:ext cx="8534400" cy="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cxnSp>
        <p:nvCxnSpPr>
          <p:cNvPr id="10" name="Straight Connector 9"/>
          <p:cNvCxnSpPr/>
          <p:nvPr/>
        </p:nvCxnSpPr>
        <p:spPr bwMode="auto">
          <a:xfrm>
            <a:off x="533400" y="3886200"/>
            <a:ext cx="8534400" cy="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cxnSp>
        <p:nvCxnSpPr>
          <p:cNvPr id="12" name="Straight Connector 11"/>
          <p:cNvCxnSpPr/>
          <p:nvPr/>
        </p:nvCxnSpPr>
        <p:spPr bwMode="auto">
          <a:xfrm>
            <a:off x="533400" y="5257800"/>
            <a:ext cx="8534400" cy="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spTree>
    <p:extLst>
      <p:ext uri="{BB962C8B-B14F-4D97-AF65-F5344CB8AC3E}">
        <p14:creationId xmlns:p14="http://schemas.microsoft.com/office/powerpoint/2010/main" val="12311887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CID resolution 4/4</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62788736"/>
              </p:ext>
            </p:extLst>
          </p:nvPr>
        </p:nvGraphicFramePr>
        <p:xfrm>
          <a:off x="381000" y="1295400"/>
          <a:ext cx="8534400" cy="4250055"/>
        </p:xfrm>
        <a:graphic>
          <a:graphicData uri="http://schemas.openxmlformats.org/drawingml/2006/table">
            <a:tbl>
              <a:tblPr/>
              <a:tblGrid>
                <a:gridCol w="461727"/>
                <a:gridCol w="2205273"/>
                <a:gridCol w="609600"/>
                <a:gridCol w="228600"/>
                <a:gridCol w="228600"/>
                <a:gridCol w="304800"/>
                <a:gridCol w="2286000"/>
                <a:gridCol w="304800"/>
                <a:gridCol w="1905000"/>
              </a:tblGrid>
              <a:tr h="736789">
                <a:tc>
                  <a:txBody>
                    <a:bodyPr/>
                    <a:lstStyle/>
                    <a:p>
                      <a:pPr algn="ctr" fontAlgn="b"/>
                      <a:r>
                        <a:rPr lang="en-US" sz="1600" b="1" i="0" u="none" strike="noStrike" dirty="0" smtClean="0">
                          <a:effectLst/>
                          <a:latin typeface="Arial"/>
                        </a:rPr>
                        <a:t>27</a:t>
                      </a:r>
                      <a:endParaRPr lang="en-US" sz="1600" b="1" i="0" u="none" strike="noStrike" dirty="0">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The Tiger Team has a submission that provides a critique of the proposal discussed in section 10.  This submission should be cited, and the high level critique should be noted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Technical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Cite 14-1101/r1, including basic dimensions of critique and conclusion that the proposal is not viable as a sharing technology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Yes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Accept - but cite 14-1101/r1 was presented to the group, state that the submission had 28 supporters, and that the submission states that the </a:t>
                      </a:r>
                      <a:r>
                        <a:rPr lang="en-US" sz="1000" b="0" i="0" u="none" strike="noStrike" dirty="0" smtClean="0">
                          <a:effectLst/>
                          <a:latin typeface="Arial"/>
                        </a:rPr>
                        <a:t>13/1449 </a:t>
                      </a:r>
                      <a:r>
                        <a:rPr lang="en-US" sz="1000" b="0" i="0" u="none" strike="noStrike" dirty="0">
                          <a:effectLst/>
                          <a:latin typeface="Arial"/>
                        </a:rPr>
                        <a:t>proposal is a viable band sharing mechanism.</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36789">
                <a:tc>
                  <a:txBody>
                    <a:bodyPr/>
                    <a:lstStyle/>
                    <a:p>
                      <a:pPr algn="ctr" fontAlgn="b"/>
                      <a:r>
                        <a:rPr lang="en-US" sz="1600" b="1" i="0" u="none" strike="noStrike" dirty="0" smtClean="0">
                          <a:effectLst/>
                          <a:latin typeface="Arial"/>
                        </a:rPr>
                        <a:t>29</a:t>
                      </a:r>
                      <a:endParaRPr lang="en-US" sz="1600" b="1" i="0" u="none" strike="noStrike" dirty="0">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solidFill>
                            <a:srgbClr val="FF0000"/>
                          </a:solidFill>
                          <a:effectLst/>
                          <a:latin typeface="Arial"/>
                        </a:rPr>
                        <a:t>The statement at the end of section 10 seems contradictory to the statement in issue 1 of section 9. In section 9, changes to secondary detection are described as extensive.  Here they are described as "likely not result in major change to existing standards or chipsets."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Technical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44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Modify the language in Sections 9 and 10 so it is consistent.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Accept - the issue is that the 13/1449 proposal uses 20MHz CCA in three channels, which is consistent with existing 802.11ac chipsets.  The 13/0994 proposal would require seven 10MHz CCA detectors, which is not part of the existing specification or in existing chipsets</a:t>
                      </a:r>
                      <a:r>
                        <a:rPr lang="en-US" sz="1000" b="0" i="0" u="none" strike="noStrike" dirty="0" smtClean="0">
                          <a:effectLst/>
                          <a:latin typeface="Arial"/>
                        </a:rPr>
                        <a:t>. </a:t>
                      </a:r>
                      <a:endParaRPr lang="en-US" sz="1000" b="0" i="0" u="none" strike="noStrike" dirty="0">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1193">
                <a:tc>
                  <a:txBody>
                    <a:bodyPr/>
                    <a:lstStyle/>
                    <a:p>
                      <a:pPr algn="ctr" fontAlgn="b"/>
                      <a:r>
                        <a:rPr lang="en-US" sz="1600" b="1" i="0" u="none" strike="noStrike" dirty="0" smtClean="0">
                          <a:effectLst/>
                          <a:latin typeface="Arial"/>
                        </a:rPr>
                        <a:t>83</a:t>
                      </a:r>
                      <a:endParaRPr lang="en-US" sz="1600" b="1" i="0" u="none" strike="noStrike" dirty="0">
                        <a:effectLst/>
                        <a:latin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dirty="0">
                          <a:effectLst/>
                          <a:latin typeface="Arial"/>
                        </a:rPr>
                        <a:t>The phrase "are not causing harmful interference to DSRC systems" points to one shortcoming of the work to date, at least to my knowledge. I think before any sharing scheme could be accepted, there would need to be a quantification of what constitutes "harmful interference." Is the loss of on Basic Safety Message harmful? 1% of BSMs? I don't recall this being discussed in the TT, but this point might be worth mentioning. Similarly, the </a:t>
                      </a:r>
                      <a:r>
                        <a:rPr lang="en-US" sz="900" b="0" i="0" u="none" strike="noStrike" dirty="0" smtClean="0">
                          <a:effectLst/>
                          <a:latin typeface="Arial"/>
                        </a:rPr>
                        <a:t>"satisfactory" </a:t>
                      </a:r>
                      <a:r>
                        <a:rPr lang="en-US" sz="900" b="0" i="0" u="none" strike="noStrike" dirty="0">
                          <a:effectLst/>
                          <a:latin typeface="Arial"/>
                        </a:rPr>
                        <a:t>performance in line 251 may depend on who is reading the test results.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Technical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effectLst/>
                          <a:latin typeface="Arial"/>
                        </a:rPr>
                        <a:t>243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a:effectLst/>
                          <a:latin typeface="Arial"/>
                        </a:rPr>
                        <a:t>Add a sentence: "Additionally, a determination will need to be made as to what threshold of interference is considered "harmful" to DSRC operation' or similar.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a:solidFill>
                            <a:srgbClr val="FF0000"/>
                          </a:solidFill>
                          <a:effectLst/>
                          <a:latin typeface="Arial"/>
                        </a:rPr>
                        <a:t>Yes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0" i="0" u="none" strike="noStrike" dirty="0" smtClean="0">
                          <a:effectLst/>
                          <a:latin typeface="Arial"/>
                        </a:rPr>
                        <a:t>Accept </a:t>
                      </a:r>
                      <a:endParaRPr lang="en-US" sz="1000" b="0" i="0" u="none" strike="noStrike" dirty="0">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44F1213E-1874-4649-93A1-5B53757E3C53}" type="slidenum">
              <a:rPr lang="en-US" smtClean="0"/>
              <a:pPr>
                <a:defRPr/>
              </a:pPr>
              <a:t>7</a:t>
            </a:fld>
            <a:endParaRPr lang="en-US"/>
          </a:p>
        </p:txBody>
      </p:sp>
      <p:cxnSp>
        <p:nvCxnSpPr>
          <p:cNvPr id="9" name="Straight Connector 8"/>
          <p:cNvCxnSpPr/>
          <p:nvPr/>
        </p:nvCxnSpPr>
        <p:spPr bwMode="auto">
          <a:xfrm>
            <a:off x="381000" y="1752600"/>
            <a:ext cx="8534400" cy="0"/>
          </a:xfrm>
          <a:prstGeom prst="line">
            <a:avLst/>
          </a:prstGeom>
          <a:solidFill>
            <a:schemeClr val="accent1"/>
          </a:solidFill>
          <a:ln w="41275" cap="flat" cmpd="sng" algn="ctr">
            <a:solidFill>
              <a:schemeClr val="accent1">
                <a:lumMod val="50000"/>
              </a:schemeClr>
            </a:solidFill>
            <a:prstDash val="solid"/>
            <a:round/>
            <a:headEnd type="none" w="sm" len="sm"/>
            <a:tailEnd type="none" w="sm" len="sm"/>
          </a:ln>
          <a:effectLst/>
        </p:spPr>
      </p:cxnSp>
      <p:sp>
        <p:nvSpPr>
          <p:cNvPr id="3" name="Rectangle 2"/>
          <p:cNvSpPr/>
          <p:nvPr/>
        </p:nvSpPr>
        <p:spPr bwMode="auto">
          <a:xfrm>
            <a:off x="4419600" y="2819400"/>
            <a:ext cx="2133600" cy="2667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See 15/0175r5</a:t>
            </a:r>
            <a:r>
              <a:rPr kumimoji="0" lang="en-US" sz="1200" b="1" i="0" u="none" strike="noStrike" cap="none" normalizeH="0" dirty="0" smtClean="0">
                <a:ln>
                  <a:noFill/>
                </a:ln>
                <a:solidFill>
                  <a:schemeClr val="tx1"/>
                </a:solidFill>
                <a:effectLst/>
                <a:latin typeface="Arial" panose="020B0604020202020204" pitchFamily="34" charset="0"/>
                <a:cs typeface="Arial" panose="020B0604020202020204" pitchFamily="34" charset="0"/>
              </a:rPr>
              <a:t> spreadsheet</a:t>
            </a:r>
            <a:endParaRPr kumimoji="0" lang="en-US" sz="12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0" name="Rectangle 9"/>
          <p:cNvSpPr/>
          <p:nvPr/>
        </p:nvSpPr>
        <p:spPr bwMode="auto">
          <a:xfrm>
            <a:off x="4419600" y="4114800"/>
            <a:ext cx="2133600" cy="2667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See 15/0175r5</a:t>
            </a:r>
            <a:r>
              <a:rPr kumimoji="0" lang="en-US" sz="1200" b="1" i="0" u="none" strike="noStrike" cap="none" normalizeH="0" dirty="0" smtClean="0">
                <a:ln>
                  <a:noFill/>
                </a:ln>
                <a:solidFill>
                  <a:schemeClr val="tx1"/>
                </a:solidFill>
                <a:effectLst/>
                <a:latin typeface="Arial" panose="020B0604020202020204" pitchFamily="34" charset="0"/>
                <a:cs typeface="Arial" panose="020B0604020202020204" pitchFamily="34" charset="0"/>
              </a:rPr>
              <a:t> spreadsheet</a:t>
            </a:r>
            <a:endParaRPr kumimoji="0" lang="en-US" sz="12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318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Conclusion</a:t>
            </a:r>
          </a:p>
        </p:txBody>
      </p:sp>
      <p:sp>
        <p:nvSpPr>
          <p:cNvPr id="25603" name="Content Placeholder 2"/>
          <p:cNvSpPr>
            <a:spLocks noGrp="1"/>
          </p:cNvSpPr>
          <p:nvPr>
            <p:ph idx="1"/>
          </p:nvPr>
        </p:nvSpPr>
        <p:spPr/>
        <p:txBody>
          <a:bodyPr/>
          <a:lstStyle/>
          <a:p>
            <a:r>
              <a:rPr lang="en-US" altLang="en-US" dirty="0" smtClean="0"/>
              <a:t>Any comments not addressed on this call will be resolved using the proposed comment resolution contained in spreadsheet (15/0175r4)</a:t>
            </a:r>
          </a:p>
          <a:p>
            <a:r>
              <a:rPr lang="en-US" altLang="en-US" dirty="0" smtClean="0"/>
              <a:t>Some additional editorial revisions to improve consistency and readability may be made before the final version is posted.</a:t>
            </a:r>
          </a:p>
          <a:p>
            <a:endParaRPr lang="en-US" altLang="en-US" dirty="0" smtClean="0"/>
          </a:p>
        </p:txBody>
      </p:sp>
      <p:sp>
        <p:nvSpPr>
          <p:cNvPr id="4" name="Date Placeholder 3"/>
          <p:cNvSpPr>
            <a:spLocks noGrp="1"/>
          </p:cNvSpPr>
          <p:nvPr>
            <p:ph type="dt" sz="quarter" idx="10"/>
          </p:nvPr>
        </p:nvSpPr>
        <p:spPr>
          <a:xfrm>
            <a:off x="696913" y="332601"/>
            <a:ext cx="1182055" cy="276999"/>
          </a:xfrm>
        </p:spPr>
        <p:txBody>
          <a:bodyPr/>
          <a:lstStyle/>
          <a:p>
            <a:pPr>
              <a:defRPr/>
            </a:pPr>
            <a:r>
              <a:rPr lang="en-US" dirty="0"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Jim Lansford, CSR Technology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613E5C7-95EC-4E96-B9CA-BE94187CA11C}" type="slidenum">
              <a:rPr lang="en-US" smtClean="0"/>
              <a:pPr>
                <a:defRPr/>
              </a:pPr>
              <a:t>8</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77043</TotalTime>
  <Words>1255</Words>
  <Application>Microsoft Office PowerPoint</Application>
  <PresentationFormat>On-screen Show (4:3)</PresentationFormat>
  <Paragraphs>155</Paragraphs>
  <Slides>8</Slides>
  <Notes>2</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8</vt:i4>
      </vt:variant>
    </vt:vector>
  </HeadingPairs>
  <TitlesOfParts>
    <vt:vector size="11" baseType="lpstr">
      <vt:lpstr>802-11-Submission</vt:lpstr>
      <vt:lpstr>Custom Design</vt:lpstr>
      <vt:lpstr>Document</vt:lpstr>
      <vt:lpstr>IEEE 802.11 Regulatory SC DSRC Coexistence Tiger Team Final Report Comment Resolution: Final session</vt:lpstr>
      <vt:lpstr>Abstract</vt:lpstr>
      <vt:lpstr>Background</vt:lpstr>
      <vt:lpstr>CID resolution 1/4</vt:lpstr>
      <vt:lpstr>CID resolution 2/4</vt:lpstr>
      <vt:lpstr>CID resolution 3/4</vt:lpstr>
      <vt:lpstr>CID resolution 4/4</vt:lpstr>
      <vt:lpstr>Conclusion</vt:lpstr>
    </vt:vector>
  </TitlesOfParts>
  <Company>Research In Motion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DSRC Tiger Team</dc:title>
  <dc:creator>Jim Lansford</dc:creator>
  <cp:lastModifiedBy>Jim Lansford</cp:lastModifiedBy>
  <cp:revision>1676</cp:revision>
  <cp:lastPrinted>2015-02-17T21:18:35Z</cp:lastPrinted>
  <dcterms:created xsi:type="dcterms:W3CDTF">2009-04-21T18:18:19Z</dcterms:created>
  <dcterms:modified xsi:type="dcterms:W3CDTF">2015-03-08T07:58:32Z</dcterms:modified>
</cp:coreProperties>
</file>