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429" r:id="rId3"/>
    <p:sldId id="455" r:id="rId4"/>
    <p:sldId id="464" r:id="rId5"/>
    <p:sldId id="465" r:id="rId6"/>
    <p:sldId id="469" r:id="rId7"/>
    <p:sldId id="474" r:id="rId8"/>
    <p:sldId id="431" r:id="rId9"/>
    <p:sldId id="437" r:id="rId10"/>
    <p:sldId id="479" r:id="rId11"/>
    <p:sldId id="483" r:id="rId12"/>
    <p:sldId id="466" r:id="rId13"/>
    <p:sldId id="438"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68" r:id="rId29"/>
    <p:sldId id="470" r:id="rId30"/>
    <p:sldId id="471" r:id="rId31"/>
    <p:sldId id="472" r:id="rId32"/>
    <p:sldId id="473" r:id="rId33"/>
    <p:sldId id="475" r:id="rId34"/>
    <p:sldId id="476" r:id="rId35"/>
    <p:sldId id="477" r:id="rId36"/>
    <p:sldId id="478" r:id="rId37"/>
    <p:sldId id="480" r:id="rId38"/>
    <p:sldId id="481" r:id="rId39"/>
    <p:sldId id="482" r:id="rId40"/>
    <p:sldId id="484" r:id="rId41"/>
    <p:sldId id="485" r:id="rId42"/>
    <p:sldId id="486" r:id="rId43"/>
    <p:sldId id="487"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2015-03-12</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79"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15/0397r3, </a:t>
            </a:r>
            <a:r>
              <a:rPr lang="en-US" altLang="ko-KR" sz="1800" dirty="0" err="1">
                <a:solidFill>
                  <a:schemeClr val="bg2"/>
                </a:solidFill>
              </a:rPr>
              <a:t>Jianhan</a:t>
            </a:r>
            <a:r>
              <a:rPr lang="en-US" altLang="ko-KR" sz="1800" dirty="0" smtClean="0">
                <a:solidFill>
                  <a:schemeClr val="bg2"/>
                </a:solidFill>
              </a:rPr>
              <a:t>)</a:t>
            </a:r>
          </a:p>
          <a:p>
            <a:pPr lvl="2"/>
            <a:r>
              <a:rPr lang="en-GB" altLang="ko-KR" sz="2000" dirty="0">
                <a:solidFill>
                  <a:schemeClr val="bg2"/>
                </a:solidFill>
              </a:rPr>
              <a:t>6120, 6161, 6166 (3 CIDs</a:t>
            </a:r>
            <a:r>
              <a:rPr lang="en-GB" altLang="ko-KR" sz="2000" dirty="0" smtClean="0">
                <a:solidFill>
                  <a:schemeClr val="bg2"/>
                </a:solidFill>
              </a:rPr>
              <a:t>)</a:t>
            </a:r>
          </a:p>
          <a:p>
            <a:pPr lvl="1"/>
            <a:r>
              <a:rPr lang="en-US" altLang="ko-KR" sz="1800" dirty="0">
                <a:solidFill>
                  <a:schemeClr val="bg2"/>
                </a:solidFill>
              </a:rPr>
              <a:t>lb207-mac-miscellaneous-comment-resolution-part2 (</a:t>
            </a:r>
            <a:r>
              <a:rPr lang="en-US" altLang="ko-KR" sz="1800" dirty="0" smtClean="0">
                <a:solidFill>
                  <a:schemeClr val="bg2"/>
                </a:solidFill>
              </a:rPr>
              <a:t>11-15/0400r2, </a:t>
            </a:r>
            <a:r>
              <a:rPr lang="en-US" altLang="ko-KR" sz="1800" dirty="0">
                <a:solidFill>
                  <a:schemeClr val="bg2"/>
                </a:solidFill>
              </a:rPr>
              <a:t>Yongho)</a:t>
            </a:r>
          </a:p>
          <a:p>
            <a:pPr lvl="2"/>
            <a:r>
              <a:rPr lang="en-US" altLang="ko-KR" sz="1800" dirty="0">
                <a:solidFill>
                  <a:schemeClr val="bg2"/>
                </a:solidFill>
              </a:rPr>
              <a:t>6009, 6010, 6016, 6068, 6125, 6127, 6018, 6209, 6210 (9 CIDs</a:t>
            </a:r>
            <a:r>
              <a:rPr lang="en-US" altLang="ko-KR" sz="1800" dirty="0" smtClean="0">
                <a:solidFill>
                  <a:schemeClr val="bg2"/>
                </a:solidFill>
              </a:rPr>
              <a: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99440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Clause 5.1.5 proposal for 11ah (11-15/0257r0, Mark)</a:t>
            </a:r>
          </a:p>
          <a:p>
            <a:pPr lvl="2"/>
            <a:r>
              <a:rPr lang="en-US" altLang="ko-KR" sz="1800" dirty="0" smtClean="0">
                <a:solidFill>
                  <a:schemeClr val="bg2"/>
                </a:solidFill>
              </a:rPr>
              <a:t>6155 (1 CIDs)</a:t>
            </a:r>
          </a:p>
          <a:p>
            <a:pPr lvl="1"/>
            <a:r>
              <a:rPr lang="en-US" altLang="ko-KR" sz="1800" dirty="0" smtClean="0">
                <a:solidFill>
                  <a:schemeClr val="bg2"/>
                </a:solidFill>
              </a:rPr>
              <a:t>Figure 9-102 proposal for </a:t>
            </a:r>
            <a:r>
              <a:rPr lang="en-US" altLang="ko-KR" sz="1800" dirty="0" err="1" smtClean="0">
                <a:solidFill>
                  <a:schemeClr val="bg2"/>
                </a:solidFill>
              </a:rPr>
              <a:t>TGah</a:t>
            </a:r>
            <a:r>
              <a:rPr lang="en-US" altLang="ko-KR" sz="1800" dirty="0" smtClean="0">
                <a:solidFill>
                  <a:schemeClr val="bg2"/>
                </a:solidFill>
              </a:rPr>
              <a:t> (11-15/0258r1, Mark)</a:t>
            </a:r>
          </a:p>
          <a:p>
            <a:pPr lvl="2"/>
            <a:r>
              <a:rPr lang="en-US" altLang="ko-KR" sz="1800" dirty="0" smtClean="0">
                <a:solidFill>
                  <a:schemeClr val="bg2"/>
                </a:solidFill>
              </a:rPr>
              <a:t>6159, 6156 (2 CIDs)</a:t>
            </a:r>
          </a:p>
          <a:p>
            <a:pPr lvl="1"/>
            <a:r>
              <a:rPr lang="en-US" altLang="ko-KR" sz="1800" dirty="0" smtClean="0">
                <a:solidFill>
                  <a:schemeClr val="bg2"/>
                </a:solidFill>
              </a:rPr>
              <a:t>LB207_phy_and_CA_comment_resolutions (11-15/0394r1, </a:t>
            </a:r>
            <a:r>
              <a:rPr lang="en-US" altLang="ko-KR" sz="1800" dirty="0" err="1" smtClean="0">
                <a:solidFill>
                  <a:schemeClr val="bg2"/>
                </a:solidFill>
              </a:rPr>
              <a:t>Mingguang</a:t>
            </a:r>
            <a:r>
              <a:rPr lang="en-US" altLang="ko-KR" sz="1800" dirty="0" smtClean="0">
                <a:solidFill>
                  <a:schemeClr val="bg2"/>
                </a:solidFill>
              </a:rPr>
              <a:t>) :</a:t>
            </a:r>
          </a:p>
          <a:p>
            <a:pPr lvl="2"/>
            <a:r>
              <a:rPr lang="en-US" altLang="ko-KR" sz="1800" dirty="0" smtClean="0">
                <a:solidFill>
                  <a:schemeClr val="bg2"/>
                </a:solidFill>
              </a:rPr>
              <a:t>6100, 6053, 6147, 6148 (4 CIDs)</a:t>
            </a:r>
          </a:p>
          <a:p>
            <a:pPr lvl="1"/>
            <a:r>
              <a:rPr lang="en-US" altLang="ko-KR" sz="1800" dirty="0">
                <a:solidFill>
                  <a:schemeClr val="bg2"/>
                </a:solidFill>
              </a:rPr>
              <a:t>lb207-TWT-CIDs (11-15/0393r2, Matthew)</a:t>
            </a:r>
          </a:p>
          <a:p>
            <a:pPr lvl="2"/>
            <a:r>
              <a:rPr lang="en-US" altLang="ko-KR" sz="1800" dirty="0">
                <a:solidFill>
                  <a:schemeClr val="bg2"/>
                </a:solidFill>
              </a:rPr>
              <a:t>6011, 6075, 6076, 6078, 6126, 6134, 6135, 6136, 6137, 6145, 6208, 6223, 6074, 6077, 6133, 6212 (16 CIDs)</a:t>
            </a:r>
          </a:p>
          <a:p>
            <a:pPr lvl="1"/>
            <a:endParaRPr lang="en-US" altLang="ko-KR" sz="1400" dirty="0" smtClean="0"/>
          </a:p>
          <a:p>
            <a:pPr lvl="1"/>
            <a:endParaRPr lang="en-US" altLang="ko-KR" sz="1400" dirty="0"/>
          </a:p>
          <a:p>
            <a:pPr lvl="1"/>
            <a:endParaRPr lang="en-US" altLang="ko-KR" sz="1400" dirty="0" smtClean="0">
              <a:solidFill>
                <a:schemeClr val="bg2"/>
              </a:solidFill>
            </a:endParaRPr>
          </a:p>
          <a:p>
            <a:pPr lvl="1"/>
            <a:endParaRPr lang="en-GB" altLang="ko-KR" sz="1400" dirty="0"/>
          </a:p>
          <a:p>
            <a:pPr lvl="1"/>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58596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dirty="0" smtClean="0"/>
              <a:t>CID 6099</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1958458150"/>
              </p:ext>
            </p:extLst>
          </p:nvPr>
        </p:nvGraphicFramePr>
        <p:xfrm>
          <a:off x="762000" y="2895600"/>
          <a:ext cx="7772400" cy="304800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effectLst/>
                        </a:rPr>
                        <a:t>CID</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Commenter</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Proposed Change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Resolution</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effectLst/>
                        </a:rPr>
                        <a:t>6099</a:t>
                      </a:r>
                      <a:endParaRPr lang="en-US" altLang="ko-KR"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Adrian Stephens</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The 802.11 WG chair has been informed by the IEEE-SA patent committee (</a:t>
                      </a:r>
                      <a:r>
                        <a:rPr lang="en-US" sz="1100" b="1" u="none" strike="noStrike" dirty="0" err="1">
                          <a:effectLst/>
                        </a:rPr>
                        <a:t>PatCom</a:t>
                      </a:r>
                      <a:r>
                        <a:rPr lang="en-US" sz="1100" b="1" u="none" strike="noStrike" dirty="0">
                          <a:effectLst/>
                        </a:rPr>
                        <a:t>) administrator of a statement sent to </a:t>
                      </a:r>
                      <a:r>
                        <a:rPr lang="en-US" sz="1100" b="1" u="none" strike="noStrike" dirty="0" err="1">
                          <a:effectLst/>
                        </a:rPr>
                        <a:t>PatCom</a:t>
                      </a:r>
                      <a:r>
                        <a:rPr lang="en-US" sz="1100" b="1" u="none" strike="noStrike" dirty="0">
                          <a:effectLst/>
                        </a:rPr>
                        <a:t> by Qualcomm,  indicating a number of patents that might result in "Essential Patent Claims" with respect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a:t>
                      </a:r>
                      <a:r>
                        <a:rPr lang="en-US" sz="1100" b="1" u="none" strike="noStrike" dirty="0" err="1">
                          <a:effectLst/>
                        </a:rPr>
                        <a:t>PatCom</a:t>
                      </a:r>
                      <a:r>
                        <a:rPr lang="en-US" sz="1100" b="1" u="none" strike="noStrike" dirty="0">
                          <a:effectLst/>
                        </a:rPr>
                        <a:t> administrator indicated that no </a:t>
                      </a:r>
                      <a:r>
                        <a:rPr lang="en-US" sz="1100" b="1" u="none" strike="noStrike" dirty="0" err="1">
                          <a:effectLst/>
                        </a:rPr>
                        <a:t>LoA</a:t>
                      </a:r>
                      <a:r>
                        <a:rPr lang="en-US" sz="1100" b="1" u="none" strike="noStrike" dirty="0">
                          <a:effectLst/>
                        </a:rPr>
                        <a:t> has been filed by Qualcomm related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802.11 WG chair has confirms that multiple requests for an </a:t>
                      </a:r>
                      <a:r>
                        <a:rPr lang="en-US" sz="1100" b="1" u="none" strike="noStrike" dirty="0" err="1">
                          <a:effectLst/>
                        </a:rPr>
                        <a:t>LoA</a:t>
                      </a:r>
                      <a:r>
                        <a:rPr lang="en-US" sz="1100" b="1" u="none" strike="noStrike" dirty="0">
                          <a:effectLst/>
                        </a:rPr>
                        <a:t> have been sent to Qualcomm (on 2014-01-10, 2014-8-12 and 2014-11-13),  without response.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I believe that the WG should ask </a:t>
                      </a:r>
                      <a:r>
                        <a:rPr lang="en-US" sz="1100" b="1" u="none" strike="noStrike" dirty="0" err="1">
                          <a:effectLst/>
                        </a:rPr>
                        <a:t>PatCom</a:t>
                      </a:r>
                      <a:r>
                        <a:rPr lang="en-US" sz="1100" b="1" u="none" strike="noStrike" dirty="0">
                          <a:effectLst/>
                        </a:rPr>
                        <a:t> whether any action by the WG is necessary in the light of events described in the 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ko-KR" alt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11-15/451r0</a:t>
            </a:r>
          </a:p>
          <a:p>
            <a:endParaRPr lang="en-US" altLang="ko-KR" dirty="0" smtClean="0"/>
          </a:p>
          <a:p>
            <a:r>
              <a:rPr lang="en-US" altLang="ko-KR" dirty="0" smtClean="0"/>
              <a:t>Channel Model </a:t>
            </a:r>
          </a:p>
          <a:p>
            <a:pPr lvl="1"/>
            <a:r>
              <a:rPr lang="en-US" altLang="ko-KR" dirty="0" smtClean="0"/>
              <a:t>Corrections </a:t>
            </a:r>
            <a:r>
              <a:rPr lang="en-US" altLang="ko-KR" dirty="0"/>
              <a:t>to </a:t>
            </a:r>
            <a:r>
              <a:rPr lang="en-US" altLang="ko-KR" dirty="0" err="1"/>
              <a:t>TGah</a:t>
            </a:r>
            <a:r>
              <a:rPr lang="en-US" altLang="ko-KR" dirty="0"/>
              <a:t> Channel Model </a:t>
            </a:r>
            <a:r>
              <a:rPr lang="en-US" altLang="ko-KR" dirty="0" smtClean="0"/>
              <a:t>(11-15/425r0, Eduard) </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 (11-15/0158r1)</a:t>
            </a:r>
          </a:p>
          <a:p>
            <a:pPr marL="1009650" lvl="1" indent="-609600"/>
            <a:r>
              <a:rPr lang="en-US" dirty="0" smtClean="0">
                <a:solidFill>
                  <a:schemeClr val="bg2"/>
                </a:solidFill>
              </a:rPr>
              <a:t>Conference call </a:t>
            </a:r>
            <a:r>
              <a:rPr lang="en-US" dirty="0">
                <a:solidFill>
                  <a:schemeClr val="bg2"/>
                </a:solidFill>
              </a:rPr>
              <a:t>minutes (</a:t>
            </a:r>
            <a:r>
              <a:rPr lang="en-US" dirty="0" smtClean="0">
                <a:solidFill>
                  <a:schemeClr val="bg2"/>
                </a:solidFill>
              </a:rPr>
              <a:t>11-15/0263r0, </a:t>
            </a:r>
            <a:r>
              <a:rPr lang="en-US" altLang="ko-KR" dirty="0" smtClean="0">
                <a:solidFill>
                  <a:schemeClr val="bg2"/>
                </a:solidFill>
              </a:rPr>
              <a:t>11-15/</a:t>
            </a:r>
            <a:r>
              <a:rPr lang="en-US" dirty="0" smtClean="0">
                <a:solidFill>
                  <a:schemeClr val="bg2"/>
                </a:solidFill>
              </a:rPr>
              <a:t>0274r0, </a:t>
            </a:r>
            <a:r>
              <a:rPr lang="en-US" altLang="ko-KR" dirty="0">
                <a:solidFill>
                  <a:schemeClr val="bg2"/>
                </a:solidFill>
              </a:rPr>
              <a:t>11-15/</a:t>
            </a:r>
            <a:r>
              <a:rPr lang="en-US" dirty="0" smtClean="0">
                <a:solidFill>
                  <a:schemeClr val="bg2"/>
                </a:solidFill>
              </a:rPr>
              <a:t>0302r1)</a:t>
            </a:r>
          </a:p>
          <a:p>
            <a:pPr marL="609600" indent="-609600"/>
            <a:r>
              <a:rPr lang="en-US" altLang="ko-KR" dirty="0"/>
              <a:t>Address Letter Ballot </a:t>
            </a:r>
            <a:r>
              <a:rPr lang="en-US" altLang="ko-KR" dirty="0" smtClean="0"/>
              <a:t>comments for Draft 4.0 </a:t>
            </a:r>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a:t>
            </a:r>
            <a:r>
              <a:rPr lang="en-US" altLang="ko-KR" dirty="0"/>
              <a:t>11-15/0263r0, 11-15/0274r0, 11-15/0302r1</a:t>
            </a:r>
            <a:r>
              <a:rPr lang="en-GB" altLang="ko-KR" dirty="0" smtClean="0"/>
              <a:t>)</a:t>
            </a:r>
            <a:endParaRPr lang="ko-KR" altLang="ko-KR" dirty="0"/>
          </a:p>
          <a:p>
            <a:pPr lvl="1"/>
            <a:r>
              <a:rPr lang="en-US" altLang="ko-KR" dirty="0" smtClean="0"/>
              <a:t>Move: </a:t>
            </a:r>
            <a:r>
              <a:rPr lang="en-US" altLang="ko-KR" dirty="0"/>
              <a:t>Alfred </a:t>
            </a:r>
            <a:r>
              <a:rPr lang="en-US" altLang="ko-KR" dirty="0" err="1" smtClean="0"/>
              <a:t>Asterjadhi</a:t>
            </a:r>
            <a:r>
              <a:rPr lang="en-US" altLang="ko-KR" dirty="0" smtClean="0"/>
              <a:t>	Second: </a:t>
            </a:r>
            <a:r>
              <a:rPr lang="en-US" altLang="ko-KR" dirty="0" err="1" smtClean="0"/>
              <a:t>Menzo</a:t>
            </a:r>
            <a:r>
              <a:rPr lang="en-US" altLang="ko-KR" dirty="0" smtClean="0"/>
              <a:t> </a:t>
            </a:r>
            <a:r>
              <a:rPr lang="en-US" altLang="ko-KR" dirty="0" err="1" smtClean="0"/>
              <a:t>Wentink</a:t>
            </a:r>
            <a:endParaRPr lang="en-US" altLang="ko-KR" dirty="0" smtClean="0"/>
          </a:p>
          <a:p>
            <a:pPr lvl="1"/>
            <a:r>
              <a:rPr lang="en-US" altLang="ko-KR" dirty="0" smtClean="0"/>
              <a:t>Discussions: None</a:t>
            </a:r>
            <a:endParaRPr lang="ko-KR" altLang="ko-KR" dirty="0"/>
          </a:p>
          <a:p>
            <a:pPr lvl="1"/>
            <a:r>
              <a:rPr lang="en-US" altLang="ko-KR" dirty="0" smtClean="0"/>
              <a:t>Motion </a:t>
            </a:r>
            <a:r>
              <a:rPr lang="en-US" altLang="ko-KR" dirty="0" smtClean="0"/>
              <a:t>: </a:t>
            </a:r>
            <a:r>
              <a:rPr lang="en-GB" altLang="ko-KR" dirty="0" smtClean="0"/>
              <a:t>Unanimously </a:t>
            </a:r>
            <a:r>
              <a:rPr lang="en-GB" altLang="ko-KR" dirty="0"/>
              <a:t>passed</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11-15/0451r0 </a:t>
            </a:r>
            <a:r>
              <a:rPr lang="en-US" altLang="ko-KR" dirty="0"/>
              <a:t>with the following </a:t>
            </a:r>
            <a:r>
              <a:rPr lang="en-US" altLang="ko-KR" dirty="0" smtClean="0"/>
              <a:t>tabs:</a:t>
            </a:r>
            <a:endParaRPr lang="ko-KR" altLang="ko-KR" dirty="0"/>
          </a:p>
          <a:p>
            <a:pPr lvl="1"/>
            <a:r>
              <a:rPr lang="en-US" altLang="ko-KR" dirty="0" smtClean="0"/>
              <a:t>“PHY” </a:t>
            </a:r>
            <a:r>
              <a:rPr lang="en-US" altLang="ko-KR" dirty="0" smtClean="0"/>
              <a:t>and </a:t>
            </a:r>
            <a:r>
              <a:rPr lang="en-US" altLang="ko-KR" dirty="0" smtClean="0"/>
              <a:t>“MAC”</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smtClean="0"/>
              <a:t>6099</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D4.2 </a:t>
            </a:r>
            <a:r>
              <a:rPr lang="en-US" altLang="ko-KR" dirty="0"/>
              <a:t>of the draft based on </a:t>
            </a:r>
            <a:r>
              <a:rPr lang="en-US" altLang="ko-KR" dirty="0"/>
              <a:t>P802.11ah MDR </a:t>
            </a:r>
            <a:r>
              <a:rPr lang="en-US" altLang="ko-KR" dirty="0" smtClean="0"/>
              <a:t>Report</a:t>
            </a:r>
            <a:r>
              <a:rPr lang="en-US" altLang="ko-KR" dirty="0" smtClean="0"/>
              <a:t> (11-15/0247r1)</a:t>
            </a:r>
          </a:p>
          <a:p>
            <a:endParaRPr lang="en-US" altLang="ko-KR" dirty="0" smtClean="0"/>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smtClean="0"/>
              <a:t>LB207 </a:t>
            </a:r>
            <a:r>
              <a:rPr lang="en-US" altLang="en-US" dirty="0" smtClean="0"/>
              <a:t>on P802.11ah </a:t>
            </a:r>
            <a:r>
              <a:rPr lang="en-US" altLang="en-US" dirty="0" smtClean="0"/>
              <a:t>D4.0 </a:t>
            </a:r>
            <a:endParaRPr lang="en-US" altLang="en-US" dirty="0" smtClean="0"/>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6222, 6224, 6225, 6227 </a:t>
            </a:r>
            <a:r>
              <a:rPr lang="en-GB" altLang="ko-KR" dirty="0" smtClean="0">
                <a:solidFill>
                  <a:schemeClr val="bg2"/>
                </a:solidFill>
              </a:rPr>
              <a:t>as shown in 11-15/0325r2? </a:t>
            </a:r>
          </a:p>
          <a:p>
            <a:pPr lvl="1"/>
            <a:r>
              <a:rPr lang="en-US" altLang="ko-KR" dirty="0" smtClean="0">
                <a:solidFill>
                  <a:schemeClr val="bg2"/>
                </a:solidFill>
              </a:rPr>
              <a:t>Unanimously 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6011, 6075, 6076, 6078, 6126, 6134, 6135, 6136, 6137, 6145, 6208, 6223, 6074, 6077, 6133, 6212 as </a:t>
            </a:r>
            <a:r>
              <a:rPr lang="en-GB" altLang="ko-KR" dirty="0" smtClean="0">
                <a:solidFill>
                  <a:schemeClr val="bg2"/>
                </a:solidFill>
              </a:rPr>
              <a:t>shown in 11-15/0393r3?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6178 </a:t>
            </a:r>
            <a:r>
              <a:rPr lang="en-US" altLang="ko-KR" dirty="0" smtClean="0">
                <a:solidFill>
                  <a:schemeClr val="bg2"/>
                </a:solidFill>
              </a:rPr>
              <a:t>and 6235 </a:t>
            </a:r>
            <a:r>
              <a:rPr lang="en-GB" altLang="ko-KR" dirty="0" smtClean="0">
                <a:solidFill>
                  <a:schemeClr val="bg2"/>
                </a:solidFill>
              </a:rPr>
              <a:t>as shown in 11-15/0391r1?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743133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and 4.0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a:t>
            </a:r>
            <a:r>
              <a:rPr lang="en-US" altLang="ko-KR" sz="1800" dirty="0" smtClean="0">
                <a:solidFill>
                  <a:schemeClr val="bg2"/>
                </a:solidFill>
              </a:rPr>
              <a:t>4.0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6120, 6161, 6166 as </a:t>
            </a:r>
            <a:r>
              <a:rPr lang="en-GB" altLang="ko-KR" dirty="0" smtClean="0">
                <a:solidFill>
                  <a:schemeClr val="bg2"/>
                </a:solidFill>
              </a:rPr>
              <a:t>shown in 11-15/0397r3?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solidFill>
                <a:schemeClr val="bg2"/>
              </a:solidFill>
            </a:endParaRP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23668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6009, 6010, 6016, 6068, 6125, 6127, 6018, 6209, 6210 </a:t>
            </a:r>
            <a:r>
              <a:rPr lang="en-GB" altLang="ko-KR" dirty="0" smtClean="0">
                <a:solidFill>
                  <a:schemeClr val="bg2"/>
                </a:solidFill>
              </a:rPr>
              <a:t>as shown in 11-15/0400r2?</a:t>
            </a:r>
          </a:p>
          <a:p>
            <a:pPr lvl="1"/>
            <a:r>
              <a:rPr lang="en-US" altLang="ko-KR" dirty="0">
                <a:solidFill>
                  <a:schemeClr val="bg2"/>
                </a:solidFill>
              </a:rPr>
              <a:t>Unanimously </a:t>
            </a:r>
            <a:r>
              <a:rPr lang="en-US" altLang="ko-KR" dirty="0" smtClean="0">
                <a:solidFill>
                  <a:schemeClr val="bg2"/>
                </a:solidFill>
              </a:rPr>
              <a:t>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0721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6226, 6057, 6058, 6101, 6130, 6201, 6202, 6203, 6204, 6141, 6200, 6214, 6215, 6094, 6096, 6131, 6097, 6132, 6211</a:t>
            </a:r>
            <a:r>
              <a:rPr lang="en-GB" altLang="ko-KR" dirty="0" smtClean="0">
                <a:solidFill>
                  <a:schemeClr val="bg2"/>
                </a:solidFill>
              </a:rPr>
              <a:t> </a:t>
            </a:r>
            <a:r>
              <a:rPr lang="en-GB" altLang="ko-KR" dirty="0">
                <a:solidFill>
                  <a:schemeClr val="bg2"/>
                </a:solidFill>
              </a:rPr>
              <a:t>as </a:t>
            </a:r>
            <a:r>
              <a:rPr lang="en-GB" altLang="ko-KR" dirty="0" smtClean="0">
                <a:solidFill>
                  <a:schemeClr val="bg2"/>
                </a:solidFill>
              </a:rPr>
              <a:t>shown in 11-15/0266r1?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251844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6012, 6013, 6014, 6015, 6017 </a:t>
            </a:r>
            <a:r>
              <a:rPr lang="en-GB" altLang="ko-KR" dirty="0" smtClean="0">
                <a:solidFill>
                  <a:schemeClr val="bg2"/>
                </a:solidFill>
              </a:rPr>
              <a:t>as shown in 11-15/0311r1?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90303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6040, 6041,6042, 6098, 6089, 6090, 6043, 6044, 6045, 6046, 6205 </a:t>
            </a:r>
            <a:r>
              <a:rPr lang="en-GB" altLang="ko-KR" dirty="0" smtClean="0">
                <a:solidFill>
                  <a:schemeClr val="bg2"/>
                </a:solidFill>
              </a:rPr>
              <a:t>as shown in 11-15/0310r1?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5196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6083, 6084, 6085, 6086, 6087, 6088, 6095, </a:t>
            </a:r>
            <a:r>
              <a:rPr lang="en-GB" altLang="ko-KR" dirty="0" smtClean="0">
                <a:solidFill>
                  <a:schemeClr val="bg2"/>
                </a:solidFill>
              </a:rPr>
              <a:t>6142 as shown in 11-15/0389r1?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80533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6091,6122, 6123, 6124, </a:t>
            </a:r>
            <a:r>
              <a:rPr lang="en-GB" altLang="ko-KR" dirty="0" smtClean="0">
                <a:solidFill>
                  <a:schemeClr val="bg2"/>
                </a:solidFill>
              </a:rPr>
              <a:t>6129</a:t>
            </a:r>
            <a:r>
              <a:rPr lang="en-US" altLang="ko-KR" dirty="0">
                <a:solidFill>
                  <a:schemeClr val="bg2"/>
                </a:solidFill>
              </a:rPr>
              <a:t> </a:t>
            </a:r>
            <a:r>
              <a:rPr lang="en-GB" altLang="ko-KR" dirty="0" smtClean="0">
                <a:solidFill>
                  <a:schemeClr val="bg2"/>
                </a:solidFill>
              </a:rPr>
              <a:t>as shown in 11-15/0433r1?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163735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6069, 6070, 6071, 6072 </a:t>
            </a:r>
            <a:r>
              <a:rPr lang="en-GB" altLang="ko-KR" dirty="0" smtClean="0">
                <a:solidFill>
                  <a:schemeClr val="bg2"/>
                </a:solidFill>
              </a:rPr>
              <a:t>as shown in 11-15/0252r2?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933293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6162 </a:t>
            </a:r>
            <a:r>
              <a:rPr lang="en-GB" altLang="ko-KR" dirty="0" smtClean="0">
                <a:solidFill>
                  <a:schemeClr val="bg2"/>
                </a:solidFill>
              </a:rPr>
              <a:t>as shown in 11-15/0259r2?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3571935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6157, 6154, 6158, 6165, 6175, 6232 </a:t>
            </a:r>
            <a:r>
              <a:rPr lang="en-GB" altLang="ko-KR" dirty="0" smtClean="0">
                <a:solidFill>
                  <a:schemeClr val="bg2"/>
                </a:solidFill>
              </a:rPr>
              <a:t>as shown in 11-15/0416r3?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86598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Mandatory Draft Review (MDR) </a:t>
            </a:r>
            <a:r>
              <a:rPr lang="en-US" altLang="ko-KR" dirty="0">
                <a:solidFill>
                  <a:schemeClr val="bg2"/>
                </a:solidFill>
              </a:rPr>
              <a:t>Report </a:t>
            </a:r>
            <a:br>
              <a:rPr lang="en-US" altLang="ko-KR" dirty="0">
                <a:solidFill>
                  <a:schemeClr val="bg2"/>
                </a:solidFill>
              </a:rPr>
            </a:br>
            <a:r>
              <a:rPr lang="en-US" altLang="ko-KR" dirty="0">
                <a:solidFill>
                  <a:schemeClr val="bg2"/>
                </a:solidFill>
                <a:hlinkClick r:id="rId2"/>
              </a:rPr>
              <a:t>https://</a:t>
            </a:r>
            <a:r>
              <a:rPr lang="en-US" altLang="ko-KR" dirty="0" smtClean="0">
                <a:solidFill>
                  <a:schemeClr val="bg2"/>
                </a:solidFill>
                <a:hlinkClick r:id="rId2"/>
              </a:rPr>
              <a:t>mentor.ieee.org/802.11/dcn/15/11-15-0247-00-0000-p802-11ah-mdr-report.doc</a:t>
            </a:r>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Editor is implementing the MDR comments</a:t>
            </a:r>
            <a:endParaRPr lang="en-US" altLang="ko-KR" dirty="0">
              <a:solidFill>
                <a:schemeClr val="bg2"/>
              </a:solidFill>
            </a:endParaRPr>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6155 </a:t>
            </a:r>
            <a:r>
              <a:rPr lang="en-GB" altLang="ko-KR" dirty="0" smtClean="0">
                <a:solidFill>
                  <a:schemeClr val="bg2"/>
                </a:solidFill>
              </a:rPr>
              <a:t>as shown in 11-15/0257r0 with removing  the PS Defer Queuing from Relay STA?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243759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6159, 6156 </a:t>
            </a:r>
            <a:r>
              <a:rPr lang="en-GB" altLang="ko-KR" dirty="0" smtClean="0">
                <a:solidFill>
                  <a:schemeClr val="bg2"/>
                </a:solidFill>
              </a:rPr>
              <a:t>as shown in 11-15/0258r2 </a:t>
            </a:r>
            <a:r>
              <a:rPr lang="en-US" altLang="ko-KR" dirty="0">
                <a:solidFill>
                  <a:schemeClr val="bg2"/>
                </a:solidFill>
              </a:rPr>
              <a:t>with changes from uplink BSS to upper BSS and </a:t>
            </a:r>
            <a:r>
              <a:rPr lang="en-US" altLang="ko-KR" dirty="0" smtClean="0">
                <a:solidFill>
                  <a:schemeClr val="bg2"/>
                </a:solidFill>
              </a:rPr>
              <a:t>from </a:t>
            </a:r>
            <a:r>
              <a:rPr lang="en-US" altLang="ko-KR" dirty="0">
                <a:solidFill>
                  <a:schemeClr val="bg2"/>
                </a:solidFill>
              </a:rPr>
              <a:t>downlink BSS to </a:t>
            </a:r>
            <a:r>
              <a:rPr lang="en-US" altLang="ko-KR" dirty="0" smtClean="0">
                <a:solidFill>
                  <a:schemeClr val="bg2"/>
                </a:solidFill>
              </a:rPr>
              <a:t>lower </a:t>
            </a:r>
            <a:r>
              <a:rPr lang="en-US" altLang="ko-KR" dirty="0">
                <a:solidFill>
                  <a:schemeClr val="bg2"/>
                </a:solidFill>
              </a:rPr>
              <a:t>BSS in Figure 9-102 </a:t>
            </a:r>
            <a:r>
              <a:rPr lang="en-US" altLang="ko-KR" dirty="0" smtClean="0">
                <a:solidFill>
                  <a:schemeClr val="bg2"/>
                </a:solidFill>
              </a:rPr>
              <a:t>and not accepting the proposed changes in 9.51.3</a:t>
            </a:r>
            <a:r>
              <a:rPr lang="en-GB" altLang="ko-KR" dirty="0" smtClean="0">
                <a:solidFill>
                  <a:schemeClr val="bg2"/>
                </a:solidFill>
              </a:rPr>
              <a:t>?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688248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6100, 6053, 6147, 6148 </a:t>
            </a:r>
            <a:r>
              <a:rPr lang="en-GB" altLang="ko-KR" dirty="0" smtClean="0">
                <a:solidFill>
                  <a:schemeClr val="bg2"/>
                </a:solidFill>
              </a:rPr>
              <a:t>as shown in 11-15/394r2?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611865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6064 </a:t>
            </a:r>
            <a:r>
              <a:rPr lang="en-GB" altLang="ko-KR" dirty="0" smtClean="0">
                <a:solidFill>
                  <a:schemeClr val="bg2"/>
                </a:solidFill>
              </a:rPr>
              <a:t>as shown in 11-15/0275r2?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marL="457200" lvl="1" indent="0">
              <a:buNone/>
            </a:pPr>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05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sz="1800" dirty="0"/>
          </a:p>
          <a:p>
            <a:pPr lvl="1"/>
            <a:r>
              <a:rPr lang="en-US" altLang="ko-KR" sz="1800" dirty="0">
                <a:solidFill>
                  <a:schemeClr val="bg2"/>
                </a:solidFill>
              </a:rPr>
              <a:t>lb207-comment-resolution-9-50-4-sectorization (11-15/0391r0, James)</a:t>
            </a:r>
          </a:p>
          <a:p>
            <a:pPr lvl="2"/>
            <a:r>
              <a:rPr lang="en-US" altLang="ko-KR" sz="1800" dirty="0">
                <a:solidFill>
                  <a:schemeClr val="bg2"/>
                </a:solidFill>
              </a:rPr>
              <a:t>6178, 6235 (2 CIDs)</a:t>
            </a:r>
            <a:endParaRPr lang="en-US" altLang="ko-KR" dirty="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15/0397r1, </a:t>
            </a:r>
            <a:r>
              <a:rPr lang="en-US" altLang="ko-KR" sz="1800" dirty="0" err="1">
                <a:solidFill>
                  <a:schemeClr val="bg2"/>
                </a:solidFill>
              </a:rPr>
              <a:t>Jianhan</a:t>
            </a:r>
            <a:r>
              <a:rPr lang="en-US" altLang="ko-KR" sz="1800" dirty="0">
                <a:solidFill>
                  <a:schemeClr val="bg2"/>
                </a:solidFill>
              </a:rPr>
              <a:t>)</a:t>
            </a:r>
          </a:p>
          <a:p>
            <a:pPr lvl="2"/>
            <a:r>
              <a:rPr lang="en-GB" altLang="ko-KR" sz="1800" dirty="0">
                <a:solidFill>
                  <a:schemeClr val="bg2"/>
                </a:solidFill>
              </a:rPr>
              <a:t>6120, 6161, 6166 (3 CIDs</a:t>
            </a:r>
            <a:r>
              <a:rPr lang="en-GB" altLang="ko-KR" sz="1800" dirty="0" smtClean="0">
                <a:solidFill>
                  <a:schemeClr val="bg2"/>
                </a:solidFill>
              </a:rPr>
              <a:t>)</a:t>
            </a:r>
          </a:p>
          <a:p>
            <a:pPr lvl="1"/>
            <a:r>
              <a:rPr lang="en-US" altLang="ko-KR" sz="1800" dirty="0">
                <a:solidFill>
                  <a:schemeClr val="bg2"/>
                </a:solidFill>
              </a:rPr>
              <a:t>lb207-mac-miscellaneous-comment-resolution-part2 (11-15/0400r0, Yongho)</a:t>
            </a:r>
          </a:p>
          <a:p>
            <a:pPr lvl="2"/>
            <a:r>
              <a:rPr lang="en-US" altLang="ko-KR" sz="1800" dirty="0">
                <a:solidFill>
                  <a:schemeClr val="bg2"/>
                </a:solidFill>
              </a:rPr>
              <a:t>6009, 6010, 6016, 6068, 6125, 6127, 6018, 6209, </a:t>
            </a:r>
            <a:r>
              <a:rPr lang="en-US" altLang="ko-KR" sz="1800" dirty="0" smtClean="0">
                <a:solidFill>
                  <a:schemeClr val="bg2"/>
                </a:solidFill>
              </a:rPr>
              <a:t>6210 (9 CIDs)</a:t>
            </a:r>
          </a:p>
          <a:p>
            <a:pPr marL="457200" lvl="1" indent="0">
              <a:buNone/>
            </a:pPr>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 </a:t>
            </a:r>
            <a:r>
              <a:rPr lang="en-US" altLang="ko-KR" sz="1800" dirty="0">
                <a:solidFill>
                  <a:schemeClr val="bg2"/>
                </a:solidFill>
              </a:rPr>
              <a:t>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endParaRPr lang="en-US" altLang="ko-KR" dirty="0">
              <a:solidFill>
                <a:schemeClr val="bg2"/>
              </a:solidFill>
            </a:endParaRPr>
          </a:p>
          <a:p>
            <a:pPr lvl="1"/>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sz="1800" dirty="0" smtClean="0">
              <a:solidFill>
                <a:schemeClr val="bg2"/>
              </a:solidFill>
            </a:endParaRPr>
          </a:p>
          <a:p>
            <a:pPr lvl="1"/>
            <a:r>
              <a:rPr lang="en-US" altLang="ko-KR" sz="1800" dirty="0" smtClean="0">
                <a:solidFill>
                  <a:schemeClr val="bg2"/>
                </a:solidFill>
              </a:rPr>
              <a:t>lb207-mac-comment-resolution-for-clauses-8.8.5.3-and-10.1.3.10.2 </a:t>
            </a:r>
            <a:r>
              <a:rPr lang="en-US" altLang="ko-KR" sz="1800" dirty="0">
                <a:solidFill>
                  <a:schemeClr val="bg2"/>
                </a:solidFill>
              </a:rPr>
              <a:t>(11-15/0311r0, Jason)</a:t>
            </a:r>
          </a:p>
          <a:p>
            <a:pPr lvl="2"/>
            <a:r>
              <a:rPr lang="pt-BR" altLang="ko-KR" sz="1800" dirty="0">
                <a:solidFill>
                  <a:schemeClr val="bg2"/>
                </a:solidFill>
              </a:rPr>
              <a:t>6012, 6013, 6014, 6015, 6017 (5 CIDs</a:t>
            </a:r>
            <a:r>
              <a:rPr lang="pt-BR" altLang="ko-KR" sz="1800" dirty="0" smtClean="0">
                <a:solidFill>
                  <a:schemeClr val="bg2"/>
                </a:solidFill>
              </a:rPr>
              <a:t>)</a:t>
            </a:r>
          </a:p>
          <a:p>
            <a:pPr lvl="1"/>
            <a:r>
              <a:rPr lang="en-US" altLang="ko-KR" sz="1800" dirty="0">
                <a:solidFill>
                  <a:schemeClr val="bg2"/>
                </a:solidFill>
              </a:rPr>
              <a:t>lb207-mac-comment-resolution-for-clauses-8.4.2.190-8.4.2.191-8.9.1.1.1 (11-15/0310r0, Jason) </a:t>
            </a:r>
          </a:p>
          <a:p>
            <a:pPr lvl="2"/>
            <a:r>
              <a:rPr lang="pt-BR" altLang="ko-KR" sz="1800" dirty="0">
                <a:solidFill>
                  <a:schemeClr val="bg2"/>
                </a:solidFill>
              </a:rPr>
              <a:t>6040, 6041,6042, 6098, 6089, 6090, 6043, 6044, 6045, 6046, 6205 (11 CIDs</a:t>
            </a:r>
            <a:r>
              <a:rPr lang="pt-BR" altLang="ko-KR" sz="1800" dirty="0" smtClean="0">
                <a:solidFill>
                  <a:schemeClr val="bg2"/>
                </a:solidFill>
              </a:rPr>
              <a:t>)</a:t>
            </a:r>
          </a:p>
          <a:p>
            <a:pPr lvl="1"/>
            <a:r>
              <a:rPr lang="en-US" altLang="ko-KR" sz="1800" dirty="0" smtClean="0">
                <a:solidFill>
                  <a:schemeClr val="bg2"/>
                </a:solidFill>
              </a:rPr>
              <a:t>LB207 </a:t>
            </a:r>
            <a:r>
              <a:rPr lang="en-US" altLang="ko-KR" sz="1800" dirty="0">
                <a:solidFill>
                  <a:schemeClr val="bg2"/>
                </a:solidFill>
              </a:rPr>
              <a:t>MAC comment resolutions (11-15/0389r0, </a:t>
            </a:r>
            <a:r>
              <a:rPr lang="en-US" altLang="ko-KR" sz="1800" dirty="0" err="1">
                <a:solidFill>
                  <a:schemeClr val="bg2"/>
                </a:solidFill>
              </a:rPr>
              <a:t>Liwen</a:t>
            </a:r>
            <a:r>
              <a:rPr lang="en-US" altLang="ko-KR" sz="1800" dirty="0">
                <a:solidFill>
                  <a:schemeClr val="bg2"/>
                </a:solidFill>
              </a:rPr>
              <a:t>)</a:t>
            </a:r>
          </a:p>
          <a:p>
            <a:pPr lvl="2"/>
            <a:r>
              <a:rPr lang="en-US" altLang="ko-KR" sz="1800" dirty="0">
                <a:solidFill>
                  <a:schemeClr val="bg2"/>
                </a:solidFill>
              </a:rPr>
              <a:t>6083, 6084, 6085, 6086, 6087, 6088, 6095, 6142 (8 CIDs)</a:t>
            </a:r>
            <a:endParaRPr lang="en-US" altLang="ko-KR" sz="1400" dirty="0">
              <a:solidFill>
                <a:schemeClr val="bg2"/>
              </a:solidFill>
            </a:endParaRPr>
          </a:p>
          <a:p>
            <a:pPr lvl="1"/>
            <a:r>
              <a:rPr lang="en-GB" altLang="ko-KR" sz="1800" dirty="0">
                <a:solidFill>
                  <a:schemeClr val="bg2"/>
                </a:solidFill>
              </a:rPr>
              <a:t>Comment Resolution Relay Operation (11-15/0416r0,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6001, 6024, 6139, 6140, 6151, 6152, 6153, </a:t>
            </a:r>
            <a:r>
              <a:rPr lang="en-US" altLang="ko-KR" sz="1800" dirty="0" smtClean="0">
                <a:solidFill>
                  <a:schemeClr val="bg2"/>
                </a:solidFill>
              </a:rPr>
              <a:t>6163</a:t>
            </a:r>
            <a:r>
              <a:rPr lang="en-US" altLang="ko-KR" sz="1800" dirty="0">
                <a:solidFill>
                  <a:schemeClr val="bg2"/>
                </a:solidFill>
              </a:rPr>
              <a:t>, 6164, </a:t>
            </a:r>
            <a:r>
              <a:rPr lang="en-US" altLang="ko-KR" sz="1800" dirty="0" smtClean="0">
                <a:solidFill>
                  <a:schemeClr val="bg2"/>
                </a:solidFill>
              </a:rPr>
              <a:t>6169</a:t>
            </a:r>
            <a:r>
              <a:rPr lang="en-US" altLang="ko-KR" sz="1800" dirty="0">
                <a:solidFill>
                  <a:schemeClr val="bg2"/>
                </a:solidFill>
              </a:rPr>
              <a:t>, 6170, 6171, </a:t>
            </a:r>
            <a:r>
              <a:rPr lang="en-US" altLang="ko-KR" sz="1800" dirty="0" smtClean="0">
                <a:solidFill>
                  <a:schemeClr val="bg2"/>
                </a:solidFill>
              </a:rPr>
              <a:t>6228 (</a:t>
            </a:r>
            <a:r>
              <a:rPr lang="en-US" altLang="ko-KR" sz="1800" dirty="0">
                <a:solidFill>
                  <a:schemeClr val="bg2"/>
                </a:solidFill>
              </a:rPr>
              <a:t>17 CIDs</a:t>
            </a:r>
            <a:r>
              <a:rPr lang="en-US" altLang="ko-KR" sz="1800" dirty="0" smtClean="0">
                <a:solidFill>
                  <a:schemeClr val="bg2"/>
                </a:solidFill>
              </a:rPr>
              <a:t>)</a:t>
            </a:r>
            <a:endParaRPr lang="en-GB" altLang="ko-KR" sz="1400" dirty="0" smtClean="0"/>
          </a:p>
          <a:p>
            <a:r>
              <a:rPr lang="en-US" altLang="ko-KR" dirty="0" err="1">
                <a:solidFill>
                  <a:schemeClr val="bg2"/>
                </a:solidFill>
              </a:rPr>
              <a:t>TGah</a:t>
            </a:r>
            <a:r>
              <a:rPr lang="en-US" altLang="ko-KR" dirty="0">
                <a:solidFill>
                  <a:schemeClr val="bg2"/>
                </a:solidFill>
              </a:rPr>
              <a:t> Speculative Draft </a:t>
            </a:r>
            <a:r>
              <a:rPr lang="en-US" altLang="ko-KR" dirty="0" smtClean="0">
                <a:solidFill>
                  <a:schemeClr val="bg2"/>
                </a:solidFill>
              </a:rPr>
              <a:t>4.1 (implementing MDR comments) Review</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sz="1800" dirty="0" smtClean="0">
                <a:solidFill>
                  <a:schemeClr val="bg2"/>
                </a:solidFill>
              </a:rPr>
              <a:t>lb207-comment-resolutions-sectorization </a:t>
            </a:r>
            <a:r>
              <a:rPr lang="en-US" altLang="ko-KR" sz="1800" dirty="0">
                <a:solidFill>
                  <a:schemeClr val="bg2"/>
                </a:solidFill>
              </a:rPr>
              <a:t>(</a:t>
            </a:r>
            <a:r>
              <a:rPr lang="en-US" altLang="ko-KR" sz="1800" dirty="0" smtClean="0">
                <a:solidFill>
                  <a:schemeClr val="bg2"/>
                </a:solidFill>
              </a:rPr>
              <a:t>11-15/0433r0</a:t>
            </a:r>
            <a:r>
              <a:rPr lang="en-US" altLang="ko-KR" sz="1800" dirty="0">
                <a:solidFill>
                  <a:schemeClr val="bg2"/>
                </a:solidFill>
              </a:rPr>
              <a:t>, George)</a:t>
            </a:r>
          </a:p>
          <a:p>
            <a:pPr lvl="2"/>
            <a:r>
              <a:rPr lang="en-US" altLang="ko-KR" sz="1800" dirty="0">
                <a:solidFill>
                  <a:schemeClr val="bg2"/>
                </a:solidFill>
              </a:rPr>
              <a:t>6091, 6122, 6123, 6124, </a:t>
            </a:r>
            <a:r>
              <a:rPr lang="en-US" altLang="ko-KR" sz="1800" dirty="0" smtClean="0">
                <a:solidFill>
                  <a:schemeClr val="bg2"/>
                </a:solidFill>
              </a:rPr>
              <a:t>6129 (5 CIDs)</a:t>
            </a:r>
          </a:p>
          <a:p>
            <a:pPr lvl="1"/>
            <a:r>
              <a:rPr lang="en-US" altLang="ko-KR" sz="1800" dirty="0">
                <a:solidFill>
                  <a:schemeClr val="bg2"/>
                </a:solidFill>
              </a:rPr>
              <a:t>Proposed changes to P802.11ah D4.0 regarding the S1G Operation element (11-15/0252r1, Mitsuru)</a:t>
            </a:r>
          </a:p>
          <a:p>
            <a:pPr lvl="2"/>
            <a:r>
              <a:rPr lang="en-US" altLang="ko-KR" sz="1800" dirty="0">
                <a:solidFill>
                  <a:schemeClr val="bg2"/>
                </a:solidFill>
              </a:rPr>
              <a:t>6069, 6070, 6071, 6072 (4 CIDs</a:t>
            </a:r>
            <a:r>
              <a:rPr lang="en-US" altLang="ko-KR" sz="1800" dirty="0" smtClean="0">
                <a:solidFill>
                  <a:schemeClr val="bg2"/>
                </a:solidFill>
              </a:rPr>
              <a:t>)</a:t>
            </a:r>
          </a:p>
          <a:p>
            <a:pPr lvl="1"/>
            <a:r>
              <a:rPr lang="en-US" altLang="ko-KR" sz="1800" dirty="0">
                <a:solidFill>
                  <a:schemeClr val="bg2"/>
                </a:solidFill>
              </a:rPr>
              <a:t>LB 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r>
              <a:rPr lang="en-US" altLang="ko-KR" sz="1800" dirty="0" smtClean="0">
                <a:solidFill>
                  <a:schemeClr val="bg2"/>
                </a:solidFill>
              </a:rPr>
              <a:t>)</a:t>
            </a:r>
          </a:p>
          <a:p>
            <a:pPr lvl="1"/>
            <a:r>
              <a:rPr lang="en-US" altLang="ko-KR" sz="1800" dirty="0">
                <a:solidFill>
                  <a:schemeClr val="bg2"/>
                </a:solidFill>
              </a:rPr>
              <a:t>MIB attribute proposal for </a:t>
            </a:r>
            <a:r>
              <a:rPr lang="en-US" altLang="ko-KR" sz="1800" dirty="0" err="1">
                <a:solidFill>
                  <a:schemeClr val="bg2"/>
                </a:solidFill>
              </a:rPr>
              <a:t>TGah</a:t>
            </a:r>
            <a:r>
              <a:rPr lang="en-US" altLang="ko-KR" sz="1800" dirty="0">
                <a:solidFill>
                  <a:schemeClr val="bg2"/>
                </a:solidFill>
              </a:rPr>
              <a:t> (11-15/0259r1, </a:t>
            </a:r>
            <a:r>
              <a:rPr lang="en-US" altLang="ko-KR" sz="1800" dirty="0" err="1">
                <a:solidFill>
                  <a:schemeClr val="bg2"/>
                </a:solidFill>
              </a:rPr>
              <a:t>Menzo</a:t>
            </a:r>
            <a:r>
              <a:rPr lang="en-US" altLang="ko-KR" sz="1800" dirty="0">
                <a:solidFill>
                  <a:schemeClr val="bg2"/>
                </a:solidFill>
              </a:rPr>
              <a:t>)</a:t>
            </a:r>
          </a:p>
          <a:p>
            <a:pPr lvl="2"/>
            <a:r>
              <a:rPr lang="en-US" altLang="ko-KR" sz="1800" dirty="0">
                <a:solidFill>
                  <a:schemeClr val="bg2"/>
                </a:solidFill>
              </a:rPr>
              <a:t>6162 (1 CIDs</a:t>
            </a:r>
            <a:r>
              <a:rPr lang="en-US" altLang="ko-KR" sz="1800" dirty="0" smtClean="0">
                <a:solidFill>
                  <a:schemeClr val="bg2"/>
                </a:solidFill>
              </a:rPr>
              <a:t>)</a:t>
            </a:r>
            <a:endParaRPr lang="en-US" altLang="ko-KR" sz="1400" dirty="0" smtClean="0">
              <a:solidFill>
                <a:schemeClr val="bg2"/>
              </a:solidFill>
            </a:endParaRPr>
          </a:p>
          <a:p>
            <a:pPr lvl="1"/>
            <a:r>
              <a:rPr lang="en-GB" altLang="ko-KR" sz="1800" dirty="0">
                <a:solidFill>
                  <a:schemeClr val="bg2"/>
                </a:solidFill>
              </a:rPr>
              <a:t>Comment Resolution Relay Operation (11-15/0416r3,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6157, 6154, 6158, 6165, 6175, 6232 (7 CIDs)</a:t>
            </a:r>
            <a:endParaRPr lang="en-US" altLang="ko-KR" sz="1800" dirty="0"/>
          </a:p>
          <a:p>
            <a:pPr lvl="1"/>
            <a:endParaRPr lang="en-US" altLang="ko-KR" sz="1400" dirty="0">
              <a:solidFill>
                <a:schemeClr val="bg2"/>
              </a:solidFill>
            </a:endParaRPr>
          </a:p>
          <a:p>
            <a:pPr lvl="1"/>
            <a:endParaRPr lang="en-US" altLang="ko-KR" sz="6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11614</TotalTime>
  <Words>2457</Words>
  <Application>Microsoft Office PowerPoint</Application>
  <PresentationFormat>화면 슬라이드 쇼(4:3)</PresentationFormat>
  <Paragraphs>524</Paragraphs>
  <Slides>43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43</vt:i4>
      </vt:variant>
    </vt:vector>
  </HeadingPairs>
  <TitlesOfParts>
    <vt:vector size="45"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1113</cp:revision>
  <cp:lastPrinted>1998-02-10T13:28:06Z</cp:lastPrinted>
  <dcterms:created xsi:type="dcterms:W3CDTF">2009-11-09T00:32:22Z</dcterms:created>
  <dcterms:modified xsi:type="dcterms:W3CDTF">2015-03-12T02:03:29Z</dcterms:modified>
</cp:coreProperties>
</file>