
<file path=[Content_Types].xml><?xml version="1.0" encoding="utf-8"?>
<Types xmlns="http://schemas.openxmlformats.org/package/2006/content-types">
  <Default Extension="bin" ContentType="application/vnd.openxmlformats-officedocument.oleObject"/>
  <Default Extension="emf" ContentType="image/x-emf"/>
  <Default Extension="jpeg" ContentType="image/jpeg"/>
  <Default Extension="rels" ContentType="application/vnd.openxmlformats-package.relationships+xml"/>
  <Default Extension="xml" ContentType="application/xml"/>
  <Default Extension="vml" ContentType="application/vnd.openxmlformats-officedocument.vmlDrawing"/>
  <Default Extension="doc" ContentType="application/msword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trictFirstAndLastChars="0" saveSubsetFonts="1">
  <p:sldMasterIdLst>
    <p:sldMasterId id="2147483648" r:id="rId1"/>
  </p:sldMasterIdLst>
  <p:notesMasterIdLst>
    <p:notesMasterId r:id="rId20"/>
  </p:notesMasterIdLst>
  <p:handoutMasterIdLst>
    <p:handoutMasterId r:id="rId21"/>
  </p:handoutMasterIdLst>
  <p:sldIdLst>
    <p:sldId id="256" r:id="rId2"/>
    <p:sldId id="257" r:id="rId3"/>
    <p:sldId id="274" r:id="rId4"/>
    <p:sldId id="275" r:id="rId5"/>
    <p:sldId id="284" r:id="rId6"/>
    <p:sldId id="285" r:id="rId7"/>
    <p:sldId id="276" r:id="rId8"/>
    <p:sldId id="277" r:id="rId9"/>
    <p:sldId id="278" r:id="rId10"/>
    <p:sldId id="279" r:id="rId11"/>
    <p:sldId id="280" r:id="rId12"/>
    <p:sldId id="281" r:id="rId13"/>
    <p:sldId id="286" r:id="rId14"/>
    <p:sldId id="282" r:id="rId15"/>
    <p:sldId id="283" r:id="rId16"/>
    <p:sldId id="287" r:id="rId17"/>
    <p:sldId id="288" r:id="rId18"/>
    <p:sldId id="264" r:id="rId19"/>
  </p:sldIdLst>
  <p:sldSz cx="9144000" cy="6858000" type="screen4x3"/>
  <p:notesSz cx="6934200" cy="9280525"/>
  <p:defaultTextStyle>
    <a:defPPr>
      <a:defRPr lang="en-GB"/>
    </a:defPPr>
    <a:lvl1pPr algn="l" defTabSz="449263" rtl="0" eaLnBrk="0" fontAlgn="base" hangingPunct="0">
      <a:spcBef>
        <a:spcPct val="0"/>
      </a:spcBef>
      <a:spcAft>
        <a:spcPct val="0"/>
      </a:spcAft>
      <a:buClr>
        <a:srgbClr val="000000"/>
      </a:buClr>
      <a:buSzPct val="100000"/>
      <a:buFont typeface="Times New Roman" pitchFamily="16" charset="0"/>
      <a:defRPr sz="2400" kern="1200">
        <a:solidFill>
          <a:schemeClr val="bg1"/>
        </a:solidFill>
        <a:latin typeface="Times New Roman" pitchFamily="16" charset="0"/>
        <a:ea typeface="MS Gothic" charset="-128"/>
        <a:cs typeface="+mn-cs"/>
      </a:defRPr>
    </a:lvl1pPr>
    <a:lvl2pPr marL="742950" indent="-285750" algn="l" defTabSz="449263" rtl="0" eaLnBrk="0" fontAlgn="base" hangingPunct="0">
      <a:spcBef>
        <a:spcPct val="0"/>
      </a:spcBef>
      <a:spcAft>
        <a:spcPct val="0"/>
      </a:spcAft>
      <a:buClr>
        <a:srgbClr val="000000"/>
      </a:buClr>
      <a:buSzPct val="100000"/>
      <a:buFont typeface="Times New Roman" pitchFamily="16" charset="0"/>
      <a:defRPr sz="2400" kern="1200">
        <a:solidFill>
          <a:schemeClr val="bg1"/>
        </a:solidFill>
        <a:latin typeface="Times New Roman" pitchFamily="16" charset="0"/>
        <a:ea typeface="MS Gothic" charset="-128"/>
        <a:cs typeface="+mn-cs"/>
      </a:defRPr>
    </a:lvl2pPr>
    <a:lvl3pPr marL="1143000" indent="-228600" algn="l" defTabSz="449263" rtl="0" eaLnBrk="0" fontAlgn="base" hangingPunct="0">
      <a:spcBef>
        <a:spcPct val="0"/>
      </a:spcBef>
      <a:spcAft>
        <a:spcPct val="0"/>
      </a:spcAft>
      <a:buClr>
        <a:srgbClr val="000000"/>
      </a:buClr>
      <a:buSzPct val="100000"/>
      <a:buFont typeface="Times New Roman" pitchFamily="16" charset="0"/>
      <a:defRPr sz="2400" kern="1200">
        <a:solidFill>
          <a:schemeClr val="bg1"/>
        </a:solidFill>
        <a:latin typeface="Times New Roman" pitchFamily="16" charset="0"/>
        <a:ea typeface="MS Gothic" charset="-128"/>
        <a:cs typeface="+mn-cs"/>
      </a:defRPr>
    </a:lvl3pPr>
    <a:lvl4pPr marL="1600200" indent="-228600" algn="l" defTabSz="449263" rtl="0" eaLnBrk="0" fontAlgn="base" hangingPunct="0">
      <a:spcBef>
        <a:spcPct val="0"/>
      </a:spcBef>
      <a:spcAft>
        <a:spcPct val="0"/>
      </a:spcAft>
      <a:buClr>
        <a:srgbClr val="000000"/>
      </a:buClr>
      <a:buSzPct val="100000"/>
      <a:buFont typeface="Times New Roman" pitchFamily="16" charset="0"/>
      <a:defRPr sz="2400" kern="1200">
        <a:solidFill>
          <a:schemeClr val="bg1"/>
        </a:solidFill>
        <a:latin typeface="Times New Roman" pitchFamily="16" charset="0"/>
        <a:ea typeface="MS Gothic" charset="-128"/>
        <a:cs typeface="+mn-cs"/>
      </a:defRPr>
    </a:lvl4pPr>
    <a:lvl5pPr marL="2057400" indent="-228600" algn="l" defTabSz="449263" rtl="0" eaLnBrk="0" fontAlgn="base" hangingPunct="0">
      <a:spcBef>
        <a:spcPct val="0"/>
      </a:spcBef>
      <a:spcAft>
        <a:spcPct val="0"/>
      </a:spcAft>
      <a:buClr>
        <a:srgbClr val="000000"/>
      </a:buClr>
      <a:buSzPct val="100000"/>
      <a:buFont typeface="Times New Roman" pitchFamily="16" charset="0"/>
      <a:defRPr sz="2400" kern="1200">
        <a:solidFill>
          <a:schemeClr val="bg1"/>
        </a:solidFill>
        <a:latin typeface="Times New Roman" pitchFamily="16" charset="0"/>
        <a:ea typeface="MS Gothic" charset="-128"/>
        <a:cs typeface="+mn-cs"/>
      </a:defRPr>
    </a:lvl5pPr>
    <a:lvl6pPr marL="2286000" algn="l" defTabSz="914400" rtl="0" eaLnBrk="1" latinLnBrk="0" hangingPunct="1">
      <a:defRPr sz="2400" kern="1200">
        <a:solidFill>
          <a:schemeClr val="bg1"/>
        </a:solidFill>
        <a:latin typeface="Times New Roman" pitchFamily="16" charset="0"/>
        <a:ea typeface="MS Gothic" charset="-128"/>
        <a:cs typeface="+mn-cs"/>
      </a:defRPr>
    </a:lvl6pPr>
    <a:lvl7pPr marL="2743200" algn="l" defTabSz="914400" rtl="0" eaLnBrk="1" latinLnBrk="0" hangingPunct="1">
      <a:defRPr sz="2400" kern="1200">
        <a:solidFill>
          <a:schemeClr val="bg1"/>
        </a:solidFill>
        <a:latin typeface="Times New Roman" pitchFamily="16" charset="0"/>
        <a:ea typeface="MS Gothic" charset="-128"/>
        <a:cs typeface="+mn-cs"/>
      </a:defRPr>
    </a:lvl7pPr>
    <a:lvl8pPr marL="3200400" algn="l" defTabSz="914400" rtl="0" eaLnBrk="1" latinLnBrk="0" hangingPunct="1">
      <a:defRPr sz="2400" kern="1200">
        <a:solidFill>
          <a:schemeClr val="bg1"/>
        </a:solidFill>
        <a:latin typeface="Times New Roman" pitchFamily="16" charset="0"/>
        <a:ea typeface="MS Gothic" charset="-128"/>
        <a:cs typeface="+mn-cs"/>
      </a:defRPr>
    </a:lvl8pPr>
    <a:lvl9pPr marL="3657600" algn="l" defTabSz="914400" rtl="0" eaLnBrk="1" latinLnBrk="0" hangingPunct="1">
      <a:defRPr sz="2400" kern="1200">
        <a:solidFill>
          <a:schemeClr val="bg1"/>
        </a:solidFill>
        <a:latin typeface="Times New Roman" pitchFamily="16" charset="0"/>
        <a:ea typeface="MS Gothic" charset="-128"/>
        <a:cs typeface="+mn-cs"/>
      </a:defRPr>
    </a:lvl9pPr>
  </p:defaultTextStyle>
  <p:extLst>
    <p:ext uri="{EFAFB233-063F-42B5-8137-9DF3F51BA10A}">
      <p15:sldGuideLst xmlns:p15="http://schemas.microsoft.com/office/powerpoint/2012/main" xmlns="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 xmlns="">
        <p15:guide id="1" orient="horz" pos="2880">
          <p15:clr>
            <a:srgbClr val="A4A3A4"/>
          </p15:clr>
        </p15:guide>
        <p15:guide id="2" pos="2160">
          <p15:clr>
            <a:srgbClr val="A4A3A4"/>
          </p15:clr>
        </p15:guide>
      </p15:notes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schemeClr val="tx1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xmlns="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vertBarState="maximized">
    <p:restoredLeft sz="34582" autoAdjust="0"/>
    <p:restoredTop sz="91107" autoAdjust="0"/>
  </p:normalViewPr>
  <p:slideViewPr>
    <p:cSldViewPr>
      <p:cViewPr>
        <p:scale>
          <a:sx n="60" d="100"/>
          <a:sy n="60" d="100"/>
        </p:scale>
        <p:origin x="-120" y="-84"/>
      </p:cViewPr>
      <p:guideLst>
        <p:guide orient="horz" pos="2160"/>
        <p:guide pos="2880"/>
      </p:guideLst>
    </p:cSldViewPr>
  </p:slideViewPr>
  <p:outlineViewPr>
    <p:cViewPr varScale="1"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notesViewPr>
    <p:cSldViewPr>
      <p:cViewPr varScale="1">
        <p:scale>
          <a:sx n="59" d="100"/>
          <a:sy n="59" d="100"/>
        </p:scale>
        <p:origin x="-1752" y="-72"/>
      </p:cViewPr>
      <p:guideLst>
        <p:guide orient="horz" pos="2880"/>
        <p:guide pos="2160"/>
      </p:guideLst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3" Type="http://schemas.openxmlformats.org/officeDocument/2006/relationships/slide" Target="slides/slide2.xml"/><Relationship Id="rId21" Type="http://schemas.openxmlformats.org/officeDocument/2006/relationships/handoutMaster" Target="handoutMasters/handoutMaster1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tableStyles" Target="tableStyles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notesMaster" Target="notesMasters/notesMaster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theme" Target="theme/theme1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viewProps" Target="viewProps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presProps" Target="presProps.xml"/></Relationships>
</file>

<file path=ppt/drawings/_rels/vmlDrawing1.vml.rels><?xml version="1.0" encoding="UTF-8" standalone="yes"?>
<Relationships xmlns="http://schemas.openxmlformats.org/package/2006/relationships"><Relationship Id="rId1" Type="http://schemas.openxmlformats.org/officeDocument/2006/relationships/image" Target="../media/image1.emf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3005138" cy="46355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r>
              <a:rPr lang="en-US" smtClean="0"/>
              <a:t>doc.: IEEE 802-11-15/0229r1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quarter" idx="1"/>
          </p:nvPr>
        </p:nvSpPr>
        <p:spPr>
          <a:xfrm>
            <a:off x="3927475" y="0"/>
            <a:ext cx="3005138" cy="46355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r>
              <a:rPr lang="en-US" smtClean="0"/>
              <a:t>March 2015</a:t>
            </a:r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2"/>
          </p:nvPr>
        </p:nvSpPr>
        <p:spPr>
          <a:xfrm>
            <a:off x="0" y="8815388"/>
            <a:ext cx="3005138" cy="46355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r>
              <a:rPr lang="en-US" smtClean="0"/>
              <a:t>Jon Rosdahl, CSR</a:t>
            </a:r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3"/>
          </p:nvPr>
        </p:nvSpPr>
        <p:spPr>
          <a:xfrm>
            <a:off x="3927475" y="8815388"/>
            <a:ext cx="3005138" cy="46355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29996500-462A-4966-9632-4197CBF31A04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43374428"/>
      </p:ext>
    </p:extLst>
  </p:cSld>
  <p:clrMap bg1="lt1" tx1="dk1" bg2="lt2" tx2="dk2" accent1="accent1" accent2="accent2" accent3="accent3" accent4="accent4" accent5="accent5" accent6="accent6" hlink="hlink" folHlink="folHlink"/>
  <p:hf hdr="0" ftr="0" dt="0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49" name="AutoShape 1"/>
          <p:cNvSpPr>
            <a:spLocks noChangeArrowheads="1"/>
          </p:cNvSpPr>
          <p:nvPr/>
        </p:nvSpPr>
        <p:spPr bwMode="auto">
          <a:xfrm>
            <a:off x="0" y="0"/>
            <a:ext cx="6934200" cy="9280525"/>
          </a:xfrm>
          <a:prstGeom prst="roundRect">
            <a:avLst>
              <a:gd name="adj" fmla="val 19"/>
            </a:avLst>
          </a:prstGeom>
          <a:solidFill>
            <a:srgbClr val="FFFFFF"/>
          </a:solidFill>
          <a:ln w="9525">
            <a:noFill/>
            <a:round/>
            <a:headEnd/>
            <a:tailEnd/>
          </a:ln>
          <a:effectLst/>
        </p:spPr>
        <p:txBody>
          <a:bodyPr wrap="none" anchor="ctr"/>
          <a:lstStyle/>
          <a:p>
            <a:endParaRPr lang="en-GB"/>
          </a:p>
        </p:txBody>
      </p:sp>
      <p:sp>
        <p:nvSpPr>
          <p:cNvPr id="2050" name="Rectangle 2"/>
          <p:cNvSpPr>
            <a:spLocks noGrp="1" noChangeArrowheads="1"/>
          </p:cNvSpPr>
          <p:nvPr>
            <p:ph type="hdr"/>
          </p:nvPr>
        </p:nvSpPr>
        <p:spPr bwMode="auto">
          <a:xfrm>
            <a:off x="5640388" y="96838"/>
            <a:ext cx="639762" cy="211137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vert="horz" wrap="square" lIns="0" tIns="0" rIns="0" bIns="0" numCol="1" anchor="b" anchorCtr="0" compatLnSpc="1">
            <a:prstTxWarp prst="textNoShape">
              <a:avLst/>
            </a:prstTxWarp>
          </a:bodyPr>
          <a:lstStyle>
            <a:lvl1pPr algn="r"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  <a:defRPr sz="1400" b="1">
                <a:solidFill>
                  <a:srgbClr val="000000"/>
                </a:solidFill>
                <a:cs typeface="Arial Unicode MS" charset="0"/>
              </a:defRPr>
            </a:lvl1pPr>
          </a:lstStyle>
          <a:p>
            <a:r>
              <a:rPr lang="en-US" smtClean="0"/>
              <a:t>doc.: IEEE 802-11-15/0229r1</a:t>
            </a:r>
            <a:endParaRPr lang="en-US"/>
          </a:p>
        </p:txBody>
      </p:sp>
      <p:sp>
        <p:nvSpPr>
          <p:cNvPr id="2051" name="Rectangle 3"/>
          <p:cNvSpPr>
            <a:spLocks noGrp="1" noChangeArrowheads="1"/>
          </p:cNvSpPr>
          <p:nvPr>
            <p:ph type="dt"/>
          </p:nvPr>
        </p:nvSpPr>
        <p:spPr bwMode="auto">
          <a:xfrm>
            <a:off x="654050" y="96838"/>
            <a:ext cx="825500" cy="211137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vert="horz" wrap="square" lIns="0" tIns="0" rIns="0" bIns="0" numCol="1" anchor="b" anchorCtr="0" compatLnSpc="1">
            <a:prstTxWarp prst="textNoShape">
              <a:avLst/>
            </a:prstTxWarp>
          </a:bodyPr>
          <a:lstStyle>
            <a:lvl1pPr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  <a:defRPr sz="1400" b="1">
                <a:solidFill>
                  <a:srgbClr val="000000"/>
                </a:solidFill>
                <a:cs typeface="Arial Unicode MS" charset="0"/>
              </a:defRPr>
            </a:lvl1pPr>
          </a:lstStyle>
          <a:p>
            <a:r>
              <a:rPr lang="en-US" smtClean="0"/>
              <a:t>March 2015</a:t>
            </a:r>
            <a:endParaRPr lang="en-US"/>
          </a:p>
        </p:txBody>
      </p:sp>
      <p:sp>
        <p:nvSpPr>
          <p:cNvPr id="2052" name="Rectangle 4"/>
          <p:cNvSpPr>
            <a:spLocks noGrp="1" noRot="1" noChangeAspect="1" noChangeArrowheads="1"/>
          </p:cNvSpPr>
          <p:nvPr>
            <p:ph type="sldImg"/>
          </p:nvPr>
        </p:nvSpPr>
        <p:spPr bwMode="auto">
          <a:xfrm>
            <a:off x="1152525" y="701675"/>
            <a:ext cx="4627563" cy="3467100"/>
          </a:xfrm>
          <a:prstGeom prst="rect">
            <a:avLst/>
          </a:prstGeom>
          <a:noFill/>
          <a:ln w="12600">
            <a:solidFill>
              <a:srgbClr val="000000"/>
            </a:solidFill>
            <a:miter lim="800000"/>
            <a:headEnd/>
            <a:tailEnd/>
          </a:ln>
          <a:effectLst/>
        </p:spPr>
      </p:sp>
      <p:sp>
        <p:nvSpPr>
          <p:cNvPr id="2053" name="Rectangle 5"/>
          <p:cNvSpPr>
            <a:spLocks noGrp="1" noChangeArrowheads="1"/>
          </p:cNvSpPr>
          <p:nvPr>
            <p:ph type="body"/>
          </p:nvPr>
        </p:nvSpPr>
        <p:spPr bwMode="auto">
          <a:xfrm>
            <a:off x="923925" y="4408488"/>
            <a:ext cx="5084763" cy="4175125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vert="horz" wrap="square" lIns="93600" tIns="46080" rIns="93600" bIns="46080" numCol="1" anchor="t" anchorCtr="0" compatLnSpc="1">
            <a:prstTxWarp prst="textNoShape">
              <a:avLst/>
            </a:prstTxWarp>
          </a:bodyPr>
          <a:lstStyle/>
          <a:p>
            <a:pPr lvl="0"/>
            <a:endParaRPr lang="en-US" smtClean="0"/>
          </a:p>
        </p:txBody>
      </p:sp>
      <p:sp>
        <p:nvSpPr>
          <p:cNvPr id="2054" name="Rectangle 6"/>
          <p:cNvSpPr>
            <a:spLocks noGrp="1" noChangeArrowheads="1"/>
          </p:cNvSpPr>
          <p:nvPr>
            <p:ph type="ftr"/>
          </p:nvPr>
        </p:nvSpPr>
        <p:spPr bwMode="auto">
          <a:xfrm>
            <a:off x="5357813" y="8985250"/>
            <a:ext cx="922337" cy="180975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vert="horz" wrap="square" lIns="0" tIns="0" rIns="0" bIns="0" numCol="1" anchor="t" anchorCtr="0" compatLnSpc="1">
            <a:prstTxWarp prst="textNoShape">
              <a:avLst/>
            </a:prstTxWarp>
          </a:bodyPr>
          <a:lstStyle>
            <a:lvl1pPr algn="r">
              <a:tabLst>
                <a:tab pos="457200" algn="l"/>
                <a:tab pos="1371600" algn="l"/>
                <a:tab pos="2286000" algn="l"/>
                <a:tab pos="3200400" algn="l"/>
                <a:tab pos="4114800" algn="l"/>
                <a:tab pos="5029200" algn="l"/>
                <a:tab pos="5943600" algn="l"/>
                <a:tab pos="6858000" algn="l"/>
                <a:tab pos="7772400" algn="l"/>
                <a:tab pos="8686800" algn="l"/>
                <a:tab pos="9601200" algn="l"/>
                <a:tab pos="10515600" algn="l"/>
              </a:tabLst>
              <a:defRPr sz="1200">
                <a:solidFill>
                  <a:srgbClr val="000000"/>
                </a:solidFill>
                <a:cs typeface="Arial Unicode MS" charset="0"/>
              </a:defRPr>
            </a:lvl1pPr>
          </a:lstStyle>
          <a:p>
            <a:r>
              <a:rPr lang="en-US" smtClean="0"/>
              <a:t>Jon Rosdahl, CSR</a:t>
            </a:r>
            <a:endParaRPr lang="en-US"/>
          </a:p>
        </p:txBody>
      </p:sp>
      <p:sp>
        <p:nvSpPr>
          <p:cNvPr id="2055" name="Rectangle 7"/>
          <p:cNvSpPr>
            <a:spLocks noGrp="1" noChangeArrowheads="1"/>
          </p:cNvSpPr>
          <p:nvPr>
            <p:ph type="sldNum"/>
          </p:nvPr>
        </p:nvSpPr>
        <p:spPr bwMode="auto">
          <a:xfrm>
            <a:off x="3222625" y="8985250"/>
            <a:ext cx="511175" cy="363538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vert="horz" wrap="square" lIns="0" tIns="0" rIns="0" bIns="0" numCol="1" anchor="t" anchorCtr="0" compatLnSpc="1">
            <a:prstTxWarp prst="textNoShape">
              <a:avLst/>
            </a:prstTxWarp>
          </a:bodyPr>
          <a:lstStyle>
            <a:lvl1pPr algn="r"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  <a:defRPr sz="1200">
                <a:solidFill>
                  <a:srgbClr val="000000"/>
                </a:solidFill>
                <a:cs typeface="Arial Unicode MS" charset="0"/>
              </a:defRPr>
            </a:lvl1pPr>
          </a:lstStyle>
          <a:p>
            <a:r>
              <a:rPr lang="en-US"/>
              <a:t>Page </a:t>
            </a:r>
            <a:fld id="{47A7FEEB-9CD2-43FE-843C-C5350BEACB45}" type="slidenum">
              <a:rPr lang="en-US"/>
              <a:pPr/>
              <a:t>‹#›</a:t>
            </a:fld>
            <a:endParaRPr lang="en-US"/>
          </a:p>
        </p:txBody>
      </p:sp>
      <p:sp>
        <p:nvSpPr>
          <p:cNvPr id="2056" name="Rectangle 8"/>
          <p:cNvSpPr>
            <a:spLocks noChangeArrowheads="1"/>
          </p:cNvSpPr>
          <p:nvPr/>
        </p:nvSpPr>
        <p:spPr bwMode="auto">
          <a:xfrm>
            <a:off x="722313" y="8985250"/>
            <a:ext cx="714375" cy="182563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wrap="none" lIns="0" tIns="0" rIns="0" bIns="0">
            <a:spAutoFit/>
          </a:bodyPr>
          <a:lstStyle/>
          <a:p>
            <a:pPr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US" sz="1200">
                <a:solidFill>
                  <a:srgbClr val="000000"/>
                </a:solidFill>
              </a:rPr>
              <a:t>Submission</a:t>
            </a:r>
          </a:p>
        </p:txBody>
      </p:sp>
      <p:sp>
        <p:nvSpPr>
          <p:cNvPr id="2057" name="Line 9"/>
          <p:cNvSpPr>
            <a:spLocks noChangeShapeType="1"/>
          </p:cNvSpPr>
          <p:nvPr/>
        </p:nvSpPr>
        <p:spPr bwMode="auto">
          <a:xfrm>
            <a:off x="723900" y="8983663"/>
            <a:ext cx="5486400" cy="1587"/>
          </a:xfrm>
          <a:prstGeom prst="line">
            <a:avLst/>
          </a:prstGeom>
          <a:noFill/>
          <a:ln w="12600">
            <a:solidFill>
              <a:srgbClr val="000000"/>
            </a:solidFill>
            <a:miter lim="800000"/>
            <a:headEnd/>
            <a:tailEnd/>
          </a:ln>
          <a:effectLst/>
        </p:spPr>
        <p:txBody>
          <a:bodyPr/>
          <a:lstStyle/>
          <a:p>
            <a:endParaRPr lang="en-GB"/>
          </a:p>
        </p:txBody>
      </p:sp>
      <p:sp>
        <p:nvSpPr>
          <p:cNvPr id="2058" name="Line 10"/>
          <p:cNvSpPr>
            <a:spLocks noChangeShapeType="1"/>
          </p:cNvSpPr>
          <p:nvPr/>
        </p:nvSpPr>
        <p:spPr bwMode="auto">
          <a:xfrm>
            <a:off x="647700" y="296863"/>
            <a:ext cx="5638800" cy="1587"/>
          </a:xfrm>
          <a:prstGeom prst="line">
            <a:avLst/>
          </a:prstGeom>
          <a:noFill/>
          <a:ln w="12600">
            <a:solidFill>
              <a:srgbClr val="000000"/>
            </a:solidFill>
            <a:miter lim="800000"/>
            <a:headEnd/>
            <a:tailEnd/>
          </a:ln>
          <a:effectLst/>
        </p:spPr>
        <p:txBody>
          <a:bodyPr/>
          <a:lstStyle/>
          <a:p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640659187"/>
      </p:ext>
    </p:extLst>
  </p:cSld>
  <p:clrMap bg1="lt1" tx1="dk1" bg2="lt2" tx2="dk2" accent1="accent1" accent2="accent2" accent3="accent3" accent4="accent4" accent5="accent5" accent6="accent6" hlink="hlink" folHlink="folHlink"/>
  <p:hf/>
  <p:notesStyle>
    <a:lvl1pPr algn="l" defTabSz="449263" rtl="0" eaLnBrk="0" fontAlgn="base" hangingPunct="0">
      <a:spcBef>
        <a:spcPct val="30000"/>
      </a:spcBef>
      <a:spcAft>
        <a:spcPct val="0"/>
      </a:spcAft>
      <a:buClr>
        <a:srgbClr val="000000"/>
      </a:buClr>
      <a:buSzPct val="100000"/>
      <a:buFont typeface="Times New Roman" pitchFamily="16" charset="0"/>
      <a:defRPr sz="1200" kern="1200">
        <a:solidFill>
          <a:srgbClr val="000000"/>
        </a:solidFill>
        <a:latin typeface="Times New Roman" pitchFamily="16" charset="0"/>
        <a:ea typeface="+mn-ea"/>
        <a:cs typeface="+mn-cs"/>
      </a:defRPr>
    </a:lvl1pPr>
    <a:lvl2pPr marL="742950" indent="-285750" algn="l" defTabSz="449263" rtl="0" eaLnBrk="0" fontAlgn="base" hangingPunct="0">
      <a:spcBef>
        <a:spcPct val="30000"/>
      </a:spcBef>
      <a:spcAft>
        <a:spcPct val="0"/>
      </a:spcAft>
      <a:buClr>
        <a:srgbClr val="000000"/>
      </a:buClr>
      <a:buSzPct val="100000"/>
      <a:buFont typeface="Times New Roman" pitchFamily="16" charset="0"/>
      <a:defRPr sz="1200" kern="1200">
        <a:solidFill>
          <a:srgbClr val="000000"/>
        </a:solidFill>
        <a:latin typeface="Times New Roman" pitchFamily="16" charset="0"/>
        <a:ea typeface="+mn-ea"/>
        <a:cs typeface="+mn-cs"/>
      </a:defRPr>
    </a:lvl2pPr>
    <a:lvl3pPr marL="1143000" indent="-228600" algn="l" defTabSz="449263" rtl="0" eaLnBrk="0" fontAlgn="base" hangingPunct="0">
      <a:spcBef>
        <a:spcPct val="30000"/>
      </a:spcBef>
      <a:spcAft>
        <a:spcPct val="0"/>
      </a:spcAft>
      <a:buClr>
        <a:srgbClr val="000000"/>
      </a:buClr>
      <a:buSzPct val="100000"/>
      <a:buFont typeface="Times New Roman" pitchFamily="16" charset="0"/>
      <a:defRPr sz="1200" kern="1200">
        <a:solidFill>
          <a:srgbClr val="000000"/>
        </a:solidFill>
        <a:latin typeface="Times New Roman" pitchFamily="16" charset="0"/>
        <a:ea typeface="+mn-ea"/>
        <a:cs typeface="+mn-cs"/>
      </a:defRPr>
    </a:lvl3pPr>
    <a:lvl4pPr marL="1600200" indent="-228600" algn="l" defTabSz="449263" rtl="0" eaLnBrk="0" fontAlgn="base" hangingPunct="0">
      <a:spcBef>
        <a:spcPct val="30000"/>
      </a:spcBef>
      <a:spcAft>
        <a:spcPct val="0"/>
      </a:spcAft>
      <a:buClr>
        <a:srgbClr val="000000"/>
      </a:buClr>
      <a:buSzPct val="100000"/>
      <a:buFont typeface="Times New Roman" pitchFamily="16" charset="0"/>
      <a:defRPr sz="1200" kern="1200">
        <a:solidFill>
          <a:srgbClr val="000000"/>
        </a:solidFill>
        <a:latin typeface="Times New Roman" pitchFamily="16" charset="0"/>
        <a:ea typeface="+mn-ea"/>
        <a:cs typeface="+mn-cs"/>
      </a:defRPr>
    </a:lvl4pPr>
    <a:lvl5pPr marL="2057400" indent="-228600" algn="l" defTabSz="449263" rtl="0" eaLnBrk="0" fontAlgn="base" hangingPunct="0">
      <a:spcBef>
        <a:spcPct val="30000"/>
      </a:spcBef>
      <a:spcAft>
        <a:spcPct val="0"/>
      </a:spcAft>
      <a:buClr>
        <a:srgbClr val="000000"/>
      </a:buClr>
      <a:buSzPct val="100000"/>
      <a:buFont typeface="Times New Roman" pitchFamily="16" charset="0"/>
      <a:defRPr sz="1200" kern="1200">
        <a:solidFill>
          <a:srgbClr val="000000"/>
        </a:solidFill>
        <a:latin typeface="Times New Roman" pitchFamily="16" charset="0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7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8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2"/>
          <p:cNvSpPr>
            <a:spLocks noGrp="1" noChangeArrowheads="1"/>
          </p:cNvSpPr>
          <p:nvPr>
            <p:ph type="hdr"/>
          </p:nvPr>
        </p:nvSpPr>
        <p:spPr>
          <a:ln/>
        </p:spPr>
        <p:txBody>
          <a:bodyPr/>
          <a:lstStyle/>
          <a:p>
            <a:r>
              <a:rPr lang="en-US" smtClean="0"/>
              <a:t>doc.: IEEE 802-11-15/0229r1</a:t>
            </a:r>
            <a:endParaRPr lang="en-US"/>
          </a:p>
        </p:txBody>
      </p:sp>
      <p:sp>
        <p:nvSpPr>
          <p:cNvPr id="5" name="Rectangle 3"/>
          <p:cNvSpPr>
            <a:spLocks noGrp="1" noChangeArrowheads="1"/>
          </p:cNvSpPr>
          <p:nvPr>
            <p:ph type="dt"/>
          </p:nvPr>
        </p:nvSpPr>
        <p:spPr>
          <a:ln/>
        </p:spPr>
        <p:txBody>
          <a:bodyPr/>
          <a:lstStyle/>
          <a:p>
            <a:r>
              <a:rPr lang="en-US" smtClean="0"/>
              <a:t>March 2015</a:t>
            </a:r>
            <a:endParaRPr lang="en-US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ftr"/>
          </p:nvPr>
        </p:nvSpPr>
        <p:spPr>
          <a:ln/>
        </p:spPr>
        <p:txBody>
          <a:bodyPr/>
          <a:lstStyle/>
          <a:p>
            <a:r>
              <a:rPr lang="en-US" smtClean="0"/>
              <a:t>Jon Rosdahl, CSR</a:t>
            </a:r>
            <a:endParaRPr lang="en-US"/>
          </a:p>
        </p:txBody>
      </p:sp>
      <p:sp>
        <p:nvSpPr>
          <p:cNvPr id="7" name="Rectangle 7"/>
          <p:cNvSpPr>
            <a:spLocks noGrp="1" noChangeArrowheads="1"/>
          </p:cNvSpPr>
          <p:nvPr>
            <p:ph type="sldNum"/>
          </p:nvPr>
        </p:nvSpPr>
        <p:spPr>
          <a:ln/>
        </p:spPr>
        <p:txBody>
          <a:bodyPr/>
          <a:lstStyle/>
          <a:p>
            <a:r>
              <a:rPr lang="en-US"/>
              <a:t>Page </a:t>
            </a:r>
            <a:fld id="{465D53FD-DB5F-4815-BF01-6488A8FBD189}" type="slidenum">
              <a:rPr lang="en-US"/>
              <a:pPr/>
              <a:t>1</a:t>
            </a:fld>
            <a:endParaRPr lang="en-US"/>
          </a:p>
        </p:txBody>
      </p:sp>
      <p:sp>
        <p:nvSpPr>
          <p:cNvPr id="12289" name="Text Box 1"/>
          <p:cNvSpPr txBox="1">
            <a:spLocks noChangeArrowheads="1"/>
          </p:cNvSpPr>
          <p:nvPr/>
        </p:nvSpPr>
        <p:spPr bwMode="auto">
          <a:xfrm>
            <a:off x="1154113" y="701675"/>
            <a:ext cx="4625975" cy="3468688"/>
          </a:xfrm>
          <a:prstGeom prst="rect">
            <a:avLst/>
          </a:prstGeom>
          <a:solidFill>
            <a:srgbClr val="FFFFFF"/>
          </a:solidFill>
          <a:ln w="9525">
            <a:solidFill>
              <a:srgbClr val="000000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GB"/>
          </a:p>
        </p:txBody>
      </p:sp>
      <p:sp>
        <p:nvSpPr>
          <p:cNvPr id="12290" name="Rectangle 2"/>
          <p:cNvSpPr txBox="1">
            <a:spLocks noGrp="1" noChangeArrowheads="1"/>
          </p:cNvSpPr>
          <p:nvPr>
            <p:ph type="body"/>
          </p:nvPr>
        </p:nvSpPr>
        <p:spPr bwMode="auto">
          <a:xfrm>
            <a:off x="923925" y="4408488"/>
            <a:ext cx="5086350" cy="4270375"/>
          </a:xfrm>
          <a:prstGeom prst="rect">
            <a:avLst/>
          </a:prstGeom>
          <a:noFill/>
          <a:ln>
            <a:round/>
            <a:headEnd/>
            <a:tailEnd/>
          </a:ln>
        </p:spPr>
        <p:txBody>
          <a:bodyPr wrap="none" anchor="ctr"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77044116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2"/>
          <p:cNvSpPr>
            <a:spLocks noGrp="1" noChangeArrowheads="1"/>
          </p:cNvSpPr>
          <p:nvPr>
            <p:ph type="hdr"/>
          </p:nvPr>
        </p:nvSpPr>
        <p:spPr>
          <a:ln/>
        </p:spPr>
        <p:txBody>
          <a:bodyPr/>
          <a:lstStyle/>
          <a:p>
            <a:r>
              <a:rPr lang="en-US" smtClean="0"/>
              <a:t>doc.: IEEE 802-11-15/0229r1</a:t>
            </a:r>
            <a:endParaRPr lang="en-US"/>
          </a:p>
        </p:txBody>
      </p:sp>
      <p:sp>
        <p:nvSpPr>
          <p:cNvPr id="5" name="Rectangle 3"/>
          <p:cNvSpPr>
            <a:spLocks noGrp="1" noChangeArrowheads="1"/>
          </p:cNvSpPr>
          <p:nvPr>
            <p:ph type="dt"/>
          </p:nvPr>
        </p:nvSpPr>
        <p:spPr>
          <a:ln/>
        </p:spPr>
        <p:txBody>
          <a:bodyPr/>
          <a:lstStyle/>
          <a:p>
            <a:r>
              <a:rPr lang="en-US" smtClean="0"/>
              <a:t>March 2015</a:t>
            </a:r>
            <a:endParaRPr lang="en-US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ftr"/>
          </p:nvPr>
        </p:nvSpPr>
        <p:spPr>
          <a:ln/>
        </p:spPr>
        <p:txBody>
          <a:bodyPr/>
          <a:lstStyle/>
          <a:p>
            <a:r>
              <a:rPr lang="en-US" smtClean="0"/>
              <a:t>Jon Rosdahl, CSR</a:t>
            </a:r>
            <a:endParaRPr lang="en-US"/>
          </a:p>
        </p:txBody>
      </p:sp>
      <p:sp>
        <p:nvSpPr>
          <p:cNvPr id="7" name="Rectangle 7"/>
          <p:cNvSpPr>
            <a:spLocks noGrp="1" noChangeArrowheads="1"/>
          </p:cNvSpPr>
          <p:nvPr>
            <p:ph type="sldNum"/>
          </p:nvPr>
        </p:nvSpPr>
        <p:spPr>
          <a:ln/>
        </p:spPr>
        <p:txBody>
          <a:bodyPr/>
          <a:lstStyle/>
          <a:p>
            <a:r>
              <a:rPr lang="en-US"/>
              <a:t>Page </a:t>
            </a:r>
            <a:fld id="{CA5AFF69-4AEE-4693-9CD6-98E2EBC076EC}" type="slidenum">
              <a:rPr lang="en-US"/>
              <a:pPr/>
              <a:t>2</a:t>
            </a:fld>
            <a:endParaRPr lang="en-US"/>
          </a:p>
        </p:txBody>
      </p:sp>
      <p:sp>
        <p:nvSpPr>
          <p:cNvPr id="13313" name="Text Box 1"/>
          <p:cNvSpPr txBox="1">
            <a:spLocks noChangeArrowheads="1"/>
          </p:cNvSpPr>
          <p:nvPr/>
        </p:nvSpPr>
        <p:spPr bwMode="auto">
          <a:xfrm>
            <a:off x="1154113" y="701675"/>
            <a:ext cx="4625975" cy="3468688"/>
          </a:xfrm>
          <a:prstGeom prst="rect">
            <a:avLst/>
          </a:prstGeom>
          <a:solidFill>
            <a:srgbClr val="FFFFFF"/>
          </a:solidFill>
          <a:ln w="9525">
            <a:solidFill>
              <a:srgbClr val="000000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GB"/>
          </a:p>
        </p:txBody>
      </p:sp>
      <p:sp>
        <p:nvSpPr>
          <p:cNvPr id="13314" name="Rectangle 2"/>
          <p:cNvSpPr txBox="1">
            <a:spLocks noGrp="1" noChangeArrowheads="1"/>
          </p:cNvSpPr>
          <p:nvPr>
            <p:ph type="body"/>
          </p:nvPr>
        </p:nvSpPr>
        <p:spPr bwMode="auto">
          <a:xfrm>
            <a:off x="923925" y="4408488"/>
            <a:ext cx="5086350" cy="4270375"/>
          </a:xfrm>
          <a:prstGeom prst="rect">
            <a:avLst/>
          </a:prstGeom>
          <a:noFill/>
          <a:ln>
            <a:round/>
            <a:headEnd/>
            <a:tailEnd/>
          </a:ln>
        </p:spPr>
        <p:txBody>
          <a:bodyPr wrap="none" anchor="ctr"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40307648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>
          <a:xfrm>
            <a:off x="1154113" y="701675"/>
            <a:ext cx="4624387" cy="3467100"/>
          </a:xfrm>
        </p:spPr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Header Placeholder 3"/>
          <p:cNvSpPr>
            <a:spLocks noGrp="1"/>
          </p:cNvSpPr>
          <p:nvPr>
            <p:ph type="hdr" idx="10"/>
          </p:nvPr>
        </p:nvSpPr>
        <p:spPr/>
        <p:txBody>
          <a:bodyPr/>
          <a:lstStyle/>
          <a:p>
            <a:r>
              <a:rPr lang="en-US" smtClean="0"/>
              <a:t>doc.: IEEE 802-11-15/0229r1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idx="11"/>
          </p:nvPr>
        </p:nvSpPr>
        <p:spPr/>
        <p:txBody>
          <a:bodyPr/>
          <a:lstStyle/>
          <a:p>
            <a:r>
              <a:rPr lang="en-US" smtClean="0"/>
              <a:t>March 2015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idx="12"/>
          </p:nvPr>
        </p:nvSpPr>
        <p:spPr/>
        <p:txBody>
          <a:bodyPr/>
          <a:lstStyle/>
          <a:p>
            <a:r>
              <a:rPr lang="en-US" smtClean="0"/>
              <a:t>Jon Rosdahl, CSR</a:t>
            </a:r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idx="13"/>
          </p:nvPr>
        </p:nvSpPr>
        <p:spPr/>
        <p:txBody>
          <a:bodyPr/>
          <a:lstStyle/>
          <a:p>
            <a:r>
              <a:rPr lang="en-US" smtClean="0"/>
              <a:t>Page </a:t>
            </a:r>
            <a:fld id="{47A7FEEB-9CD2-43FE-843C-C5350BEACB45}" type="slidenum">
              <a:rPr lang="en-US" smtClean="0"/>
              <a:pPr/>
              <a:t>3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90681587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>
          <a:xfrm>
            <a:off x="1154113" y="701675"/>
            <a:ext cx="4624387" cy="3467100"/>
          </a:xfrm>
        </p:spPr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Header Placeholder 3"/>
          <p:cNvSpPr>
            <a:spLocks noGrp="1"/>
          </p:cNvSpPr>
          <p:nvPr>
            <p:ph type="hdr" idx="10"/>
          </p:nvPr>
        </p:nvSpPr>
        <p:spPr/>
        <p:txBody>
          <a:bodyPr/>
          <a:lstStyle/>
          <a:p>
            <a:r>
              <a:rPr lang="en-US" smtClean="0"/>
              <a:t>doc.: IEEE 802-11-15/0229r1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idx="11"/>
          </p:nvPr>
        </p:nvSpPr>
        <p:spPr/>
        <p:txBody>
          <a:bodyPr/>
          <a:lstStyle/>
          <a:p>
            <a:r>
              <a:rPr lang="en-US" smtClean="0"/>
              <a:t>March 2015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idx="12"/>
          </p:nvPr>
        </p:nvSpPr>
        <p:spPr/>
        <p:txBody>
          <a:bodyPr/>
          <a:lstStyle/>
          <a:p>
            <a:r>
              <a:rPr lang="en-US" smtClean="0"/>
              <a:t>Jon Rosdahl, CSR</a:t>
            </a:r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idx="13"/>
          </p:nvPr>
        </p:nvSpPr>
        <p:spPr/>
        <p:txBody>
          <a:bodyPr/>
          <a:lstStyle/>
          <a:p>
            <a:r>
              <a:rPr lang="en-US" smtClean="0"/>
              <a:t>Page </a:t>
            </a:r>
            <a:fld id="{47A7FEEB-9CD2-43FE-843C-C5350BEACB45}" type="slidenum">
              <a:rPr lang="en-US" smtClean="0"/>
              <a:pPr/>
              <a:t>17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67847961"/>
      </p:ext>
    </p:extLst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2"/>
          <p:cNvSpPr>
            <a:spLocks noGrp="1" noChangeArrowheads="1"/>
          </p:cNvSpPr>
          <p:nvPr>
            <p:ph type="hdr"/>
          </p:nvPr>
        </p:nvSpPr>
        <p:spPr>
          <a:ln/>
        </p:spPr>
        <p:txBody>
          <a:bodyPr/>
          <a:lstStyle/>
          <a:p>
            <a:r>
              <a:rPr lang="en-US" smtClean="0"/>
              <a:t>doc.: IEEE 802-11-15/0229r1</a:t>
            </a:r>
            <a:endParaRPr lang="en-US"/>
          </a:p>
        </p:txBody>
      </p:sp>
      <p:sp>
        <p:nvSpPr>
          <p:cNvPr id="5" name="Rectangle 3"/>
          <p:cNvSpPr>
            <a:spLocks noGrp="1" noChangeArrowheads="1"/>
          </p:cNvSpPr>
          <p:nvPr>
            <p:ph type="dt"/>
          </p:nvPr>
        </p:nvSpPr>
        <p:spPr>
          <a:ln/>
        </p:spPr>
        <p:txBody>
          <a:bodyPr/>
          <a:lstStyle/>
          <a:p>
            <a:r>
              <a:rPr lang="en-US" smtClean="0"/>
              <a:t>March 2015</a:t>
            </a:r>
            <a:endParaRPr lang="en-US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ftr"/>
          </p:nvPr>
        </p:nvSpPr>
        <p:spPr>
          <a:ln/>
        </p:spPr>
        <p:txBody>
          <a:bodyPr/>
          <a:lstStyle/>
          <a:p>
            <a:r>
              <a:rPr lang="en-US" smtClean="0"/>
              <a:t>Jon Rosdahl, CSR</a:t>
            </a:r>
            <a:endParaRPr lang="en-US"/>
          </a:p>
        </p:txBody>
      </p:sp>
      <p:sp>
        <p:nvSpPr>
          <p:cNvPr id="7" name="Rectangle 7"/>
          <p:cNvSpPr>
            <a:spLocks noGrp="1" noChangeArrowheads="1"/>
          </p:cNvSpPr>
          <p:nvPr>
            <p:ph type="sldNum"/>
          </p:nvPr>
        </p:nvSpPr>
        <p:spPr>
          <a:ln/>
        </p:spPr>
        <p:txBody>
          <a:bodyPr/>
          <a:lstStyle/>
          <a:p>
            <a:r>
              <a:rPr lang="en-US"/>
              <a:t>Page </a:t>
            </a:r>
            <a:fld id="{E6AF579C-E269-44CC-A9F4-B7D1E2EA3836}" type="slidenum">
              <a:rPr lang="en-US"/>
              <a:pPr/>
              <a:t>18</a:t>
            </a:fld>
            <a:endParaRPr lang="en-US"/>
          </a:p>
        </p:txBody>
      </p:sp>
      <p:sp>
        <p:nvSpPr>
          <p:cNvPr id="20481" name="Rectangle 1"/>
          <p:cNvSpPr txBox="1">
            <a:spLocks noGrp="1" noRot="1" noChangeAspect="1" noChangeArrowheads="1"/>
          </p:cNvSpPr>
          <p:nvPr>
            <p:ph type="sldImg"/>
          </p:nvPr>
        </p:nvSpPr>
        <p:spPr bwMode="auto">
          <a:xfrm>
            <a:off x="1154113" y="701675"/>
            <a:ext cx="4625975" cy="3468688"/>
          </a:xfrm>
          <a:prstGeom prst="rect">
            <a:avLst/>
          </a:prstGeom>
          <a:solidFill>
            <a:srgbClr val="FFFFFF"/>
          </a:solidFill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20482" name="Rectangle 2"/>
          <p:cNvSpPr txBox="1">
            <a:spLocks noGrp="1" noChangeArrowheads="1"/>
          </p:cNvSpPr>
          <p:nvPr>
            <p:ph type="body" idx="1"/>
          </p:nvPr>
        </p:nvSpPr>
        <p:spPr bwMode="auto">
          <a:xfrm>
            <a:off x="923925" y="4408488"/>
            <a:ext cx="5086350" cy="4270375"/>
          </a:xfrm>
          <a:prstGeom prst="rect">
            <a:avLst/>
          </a:prstGeom>
          <a:noFill/>
          <a:ln>
            <a:round/>
            <a:headEnd/>
            <a:tailEnd/>
          </a:ln>
        </p:spPr>
        <p:txBody>
          <a:bodyPr wrap="none" anchor="ctr"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25446873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n-US" smtClean="0"/>
              <a:t>Click to edit Master subtitle style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idx="10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March 2015</a:t>
            </a:r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idx="11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GB" smtClean="0"/>
              <a:t>Jon Rosdahl, CSR</a:t>
            </a:r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idx="12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GB"/>
              <a:t>Slide </a:t>
            </a:r>
            <a:fld id="{DE40C9FC-4879-4F20-9ECA-A574A90476B7}" type="slidenum">
              <a:rPr lang="en-GB"/>
              <a:pPr/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idx="12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GB" dirty="0"/>
              <a:t>Slide </a:t>
            </a:r>
            <a:fld id="{440F5867-744E-4AA6-B0ED-4C44D2DFBB7B}" type="slidenum">
              <a:rPr lang="en-GB"/>
              <a:pPr/>
              <a:t>‹#›</a:t>
            </a:fld>
            <a:endParaRPr lang="en-GB" dirty="0"/>
          </a:p>
        </p:txBody>
      </p:sp>
      <p:sp>
        <p:nvSpPr>
          <p:cNvPr id="11" name="Rectangle 4"/>
          <p:cNvSpPr>
            <a:spLocks noGrp="1" noChangeArrowheads="1"/>
          </p:cNvSpPr>
          <p:nvPr>
            <p:ph type="ftr" idx="14"/>
          </p:nvPr>
        </p:nvSpPr>
        <p:spPr bwMode="auto">
          <a:xfrm>
            <a:off x="5357818" y="6475413"/>
            <a:ext cx="3184520" cy="180975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vert="horz" wrap="square" lIns="0" tIns="0" rIns="0" bIns="0" numCol="1" anchor="t" anchorCtr="0" compatLnSpc="1">
            <a:prstTxWarp prst="textNoShape">
              <a:avLst/>
            </a:prstTxWarp>
          </a:bodyPr>
          <a:lstStyle>
            <a:lvl1pPr algn="r"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  <a:defRPr sz="1200">
                <a:solidFill>
                  <a:srgbClr val="000000"/>
                </a:solidFill>
                <a:cs typeface="Arial Unicode MS" charset="0"/>
              </a:defRPr>
            </a:lvl1pPr>
          </a:lstStyle>
          <a:p>
            <a:r>
              <a:rPr lang="en-GB" smtClean="0"/>
              <a:t>Jon Rosdahl, CSR</a:t>
            </a:r>
            <a:endParaRPr lang="en-GB" dirty="0"/>
          </a:p>
        </p:txBody>
      </p:sp>
      <p:sp>
        <p:nvSpPr>
          <p:cNvPr id="12" name="Rectangle 3"/>
          <p:cNvSpPr>
            <a:spLocks noGrp="1" noChangeArrowheads="1"/>
          </p:cNvSpPr>
          <p:nvPr>
            <p:ph type="dt" idx="15"/>
          </p:nvPr>
        </p:nvSpPr>
        <p:spPr bwMode="auto">
          <a:xfrm>
            <a:off x="696912" y="333375"/>
            <a:ext cx="1874823" cy="273050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vert="horz" wrap="square" lIns="0" tIns="0" rIns="0" bIns="0" numCol="1" anchor="b" anchorCtr="0" compatLnSpc="1">
            <a:prstTxWarp prst="textNoShape">
              <a:avLst/>
            </a:prstTxWarp>
          </a:bodyPr>
          <a:lstStyle>
            <a:lvl1pPr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  <a:defRPr sz="1800" b="1">
                <a:solidFill>
                  <a:srgbClr val="000000"/>
                </a:solidFill>
                <a:cs typeface="Arial Unicode MS" charset="0"/>
              </a:defRPr>
            </a:lvl1pPr>
          </a:lstStyle>
          <a:p>
            <a:r>
              <a:rPr lang="en-US" smtClean="0"/>
              <a:t>March 2015</a:t>
            </a:r>
            <a:endParaRPr lang="en-GB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idx="10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March 2015</a:t>
            </a:r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idx="11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GB" smtClean="0"/>
              <a:t>Jon Rosdahl, CSR</a:t>
            </a:r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idx="12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GB"/>
              <a:t>Slide </a:t>
            </a:r>
            <a:fld id="{3ABCC52B-A3F7-440B-BBF2-55191E6E7773}" type="slidenum">
              <a:rPr lang="en-GB"/>
              <a:pPr/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85800" y="1981200"/>
            <a:ext cx="3808413" cy="411321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6613" y="1981200"/>
            <a:ext cx="3810000" cy="411321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5" name="Date Placeholder 4"/>
          <p:cNvSpPr>
            <a:spLocks noGrp="1"/>
          </p:cNvSpPr>
          <p:nvPr>
            <p:ph type="dt" idx="10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March 2015</a:t>
            </a:r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idx="11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GB" smtClean="0"/>
              <a:t>Jon Rosdahl, CSR</a:t>
            </a:r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idx="12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GB"/>
              <a:t>Slide </a:t>
            </a:r>
            <a:fld id="{1CD163DD-D5E7-41DA-95F2-71530C24F8C3}" type="slidenum">
              <a:rPr lang="en-GB"/>
              <a:pPr/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7" name="Date Placeholder 6"/>
          <p:cNvSpPr>
            <a:spLocks noGrp="1"/>
          </p:cNvSpPr>
          <p:nvPr>
            <p:ph type="dt" idx="10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March 2015</a:t>
            </a:r>
            <a:endParaRPr lang="en-GB"/>
          </a:p>
        </p:txBody>
      </p:sp>
      <p:sp>
        <p:nvSpPr>
          <p:cNvPr id="8" name="Footer Placeholder 7"/>
          <p:cNvSpPr>
            <a:spLocks noGrp="1"/>
          </p:cNvSpPr>
          <p:nvPr>
            <p:ph type="ftr" idx="11"/>
          </p:nvPr>
        </p:nvSpPr>
        <p:spPr>
          <a:xfrm>
            <a:off x="5643570" y="6475413"/>
            <a:ext cx="2898768" cy="180975"/>
          </a:xfrm>
        </p:spPr>
        <p:txBody>
          <a:bodyPr/>
          <a:lstStyle>
            <a:lvl1pPr>
              <a:defRPr/>
            </a:lvl1pPr>
          </a:lstStyle>
          <a:p>
            <a:r>
              <a:rPr lang="en-GB" smtClean="0"/>
              <a:t>Jon Rosdahl, CSR</a:t>
            </a:r>
            <a:endParaRPr lang="en-GB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idx="12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GB"/>
              <a:t>Slide </a:t>
            </a:r>
            <a:fld id="{69B99EC4-A1FB-4C79-B9A5-C1FFD5A90380}" type="slidenum">
              <a:rPr lang="en-GB"/>
              <a:pPr/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Date Placeholder 2"/>
          <p:cNvSpPr>
            <a:spLocks noGrp="1"/>
          </p:cNvSpPr>
          <p:nvPr>
            <p:ph type="dt" idx="10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March 2015</a:t>
            </a:r>
            <a:endParaRPr lang="en-GB"/>
          </a:p>
        </p:txBody>
      </p:sp>
      <p:sp>
        <p:nvSpPr>
          <p:cNvPr id="4" name="Footer Placeholder 3"/>
          <p:cNvSpPr>
            <a:spLocks noGrp="1"/>
          </p:cNvSpPr>
          <p:nvPr>
            <p:ph type="ftr" idx="11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GB" smtClean="0"/>
              <a:t>Jon Rosdahl, CSR</a:t>
            </a:r>
            <a:endParaRPr lang="en-GB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idx="12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GB"/>
              <a:t>Slide </a:t>
            </a:r>
            <a:fld id="{06B781AF-4CCF-49B0-A572-DE54FBE5D942}" type="slidenum">
              <a:rPr lang="en-GB"/>
              <a:pPr/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idx="10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March 2015</a:t>
            </a:r>
            <a:endParaRPr lang="en-GB"/>
          </a:p>
        </p:txBody>
      </p:sp>
      <p:sp>
        <p:nvSpPr>
          <p:cNvPr id="3" name="Footer Placeholder 2"/>
          <p:cNvSpPr>
            <a:spLocks noGrp="1"/>
          </p:cNvSpPr>
          <p:nvPr>
            <p:ph type="ftr" idx="11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GB" smtClean="0"/>
              <a:t>Jon Rosdahl, CSR</a:t>
            </a:r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idx="12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GB"/>
              <a:t>Slide </a:t>
            </a:r>
            <a:fld id="{F5D8E26B-7BCF-4D25-9C89-0168A6618F18}" type="slidenum">
              <a:rPr lang="en-GB"/>
              <a:pPr/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idx="10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March 2015</a:t>
            </a:r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idx="11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GB" smtClean="0"/>
              <a:t>Jon Rosdahl, CSR</a:t>
            </a:r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idx="12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GB"/>
              <a:t>Slide </a:t>
            </a:r>
            <a:fld id="{6B5E41C2-EF12-4EF2-8280-F2B4208277C2}" type="slidenum">
              <a:rPr lang="en-GB"/>
              <a:pPr/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515100" y="685800"/>
            <a:ext cx="1941513" cy="5408613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85800" y="685800"/>
            <a:ext cx="5676900" cy="5408613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idx="10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March 2015</a:t>
            </a:r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idx="11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GB" smtClean="0"/>
              <a:t>Jon Rosdahl, CSR</a:t>
            </a:r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idx="12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GB"/>
              <a:t>Slide </a:t>
            </a:r>
            <a:fld id="{9B0D65C8-A0CA-4DDA-83BB-897866218593}" type="slidenum">
              <a:rPr lang="en-GB"/>
              <a:pPr/>
              <a:t>‹#›</a:t>
            </a:fld>
            <a:endParaRPr lang="en-GB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5" Type="http://schemas.openxmlformats.org/officeDocument/2006/relationships/slideLayout" Target="../slideLayouts/slideLayout5.xml"/><Relationship Id="rId10" Type="http://schemas.openxmlformats.org/officeDocument/2006/relationships/theme" Target="../theme/theme1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5" name="Rectangle 1"/>
          <p:cNvSpPr>
            <a:spLocks noGrp="1" noChangeArrowheads="1"/>
          </p:cNvSpPr>
          <p:nvPr>
            <p:ph type="title"/>
          </p:nvPr>
        </p:nvSpPr>
        <p:spPr bwMode="auto">
          <a:xfrm>
            <a:off x="685800" y="685800"/>
            <a:ext cx="7770813" cy="1065213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vert="horz" wrap="square" lIns="92160" tIns="46080" rIns="92160" bIns="4608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GB" dirty="0" smtClean="0"/>
              <a:t>Click to edit the title text format</a:t>
            </a:r>
          </a:p>
        </p:txBody>
      </p:sp>
      <p:sp>
        <p:nvSpPr>
          <p:cNvPr id="1026" name="Rectangle 2"/>
          <p:cNvSpPr>
            <a:spLocks noGrp="1" noChangeArrowheads="1"/>
          </p:cNvSpPr>
          <p:nvPr>
            <p:ph type="body" idx="1"/>
          </p:nvPr>
        </p:nvSpPr>
        <p:spPr bwMode="auto">
          <a:xfrm>
            <a:off x="685800" y="1981200"/>
            <a:ext cx="7770813" cy="4113213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vert="horz" wrap="square" lIns="92160" tIns="46080" rIns="92160" bIns="4608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GB" smtClean="0"/>
              <a:t>Click to edit the outline text format</a:t>
            </a:r>
          </a:p>
          <a:p>
            <a:pPr lvl="1"/>
            <a:r>
              <a:rPr lang="en-GB" smtClean="0"/>
              <a:t>Second Outline Level</a:t>
            </a:r>
          </a:p>
          <a:p>
            <a:pPr lvl="2"/>
            <a:r>
              <a:rPr lang="en-GB" smtClean="0"/>
              <a:t>Third Outline Level</a:t>
            </a:r>
          </a:p>
          <a:p>
            <a:pPr lvl="3"/>
            <a:r>
              <a:rPr lang="en-GB" smtClean="0"/>
              <a:t>Fourth Outline Level</a:t>
            </a:r>
          </a:p>
          <a:p>
            <a:pPr lvl="4"/>
            <a:r>
              <a:rPr lang="en-GB" smtClean="0"/>
              <a:t>Fifth Outline Level</a:t>
            </a:r>
          </a:p>
          <a:p>
            <a:pPr lvl="4"/>
            <a:r>
              <a:rPr lang="en-GB" smtClean="0"/>
              <a:t>Sixth Outline Level</a:t>
            </a:r>
          </a:p>
          <a:p>
            <a:pPr lvl="4"/>
            <a:r>
              <a:rPr lang="en-GB" smtClean="0"/>
              <a:t>Seventh Outline Level</a:t>
            </a:r>
          </a:p>
          <a:p>
            <a:pPr lvl="4"/>
            <a:r>
              <a:rPr lang="en-GB" smtClean="0"/>
              <a:t>Eighth Outline Level</a:t>
            </a:r>
          </a:p>
          <a:p>
            <a:pPr lvl="4"/>
            <a:r>
              <a:rPr lang="en-GB" smtClean="0"/>
              <a:t>Ninth Outline Level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dt"/>
          </p:nvPr>
        </p:nvSpPr>
        <p:spPr bwMode="auto">
          <a:xfrm>
            <a:off x="696912" y="333375"/>
            <a:ext cx="1874823" cy="273050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vert="horz" wrap="square" lIns="0" tIns="0" rIns="0" bIns="0" numCol="1" anchor="b" anchorCtr="0" compatLnSpc="1">
            <a:prstTxWarp prst="textNoShape">
              <a:avLst/>
            </a:prstTxWarp>
          </a:bodyPr>
          <a:lstStyle>
            <a:lvl1pPr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  <a:defRPr sz="1800" b="1">
                <a:solidFill>
                  <a:srgbClr val="000000"/>
                </a:solidFill>
                <a:cs typeface="Arial Unicode MS" charset="0"/>
              </a:defRPr>
            </a:lvl1pPr>
          </a:lstStyle>
          <a:p>
            <a:r>
              <a:rPr lang="en-US" smtClean="0"/>
              <a:t>March 2015</a:t>
            </a:r>
            <a:endParaRPr lang="en-GB" dirty="0"/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ftr"/>
          </p:nvPr>
        </p:nvSpPr>
        <p:spPr bwMode="auto">
          <a:xfrm>
            <a:off x="5357818" y="6475413"/>
            <a:ext cx="3184520" cy="180975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vert="horz" wrap="square" lIns="0" tIns="0" rIns="0" bIns="0" numCol="1" anchor="t" anchorCtr="0" compatLnSpc="1">
            <a:prstTxWarp prst="textNoShape">
              <a:avLst/>
            </a:prstTxWarp>
          </a:bodyPr>
          <a:lstStyle>
            <a:lvl1pPr algn="r"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  <a:defRPr sz="1200">
                <a:solidFill>
                  <a:srgbClr val="000000"/>
                </a:solidFill>
                <a:cs typeface="Arial Unicode MS" charset="0"/>
              </a:defRPr>
            </a:lvl1pPr>
          </a:lstStyle>
          <a:p>
            <a:r>
              <a:rPr lang="en-GB" smtClean="0"/>
              <a:t>Jon Rosdahl, CSR</a:t>
            </a:r>
            <a:endParaRPr lang="en-GB" dirty="0"/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sldNum"/>
          </p:nvPr>
        </p:nvSpPr>
        <p:spPr bwMode="auto">
          <a:xfrm>
            <a:off x="4344988" y="6475413"/>
            <a:ext cx="528637" cy="363537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vert="horz" wrap="square" lIns="0" tIns="0" rIns="0" bIns="0" numCol="1" anchor="t" anchorCtr="0" compatLnSpc="1">
            <a:prstTxWarp prst="textNoShape">
              <a:avLst/>
            </a:prstTxWarp>
          </a:bodyPr>
          <a:lstStyle>
            <a:lvl1pPr algn="ctr"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  <a:defRPr sz="1200">
                <a:solidFill>
                  <a:srgbClr val="000000"/>
                </a:solidFill>
                <a:cs typeface="Arial Unicode MS" charset="0"/>
              </a:defRPr>
            </a:lvl1pPr>
          </a:lstStyle>
          <a:p>
            <a:r>
              <a:rPr lang="en-GB"/>
              <a:t>Slide </a:t>
            </a:r>
            <a:fld id="{D09C756B-EB39-4236-ADBB-73052B179AE4}" type="slidenum">
              <a:rPr lang="en-GB"/>
              <a:pPr/>
              <a:t>‹#›</a:t>
            </a:fld>
            <a:endParaRPr lang="en-GB"/>
          </a:p>
        </p:txBody>
      </p:sp>
      <p:sp>
        <p:nvSpPr>
          <p:cNvPr id="1030" name="Line 6"/>
          <p:cNvSpPr>
            <a:spLocks noChangeShapeType="1"/>
          </p:cNvSpPr>
          <p:nvPr/>
        </p:nvSpPr>
        <p:spPr bwMode="auto">
          <a:xfrm>
            <a:off x="685800" y="609600"/>
            <a:ext cx="7772400" cy="1588"/>
          </a:xfrm>
          <a:prstGeom prst="line">
            <a:avLst/>
          </a:prstGeom>
          <a:noFill/>
          <a:ln w="12600">
            <a:solidFill>
              <a:srgbClr val="000000"/>
            </a:solidFill>
            <a:miter lim="800000"/>
            <a:headEnd/>
            <a:tailEnd/>
          </a:ln>
          <a:effectLst/>
        </p:spPr>
        <p:txBody>
          <a:bodyPr/>
          <a:lstStyle/>
          <a:p>
            <a:endParaRPr lang="en-GB"/>
          </a:p>
        </p:txBody>
      </p:sp>
      <p:sp>
        <p:nvSpPr>
          <p:cNvPr id="1031" name="Rectangle 7"/>
          <p:cNvSpPr>
            <a:spLocks noChangeArrowheads="1"/>
          </p:cNvSpPr>
          <p:nvPr/>
        </p:nvSpPr>
        <p:spPr bwMode="auto">
          <a:xfrm>
            <a:off x="684213" y="6475413"/>
            <a:ext cx="714375" cy="182562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wrap="none" lIns="0" tIns="0" rIns="0" bIns="0">
            <a:spAutoFit/>
          </a:bodyPr>
          <a:lstStyle/>
          <a:p>
            <a:pPr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200" dirty="0">
                <a:solidFill>
                  <a:srgbClr val="000000"/>
                </a:solidFill>
              </a:rPr>
              <a:t>Submission</a:t>
            </a:r>
          </a:p>
        </p:txBody>
      </p:sp>
      <p:sp>
        <p:nvSpPr>
          <p:cNvPr id="1032" name="Line 8"/>
          <p:cNvSpPr>
            <a:spLocks noChangeShapeType="1"/>
          </p:cNvSpPr>
          <p:nvPr/>
        </p:nvSpPr>
        <p:spPr bwMode="auto">
          <a:xfrm>
            <a:off x="685800" y="6477000"/>
            <a:ext cx="7848600" cy="1588"/>
          </a:xfrm>
          <a:prstGeom prst="line">
            <a:avLst/>
          </a:prstGeom>
          <a:noFill/>
          <a:ln w="12600">
            <a:solidFill>
              <a:srgbClr val="000000"/>
            </a:solidFill>
            <a:miter lim="800000"/>
            <a:headEnd/>
            <a:tailEnd/>
          </a:ln>
          <a:effectLst/>
        </p:spPr>
        <p:txBody>
          <a:bodyPr/>
          <a:lstStyle/>
          <a:p>
            <a:endParaRPr lang="en-GB"/>
          </a:p>
        </p:txBody>
      </p:sp>
      <p:sp>
        <p:nvSpPr>
          <p:cNvPr id="10" name="Date Placeholder 3"/>
          <p:cNvSpPr txBox="1">
            <a:spLocks/>
          </p:cNvSpPr>
          <p:nvPr userDrawn="1"/>
        </p:nvSpPr>
        <p:spPr bwMode="auto">
          <a:xfrm>
            <a:off x="5000628" y="357166"/>
            <a:ext cx="3500462" cy="273050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vert="horz" wrap="square" lIns="0" tIns="0" rIns="0" bIns="0" numCol="1" anchor="b" anchorCtr="0" compatLnSpc="1">
            <a:prstTxWarp prst="textNoShape">
              <a:avLst/>
            </a:prstTxWarp>
          </a:bodyPr>
          <a:lstStyle>
            <a:lvl1pPr>
              <a:defRPr/>
            </a:lvl1pPr>
          </a:lstStyle>
          <a:p>
            <a:pPr marL="0" marR="0" lvl="0" indent="0" algn="r" defTabSz="449263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itchFamily="16" charset="0"/>
              <a:buNone/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  <a:defRPr/>
            </a:pPr>
            <a:r>
              <a:rPr kumimoji="0" lang="en-GB" sz="1800" b="1" i="0" u="none" strike="noStrike" kern="1200" cap="none" spc="0" normalizeH="0" baseline="0" noProof="0" dirty="0" smtClean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Times New Roman" pitchFamily="16" charset="0"/>
                <a:ea typeface="MS Gothic" charset="-128"/>
                <a:cs typeface="Arial Unicode MS" charset="0"/>
              </a:rPr>
              <a:t>doc.: IEEE 802-11-15/0229r1</a:t>
            </a: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8" r:id="rId8"/>
    <p:sldLayoutId id="2147483659" r:id="rId9"/>
  </p:sldLayoutIdLst>
  <p:timing>
    <p:tnLst>
      <p:par>
        <p:cTn id="1" dur="indefinite" restart="never" nodeType="tmRoot"/>
      </p:par>
    </p:tnLst>
  </p:timing>
  <p:hf hdr="0"/>
  <p:txStyles>
    <p:titleStyle>
      <a:lvl1pPr algn="ctr" defTabSz="449263" rtl="0" eaLnBrk="1" fontAlgn="base" hangingPunct="1">
        <a:spcBef>
          <a:spcPct val="0"/>
        </a:spcBef>
        <a:spcAft>
          <a:spcPct val="0"/>
        </a:spcAft>
        <a:buClr>
          <a:srgbClr val="000000"/>
        </a:buClr>
        <a:buSzPct val="100000"/>
        <a:buFont typeface="Times New Roman" pitchFamily="16" charset="0"/>
        <a:defRPr sz="3200" b="1">
          <a:solidFill>
            <a:srgbClr val="000000"/>
          </a:solidFill>
          <a:latin typeface="+mj-lt"/>
          <a:ea typeface="+mj-ea"/>
          <a:cs typeface="+mj-cs"/>
        </a:defRPr>
      </a:lvl1pPr>
      <a:lvl2pPr marL="742950" indent="-285750" algn="ctr" defTabSz="449263" rtl="0" eaLnBrk="1" fontAlgn="base" hangingPunct="1">
        <a:spcBef>
          <a:spcPct val="0"/>
        </a:spcBef>
        <a:spcAft>
          <a:spcPct val="0"/>
        </a:spcAft>
        <a:buClr>
          <a:srgbClr val="000000"/>
        </a:buClr>
        <a:buSzPct val="100000"/>
        <a:buFont typeface="Times New Roman" pitchFamily="16" charset="0"/>
        <a:defRPr sz="3200" b="1">
          <a:solidFill>
            <a:srgbClr val="000000"/>
          </a:solidFill>
          <a:latin typeface="Times New Roman" pitchFamily="16" charset="0"/>
          <a:ea typeface="MS Gothic" charset="-128"/>
        </a:defRPr>
      </a:lvl2pPr>
      <a:lvl3pPr marL="1143000" indent="-228600" algn="ctr" defTabSz="449263" rtl="0" eaLnBrk="1" fontAlgn="base" hangingPunct="1">
        <a:spcBef>
          <a:spcPct val="0"/>
        </a:spcBef>
        <a:spcAft>
          <a:spcPct val="0"/>
        </a:spcAft>
        <a:buClr>
          <a:srgbClr val="000000"/>
        </a:buClr>
        <a:buSzPct val="100000"/>
        <a:buFont typeface="Times New Roman" pitchFamily="16" charset="0"/>
        <a:defRPr sz="3200" b="1">
          <a:solidFill>
            <a:srgbClr val="000000"/>
          </a:solidFill>
          <a:latin typeface="Times New Roman" pitchFamily="16" charset="0"/>
          <a:ea typeface="MS Gothic" charset="-128"/>
        </a:defRPr>
      </a:lvl3pPr>
      <a:lvl4pPr marL="1600200" indent="-228600" algn="ctr" defTabSz="449263" rtl="0" eaLnBrk="1" fontAlgn="base" hangingPunct="1">
        <a:spcBef>
          <a:spcPct val="0"/>
        </a:spcBef>
        <a:spcAft>
          <a:spcPct val="0"/>
        </a:spcAft>
        <a:buClr>
          <a:srgbClr val="000000"/>
        </a:buClr>
        <a:buSzPct val="100000"/>
        <a:buFont typeface="Times New Roman" pitchFamily="16" charset="0"/>
        <a:defRPr sz="3200" b="1">
          <a:solidFill>
            <a:srgbClr val="000000"/>
          </a:solidFill>
          <a:latin typeface="Times New Roman" pitchFamily="16" charset="0"/>
          <a:ea typeface="MS Gothic" charset="-128"/>
        </a:defRPr>
      </a:lvl4pPr>
      <a:lvl5pPr marL="2057400" indent="-228600" algn="ctr" defTabSz="449263" rtl="0" eaLnBrk="1" fontAlgn="base" hangingPunct="1">
        <a:spcBef>
          <a:spcPct val="0"/>
        </a:spcBef>
        <a:spcAft>
          <a:spcPct val="0"/>
        </a:spcAft>
        <a:buClr>
          <a:srgbClr val="000000"/>
        </a:buClr>
        <a:buSzPct val="100000"/>
        <a:buFont typeface="Times New Roman" pitchFamily="16" charset="0"/>
        <a:defRPr sz="3200" b="1">
          <a:solidFill>
            <a:srgbClr val="000000"/>
          </a:solidFill>
          <a:latin typeface="Times New Roman" pitchFamily="16" charset="0"/>
          <a:ea typeface="MS Gothic" charset="-128"/>
        </a:defRPr>
      </a:lvl5pPr>
      <a:lvl6pPr marL="2514600" indent="-228600" algn="ctr" defTabSz="449263" rtl="0" eaLnBrk="1" fontAlgn="base" hangingPunct="1">
        <a:spcBef>
          <a:spcPct val="0"/>
        </a:spcBef>
        <a:spcAft>
          <a:spcPct val="0"/>
        </a:spcAft>
        <a:buClr>
          <a:srgbClr val="000000"/>
        </a:buClr>
        <a:buSzPct val="100000"/>
        <a:buFont typeface="Times New Roman" pitchFamily="16" charset="0"/>
        <a:defRPr sz="3200" b="1">
          <a:solidFill>
            <a:srgbClr val="000000"/>
          </a:solidFill>
          <a:latin typeface="Times New Roman" pitchFamily="16" charset="0"/>
          <a:ea typeface="MS Gothic" charset="-128"/>
        </a:defRPr>
      </a:lvl6pPr>
      <a:lvl7pPr marL="2971800" indent="-228600" algn="ctr" defTabSz="449263" rtl="0" eaLnBrk="1" fontAlgn="base" hangingPunct="1">
        <a:spcBef>
          <a:spcPct val="0"/>
        </a:spcBef>
        <a:spcAft>
          <a:spcPct val="0"/>
        </a:spcAft>
        <a:buClr>
          <a:srgbClr val="000000"/>
        </a:buClr>
        <a:buSzPct val="100000"/>
        <a:buFont typeface="Times New Roman" pitchFamily="16" charset="0"/>
        <a:defRPr sz="3200" b="1">
          <a:solidFill>
            <a:srgbClr val="000000"/>
          </a:solidFill>
          <a:latin typeface="Times New Roman" pitchFamily="16" charset="0"/>
          <a:ea typeface="MS Gothic" charset="-128"/>
        </a:defRPr>
      </a:lvl7pPr>
      <a:lvl8pPr marL="3429000" indent="-228600" algn="ctr" defTabSz="449263" rtl="0" eaLnBrk="1" fontAlgn="base" hangingPunct="1">
        <a:spcBef>
          <a:spcPct val="0"/>
        </a:spcBef>
        <a:spcAft>
          <a:spcPct val="0"/>
        </a:spcAft>
        <a:buClr>
          <a:srgbClr val="000000"/>
        </a:buClr>
        <a:buSzPct val="100000"/>
        <a:buFont typeface="Times New Roman" pitchFamily="16" charset="0"/>
        <a:defRPr sz="3200" b="1">
          <a:solidFill>
            <a:srgbClr val="000000"/>
          </a:solidFill>
          <a:latin typeface="Times New Roman" pitchFamily="16" charset="0"/>
          <a:ea typeface="MS Gothic" charset="-128"/>
        </a:defRPr>
      </a:lvl8pPr>
      <a:lvl9pPr marL="3886200" indent="-228600" algn="ctr" defTabSz="449263" rtl="0" eaLnBrk="1" fontAlgn="base" hangingPunct="1">
        <a:spcBef>
          <a:spcPct val="0"/>
        </a:spcBef>
        <a:spcAft>
          <a:spcPct val="0"/>
        </a:spcAft>
        <a:buClr>
          <a:srgbClr val="000000"/>
        </a:buClr>
        <a:buSzPct val="100000"/>
        <a:buFont typeface="Times New Roman" pitchFamily="16" charset="0"/>
        <a:defRPr sz="3200" b="1">
          <a:solidFill>
            <a:srgbClr val="000000"/>
          </a:solidFill>
          <a:latin typeface="Times New Roman" pitchFamily="16" charset="0"/>
          <a:ea typeface="MS Gothic" charset="-128"/>
        </a:defRPr>
      </a:lvl9pPr>
    </p:titleStyle>
    <p:bodyStyle>
      <a:lvl1pPr marL="342900" indent="-342900" algn="l" defTabSz="449263" rtl="0" eaLnBrk="1" fontAlgn="base" hangingPunct="1">
        <a:spcBef>
          <a:spcPts val="600"/>
        </a:spcBef>
        <a:spcAft>
          <a:spcPct val="0"/>
        </a:spcAft>
        <a:buClr>
          <a:srgbClr val="000000"/>
        </a:buClr>
        <a:buSzPct val="100000"/>
        <a:buFont typeface="Times New Roman" pitchFamily="16" charset="0"/>
        <a:defRPr sz="2400" b="1">
          <a:solidFill>
            <a:srgbClr val="000000"/>
          </a:solidFill>
          <a:latin typeface="+mn-lt"/>
          <a:ea typeface="+mn-ea"/>
          <a:cs typeface="+mn-cs"/>
        </a:defRPr>
      </a:lvl1pPr>
      <a:lvl2pPr marL="742950" indent="-285750" algn="l" defTabSz="449263" rtl="0" eaLnBrk="1" fontAlgn="base" hangingPunct="1">
        <a:spcBef>
          <a:spcPts val="500"/>
        </a:spcBef>
        <a:spcAft>
          <a:spcPct val="0"/>
        </a:spcAft>
        <a:buClr>
          <a:srgbClr val="000000"/>
        </a:buClr>
        <a:buSzPct val="100000"/>
        <a:buFont typeface="Times New Roman" pitchFamily="16" charset="0"/>
        <a:defRPr sz="2000">
          <a:solidFill>
            <a:srgbClr val="000000"/>
          </a:solidFill>
          <a:latin typeface="+mn-lt"/>
          <a:ea typeface="+mn-ea"/>
        </a:defRPr>
      </a:lvl2pPr>
      <a:lvl3pPr marL="1143000" indent="-228600" algn="l" defTabSz="449263" rtl="0" eaLnBrk="1" fontAlgn="base" hangingPunct="1">
        <a:spcBef>
          <a:spcPts val="450"/>
        </a:spcBef>
        <a:spcAft>
          <a:spcPct val="0"/>
        </a:spcAft>
        <a:buClr>
          <a:srgbClr val="000000"/>
        </a:buClr>
        <a:buSzPct val="100000"/>
        <a:buFont typeface="Times New Roman" pitchFamily="16" charset="0"/>
        <a:defRPr>
          <a:solidFill>
            <a:srgbClr val="000000"/>
          </a:solidFill>
          <a:latin typeface="+mn-lt"/>
          <a:ea typeface="+mn-ea"/>
        </a:defRPr>
      </a:lvl3pPr>
      <a:lvl4pPr marL="1600200" indent="-228600" algn="l" defTabSz="449263" rtl="0" eaLnBrk="1" fontAlgn="base" hangingPunct="1">
        <a:spcBef>
          <a:spcPts val="400"/>
        </a:spcBef>
        <a:spcAft>
          <a:spcPct val="0"/>
        </a:spcAft>
        <a:buClr>
          <a:srgbClr val="000000"/>
        </a:buClr>
        <a:buSzPct val="100000"/>
        <a:buFont typeface="Times New Roman" pitchFamily="16" charset="0"/>
        <a:defRPr sz="1600">
          <a:solidFill>
            <a:srgbClr val="000000"/>
          </a:solidFill>
          <a:latin typeface="+mn-lt"/>
          <a:ea typeface="+mn-ea"/>
        </a:defRPr>
      </a:lvl4pPr>
      <a:lvl5pPr marL="2057400" indent="-228600" algn="l" defTabSz="449263" rtl="0" eaLnBrk="1" fontAlgn="base" hangingPunct="1">
        <a:spcBef>
          <a:spcPts val="400"/>
        </a:spcBef>
        <a:spcAft>
          <a:spcPct val="0"/>
        </a:spcAft>
        <a:buClr>
          <a:srgbClr val="000000"/>
        </a:buClr>
        <a:buSzPct val="100000"/>
        <a:buFont typeface="Times New Roman" pitchFamily="16" charset="0"/>
        <a:defRPr sz="1600">
          <a:solidFill>
            <a:srgbClr val="000000"/>
          </a:solidFill>
          <a:latin typeface="+mn-lt"/>
          <a:ea typeface="+mn-ea"/>
        </a:defRPr>
      </a:lvl5pPr>
      <a:lvl6pPr marL="2514600" indent="-228600" algn="l" defTabSz="449263" rtl="0" eaLnBrk="1" fontAlgn="base" hangingPunct="1">
        <a:spcBef>
          <a:spcPts val="400"/>
        </a:spcBef>
        <a:spcAft>
          <a:spcPct val="0"/>
        </a:spcAft>
        <a:buClr>
          <a:srgbClr val="000000"/>
        </a:buClr>
        <a:buSzPct val="100000"/>
        <a:buFont typeface="Times New Roman" pitchFamily="16" charset="0"/>
        <a:defRPr sz="1600">
          <a:solidFill>
            <a:srgbClr val="000000"/>
          </a:solidFill>
          <a:latin typeface="+mn-lt"/>
          <a:ea typeface="+mn-ea"/>
        </a:defRPr>
      </a:lvl6pPr>
      <a:lvl7pPr marL="2971800" indent="-228600" algn="l" defTabSz="449263" rtl="0" eaLnBrk="1" fontAlgn="base" hangingPunct="1">
        <a:spcBef>
          <a:spcPts val="400"/>
        </a:spcBef>
        <a:spcAft>
          <a:spcPct val="0"/>
        </a:spcAft>
        <a:buClr>
          <a:srgbClr val="000000"/>
        </a:buClr>
        <a:buSzPct val="100000"/>
        <a:buFont typeface="Times New Roman" pitchFamily="16" charset="0"/>
        <a:defRPr sz="1600">
          <a:solidFill>
            <a:srgbClr val="000000"/>
          </a:solidFill>
          <a:latin typeface="+mn-lt"/>
          <a:ea typeface="+mn-ea"/>
        </a:defRPr>
      </a:lvl7pPr>
      <a:lvl8pPr marL="3429000" indent="-228600" algn="l" defTabSz="449263" rtl="0" eaLnBrk="1" fontAlgn="base" hangingPunct="1">
        <a:spcBef>
          <a:spcPts val="400"/>
        </a:spcBef>
        <a:spcAft>
          <a:spcPct val="0"/>
        </a:spcAft>
        <a:buClr>
          <a:srgbClr val="000000"/>
        </a:buClr>
        <a:buSzPct val="100000"/>
        <a:buFont typeface="Times New Roman" pitchFamily="16" charset="0"/>
        <a:defRPr sz="1600">
          <a:solidFill>
            <a:srgbClr val="000000"/>
          </a:solidFill>
          <a:latin typeface="+mn-lt"/>
          <a:ea typeface="+mn-ea"/>
        </a:defRPr>
      </a:lvl8pPr>
      <a:lvl9pPr marL="3886200" indent="-228600" algn="l" defTabSz="449263" rtl="0" eaLnBrk="1" fontAlgn="base" hangingPunct="1">
        <a:spcBef>
          <a:spcPts val="400"/>
        </a:spcBef>
        <a:spcAft>
          <a:spcPct val="0"/>
        </a:spcAft>
        <a:buClr>
          <a:srgbClr val="000000"/>
        </a:buClr>
        <a:buSzPct val="100000"/>
        <a:buFont typeface="Times New Roman" pitchFamily="16" charset="0"/>
        <a:defRPr sz="1600">
          <a:solidFill>
            <a:srgbClr val="000000"/>
          </a:solidFill>
          <a:latin typeface="+mn-lt"/>
          <a:ea typeface="+mn-ea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notesSlide" Target="../notesSlides/notesSlide1.xml"/><Relationship Id="rId2" Type="http://schemas.openxmlformats.org/officeDocument/2006/relationships/slideLayout" Target="../slideLayouts/slideLayout2.xml"/><Relationship Id="rId1" Type="http://schemas.openxmlformats.org/officeDocument/2006/relationships/vmlDrawing" Target="../drawings/vmlDrawing1.vml"/><Relationship Id="rId6" Type="http://schemas.openxmlformats.org/officeDocument/2006/relationships/image" Target="../media/image1.emf"/><Relationship Id="rId5" Type="http://schemas.openxmlformats.org/officeDocument/2006/relationships/oleObject" Target="../embeddings/Microsoft_Word_97_-_2003_Document1.doc"/><Relationship Id="rId4" Type="http://schemas.openxmlformats.org/officeDocument/2006/relationships/oleObject" Target="../embeddings/oleObject1.bin"/></Relationships>
</file>

<file path=ppt/slides/_rels/slide10.xml.rels><?xml version="1.0" encoding="UTF-8" standalone="yes"?>
<Relationships xmlns="http://schemas.openxmlformats.org/package/2006/relationships"><Relationship Id="rId3" Type="http://schemas.openxmlformats.org/officeDocument/2006/relationships/hyperlink" Target="http://www.ieee802.org/3/NGEBASET/802d3_NGEABT_CSD_SG_approved.pdf" TargetMode="External"/><Relationship Id="rId2" Type="http://schemas.openxmlformats.org/officeDocument/2006/relationships/hyperlink" Target="http://www.ieee802.org/3/NGEBASET/NGEABT_PAR_DRAFTa_15-Jan-15.pdf" TargetMode="External"/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3" Type="http://schemas.openxmlformats.org/officeDocument/2006/relationships/hyperlink" Target="https://mentor.ieee.org/802.11/dcn/14/11-14-1152-06-ng60-ng60-proposed-csd.docx" TargetMode="External"/><Relationship Id="rId2" Type="http://schemas.openxmlformats.org/officeDocument/2006/relationships/hyperlink" Target="https://mentor.ieee.org/802.11/dcn/14/11-14-1151-05-ng60-ng60-proposed-par.docx" TargetMode="External"/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3" Type="http://schemas.openxmlformats.org/officeDocument/2006/relationships/hyperlink" Target="http://grouper.ieee.org/groups/802/PARs/2015_03/15-14-0716-05-003e-sg3e-draft-csd.docx" TargetMode="External"/><Relationship Id="rId2" Type="http://schemas.openxmlformats.org/officeDocument/2006/relationships/hyperlink" Target="http://grouper.ieee.org/groups/802/PARs/2015_03/15-14-0715-05-003e-sg3e-draft-par.pdf" TargetMode="External"/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3" Type="http://schemas.openxmlformats.org/officeDocument/2006/relationships/hyperlink" Target="http://grouper.ieee.org/groups/802/PARs/2015_03/15-14-0716-05-003e-sg3e-draft-csd.docx" TargetMode="External"/><Relationship Id="rId2" Type="http://schemas.openxmlformats.org/officeDocument/2006/relationships/hyperlink" Target="http://grouper.ieee.org/groups/802/PARs/2015_03/15-14-0715-05-003e-sg3e-draft-par.pdf" TargetMode="External"/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3" Type="http://schemas.openxmlformats.org/officeDocument/2006/relationships/hyperlink" Target="https://mentor.ieee.org/privecsg/dcn/15/privecsg-15-0004-02-0000-privacy-recommendation-par-csd-proposal.pptx" TargetMode="External"/><Relationship Id="rId2" Type="http://schemas.openxmlformats.org/officeDocument/2006/relationships/hyperlink" Target="https://mentor.ieee.org/privecsg/dcn/15/privecsg-15-0006-00-ecsg-privacy-recommendation-par-proposal.pdf" TargetMode="External"/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2" Type="http://schemas.openxmlformats.org/officeDocument/2006/relationships/hyperlink" Target="https://mentor.ieee.org/802.24/dcn/15/24-15-0003-00-0000-iot-scope-form.docx" TargetMode="External"/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8" Type="http://schemas.openxmlformats.org/officeDocument/2006/relationships/hyperlink" Target="http://www.ieee802.org/1/files/public/docs2015/new-autoattach-romascanu-csd-0115-v00.pptx" TargetMode="External"/><Relationship Id="rId13" Type="http://schemas.openxmlformats.org/officeDocument/2006/relationships/hyperlink" Target="https://mentor.ieee.org/802.11/dcn/14/11-14-1151-05-ng60-ng60-proposed-par.docx" TargetMode="External"/><Relationship Id="rId18" Type="http://schemas.openxmlformats.org/officeDocument/2006/relationships/hyperlink" Target="https://mentor.ieee.org/privecsg/dcn/15/privecsg-15-0004-02-0000-privacy-recommendation-par-csd-proposal.pptx" TargetMode="External"/><Relationship Id="rId3" Type="http://schemas.openxmlformats.org/officeDocument/2006/relationships/hyperlink" Target="http://www.ieee802.org/1/files/public/docs2015/new-addresses-thaler-local-address-usage-par-0115-v1.pdf" TargetMode="External"/><Relationship Id="rId7" Type="http://schemas.openxmlformats.org/officeDocument/2006/relationships/hyperlink" Target="http://www.ieee802.org/1/files/public/docs2015/new-autoattach-romascanu-par-0115-v00.pdf" TargetMode="External"/><Relationship Id="rId12" Type="http://schemas.openxmlformats.org/officeDocument/2006/relationships/hyperlink" Target="http://www.ieee802.org/3/NGEBASET/802d3_NGEABT_CSD_SG_approved.pdf" TargetMode="External"/><Relationship Id="rId17" Type="http://schemas.openxmlformats.org/officeDocument/2006/relationships/hyperlink" Target="https://mentor.ieee.org/privecsg/dcn/15/privecsg-15-0006-00-ecsg-privacy-recommendation-par-proposal.pdf" TargetMode="External"/><Relationship Id="rId2" Type="http://schemas.openxmlformats.org/officeDocument/2006/relationships/notesSlide" Target="../notesSlides/notesSlide2.xml"/><Relationship Id="rId16" Type="http://schemas.openxmlformats.org/officeDocument/2006/relationships/hyperlink" Target="http://grouper.ieee.org/groups/802/PARs/2015_03/15-14-0716-05-003e-sg3e-draft-csd.docx" TargetMode="External"/><Relationship Id="rId1" Type="http://schemas.openxmlformats.org/officeDocument/2006/relationships/slideLayout" Target="../slideLayouts/slideLayout2.xml"/><Relationship Id="rId6" Type="http://schemas.openxmlformats.org/officeDocument/2006/relationships/hyperlink" Target="http://www.ieee802.org/1/files/public/docs2015/new-nfinn-input-gates-csd-0115-v02.pdf" TargetMode="External"/><Relationship Id="rId11" Type="http://schemas.openxmlformats.org/officeDocument/2006/relationships/hyperlink" Target="http://www.ieee802.org/3/NGEBASET/NGEABT_PAR_DRAFTa_15-Jan-15.pdf" TargetMode="External"/><Relationship Id="rId5" Type="http://schemas.openxmlformats.org/officeDocument/2006/relationships/hyperlink" Target="http://www.ieee802.org/1/files/public/docs2015/new-nfinn-stream-gates-par-0115-v04.pdf" TargetMode="External"/><Relationship Id="rId15" Type="http://schemas.openxmlformats.org/officeDocument/2006/relationships/hyperlink" Target="http://grouper.ieee.org/groups/802/PARs/2015_03/15-14-0715-05-003e-sg3e-draft-par.pdf" TargetMode="External"/><Relationship Id="rId10" Type="http://schemas.openxmlformats.org/officeDocument/2006/relationships/hyperlink" Target="http://www.ieee802.org/3/25GBASET/draft_P802.3bq_modified_CSD.pdf" TargetMode="External"/><Relationship Id="rId4" Type="http://schemas.openxmlformats.org/officeDocument/2006/relationships/hyperlink" Target="http://ieee802.org/1/files/public/docs2015/lasg-mjt-802c-CSD-0115-v02.pdf" TargetMode="External"/><Relationship Id="rId9" Type="http://schemas.openxmlformats.org/officeDocument/2006/relationships/hyperlink" Target="http://www.ieee802.org/3/25GBASET/draft_P802.3bq_PAR_modification_300115.pdf" TargetMode="External"/><Relationship Id="rId14" Type="http://schemas.openxmlformats.org/officeDocument/2006/relationships/hyperlink" Target="https://mentor.ieee.org/802.11/dcn/14/11-14-1152-06-ng60-ng60-proposed-csd.docx" TargetMode="Externa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hyperlink" Target="http://ieee802.org/1/files/public/docs2015/lasg-mjt-802c-CSD-0115-v02.pdf" TargetMode="External"/><Relationship Id="rId2" Type="http://schemas.openxmlformats.org/officeDocument/2006/relationships/hyperlink" Target="http://www.ieee802.org/1/files/public/docs2015/new-addresses-thaler-local-address-usage-par-0115-v1.pdf" TargetMode="External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hyperlink" Target="http://www.ieee802.org/1/files/public/docs2015/new-addresses-thaler-local-address-usage-par-0115-v1.pdf" TargetMode="External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hyperlink" Target="http://ieee802.org/1/files/public/docs2015/lasg-mjt-802c-CSD-0115-v02.pdf" TargetMode="External"/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3" Type="http://schemas.openxmlformats.org/officeDocument/2006/relationships/hyperlink" Target="http://www.ieee802.org/1/files/public/docs2015/new-nfinn-input-gates-csd-0115-v02.pdf" TargetMode="External"/><Relationship Id="rId2" Type="http://schemas.openxmlformats.org/officeDocument/2006/relationships/hyperlink" Target="http://www.ieee802.org/1/files/public/docs2015/new-nfinn-stream-gates-par-0115-v04.pdf" TargetMode="External"/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3" Type="http://schemas.openxmlformats.org/officeDocument/2006/relationships/hyperlink" Target="http://www.ieee802.org/1/files/public/docs2015/new-autoattach-romascanu-csd-0115-v00.pptx" TargetMode="External"/><Relationship Id="rId2" Type="http://schemas.openxmlformats.org/officeDocument/2006/relationships/hyperlink" Target="http://www.ieee802.org/1/files/public/docs2015/new-autoattach-romascanu-par-0115-v00.pdf" TargetMode="External"/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3" Type="http://schemas.openxmlformats.org/officeDocument/2006/relationships/hyperlink" Target="http://www.ieee802.org/3/25GBASET/draft_P802.3bq_modified_CSD.pdf" TargetMode="External"/><Relationship Id="rId2" Type="http://schemas.openxmlformats.org/officeDocument/2006/relationships/hyperlink" Target="http://www.ieee802.org/3/25GBASET/draft_P802.3bq_PAR_modification_300115.pdf" TargetMode="Externa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Date Placeholder 3"/>
          <p:cNvSpPr>
            <a:spLocks noGrp="1"/>
          </p:cNvSpPr>
          <p:nvPr>
            <p:ph type="dt" idx="15"/>
          </p:nvPr>
        </p:nvSpPr>
        <p:spPr>
          <a:xfrm>
            <a:off x="696912" y="333375"/>
            <a:ext cx="2303451" cy="273050"/>
          </a:xfrm>
        </p:spPr>
        <p:txBody>
          <a:bodyPr/>
          <a:lstStyle/>
          <a:p>
            <a:r>
              <a:rPr lang="en-US" smtClean="0"/>
              <a:t>March 2015</a:t>
            </a:r>
            <a:endParaRPr lang="en-GB" dirty="0"/>
          </a:p>
        </p:txBody>
      </p:sp>
      <p:sp>
        <p:nvSpPr>
          <p:cNvPr id="7" name="Footer Placeholder 4"/>
          <p:cNvSpPr>
            <a:spLocks noGrp="1"/>
          </p:cNvSpPr>
          <p:nvPr>
            <p:ph type="ftr" idx="14"/>
          </p:nvPr>
        </p:nvSpPr>
        <p:spPr>
          <a:xfrm>
            <a:off x="5500694" y="6475413"/>
            <a:ext cx="3041644" cy="180975"/>
          </a:xfrm>
        </p:spPr>
        <p:txBody>
          <a:bodyPr/>
          <a:lstStyle/>
          <a:p>
            <a:r>
              <a:rPr lang="en-GB" smtClean="0"/>
              <a:t>Jon Rosdahl, CSR</a:t>
            </a:r>
            <a:endParaRPr lang="en-GB" dirty="0"/>
          </a:p>
        </p:txBody>
      </p:sp>
      <p:sp>
        <p:nvSpPr>
          <p:cNvPr id="8" name="Slide Number Placeholder 5"/>
          <p:cNvSpPr>
            <a:spLocks noGrp="1"/>
          </p:cNvSpPr>
          <p:nvPr>
            <p:ph type="sldNum" idx="12"/>
          </p:nvPr>
        </p:nvSpPr>
        <p:spPr/>
        <p:txBody>
          <a:bodyPr/>
          <a:lstStyle/>
          <a:p>
            <a:r>
              <a:rPr lang="en-GB" dirty="0"/>
              <a:t>Slide </a:t>
            </a:r>
            <a:fld id="{93823DB3-BAA4-4F4A-B4B3-ED9ABE70E976}" type="slidenum">
              <a:rPr lang="en-GB"/>
              <a:pPr/>
              <a:t>1</a:t>
            </a:fld>
            <a:endParaRPr lang="en-GB" dirty="0"/>
          </a:p>
        </p:txBody>
      </p:sp>
      <p:sp>
        <p:nvSpPr>
          <p:cNvPr id="3073" name="Rectangle 1"/>
          <p:cNvSpPr>
            <a:spLocks noGrp="1" noChangeArrowheads="1"/>
          </p:cNvSpPr>
          <p:nvPr>
            <p:ph type="title"/>
          </p:nvPr>
        </p:nvSpPr>
        <p:spPr>
          <a:xfrm>
            <a:off x="685800" y="685800"/>
            <a:ext cx="7772400" cy="1066800"/>
          </a:xfrm>
          <a:ln/>
        </p:spPr>
        <p:txBody>
          <a:bodyPr/>
          <a:lstStyle/>
          <a:p>
            <a:pPr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US" dirty="0"/>
              <a:t>802-11 PAR Review </a:t>
            </a:r>
            <a:r>
              <a:rPr lang="en-US" dirty="0" smtClean="0"/>
              <a:t>March 2015</a:t>
            </a:r>
            <a:endParaRPr lang="en-GB" dirty="0"/>
          </a:p>
        </p:txBody>
      </p:sp>
      <p:sp>
        <p:nvSpPr>
          <p:cNvPr id="3074" name="Rectangle 2"/>
          <p:cNvSpPr>
            <a:spLocks noGrp="1" noChangeArrowheads="1"/>
          </p:cNvSpPr>
          <p:nvPr>
            <p:ph type="body" idx="1"/>
          </p:nvPr>
        </p:nvSpPr>
        <p:spPr>
          <a:xfrm>
            <a:off x="685800" y="1524000"/>
            <a:ext cx="7772400" cy="396875"/>
          </a:xfrm>
          <a:ln/>
        </p:spPr>
        <p:txBody>
          <a:bodyPr/>
          <a:lstStyle/>
          <a:p>
            <a:pPr algn="ctr">
              <a:spcBef>
                <a:spcPts val="500"/>
              </a:spcBef>
              <a:tabLst>
                <a:tab pos="912813" algn="l"/>
                <a:tab pos="1827213" algn="l"/>
                <a:tab pos="2741613" algn="l"/>
                <a:tab pos="3656013" algn="l"/>
                <a:tab pos="4570413" algn="l"/>
                <a:tab pos="5484813" algn="l"/>
                <a:tab pos="6399213" algn="l"/>
                <a:tab pos="7313613" algn="l"/>
                <a:tab pos="8228013" algn="l"/>
                <a:tab pos="9142413" algn="l"/>
                <a:tab pos="10056813" algn="l"/>
              </a:tabLst>
            </a:pPr>
            <a:r>
              <a:rPr lang="en-GB" sz="2000" dirty="0"/>
              <a:t>Date:</a:t>
            </a:r>
            <a:r>
              <a:rPr lang="en-GB" sz="2000" b="0" dirty="0"/>
              <a:t> </a:t>
            </a:r>
            <a:r>
              <a:rPr lang="en-GB" sz="2000" b="0" dirty="0" smtClean="0"/>
              <a:t>2015-03-08</a:t>
            </a:r>
            <a:endParaRPr lang="en-GB" sz="2000" b="0" dirty="0"/>
          </a:p>
        </p:txBody>
      </p:sp>
      <p:graphicFrame>
        <p:nvGraphicFramePr>
          <p:cNvPr id="3075" name="Object 3"/>
          <p:cNvGraphicFramePr>
            <a:graphicFrameLocks noChangeAspect="1"/>
          </p:cNvGraphicFramePr>
          <p:nvPr>
            <p:extLst>
              <p:ext uri="{D42A27DB-BD31-4B8C-83A1-F6EECF244321}">
                <p14:modId xmlns:p14="http://schemas.microsoft.com/office/powerpoint/2010/main" val="1672650532"/>
              </p:ext>
            </p:extLst>
          </p:nvPr>
        </p:nvGraphicFramePr>
        <p:xfrm>
          <a:off x="518516" y="2320925"/>
          <a:ext cx="8050212" cy="2465388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3110" name="Document" r:id="rId5" imgW="8245941" imgH="2538755" progId="Word.Document.8">
                  <p:embed/>
                </p:oleObj>
              </mc:Choice>
              <mc:Fallback>
                <p:oleObj name="Document" r:id="rId5" imgW="8245941" imgH="2538755" progId="Word.Document.8">
                  <p:embed/>
                  <p:pic>
                    <p:nvPicPr>
                      <p:cNvPr id="0" name="Picture 3"/>
                      <p:cNvPicPr>
                        <a:picLocks noChangeAspect="1" noChangeArrowheads="1"/>
                      </p:cNvPicPr>
                      <p:nvPr/>
                    </p:nvPicPr>
                    <p:blipFill>
                      <a:blip r:embed="rId6"/>
                      <a:srcRect/>
                      <a:stretch>
                        <a:fillRect/>
                      </a:stretch>
                    </p:blipFill>
                    <p:spPr bwMode="auto">
                      <a:xfrm>
                        <a:off x="518516" y="2320925"/>
                        <a:ext cx="8050212" cy="2465388"/>
                      </a:xfrm>
                      <a:prstGeom prst="rect">
                        <a:avLst/>
                      </a:prstGeom>
                      <a:noFill/>
                      <a:extLst>
                        <a:ext uri="{909E8E84-426E-40DD-AFC4-6F175D3DCCD1}">
                          <a14:hiddenFill xmlns:a14="http://schemas.microsoft.com/office/drawing/2010/main">
                            <a:blipFill dpi="0" rotWithShape="0">
                              <a:blip/>
                              <a:srcRect/>
                              <a:stretch>
                                <a:fillRect/>
                              </a:stretch>
                            </a:blipFill>
                          </a14:hiddenFill>
                        </a:ext>
                      </a:extLst>
                    </p:spPr>
                  </p:pic>
                </p:oleObj>
              </mc:Fallback>
            </mc:AlternateContent>
          </a:graphicData>
        </a:graphic>
      </p:graphicFrame>
      <p:sp>
        <p:nvSpPr>
          <p:cNvPr id="3076" name="Rectangle 4"/>
          <p:cNvSpPr>
            <a:spLocks noChangeArrowheads="1"/>
          </p:cNvSpPr>
          <p:nvPr/>
        </p:nvSpPr>
        <p:spPr bwMode="auto">
          <a:xfrm>
            <a:off x="533400" y="1939925"/>
            <a:ext cx="1447800" cy="381000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lIns="92160" tIns="46080" rIns="92160" bIns="46080"/>
          <a:lstStyle/>
          <a:p>
            <a:pPr>
              <a:spcBef>
                <a:spcPts val="500"/>
              </a:spcBef>
              <a:tabLst>
                <a:tab pos="342900" algn="l"/>
                <a:tab pos="1257300" algn="l"/>
                <a:tab pos="2171700" algn="l"/>
                <a:tab pos="3086100" algn="l"/>
                <a:tab pos="4000500" algn="l"/>
                <a:tab pos="4914900" algn="l"/>
                <a:tab pos="5829300" algn="l"/>
                <a:tab pos="6743700" algn="l"/>
                <a:tab pos="7658100" algn="l"/>
                <a:tab pos="8572500" algn="l"/>
                <a:tab pos="9486900" algn="l"/>
                <a:tab pos="10401300" algn="l"/>
              </a:tabLst>
            </a:pPr>
            <a:r>
              <a:rPr lang="en-GB" sz="2000">
                <a:solidFill>
                  <a:srgbClr val="000000"/>
                </a:solidFill>
              </a:rPr>
              <a:t>Authors:</a:t>
            </a:r>
          </a:p>
        </p:txBody>
      </p:sp>
    </p:spTree>
  </p:cSld>
  <p:clrMapOvr>
    <a:masterClrMapping/>
  </p:clrMapOvr>
  <p:transition spd="med"/>
  <p:timing>
    <p:tnLst>
      <p:par>
        <p:cTn id="1" dur="indefinite" restart="never" nodeType="tmRoot">
          <p:childTnLst>
            <p:seq concurrent="1" nextAc="seek">
              <p:cTn id="2" dur="0" nodeType="mainSeq"/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z="2400" dirty="0" smtClean="0"/>
              <a:t>802.3bz- Amendment, 2.5 Gb/s and 5 Gb/s, </a:t>
            </a:r>
            <a:r>
              <a:rPr lang="en-US" sz="2400" dirty="0" smtClean="0">
                <a:hlinkClick r:id="rId2"/>
              </a:rPr>
              <a:t>PAR </a:t>
            </a:r>
            <a:r>
              <a:rPr lang="en-US" sz="2400" dirty="0" smtClean="0"/>
              <a:t>and </a:t>
            </a:r>
            <a:r>
              <a:rPr lang="en-US" sz="2400" dirty="0" smtClean="0">
                <a:hlinkClick r:id="rId3"/>
              </a:rPr>
              <a:t>CSD</a:t>
            </a:r>
            <a:endParaRPr lang="en-US" sz="40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No comment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idx="12"/>
          </p:nvPr>
        </p:nvSpPr>
        <p:spPr/>
        <p:txBody>
          <a:bodyPr/>
          <a:lstStyle/>
          <a:p>
            <a:r>
              <a:rPr lang="en-GB" smtClean="0"/>
              <a:t>Slide </a:t>
            </a:r>
            <a:fld id="{440F5867-744E-4AA6-B0ED-4C44D2DFBB7B}" type="slidenum">
              <a:rPr lang="en-GB" smtClean="0"/>
              <a:pPr/>
              <a:t>10</a:t>
            </a:fld>
            <a:endParaRPr lang="en-GB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idx="14"/>
          </p:nvPr>
        </p:nvSpPr>
        <p:spPr/>
        <p:txBody>
          <a:bodyPr/>
          <a:lstStyle/>
          <a:p>
            <a:r>
              <a:rPr lang="en-GB" smtClean="0"/>
              <a:t>Jon Rosdahl, CSR</a:t>
            </a:r>
            <a:endParaRPr lang="en-GB" dirty="0"/>
          </a:p>
        </p:txBody>
      </p:sp>
      <p:sp>
        <p:nvSpPr>
          <p:cNvPr id="6" name="Date Placeholder 5"/>
          <p:cNvSpPr>
            <a:spLocks noGrp="1"/>
          </p:cNvSpPr>
          <p:nvPr>
            <p:ph type="dt" idx="15"/>
          </p:nvPr>
        </p:nvSpPr>
        <p:spPr/>
        <p:txBody>
          <a:bodyPr/>
          <a:lstStyle/>
          <a:p>
            <a:r>
              <a:rPr lang="en-US" smtClean="0"/>
              <a:t>March 2015</a:t>
            </a:r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216276864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z="2400" dirty="0" smtClean="0"/>
              <a:t>802.11ay- Amendment: Enhancements for Ultra High Throughput in and around the 60 GHz Band, </a:t>
            </a:r>
            <a:r>
              <a:rPr lang="en-US" sz="2400" dirty="0" smtClean="0">
                <a:hlinkClick r:id="rId2"/>
              </a:rPr>
              <a:t>PAR</a:t>
            </a:r>
            <a:r>
              <a:rPr lang="en-US" sz="2400" dirty="0" smtClean="0"/>
              <a:t> and </a:t>
            </a:r>
            <a:r>
              <a:rPr lang="en-US" sz="2400" dirty="0" smtClean="0">
                <a:hlinkClick r:id="rId3"/>
              </a:rPr>
              <a:t>CSD</a:t>
            </a:r>
            <a:endParaRPr lang="en-US" sz="40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Other 802 WGs will Provide feedback to 802.11ay for response.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idx="12"/>
          </p:nvPr>
        </p:nvSpPr>
        <p:spPr/>
        <p:txBody>
          <a:bodyPr/>
          <a:lstStyle/>
          <a:p>
            <a:r>
              <a:rPr lang="en-GB" smtClean="0"/>
              <a:t>Slide </a:t>
            </a:r>
            <a:fld id="{440F5867-744E-4AA6-B0ED-4C44D2DFBB7B}" type="slidenum">
              <a:rPr lang="en-GB" smtClean="0"/>
              <a:pPr/>
              <a:t>11</a:t>
            </a:fld>
            <a:endParaRPr lang="en-GB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idx="14"/>
          </p:nvPr>
        </p:nvSpPr>
        <p:spPr/>
        <p:txBody>
          <a:bodyPr/>
          <a:lstStyle/>
          <a:p>
            <a:r>
              <a:rPr lang="en-GB" smtClean="0"/>
              <a:t>Jon Rosdahl, CSR</a:t>
            </a:r>
            <a:endParaRPr lang="en-GB" dirty="0"/>
          </a:p>
        </p:txBody>
      </p:sp>
      <p:sp>
        <p:nvSpPr>
          <p:cNvPr id="6" name="Date Placeholder 5"/>
          <p:cNvSpPr>
            <a:spLocks noGrp="1"/>
          </p:cNvSpPr>
          <p:nvPr>
            <p:ph type="dt" idx="15"/>
          </p:nvPr>
        </p:nvSpPr>
        <p:spPr/>
        <p:txBody>
          <a:bodyPr/>
          <a:lstStyle/>
          <a:p>
            <a:r>
              <a:rPr lang="en-US" smtClean="0"/>
              <a:t>March 2015</a:t>
            </a:r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65001368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z="2400" dirty="0" smtClean="0"/>
              <a:t>802.15.3e- Amendment for High-rate close proximity point-to-point communications ,  </a:t>
            </a:r>
            <a:r>
              <a:rPr lang="en-US" sz="2400" dirty="0" smtClean="0">
                <a:hlinkClick r:id="rId2" action="ppaction://hlinkfile"/>
              </a:rPr>
              <a:t>PAR</a:t>
            </a:r>
            <a:r>
              <a:rPr lang="en-US" sz="2400" dirty="0" smtClean="0"/>
              <a:t> and </a:t>
            </a:r>
            <a:r>
              <a:rPr lang="en-US" sz="2400" dirty="0" smtClean="0">
                <a:hlinkClick r:id="rId3" action="ppaction://hlinkfile"/>
              </a:rPr>
              <a:t>CSD</a:t>
            </a:r>
            <a:r>
              <a:rPr lang="en-US" sz="2400" dirty="0" smtClean="0"/>
              <a:t> </a:t>
            </a:r>
            <a:endParaRPr lang="en-US" sz="40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83568" y="1844824"/>
            <a:ext cx="7774632" cy="4536504"/>
          </a:xfrm>
        </p:spPr>
        <p:txBody>
          <a:bodyPr/>
          <a:lstStyle/>
          <a:p>
            <a:r>
              <a:rPr lang="en-US" dirty="0" smtClean="0"/>
              <a:t>5.2a</a:t>
            </a:r>
            <a:r>
              <a:rPr lang="en-US" b="0" dirty="0" smtClean="0"/>
              <a:t> – “high rate” – What is high rate? –consider changing to </a:t>
            </a:r>
            <a:r>
              <a:rPr lang="en-US" dirty="0" smtClean="0"/>
              <a:t>“</a:t>
            </a:r>
            <a:r>
              <a:rPr lang="en-US" b="0" dirty="0" smtClean="0"/>
              <a:t>high </a:t>
            </a:r>
            <a:r>
              <a:rPr lang="en-US" b="0" dirty="0"/>
              <a:t>rate (up to 100Gbps</a:t>
            </a:r>
            <a:r>
              <a:rPr lang="en-US" b="0" dirty="0" smtClean="0"/>
              <a:t>)”</a:t>
            </a:r>
          </a:p>
          <a:p>
            <a:r>
              <a:rPr lang="en-US" b="0" dirty="0" smtClean="0"/>
              <a:t>“</a:t>
            </a:r>
            <a:r>
              <a:rPr lang="en-US" b="0" dirty="0"/>
              <a:t>Data rates are high </a:t>
            </a:r>
            <a:r>
              <a:rPr lang="en-US" b="0" dirty="0" smtClean="0"/>
              <a:t>enough” Not defined enough for a scope statement.</a:t>
            </a:r>
          </a:p>
          <a:p>
            <a:r>
              <a:rPr lang="en-US" dirty="0" smtClean="0"/>
              <a:t>5.4</a:t>
            </a:r>
            <a:r>
              <a:rPr lang="en-US" b="0" dirty="0" smtClean="0"/>
              <a:t> – “High” and “Low” are relative terms that should be defined as what is “High” or “Low” reword without “high” or “low”</a:t>
            </a:r>
          </a:p>
          <a:p>
            <a:r>
              <a:rPr lang="en-US" b="0" dirty="0" smtClean="0"/>
              <a:t>	“Wireless switched point-to-point” – what is this? Does “switched” relate to a packet or connection type switch?</a:t>
            </a:r>
          </a:p>
          <a:p>
            <a:r>
              <a:rPr lang="en-US" b="0" dirty="0" smtClean="0"/>
              <a:t>	Should </a:t>
            </a:r>
            <a:r>
              <a:rPr lang="en-US" b="0" dirty="0"/>
              <a:t>intra-device really be inter-device?</a:t>
            </a:r>
          </a:p>
          <a:p>
            <a:r>
              <a:rPr lang="en-US" b="0" dirty="0" smtClean="0"/>
              <a:t>	Wireless </a:t>
            </a:r>
            <a:r>
              <a:rPr lang="en-US" b="0" dirty="0"/>
              <a:t>backhaul/</a:t>
            </a:r>
            <a:r>
              <a:rPr lang="en-US" b="0" dirty="0" err="1"/>
              <a:t>fronthaul</a:t>
            </a:r>
            <a:r>
              <a:rPr lang="en-US" b="0" dirty="0"/>
              <a:t>? – what is meant by this?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idx="12"/>
          </p:nvPr>
        </p:nvSpPr>
        <p:spPr/>
        <p:txBody>
          <a:bodyPr/>
          <a:lstStyle/>
          <a:p>
            <a:r>
              <a:rPr lang="en-GB" smtClean="0"/>
              <a:t>Slide </a:t>
            </a:r>
            <a:fld id="{440F5867-744E-4AA6-B0ED-4C44D2DFBB7B}" type="slidenum">
              <a:rPr lang="en-GB" smtClean="0"/>
              <a:pPr/>
              <a:t>12</a:t>
            </a:fld>
            <a:endParaRPr lang="en-GB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idx="14"/>
          </p:nvPr>
        </p:nvSpPr>
        <p:spPr/>
        <p:txBody>
          <a:bodyPr/>
          <a:lstStyle/>
          <a:p>
            <a:r>
              <a:rPr lang="en-GB" smtClean="0"/>
              <a:t>Jon Rosdahl, CSR</a:t>
            </a:r>
            <a:endParaRPr lang="en-GB" dirty="0"/>
          </a:p>
        </p:txBody>
      </p:sp>
      <p:sp>
        <p:nvSpPr>
          <p:cNvPr id="6" name="Date Placeholder 5"/>
          <p:cNvSpPr>
            <a:spLocks noGrp="1"/>
          </p:cNvSpPr>
          <p:nvPr>
            <p:ph type="dt" idx="15"/>
          </p:nvPr>
        </p:nvSpPr>
        <p:spPr/>
        <p:txBody>
          <a:bodyPr/>
          <a:lstStyle/>
          <a:p>
            <a:r>
              <a:rPr lang="en-US" smtClean="0"/>
              <a:t>March 2015</a:t>
            </a:r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329288401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z="2400" dirty="0"/>
              <a:t>802.15.3e- Amendment for High-rate close proximity point-to-point communications ,  </a:t>
            </a:r>
            <a:r>
              <a:rPr lang="en-US" sz="2400" dirty="0">
                <a:hlinkClick r:id="rId2" action="ppaction://hlinkfile"/>
              </a:rPr>
              <a:t>PAR</a:t>
            </a:r>
            <a:r>
              <a:rPr lang="en-US" sz="2400" dirty="0"/>
              <a:t> and </a:t>
            </a:r>
            <a:r>
              <a:rPr lang="en-US" sz="2400" dirty="0">
                <a:hlinkClick r:id="rId3" action="ppaction://hlinkfile"/>
              </a:rPr>
              <a:t>CSD</a:t>
            </a:r>
            <a:r>
              <a:rPr lang="en-US" sz="2400" dirty="0"/>
              <a:t> 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11560" y="1700808"/>
            <a:ext cx="7992888" cy="4680520"/>
          </a:xfrm>
        </p:spPr>
        <p:txBody>
          <a:bodyPr/>
          <a:lstStyle/>
          <a:p>
            <a:r>
              <a:rPr lang="en-US" sz="2000" dirty="0" smtClean="0"/>
              <a:t>7.1</a:t>
            </a:r>
            <a:r>
              <a:rPr lang="en-US" sz="2000" b="0" dirty="0" smtClean="0"/>
              <a:t> Similar Scope – 802.11ad and 802.11ay are similar. Please note similarities and differences.</a:t>
            </a:r>
          </a:p>
          <a:p>
            <a:endParaRPr lang="en-US" sz="2000" b="0" dirty="0" smtClean="0"/>
          </a:p>
          <a:p>
            <a:r>
              <a:rPr lang="en-US" sz="2000" dirty="0" smtClean="0"/>
              <a:t>CSD</a:t>
            </a:r>
            <a:r>
              <a:rPr lang="en-US" sz="2000" b="0" dirty="0" smtClean="0"/>
              <a:t>:</a:t>
            </a:r>
          </a:p>
          <a:p>
            <a:r>
              <a:rPr lang="en-US" sz="2000" b="0" dirty="0" smtClean="0"/>
              <a:t>Broad sets of applicability: “high rate” –nebulous – give range to define what is “high rate”</a:t>
            </a:r>
          </a:p>
          <a:p>
            <a:r>
              <a:rPr lang="en-US" sz="2000" b="0" dirty="0" smtClean="0"/>
              <a:t>Multiple vendors: Please answer the question about the market potential not the attendees affiliations.</a:t>
            </a:r>
          </a:p>
          <a:p>
            <a:r>
              <a:rPr lang="en-US" sz="2000" dirty="0" smtClean="0"/>
              <a:t>1.2.4</a:t>
            </a:r>
            <a:r>
              <a:rPr lang="en-US" sz="2000" b="0" dirty="0" smtClean="0"/>
              <a:t> don’t list the corporations in the CSD, but do cite reference to the evidence alluded to.</a:t>
            </a:r>
          </a:p>
          <a:p>
            <a:r>
              <a:rPr lang="en-US" sz="2000" dirty="0" smtClean="0"/>
              <a:t>1.2.5c) </a:t>
            </a:r>
            <a:r>
              <a:rPr lang="en-US" sz="2000" b="0" dirty="0" smtClean="0"/>
              <a:t>do not use “Wi-Fi” change to “WLAN” or delete</a:t>
            </a:r>
          </a:p>
          <a:p>
            <a:endParaRPr lang="en-US" sz="2000" b="0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idx="12"/>
          </p:nvPr>
        </p:nvSpPr>
        <p:spPr/>
        <p:txBody>
          <a:bodyPr/>
          <a:lstStyle/>
          <a:p>
            <a:r>
              <a:rPr lang="en-GB" smtClean="0"/>
              <a:t>Slide </a:t>
            </a:r>
            <a:fld id="{440F5867-744E-4AA6-B0ED-4C44D2DFBB7B}" type="slidenum">
              <a:rPr lang="en-GB" smtClean="0"/>
              <a:pPr/>
              <a:t>13</a:t>
            </a:fld>
            <a:endParaRPr lang="en-GB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idx="14"/>
          </p:nvPr>
        </p:nvSpPr>
        <p:spPr/>
        <p:txBody>
          <a:bodyPr/>
          <a:lstStyle/>
          <a:p>
            <a:r>
              <a:rPr lang="en-GB" smtClean="0"/>
              <a:t>Jon Rosdahl, CSR</a:t>
            </a:r>
            <a:endParaRPr lang="en-GB" dirty="0"/>
          </a:p>
        </p:txBody>
      </p:sp>
      <p:sp>
        <p:nvSpPr>
          <p:cNvPr id="6" name="Date Placeholder 5"/>
          <p:cNvSpPr>
            <a:spLocks noGrp="1"/>
          </p:cNvSpPr>
          <p:nvPr>
            <p:ph type="dt" idx="15"/>
          </p:nvPr>
        </p:nvSpPr>
        <p:spPr/>
        <p:txBody>
          <a:bodyPr/>
          <a:lstStyle/>
          <a:p>
            <a:r>
              <a:rPr lang="en-US" smtClean="0"/>
              <a:t>March 2015</a:t>
            </a:r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184376453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z="1800" dirty="0" smtClean="0"/>
              <a:t>Privacy Recommendation EC Study Group - Privacy Considerations for IEEE 802 Technologies, </a:t>
            </a:r>
            <a:r>
              <a:rPr lang="en-US" sz="1800" dirty="0" smtClean="0">
                <a:hlinkClick r:id="rId2"/>
              </a:rPr>
              <a:t>PAR</a:t>
            </a:r>
            <a:r>
              <a:rPr lang="en-US" sz="1800" dirty="0" smtClean="0"/>
              <a:t> and </a:t>
            </a:r>
            <a:r>
              <a:rPr lang="en-US" sz="1800" dirty="0" smtClean="0">
                <a:hlinkClick r:id="rId3"/>
              </a:rPr>
              <a:t>CSD</a:t>
            </a:r>
            <a:r>
              <a:rPr lang="en-US" sz="1800" dirty="0" smtClean="0"/>
              <a:t> 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85800" y="1556792"/>
            <a:ext cx="7990656" cy="4896544"/>
          </a:xfrm>
        </p:spPr>
        <p:txBody>
          <a:bodyPr/>
          <a:lstStyle/>
          <a:p>
            <a:r>
              <a:rPr lang="en-US" sz="2000" b="0" dirty="0" smtClean="0"/>
              <a:t>4.2 and 4.3 need to include target dates for completion. Should be at least 6 months apart.</a:t>
            </a:r>
          </a:p>
          <a:p>
            <a:r>
              <a:rPr lang="en-US" sz="2000" dirty="0" smtClean="0"/>
              <a:t>5.2 </a:t>
            </a:r>
            <a:r>
              <a:rPr lang="en-US" sz="2000" b="0" dirty="0" smtClean="0"/>
              <a:t>Change “document” to “recommended practice”</a:t>
            </a:r>
          </a:p>
          <a:p>
            <a:r>
              <a:rPr lang="en-US" sz="2000" dirty="0" smtClean="0"/>
              <a:t>5.4</a:t>
            </a:r>
            <a:r>
              <a:rPr lang="en-US" sz="2000" b="0" dirty="0" smtClean="0"/>
              <a:t> delete “document”  result “The recommended practice…”</a:t>
            </a:r>
          </a:p>
          <a:p>
            <a:r>
              <a:rPr lang="en-US" sz="2000" dirty="0" smtClean="0"/>
              <a:t>5.5</a:t>
            </a:r>
            <a:r>
              <a:rPr lang="en-US" sz="2000" b="0" dirty="0" smtClean="0"/>
              <a:t> change “and certain threats” to “and certain privacy threats”</a:t>
            </a:r>
          </a:p>
          <a:p>
            <a:r>
              <a:rPr lang="en-US" sz="2000" dirty="0" smtClean="0"/>
              <a:t>5.5</a:t>
            </a:r>
            <a:r>
              <a:rPr lang="en-US" sz="2000" b="0" dirty="0" smtClean="0"/>
              <a:t> change “with IETF in many” to “with IETF on many”</a:t>
            </a:r>
          </a:p>
          <a:p>
            <a:r>
              <a:rPr lang="en-US" sz="2000" dirty="0" smtClean="0"/>
              <a:t>5.5</a:t>
            </a:r>
            <a:r>
              <a:rPr lang="en-US" sz="2000" b="0" dirty="0" smtClean="0"/>
              <a:t> change “guidelines” to “recommendations”</a:t>
            </a:r>
          </a:p>
          <a:p>
            <a:r>
              <a:rPr lang="en-US" sz="2000" dirty="0" smtClean="0"/>
              <a:t>CSD:</a:t>
            </a:r>
            <a:endParaRPr lang="en-US" sz="2000" dirty="0"/>
          </a:p>
          <a:p>
            <a:r>
              <a:rPr lang="en-US" sz="2000" dirty="0" smtClean="0"/>
              <a:t>Distinct Identity: </a:t>
            </a:r>
            <a:r>
              <a:rPr lang="en-US" sz="2000" b="0" dirty="0" smtClean="0"/>
              <a:t>change  “defines privacy” to “defines a privacy” and “practice” to “practices”</a:t>
            </a:r>
          </a:p>
          <a:p>
            <a:r>
              <a:rPr lang="en-US" sz="2000" dirty="0" smtClean="0"/>
              <a:t>Economic Feasibility </a:t>
            </a:r>
            <a:r>
              <a:rPr lang="en-US" sz="2000" b="0" dirty="0" smtClean="0"/>
              <a:t>– Question was not answered need to provide evidence and address the requested specific areas “a) through e)”.</a:t>
            </a:r>
            <a:endParaRPr lang="en-US" sz="2000" b="0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idx="12"/>
          </p:nvPr>
        </p:nvSpPr>
        <p:spPr/>
        <p:txBody>
          <a:bodyPr/>
          <a:lstStyle/>
          <a:p>
            <a:r>
              <a:rPr lang="en-GB" smtClean="0"/>
              <a:t>Slide </a:t>
            </a:r>
            <a:fld id="{440F5867-744E-4AA6-B0ED-4C44D2DFBB7B}" type="slidenum">
              <a:rPr lang="en-GB" smtClean="0"/>
              <a:pPr/>
              <a:t>14</a:t>
            </a:fld>
            <a:endParaRPr lang="en-GB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idx="14"/>
          </p:nvPr>
        </p:nvSpPr>
        <p:spPr/>
        <p:txBody>
          <a:bodyPr/>
          <a:lstStyle/>
          <a:p>
            <a:r>
              <a:rPr lang="en-GB" smtClean="0"/>
              <a:t>Jon Rosdahl, CSR</a:t>
            </a:r>
            <a:endParaRPr lang="en-GB" dirty="0"/>
          </a:p>
        </p:txBody>
      </p:sp>
      <p:sp>
        <p:nvSpPr>
          <p:cNvPr id="6" name="Date Placeholder 5"/>
          <p:cNvSpPr>
            <a:spLocks noGrp="1"/>
          </p:cNvSpPr>
          <p:nvPr>
            <p:ph type="dt" idx="15"/>
          </p:nvPr>
        </p:nvSpPr>
        <p:spPr/>
        <p:txBody>
          <a:bodyPr/>
          <a:lstStyle/>
          <a:p>
            <a:r>
              <a:rPr lang="en-US" smtClean="0"/>
              <a:t>March 2015</a:t>
            </a:r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408218508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95536" y="692696"/>
            <a:ext cx="8208912" cy="5760640"/>
          </a:xfrm>
        </p:spPr>
        <p:txBody>
          <a:bodyPr/>
          <a:lstStyle/>
          <a:p>
            <a:r>
              <a:rPr lang="en-US" sz="1800" dirty="0"/>
              <a:t>IEEE 802.24 approved a scope document for a new IEEE 802.24 TAG Task Group focused on Internet of things (</a:t>
            </a:r>
            <a:r>
              <a:rPr lang="en-US" sz="1800" dirty="0" err="1"/>
              <a:t>IoT</a:t>
            </a:r>
            <a:r>
              <a:rPr lang="en-US" sz="1800" dirty="0"/>
              <a:t>) vertical applications.</a:t>
            </a:r>
            <a:br>
              <a:rPr lang="en-US" sz="1800" dirty="0"/>
            </a:br>
            <a:r>
              <a:rPr lang="en-US" sz="1800" dirty="0"/>
              <a:t/>
            </a:r>
            <a:br>
              <a:rPr lang="en-US" sz="1800" dirty="0"/>
            </a:br>
            <a:r>
              <a:rPr lang="en-US" sz="1800" dirty="0"/>
              <a:t>The document was approved 7/0/0 by IEEE 802.24 and can be found at:</a:t>
            </a:r>
            <a:br>
              <a:rPr lang="en-US" sz="1800" dirty="0"/>
            </a:br>
            <a:r>
              <a:rPr lang="en-US" sz="1600" dirty="0">
                <a:hlinkClick r:id="rId2"/>
              </a:rPr>
              <a:t>https://mentor.ieee.org/802.24/dcn/15/24-15-0003-00-0000-iot-scope-form.docx</a:t>
            </a:r>
            <a:r>
              <a:rPr lang="en-US" sz="1800" dirty="0"/>
              <a:t/>
            </a:r>
            <a:br>
              <a:rPr lang="en-US" sz="1800" dirty="0"/>
            </a:br>
            <a:r>
              <a:rPr lang="en-US" sz="1800" dirty="0"/>
              <a:t/>
            </a:r>
            <a:br>
              <a:rPr lang="en-US" sz="1800" dirty="0"/>
            </a:br>
            <a:r>
              <a:rPr lang="en-US" sz="1800" dirty="0"/>
              <a:t>I expect to bring this for approval during the Friday closing meeting during the March plenary.</a:t>
            </a:r>
            <a:br>
              <a:rPr lang="en-US" sz="1800" dirty="0"/>
            </a:br>
            <a:r>
              <a:rPr lang="en-US" sz="1800" dirty="0"/>
              <a:t/>
            </a:r>
            <a:br>
              <a:rPr lang="en-US" sz="1800" dirty="0"/>
            </a:br>
            <a:r>
              <a:rPr lang="en-US" sz="1800" dirty="0"/>
              <a:t>According to the procedure adopted by the IEEE 802 EC, such documents need to be circulated 30 days in advance of the plenary meeting.</a:t>
            </a:r>
            <a:br>
              <a:rPr lang="en-US" sz="1800" dirty="0"/>
            </a:br>
            <a:r>
              <a:rPr lang="en-US" sz="1800" dirty="0"/>
              <a:t/>
            </a:r>
            <a:br>
              <a:rPr lang="en-US" sz="1800" dirty="0"/>
            </a:br>
            <a:r>
              <a:rPr lang="en-US" sz="1800" dirty="0"/>
              <a:t>Comments from WGs are due by 6:30 pm local time on Tuesday during the plenary meeting.</a:t>
            </a:r>
            <a:br>
              <a:rPr lang="en-US" sz="1800" dirty="0"/>
            </a:br>
            <a:r>
              <a:rPr lang="en-US" sz="1800" dirty="0"/>
              <a:t/>
            </a:r>
            <a:br>
              <a:rPr lang="en-US" sz="1800" dirty="0"/>
            </a:br>
            <a:r>
              <a:rPr lang="en-US" sz="1800" dirty="0"/>
              <a:t>Responses from IEEE 802.24 are due by 6:30 pm local time on Wednesday during the plenary meeting.</a:t>
            </a:r>
            <a:br>
              <a:rPr lang="en-US" sz="1800" dirty="0"/>
            </a:br>
            <a:r>
              <a:rPr lang="en-US" sz="1800" dirty="0"/>
              <a:t/>
            </a:r>
            <a:br>
              <a:rPr lang="en-US" sz="1800" dirty="0"/>
            </a:br>
            <a:r>
              <a:rPr lang="en-US" sz="1800" dirty="0"/>
              <a:t>Members of IEEE 802.24 will be seeking votes of support from IEEE 802 WGs during the week.  I will advise the appropriate WG Chairs when such a motion will be requested.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idx="12"/>
          </p:nvPr>
        </p:nvSpPr>
        <p:spPr/>
        <p:txBody>
          <a:bodyPr/>
          <a:lstStyle/>
          <a:p>
            <a:r>
              <a:rPr lang="en-GB" smtClean="0"/>
              <a:t>Slide </a:t>
            </a:r>
            <a:fld id="{440F5867-744E-4AA6-B0ED-4C44D2DFBB7B}" type="slidenum">
              <a:rPr lang="en-GB" smtClean="0"/>
              <a:pPr/>
              <a:t>15</a:t>
            </a:fld>
            <a:endParaRPr lang="en-GB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idx="14"/>
          </p:nvPr>
        </p:nvSpPr>
        <p:spPr/>
        <p:txBody>
          <a:bodyPr/>
          <a:lstStyle/>
          <a:p>
            <a:r>
              <a:rPr lang="en-GB" smtClean="0"/>
              <a:t>Jon Rosdahl, CSR</a:t>
            </a:r>
            <a:endParaRPr lang="en-GB" dirty="0"/>
          </a:p>
        </p:txBody>
      </p:sp>
      <p:sp>
        <p:nvSpPr>
          <p:cNvPr id="6" name="Date Placeholder 5"/>
          <p:cNvSpPr>
            <a:spLocks noGrp="1"/>
          </p:cNvSpPr>
          <p:nvPr>
            <p:ph type="dt" idx="15"/>
          </p:nvPr>
        </p:nvSpPr>
        <p:spPr/>
        <p:txBody>
          <a:bodyPr/>
          <a:lstStyle/>
          <a:p>
            <a:r>
              <a:rPr lang="en-US" smtClean="0"/>
              <a:t>March 2015</a:t>
            </a:r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128482845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1"/>
            <a:r>
              <a:rPr lang="en-US" sz="2800" dirty="0"/>
              <a:t>802.24 </a:t>
            </a:r>
            <a:r>
              <a:rPr lang="en-US" sz="2800" dirty="0" err="1"/>
              <a:t>IoT</a:t>
            </a:r>
            <a:r>
              <a:rPr lang="en-US" sz="2800" dirty="0"/>
              <a:t> New TG </a:t>
            </a:r>
            <a:r>
              <a:rPr lang="en-US" sz="2800" dirty="0" smtClean="0"/>
              <a:t>request feedback</a:t>
            </a:r>
            <a:endParaRPr lang="en-US" sz="40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85800" y="1700808"/>
            <a:ext cx="7770813" cy="4393605"/>
          </a:xfrm>
        </p:spPr>
        <p:txBody>
          <a:bodyPr/>
          <a:lstStyle/>
          <a:p>
            <a:pPr marL="457200" indent="-457200">
              <a:buAutoNum type="arabicPeriod"/>
            </a:pPr>
            <a:r>
              <a:rPr lang="en-US" sz="2000" dirty="0" smtClean="0"/>
              <a:t>Scope – missing “.” at end of Scope.</a:t>
            </a:r>
          </a:p>
          <a:p>
            <a:pPr marL="457200" indent="-457200">
              <a:buAutoNum type="arabicPeriod"/>
            </a:pPr>
            <a:r>
              <a:rPr lang="en-US" sz="2000" dirty="0" smtClean="0"/>
              <a:t>Customer – ‘Customer’ is what is being asked to be  identified…please identify “who the customer” is to answer the question.</a:t>
            </a:r>
          </a:p>
          <a:p>
            <a:pPr marL="457200" indent="-457200">
              <a:buAutoNum type="arabicPeriod"/>
            </a:pPr>
            <a:r>
              <a:rPr lang="en-US" sz="2000" dirty="0" smtClean="0"/>
              <a:t>Similar Groups – What are the “in identified </a:t>
            </a:r>
            <a:r>
              <a:rPr lang="en-US" sz="2000" dirty="0" err="1" smtClean="0"/>
              <a:t>IoT</a:t>
            </a:r>
            <a:r>
              <a:rPr lang="en-US" sz="2000" dirty="0" smtClean="0"/>
              <a:t> vertical applications”? What are the liaison opportunities?  Would a liaison with “IEEE P2413” be one of those opportunities? What about any opportunities with those groups identified in #4?</a:t>
            </a:r>
          </a:p>
          <a:p>
            <a:pPr marL="457200" indent="-457200">
              <a:buAutoNum type="arabicPeriod"/>
            </a:pPr>
            <a:endParaRPr lang="en-US" sz="2000" dirty="0" smtClean="0"/>
          </a:p>
          <a:p>
            <a:pPr marL="457200" indent="-457200">
              <a:buAutoNum type="arabicPeriod"/>
            </a:pPr>
            <a:endParaRPr lang="en-US" sz="2000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idx="12"/>
          </p:nvPr>
        </p:nvSpPr>
        <p:spPr/>
        <p:txBody>
          <a:bodyPr/>
          <a:lstStyle/>
          <a:p>
            <a:r>
              <a:rPr lang="en-GB" smtClean="0"/>
              <a:t>Slide </a:t>
            </a:r>
            <a:fld id="{440F5867-744E-4AA6-B0ED-4C44D2DFBB7B}" type="slidenum">
              <a:rPr lang="en-GB" smtClean="0"/>
              <a:pPr/>
              <a:t>16</a:t>
            </a:fld>
            <a:endParaRPr lang="en-GB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idx="14"/>
          </p:nvPr>
        </p:nvSpPr>
        <p:spPr/>
        <p:txBody>
          <a:bodyPr/>
          <a:lstStyle/>
          <a:p>
            <a:r>
              <a:rPr lang="en-GB" smtClean="0"/>
              <a:t>Jon Rosdahl, CSR</a:t>
            </a:r>
            <a:endParaRPr lang="en-GB" dirty="0"/>
          </a:p>
        </p:txBody>
      </p:sp>
      <p:sp>
        <p:nvSpPr>
          <p:cNvPr id="6" name="Date Placeholder 5"/>
          <p:cNvSpPr>
            <a:spLocks noGrp="1"/>
          </p:cNvSpPr>
          <p:nvPr>
            <p:ph type="dt" idx="15"/>
          </p:nvPr>
        </p:nvSpPr>
        <p:spPr/>
        <p:txBody>
          <a:bodyPr/>
          <a:lstStyle/>
          <a:p>
            <a:r>
              <a:rPr lang="en-US" smtClean="0"/>
              <a:t>March 2015</a:t>
            </a:r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397536117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Motion to Send Feedback to 802 WGs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Move to send feedback prepared by PAR Review SC to the respective IEEE 802 WGs as documented in 11-14/0229r1.</a:t>
            </a:r>
          </a:p>
          <a:p>
            <a:endParaRPr lang="en-US" dirty="0"/>
          </a:p>
          <a:p>
            <a:r>
              <a:rPr lang="en-US" dirty="0" smtClean="0"/>
              <a:t>Moved: Dan Harkins</a:t>
            </a:r>
          </a:p>
          <a:p>
            <a:r>
              <a:rPr lang="en-US" dirty="0" smtClean="0"/>
              <a:t>2</a:t>
            </a:r>
            <a:r>
              <a:rPr lang="en-US" baseline="30000" dirty="0" smtClean="0"/>
              <a:t>nd</a:t>
            </a:r>
            <a:r>
              <a:rPr lang="en-US" dirty="0" smtClean="0"/>
              <a:t>: Michelle Turner</a:t>
            </a:r>
          </a:p>
          <a:p>
            <a:r>
              <a:rPr lang="en-US" dirty="0" smtClean="0"/>
              <a:t>Results: 8-0-0 motion passes.</a:t>
            </a:r>
          </a:p>
          <a:p>
            <a:endParaRPr lang="en-US" dirty="0"/>
          </a:p>
          <a:p>
            <a:endParaRPr lang="en-US" dirty="0" smtClean="0"/>
          </a:p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idx="12"/>
          </p:nvPr>
        </p:nvSpPr>
        <p:spPr/>
        <p:txBody>
          <a:bodyPr/>
          <a:lstStyle/>
          <a:p>
            <a:r>
              <a:rPr lang="en-GB" smtClean="0"/>
              <a:t>Slide </a:t>
            </a:r>
            <a:fld id="{440F5867-744E-4AA6-B0ED-4C44D2DFBB7B}" type="slidenum">
              <a:rPr lang="en-GB" smtClean="0"/>
              <a:pPr/>
              <a:t>17</a:t>
            </a:fld>
            <a:endParaRPr lang="en-GB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idx="14"/>
          </p:nvPr>
        </p:nvSpPr>
        <p:spPr/>
        <p:txBody>
          <a:bodyPr/>
          <a:lstStyle/>
          <a:p>
            <a:r>
              <a:rPr lang="en-GB" smtClean="0"/>
              <a:t>Jon Rosdahl, CSR</a:t>
            </a:r>
            <a:endParaRPr lang="en-GB" dirty="0"/>
          </a:p>
        </p:txBody>
      </p:sp>
      <p:sp>
        <p:nvSpPr>
          <p:cNvPr id="6" name="Date Placeholder 5"/>
          <p:cNvSpPr>
            <a:spLocks noGrp="1"/>
          </p:cNvSpPr>
          <p:nvPr>
            <p:ph type="dt" idx="15"/>
          </p:nvPr>
        </p:nvSpPr>
        <p:spPr/>
        <p:txBody>
          <a:bodyPr/>
          <a:lstStyle/>
          <a:p>
            <a:r>
              <a:rPr lang="en-US" smtClean="0"/>
              <a:t>March 2015</a:t>
            </a:r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1482861608"/>
      </p:ext>
    </p:extLst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Date Placeholder 3"/>
          <p:cNvSpPr>
            <a:spLocks noGrp="1"/>
          </p:cNvSpPr>
          <p:nvPr>
            <p:ph type="dt" idx="15"/>
          </p:nvPr>
        </p:nvSpPr>
        <p:spPr>
          <a:xfrm>
            <a:off x="714348" y="357166"/>
            <a:ext cx="2374889" cy="273050"/>
          </a:xfrm>
        </p:spPr>
        <p:txBody>
          <a:bodyPr/>
          <a:lstStyle/>
          <a:p>
            <a:r>
              <a:rPr lang="en-US" smtClean="0"/>
              <a:t>March 2015</a:t>
            </a:r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idx="14"/>
          </p:nvPr>
        </p:nvSpPr>
        <p:spPr>
          <a:xfrm>
            <a:off x="6215074" y="6475413"/>
            <a:ext cx="2327264" cy="180975"/>
          </a:xfrm>
        </p:spPr>
        <p:txBody>
          <a:bodyPr/>
          <a:lstStyle/>
          <a:p>
            <a:r>
              <a:rPr lang="en-GB" smtClean="0"/>
              <a:t>Jon Rosdahl, CSR</a:t>
            </a:r>
            <a:endParaRPr lang="en-GB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idx="12"/>
          </p:nvPr>
        </p:nvSpPr>
        <p:spPr/>
        <p:txBody>
          <a:bodyPr/>
          <a:lstStyle/>
          <a:p>
            <a:r>
              <a:rPr lang="en-GB"/>
              <a:t>Slide </a:t>
            </a:r>
            <a:fld id="{531D307C-65C7-4BB3-B44A-1501D36803F7}" type="slidenum">
              <a:rPr lang="en-GB"/>
              <a:pPr/>
              <a:t>18</a:t>
            </a:fld>
            <a:endParaRPr lang="en-GB"/>
          </a:p>
        </p:txBody>
      </p:sp>
      <p:sp>
        <p:nvSpPr>
          <p:cNvPr id="11265" name="Rectangle 1"/>
          <p:cNvSpPr>
            <a:spLocks noGrp="1" noChangeArrowheads="1"/>
          </p:cNvSpPr>
          <p:nvPr>
            <p:ph type="title"/>
          </p:nvPr>
        </p:nvSpPr>
        <p:spPr>
          <a:xfrm>
            <a:off x="685800" y="685800"/>
            <a:ext cx="7772400" cy="1066800"/>
          </a:xfrm>
          <a:ln/>
        </p:spPr>
        <p:txBody>
          <a:bodyPr/>
          <a:lstStyle/>
          <a:p>
            <a:pPr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dirty="0"/>
              <a:t>References</a:t>
            </a:r>
          </a:p>
        </p:txBody>
      </p:sp>
      <p:sp>
        <p:nvSpPr>
          <p:cNvPr id="11266" name="Rectangle 2"/>
          <p:cNvSpPr>
            <a:spLocks noGrp="1" noChangeArrowheads="1"/>
          </p:cNvSpPr>
          <p:nvPr>
            <p:ph type="body" idx="1"/>
          </p:nvPr>
        </p:nvSpPr>
        <p:spPr>
          <a:xfrm>
            <a:off x="685800" y="1628800"/>
            <a:ext cx="7772400" cy="4560863"/>
          </a:xfrm>
          <a:ln/>
        </p:spPr>
        <p:txBody>
          <a:bodyPr/>
          <a:lstStyle/>
          <a:p>
            <a:endParaRPr lang="en-US" dirty="0"/>
          </a:p>
        </p:txBody>
      </p:sp>
    </p:spTree>
  </p:cSld>
  <p:clrMapOvr>
    <a:masterClrMapping/>
  </p:clrMapOvr>
  <p:transition spd="med"/>
  <p:timing>
    <p:tnLst>
      <p:par>
        <p:cTn id="1" dur="indefinite" restart="never" nodeType="tmRoot">
          <p:childTnLst>
            <p:seq concurrent="1" nextAc="seek">
              <p:cTn id="2" dur="0" nodeType="mainSeq"/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Date Placeholder 3"/>
          <p:cNvSpPr>
            <a:spLocks noGrp="1"/>
          </p:cNvSpPr>
          <p:nvPr>
            <p:ph type="dt" idx="15"/>
          </p:nvPr>
        </p:nvSpPr>
        <p:spPr>
          <a:xfrm>
            <a:off x="696912" y="333375"/>
            <a:ext cx="2589203" cy="273050"/>
          </a:xfrm>
        </p:spPr>
        <p:txBody>
          <a:bodyPr/>
          <a:lstStyle/>
          <a:p>
            <a:r>
              <a:rPr lang="en-US" smtClean="0"/>
              <a:t>March 2015</a:t>
            </a:r>
            <a:endParaRPr lang="en-GB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idx="14"/>
          </p:nvPr>
        </p:nvSpPr>
        <p:spPr>
          <a:xfrm>
            <a:off x="5500694" y="6475413"/>
            <a:ext cx="3041644" cy="180975"/>
          </a:xfrm>
        </p:spPr>
        <p:txBody>
          <a:bodyPr/>
          <a:lstStyle/>
          <a:p>
            <a:r>
              <a:rPr lang="en-GB" smtClean="0"/>
              <a:t>Jon Rosdahl, CSR</a:t>
            </a:r>
            <a:endParaRPr lang="en-GB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idx="12"/>
          </p:nvPr>
        </p:nvSpPr>
        <p:spPr/>
        <p:txBody>
          <a:bodyPr/>
          <a:lstStyle/>
          <a:p>
            <a:r>
              <a:rPr lang="en-GB"/>
              <a:t>Slide </a:t>
            </a:r>
            <a:fld id="{351F4386-A5E2-41A1-B4D0-BE653C929E06}" type="slidenum">
              <a:rPr lang="en-GB"/>
              <a:pPr/>
              <a:t>2</a:t>
            </a:fld>
            <a:endParaRPr lang="en-GB"/>
          </a:p>
        </p:txBody>
      </p:sp>
      <p:sp>
        <p:nvSpPr>
          <p:cNvPr id="4097" name="Rectangle 1"/>
          <p:cNvSpPr>
            <a:spLocks noGrp="1" noChangeArrowheads="1"/>
          </p:cNvSpPr>
          <p:nvPr>
            <p:ph type="title"/>
          </p:nvPr>
        </p:nvSpPr>
        <p:spPr>
          <a:xfrm>
            <a:off x="685800" y="685800"/>
            <a:ext cx="7772400" cy="510952"/>
          </a:xfrm>
          <a:ln/>
        </p:spPr>
        <p:txBody>
          <a:bodyPr/>
          <a:lstStyle/>
          <a:p>
            <a:pPr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dirty="0" smtClean="0"/>
              <a:t>Abstract-Snapshot</a:t>
            </a:r>
            <a:endParaRPr lang="en-GB" dirty="0"/>
          </a:p>
        </p:txBody>
      </p:sp>
      <p:sp>
        <p:nvSpPr>
          <p:cNvPr id="4098" name="Rectangle 2"/>
          <p:cNvSpPr>
            <a:spLocks noGrp="1" noChangeArrowheads="1"/>
          </p:cNvSpPr>
          <p:nvPr>
            <p:ph type="body" idx="1"/>
          </p:nvPr>
        </p:nvSpPr>
        <p:spPr>
          <a:xfrm>
            <a:off x="395536" y="1196752"/>
            <a:ext cx="8424936" cy="5184576"/>
          </a:xfrm>
          <a:ln/>
        </p:spPr>
        <p:txBody>
          <a:bodyPr/>
          <a:lstStyle/>
          <a:p>
            <a:pPr marL="285750" indent="-285750">
              <a:buFont typeface="Arial" panose="020B0604020202020204" pitchFamily="34" charset="0"/>
              <a:buChar char="•"/>
            </a:pPr>
            <a:r>
              <a:rPr lang="en-US" altLang="en-US" dirty="0"/>
              <a:t>Review of Proposed PAR </a:t>
            </a:r>
            <a:r>
              <a:rPr lang="en-US" altLang="en-US" dirty="0" smtClean="0"/>
              <a:t>documents</a:t>
            </a:r>
          </a:p>
          <a:p>
            <a:pPr lvl="1"/>
            <a:r>
              <a:rPr lang="en-US" sz="1800" dirty="0"/>
              <a:t>802c- Amendment: Local Media Access Control (MAC) Addressing, </a:t>
            </a:r>
            <a:r>
              <a:rPr lang="en-US" sz="1800" dirty="0">
                <a:hlinkClick r:id="rId3"/>
              </a:rPr>
              <a:t>PAR</a:t>
            </a:r>
            <a:r>
              <a:rPr lang="en-US" sz="1800" dirty="0"/>
              <a:t> and </a:t>
            </a:r>
            <a:r>
              <a:rPr lang="en-US" sz="1800" dirty="0">
                <a:hlinkClick r:id="rId4"/>
              </a:rPr>
              <a:t>CSD</a:t>
            </a:r>
            <a:r>
              <a:rPr lang="en-US" sz="1800" dirty="0"/>
              <a:t> </a:t>
            </a:r>
          </a:p>
          <a:p>
            <a:pPr lvl="1"/>
            <a:r>
              <a:rPr lang="en-US" sz="1800" dirty="0"/>
              <a:t>802.1Qci- Amendment, Per-Stream Filtering and Policing, </a:t>
            </a:r>
            <a:r>
              <a:rPr lang="en-US" sz="1800" dirty="0">
                <a:hlinkClick r:id="rId5"/>
              </a:rPr>
              <a:t>PAR</a:t>
            </a:r>
            <a:r>
              <a:rPr lang="en-US" sz="1800" dirty="0"/>
              <a:t> and </a:t>
            </a:r>
            <a:r>
              <a:rPr lang="en-US" sz="1800" dirty="0">
                <a:hlinkClick r:id="rId6"/>
              </a:rPr>
              <a:t>CSD</a:t>
            </a:r>
            <a:r>
              <a:rPr lang="en-US" sz="1800" dirty="0"/>
              <a:t> </a:t>
            </a:r>
          </a:p>
          <a:p>
            <a:pPr lvl="1"/>
            <a:r>
              <a:rPr lang="en-US" sz="1800" dirty="0"/>
              <a:t>802.1Qcj- Amendment, Automatic Attachment to Provider Backbone Bridging (PBB) services, </a:t>
            </a:r>
            <a:r>
              <a:rPr lang="en-US" sz="1800" dirty="0">
                <a:hlinkClick r:id="rId7"/>
              </a:rPr>
              <a:t>PAR</a:t>
            </a:r>
            <a:r>
              <a:rPr lang="en-US" sz="1800" dirty="0"/>
              <a:t> and </a:t>
            </a:r>
            <a:r>
              <a:rPr lang="en-US" sz="1800" dirty="0">
                <a:hlinkClick r:id="rId8"/>
              </a:rPr>
              <a:t>CSD</a:t>
            </a:r>
            <a:r>
              <a:rPr lang="en-US" sz="1800" dirty="0"/>
              <a:t> </a:t>
            </a:r>
          </a:p>
          <a:p>
            <a:pPr lvl="1"/>
            <a:r>
              <a:rPr lang="en-US" sz="1800" dirty="0"/>
              <a:t>802.3bq- Amendment,  </a:t>
            </a:r>
            <a:r>
              <a:rPr lang="en-US" sz="1800" dirty="0">
                <a:hlinkClick r:id="rId9"/>
              </a:rPr>
              <a:t>PAR Modification Request</a:t>
            </a:r>
            <a:r>
              <a:rPr lang="en-US" sz="1800" dirty="0"/>
              <a:t> and </a:t>
            </a:r>
            <a:r>
              <a:rPr lang="en-US" sz="1800" dirty="0">
                <a:hlinkClick r:id="rId10"/>
              </a:rPr>
              <a:t>CSD</a:t>
            </a:r>
            <a:r>
              <a:rPr lang="en-US" sz="1800" dirty="0"/>
              <a:t> </a:t>
            </a:r>
          </a:p>
          <a:p>
            <a:pPr lvl="1"/>
            <a:r>
              <a:rPr lang="en-US" sz="1800" dirty="0"/>
              <a:t>802.3bz- Amendment, 2.5 Gb/s and 5 Gb/s, </a:t>
            </a:r>
            <a:r>
              <a:rPr lang="en-US" sz="1800" dirty="0">
                <a:hlinkClick r:id="rId11"/>
              </a:rPr>
              <a:t>PAR</a:t>
            </a:r>
            <a:r>
              <a:rPr lang="en-US" sz="1800" dirty="0"/>
              <a:t> and </a:t>
            </a:r>
            <a:r>
              <a:rPr lang="en-US" sz="1800" dirty="0">
                <a:hlinkClick r:id="rId12"/>
              </a:rPr>
              <a:t>CSD</a:t>
            </a:r>
            <a:r>
              <a:rPr lang="en-US" sz="1800" dirty="0"/>
              <a:t> </a:t>
            </a:r>
          </a:p>
          <a:p>
            <a:pPr lvl="1"/>
            <a:r>
              <a:rPr lang="en-US" sz="1800" dirty="0"/>
              <a:t>802.11ay- Amendment: Enhancements for Ultra High Throughput in and around the 60 GHz Band, </a:t>
            </a:r>
            <a:r>
              <a:rPr lang="en-US" sz="1800" dirty="0">
                <a:hlinkClick r:id="rId13"/>
              </a:rPr>
              <a:t>PAR</a:t>
            </a:r>
            <a:r>
              <a:rPr lang="en-US" sz="1800" dirty="0"/>
              <a:t> and </a:t>
            </a:r>
            <a:r>
              <a:rPr lang="en-US" sz="1800" dirty="0">
                <a:hlinkClick r:id="rId14"/>
              </a:rPr>
              <a:t>CSD</a:t>
            </a:r>
            <a:r>
              <a:rPr lang="en-US" sz="1800" dirty="0"/>
              <a:t> </a:t>
            </a:r>
          </a:p>
          <a:p>
            <a:pPr lvl="1"/>
            <a:r>
              <a:rPr lang="en-US" sz="1800" dirty="0"/>
              <a:t>802.15.3e- Amendment for High-rate close proximity point-to-point communications ,  </a:t>
            </a:r>
            <a:r>
              <a:rPr lang="en-US" sz="1800" dirty="0">
                <a:hlinkClick r:id="rId15" action="ppaction://hlinkfile"/>
              </a:rPr>
              <a:t>PAR</a:t>
            </a:r>
            <a:r>
              <a:rPr lang="en-US" sz="1800" dirty="0"/>
              <a:t> and </a:t>
            </a:r>
            <a:r>
              <a:rPr lang="en-US" sz="1800" dirty="0">
                <a:hlinkClick r:id="rId16" action="ppaction://hlinkfile"/>
              </a:rPr>
              <a:t>CSD</a:t>
            </a:r>
            <a:r>
              <a:rPr lang="en-US" sz="1800" dirty="0"/>
              <a:t> </a:t>
            </a:r>
          </a:p>
          <a:p>
            <a:pPr lvl="1"/>
            <a:r>
              <a:rPr lang="en-US" sz="1800" dirty="0"/>
              <a:t>Privacy Recommendation EC Study Group - Privacy Considerations for IEEE 802 Technologies, </a:t>
            </a:r>
            <a:r>
              <a:rPr lang="en-US" sz="1800" dirty="0">
                <a:hlinkClick r:id="rId17"/>
              </a:rPr>
              <a:t>PAR</a:t>
            </a:r>
            <a:r>
              <a:rPr lang="en-US" sz="1800" dirty="0"/>
              <a:t> and </a:t>
            </a:r>
            <a:r>
              <a:rPr lang="en-US" sz="1800" dirty="0">
                <a:hlinkClick r:id="rId18"/>
              </a:rPr>
              <a:t>CSD</a:t>
            </a:r>
            <a:r>
              <a:rPr lang="en-US" sz="1800" dirty="0"/>
              <a:t> </a:t>
            </a:r>
            <a:endParaRPr lang="en-US" sz="1800" dirty="0" smtClean="0"/>
          </a:p>
          <a:p>
            <a:pPr lvl="1"/>
            <a:r>
              <a:rPr lang="en-US" sz="1800" dirty="0" smtClean="0"/>
              <a:t>802.24 </a:t>
            </a:r>
            <a:r>
              <a:rPr lang="en-US" sz="1800" dirty="0" err="1" smtClean="0"/>
              <a:t>IoT</a:t>
            </a:r>
            <a:r>
              <a:rPr lang="en-US" sz="1800" dirty="0" smtClean="0"/>
              <a:t> New TG request</a:t>
            </a:r>
            <a:endParaRPr lang="en-US" sz="2800" dirty="0"/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en-US" altLang="en-US" dirty="0" smtClean="0"/>
              <a:t>Meeting </a:t>
            </a:r>
            <a:r>
              <a:rPr lang="en-US" altLang="en-US" dirty="0"/>
              <a:t>times: Monday PM2, Tuesday AM2, Thursday </a:t>
            </a:r>
            <a:r>
              <a:rPr lang="en-US" altLang="en-US" dirty="0" smtClean="0"/>
              <a:t>AM2</a:t>
            </a:r>
          </a:p>
        </p:txBody>
      </p:sp>
    </p:spTree>
  </p:cSld>
  <p:clrMapOvr>
    <a:masterClrMapping/>
  </p:clrMapOvr>
  <p:transition spd="med"/>
  <p:timing>
    <p:tnLst>
      <p:par>
        <p:cTn id="1" dur="indefinite" restart="never" nodeType="tmRoot">
          <p:childTnLst>
            <p:seq concurrent="1" nextAc="seek">
              <p:cTn id="2" dur="0" nodeType="mainSeq"/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5800" y="685801"/>
            <a:ext cx="7770813" cy="870992"/>
          </a:xfrm>
        </p:spPr>
        <p:txBody>
          <a:bodyPr/>
          <a:lstStyle/>
          <a:p>
            <a:r>
              <a:rPr lang="en-US" altLang="en-US" sz="2400" dirty="0"/>
              <a:t>PAR SC –  November 2014</a:t>
            </a:r>
            <a:br>
              <a:rPr lang="en-US" altLang="en-US" sz="2400" dirty="0"/>
            </a:br>
            <a:r>
              <a:rPr lang="en-US" altLang="en-US" sz="2400" dirty="0"/>
              <a:t>Chair: Jon Rosdahl</a:t>
            </a:r>
            <a:endParaRPr lang="en-US" sz="24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39552" y="1556792"/>
            <a:ext cx="8280920" cy="4824536"/>
          </a:xfrm>
        </p:spPr>
        <p:txBody>
          <a:bodyPr/>
          <a:lstStyle/>
          <a:p>
            <a:pPr marL="0" indent="0"/>
            <a:r>
              <a:rPr lang="en-US" dirty="0" smtClean="0"/>
              <a:t>Monday Agenda:</a:t>
            </a:r>
          </a:p>
          <a:p>
            <a:pPr marL="857250" lvl="1" indent="-457200">
              <a:buFont typeface="+mj-lt"/>
              <a:buAutoNum type="arabicPeriod"/>
            </a:pPr>
            <a:r>
              <a:rPr lang="en-US" dirty="0" smtClean="0"/>
              <a:t>Welcome</a:t>
            </a:r>
          </a:p>
          <a:p>
            <a:pPr marL="857250" lvl="1" indent="-457200">
              <a:buFont typeface="+mj-lt"/>
              <a:buAutoNum type="arabicPeriod"/>
            </a:pPr>
            <a:r>
              <a:rPr lang="en-US" dirty="0" smtClean="0"/>
              <a:t>Determine order of review</a:t>
            </a:r>
          </a:p>
          <a:p>
            <a:pPr marL="857250" lvl="1" indent="-457200">
              <a:buFont typeface="+mj-lt"/>
              <a:buAutoNum type="arabicPeriod"/>
            </a:pPr>
            <a:r>
              <a:rPr lang="en-US" dirty="0" smtClean="0"/>
              <a:t>Review PARs/CSD posted for review this week.</a:t>
            </a:r>
          </a:p>
          <a:p>
            <a:pPr marL="857250" lvl="1" indent="-457200">
              <a:buFont typeface="+mj-lt"/>
              <a:buAutoNum type="arabicPeriod"/>
            </a:pPr>
            <a:r>
              <a:rPr lang="en-US" dirty="0" smtClean="0"/>
              <a:t>Recess</a:t>
            </a:r>
          </a:p>
          <a:p>
            <a:pPr marL="0" indent="0"/>
            <a:r>
              <a:rPr lang="en-US" dirty="0" smtClean="0"/>
              <a:t>Tuesday Agenda:</a:t>
            </a:r>
          </a:p>
          <a:p>
            <a:pPr marL="857250" lvl="1" indent="-457200">
              <a:buFont typeface="+mj-lt"/>
              <a:buAutoNum type="arabicPeriod"/>
            </a:pPr>
            <a:r>
              <a:rPr lang="en-US" dirty="0" smtClean="0"/>
              <a:t>Complete review of PARs/CSD and post comments to 802 WGs</a:t>
            </a:r>
          </a:p>
          <a:p>
            <a:pPr marL="857250" lvl="1" indent="-457200">
              <a:buFont typeface="+mj-lt"/>
              <a:buAutoNum type="arabicPeriod"/>
            </a:pPr>
            <a:r>
              <a:rPr lang="en-US" dirty="0" smtClean="0"/>
              <a:t>Recess</a:t>
            </a:r>
          </a:p>
          <a:p>
            <a:pPr marL="0" indent="0"/>
            <a:r>
              <a:rPr lang="en-US" dirty="0" smtClean="0"/>
              <a:t>Thursday Agenda:</a:t>
            </a:r>
          </a:p>
          <a:p>
            <a:pPr marL="857250" lvl="1" indent="-457200">
              <a:buFont typeface="+mj-lt"/>
              <a:buAutoNum type="arabicPeriod"/>
            </a:pPr>
            <a:r>
              <a:rPr lang="en-US" dirty="0" smtClean="0"/>
              <a:t>Review Response to Comments</a:t>
            </a:r>
          </a:p>
          <a:p>
            <a:pPr marL="857250" lvl="1" indent="-457200">
              <a:buFont typeface="+mj-lt"/>
              <a:buAutoNum type="arabicPeriod"/>
            </a:pPr>
            <a:r>
              <a:rPr lang="en-US" dirty="0" smtClean="0"/>
              <a:t>Prepare Report for 802.11 WG closing plenary</a:t>
            </a:r>
          </a:p>
          <a:p>
            <a:pPr marL="857250" lvl="1" indent="-457200">
              <a:buFont typeface="+mj-lt"/>
              <a:buAutoNum type="arabicPeriod"/>
            </a:pPr>
            <a:r>
              <a:rPr lang="en-US" dirty="0" smtClean="0"/>
              <a:t>Adjourn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idx="12"/>
          </p:nvPr>
        </p:nvSpPr>
        <p:spPr/>
        <p:txBody>
          <a:bodyPr/>
          <a:lstStyle/>
          <a:p>
            <a:r>
              <a:rPr lang="en-GB" smtClean="0"/>
              <a:t>Slide </a:t>
            </a:r>
            <a:fld id="{440F5867-744E-4AA6-B0ED-4C44D2DFBB7B}" type="slidenum">
              <a:rPr lang="en-GB" smtClean="0"/>
              <a:pPr/>
              <a:t>3</a:t>
            </a:fld>
            <a:endParaRPr lang="en-GB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idx="14"/>
          </p:nvPr>
        </p:nvSpPr>
        <p:spPr/>
        <p:txBody>
          <a:bodyPr/>
          <a:lstStyle/>
          <a:p>
            <a:r>
              <a:rPr lang="en-GB" smtClean="0"/>
              <a:t>Jon Rosdahl, CSR</a:t>
            </a:r>
            <a:endParaRPr lang="en-GB" dirty="0"/>
          </a:p>
        </p:txBody>
      </p:sp>
      <p:sp>
        <p:nvSpPr>
          <p:cNvPr id="6" name="Date Placeholder 5"/>
          <p:cNvSpPr>
            <a:spLocks noGrp="1"/>
          </p:cNvSpPr>
          <p:nvPr>
            <p:ph type="dt" idx="15"/>
          </p:nvPr>
        </p:nvSpPr>
        <p:spPr/>
        <p:txBody>
          <a:bodyPr/>
          <a:lstStyle/>
          <a:p>
            <a:r>
              <a:rPr lang="en-US" smtClean="0"/>
              <a:t>March 2015</a:t>
            </a:r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343963531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z="2400" dirty="0" smtClean="0"/>
              <a:t>802c- Amendment: Local Media Access Control (MAC) Addressing, </a:t>
            </a:r>
            <a:r>
              <a:rPr lang="en-US" sz="2400" dirty="0" smtClean="0">
                <a:hlinkClick r:id="rId2"/>
              </a:rPr>
              <a:t>PAR</a:t>
            </a:r>
            <a:r>
              <a:rPr lang="en-US" sz="2400" dirty="0" smtClean="0"/>
              <a:t> and </a:t>
            </a:r>
            <a:r>
              <a:rPr lang="en-US" sz="2400" dirty="0" smtClean="0">
                <a:hlinkClick r:id="rId3"/>
              </a:rPr>
              <a:t>CSD</a:t>
            </a:r>
            <a:r>
              <a:rPr lang="en-US" sz="2400" dirty="0" smtClean="0"/>
              <a:t> </a:t>
            </a:r>
            <a:endParaRPr lang="en-US" sz="40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85800" y="1988840"/>
            <a:ext cx="7846640" cy="4176464"/>
          </a:xfrm>
        </p:spPr>
        <p:txBody>
          <a:bodyPr/>
          <a:lstStyle/>
          <a:p>
            <a:r>
              <a:rPr lang="en-US" dirty="0" smtClean="0"/>
              <a:t>2.1</a:t>
            </a:r>
            <a:r>
              <a:rPr lang="en-US" b="0" dirty="0" smtClean="0"/>
              <a:t> Expand Acronym “MAC” – “Media Access Control (MAC)”</a:t>
            </a:r>
          </a:p>
          <a:p>
            <a:r>
              <a:rPr lang="en-US" dirty="0" smtClean="0"/>
              <a:t>5.2b</a:t>
            </a:r>
            <a:r>
              <a:rPr lang="en-US" b="0" dirty="0" smtClean="0"/>
              <a:t> Change “local address space” to “local MAC address space”</a:t>
            </a:r>
          </a:p>
          <a:p>
            <a:r>
              <a:rPr lang="en-US" dirty="0" smtClean="0"/>
              <a:t>5.4</a:t>
            </a:r>
            <a:r>
              <a:rPr lang="en-US" b="0" dirty="0" smtClean="0"/>
              <a:t> – Change “unique addresses” to “unique MAC addresses” – </a:t>
            </a:r>
          </a:p>
          <a:p>
            <a:r>
              <a:rPr lang="en-US" b="0" dirty="0" smtClean="0"/>
              <a:t>Change “local address” to “local MAC address”- 3 places.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idx="12"/>
          </p:nvPr>
        </p:nvSpPr>
        <p:spPr/>
        <p:txBody>
          <a:bodyPr/>
          <a:lstStyle/>
          <a:p>
            <a:r>
              <a:rPr lang="en-GB" smtClean="0"/>
              <a:t>Slide </a:t>
            </a:r>
            <a:fld id="{440F5867-744E-4AA6-B0ED-4C44D2DFBB7B}" type="slidenum">
              <a:rPr lang="en-GB" smtClean="0"/>
              <a:pPr/>
              <a:t>4</a:t>
            </a:fld>
            <a:endParaRPr lang="en-GB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idx="14"/>
          </p:nvPr>
        </p:nvSpPr>
        <p:spPr/>
        <p:txBody>
          <a:bodyPr/>
          <a:lstStyle/>
          <a:p>
            <a:r>
              <a:rPr lang="en-GB" smtClean="0"/>
              <a:t>Jon Rosdahl, CSR</a:t>
            </a:r>
            <a:endParaRPr lang="en-GB" dirty="0"/>
          </a:p>
        </p:txBody>
      </p:sp>
      <p:sp>
        <p:nvSpPr>
          <p:cNvPr id="6" name="Date Placeholder 5"/>
          <p:cNvSpPr>
            <a:spLocks noGrp="1"/>
          </p:cNvSpPr>
          <p:nvPr>
            <p:ph type="dt" idx="15"/>
          </p:nvPr>
        </p:nvSpPr>
        <p:spPr/>
        <p:txBody>
          <a:bodyPr/>
          <a:lstStyle/>
          <a:p>
            <a:r>
              <a:rPr lang="en-US" smtClean="0"/>
              <a:t>March 2015</a:t>
            </a:r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352193865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z="2400" dirty="0"/>
              <a:t>802c- Amendment: Local Media Access Control (MAC) Addressing, </a:t>
            </a:r>
            <a:r>
              <a:rPr lang="en-US" sz="2400" dirty="0" smtClean="0">
                <a:hlinkClick r:id="rId2"/>
              </a:rPr>
              <a:t>PAR</a:t>
            </a:r>
            <a:r>
              <a:rPr lang="en-US" sz="2400" dirty="0" smtClean="0"/>
              <a:t> (</a:t>
            </a:r>
            <a:r>
              <a:rPr lang="en-US" sz="2400" dirty="0" err="1" smtClean="0"/>
              <a:t>cont</a:t>
            </a:r>
            <a:r>
              <a:rPr lang="en-US" sz="2400" dirty="0" smtClean="0"/>
              <a:t>)</a:t>
            </a:r>
            <a:endParaRPr lang="en-US" sz="24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/>
              <a:t>5.4</a:t>
            </a:r>
            <a:r>
              <a:rPr lang="en-US" b="0" dirty="0"/>
              <a:t> – Problem statement not clearly defined in the need statement. </a:t>
            </a:r>
            <a:r>
              <a:rPr lang="en-US" b="0" dirty="0" smtClean="0"/>
              <a:t> “</a:t>
            </a:r>
            <a:r>
              <a:rPr lang="en-US" b="0" dirty="0"/>
              <a:t>While we agree that the number of </a:t>
            </a:r>
            <a:r>
              <a:rPr lang="en-US" b="0" dirty="0" err="1"/>
              <a:t>IoT</a:t>
            </a:r>
            <a:r>
              <a:rPr lang="en-US" b="0" dirty="0"/>
              <a:t> devices may use more of the </a:t>
            </a:r>
            <a:r>
              <a:rPr lang="en-US" b="0" dirty="0" smtClean="0"/>
              <a:t>Local MAC Address space, please explain in the need section why the Local MAC Address space requires the simultaneous use of Multiple Local MAC Address Administrators.”</a:t>
            </a:r>
          </a:p>
          <a:p>
            <a:r>
              <a:rPr lang="en-US" dirty="0" smtClean="0"/>
              <a:t>6.1b</a:t>
            </a:r>
            <a:r>
              <a:rPr lang="en-US" b="0" dirty="0" smtClean="0"/>
              <a:t> – CID is not defined and is only used once…just spell it out “Company Identifier ”</a:t>
            </a:r>
          </a:p>
          <a:p>
            <a:r>
              <a:rPr lang="en-US" dirty="0" smtClean="0"/>
              <a:t>5.2b and 6.1b </a:t>
            </a:r>
            <a:r>
              <a:rPr lang="en-US" b="0" dirty="0" smtClean="0"/>
              <a:t>– “Company ID” – Should be “Company Identifier” (2 instances)</a:t>
            </a:r>
          </a:p>
          <a:p>
            <a:endParaRPr lang="en-US" b="0" dirty="0" smtClean="0"/>
          </a:p>
          <a:p>
            <a:endParaRPr lang="en-US" b="0" dirty="0"/>
          </a:p>
          <a:p>
            <a:endParaRPr lang="en-US" b="0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idx="12"/>
          </p:nvPr>
        </p:nvSpPr>
        <p:spPr/>
        <p:txBody>
          <a:bodyPr/>
          <a:lstStyle/>
          <a:p>
            <a:r>
              <a:rPr lang="en-GB" smtClean="0"/>
              <a:t>Slide </a:t>
            </a:r>
            <a:fld id="{440F5867-744E-4AA6-B0ED-4C44D2DFBB7B}" type="slidenum">
              <a:rPr lang="en-GB" smtClean="0"/>
              <a:pPr/>
              <a:t>5</a:t>
            </a:fld>
            <a:endParaRPr lang="en-GB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idx="14"/>
          </p:nvPr>
        </p:nvSpPr>
        <p:spPr/>
        <p:txBody>
          <a:bodyPr/>
          <a:lstStyle/>
          <a:p>
            <a:r>
              <a:rPr lang="en-GB" smtClean="0"/>
              <a:t>Jon Rosdahl, CSR</a:t>
            </a:r>
            <a:endParaRPr lang="en-GB" dirty="0"/>
          </a:p>
        </p:txBody>
      </p:sp>
      <p:sp>
        <p:nvSpPr>
          <p:cNvPr id="6" name="Date Placeholder 5"/>
          <p:cNvSpPr>
            <a:spLocks noGrp="1"/>
          </p:cNvSpPr>
          <p:nvPr>
            <p:ph type="dt" idx="15"/>
          </p:nvPr>
        </p:nvSpPr>
        <p:spPr/>
        <p:txBody>
          <a:bodyPr/>
          <a:lstStyle/>
          <a:p>
            <a:r>
              <a:rPr lang="en-US" smtClean="0"/>
              <a:t>March 2015</a:t>
            </a:r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162572535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z="2400" dirty="0"/>
              <a:t>802c- Amendment: Local Media Access Control (MAC) Addressing, </a:t>
            </a:r>
            <a:r>
              <a:rPr lang="en-US" sz="2400" dirty="0" smtClean="0">
                <a:hlinkClick r:id="rId2"/>
              </a:rPr>
              <a:t>CSD</a:t>
            </a:r>
            <a:r>
              <a:rPr lang="en-US" sz="2400" dirty="0" smtClean="0"/>
              <a:t> </a:t>
            </a:r>
            <a:endParaRPr lang="en-US" sz="24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85800" y="1981200"/>
            <a:ext cx="7774632" cy="4400128"/>
          </a:xfrm>
        </p:spPr>
        <p:txBody>
          <a:bodyPr/>
          <a:lstStyle/>
          <a:p>
            <a:r>
              <a:rPr lang="en-US" dirty="0" smtClean="0"/>
              <a:t>Compatibility</a:t>
            </a:r>
            <a:r>
              <a:rPr lang="en-US" b="0" dirty="0" smtClean="0"/>
              <a:t> – Just say “Yes”, delete the rest.</a:t>
            </a:r>
          </a:p>
          <a:p>
            <a:r>
              <a:rPr lang="en-US" dirty="0" smtClean="0"/>
              <a:t>Distinct Identity </a:t>
            </a:r>
            <a:r>
              <a:rPr lang="en-US" b="0" dirty="0" smtClean="0"/>
              <a:t>– Suggested change: “There are </a:t>
            </a:r>
            <a:r>
              <a:rPr lang="en-US" b="0" dirty="0"/>
              <a:t>no </a:t>
            </a:r>
            <a:r>
              <a:rPr lang="en-US" b="0" dirty="0" smtClean="0"/>
              <a:t>guidelines </a:t>
            </a:r>
            <a:r>
              <a:rPr lang="en-US" b="0" dirty="0"/>
              <a:t>for </a:t>
            </a:r>
            <a:r>
              <a:rPr lang="en-US" b="0" dirty="0" smtClean="0"/>
              <a:t>using </a:t>
            </a:r>
            <a:r>
              <a:rPr lang="en-US" b="0" dirty="0"/>
              <a:t>the Local </a:t>
            </a:r>
            <a:r>
              <a:rPr lang="en-US" b="0" dirty="0" smtClean="0"/>
              <a:t>MAC Address space in existing standards.” </a:t>
            </a:r>
            <a:endParaRPr lang="en-US" b="0" dirty="0"/>
          </a:p>
          <a:p>
            <a:r>
              <a:rPr lang="en-US" dirty="0" smtClean="0"/>
              <a:t>Technical Feasibility </a:t>
            </a:r>
            <a:r>
              <a:rPr lang="en-US" b="0" dirty="0" smtClean="0"/>
              <a:t>– Check the cited standard (possibly incorrect citation format) and include the full name of standard inline or as a note.</a:t>
            </a:r>
          </a:p>
          <a:p>
            <a:r>
              <a:rPr lang="en-US" dirty="0" smtClean="0"/>
              <a:t>Economic Feasibility </a:t>
            </a:r>
            <a:r>
              <a:rPr lang="en-US" b="0" dirty="0" smtClean="0"/>
              <a:t>– change “...local address distribution or claiming…”  to “…local MAC Address distribution or claiming…”</a:t>
            </a:r>
          </a:p>
          <a:p>
            <a:endParaRPr lang="en-US" b="0" dirty="0" smtClean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idx="12"/>
          </p:nvPr>
        </p:nvSpPr>
        <p:spPr/>
        <p:txBody>
          <a:bodyPr/>
          <a:lstStyle/>
          <a:p>
            <a:r>
              <a:rPr lang="en-GB" smtClean="0"/>
              <a:t>Slide </a:t>
            </a:r>
            <a:fld id="{440F5867-744E-4AA6-B0ED-4C44D2DFBB7B}" type="slidenum">
              <a:rPr lang="en-GB" smtClean="0"/>
              <a:pPr/>
              <a:t>6</a:t>
            </a:fld>
            <a:endParaRPr lang="en-GB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idx="14"/>
          </p:nvPr>
        </p:nvSpPr>
        <p:spPr/>
        <p:txBody>
          <a:bodyPr/>
          <a:lstStyle/>
          <a:p>
            <a:r>
              <a:rPr lang="en-GB" dirty="0" smtClean="0"/>
              <a:t>Jon Rosdahl, CSR”…</a:t>
            </a:r>
            <a:endParaRPr lang="en-GB" dirty="0"/>
          </a:p>
        </p:txBody>
      </p:sp>
      <p:sp>
        <p:nvSpPr>
          <p:cNvPr id="6" name="Date Placeholder 5"/>
          <p:cNvSpPr>
            <a:spLocks noGrp="1"/>
          </p:cNvSpPr>
          <p:nvPr>
            <p:ph type="dt" idx="15"/>
          </p:nvPr>
        </p:nvSpPr>
        <p:spPr/>
        <p:txBody>
          <a:bodyPr/>
          <a:lstStyle/>
          <a:p>
            <a:r>
              <a:rPr lang="en-US" smtClean="0"/>
              <a:t>March 2015</a:t>
            </a:r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110848209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z="2400" dirty="0" smtClean="0"/>
              <a:t>802.1Qci- Amendment, Per-Stream Filtering and Policing, </a:t>
            </a:r>
            <a:r>
              <a:rPr lang="en-US" sz="2400" dirty="0" smtClean="0">
                <a:hlinkClick r:id="rId2"/>
              </a:rPr>
              <a:t>PAR</a:t>
            </a:r>
            <a:r>
              <a:rPr lang="en-US" sz="2400" dirty="0" smtClean="0"/>
              <a:t> and </a:t>
            </a:r>
            <a:r>
              <a:rPr lang="en-US" sz="2400" dirty="0" smtClean="0">
                <a:hlinkClick r:id="rId3"/>
              </a:rPr>
              <a:t>CSD</a:t>
            </a:r>
            <a:r>
              <a:rPr lang="en-US" sz="2400" dirty="0" smtClean="0"/>
              <a:t> </a:t>
            </a:r>
            <a:endParaRPr lang="en-US" sz="40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No Comment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idx="12"/>
          </p:nvPr>
        </p:nvSpPr>
        <p:spPr/>
        <p:txBody>
          <a:bodyPr/>
          <a:lstStyle/>
          <a:p>
            <a:r>
              <a:rPr lang="en-GB" smtClean="0"/>
              <a:t>Slide </a:t>
            </a:r>
            <a:fld id="{440F5867-744E-4AA6-B0ED-4C44D2DFBB7B}" type="slidenum">
              <a:rPr lang="en-GB" smtClean="0"/>
              <a:pPr/>
              <a:t>7</a:t>
            </a:fld>
            <a:endParaRPr lang="en-GB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idx="14"/>
          </p:nvPr>
        </p:nvSpPr>
        <p:spPr/>
        <p:txBody>
          <a:bodyPr/>
          <a:lstStyle/>
          <a:p>
            <a:r>
              <a:rPr lang="en-GB" smtClean="0"/>
              <a:t>Jon Rosdahl, CSR</a:t>
            </a:r>
            <a:endParaRPr lang="en-GB" dirty="0"/>
          </a:p>
        </p:txBody>
      </p:sp>
      <p:sp>
        <p:nvSpPr>
          <p:cNvPr id="6" name="Date Placeholder 5"/>
          <p:cNvSpPr>
            <a:spLocks noGrp="1"/>
          </p:cNvSpPr>
          <p:nvPr>
            <p:ph type="dt" idx="15"/>
          </p:nvPr>
        </p:nvSpPr>
        <p:spPr/>
        <p:txBody>
          <a:bodyPr/>
          <a:lstStyle/>
          <a:p>
            <a:r>
              <a:rPr lang="en-US" smtClean="0"/>
              <a:t>March 2015</a:t>
            </a:r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3164744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z="2400" dirty="0" smtClean="0"/>
              <a:t>802.1Qcj- Amendment, Automatic Attachment to Provider Backbone Bridging (PBB) services, </a:t>
            </a:r>
            <a:r>
              <a:rPr lang="en-US" sz="2400" dirty="0" smtClean="0">
                <a:hlinkClick r:id="rId2"/>
              </a:rPr>
              <a:t>PAR</a:t>
            </a:r>
            <a:r>
              <a:rPr lang="en-US" sz="2400" dirty="0" smtClean="0"/>
              <a:t> and </a:t>
            </a:r>
            <a:r>
              <a:rPr lang="en-US" sz="2400" dirty="0" smtClean="0">
                <a:hlinkClick r:id="rId3"/>
              </a:rPr>
              <a:t>CSD</a:t>
            </a:r>
            <a:endParaRPr lang="en-US" sz="40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5.2 Scope – First use of LAN/VLAN/MAC should have been spelled out…WG may consider for revision project, we understand that it was missed when the base standard PAR was approved.</a:t>
            </a:r>
          </a:p>
          <a:p>
            <a:endParaRPr lang="en-US" dirty="0"/>
          </a:p>
          <a:p>
            <a:r>
              <a:rPr lang="en-US" dirty="0" smtClean="0"/>
              <a:t>5.2b Change “TLVs” to “TLV”</a:t>
            </a:r>
          </a:p>
          <a:p>
            <a:r>
              <a:rPr lang="en-US" dirty="0" smtClean="0"/>
              <a:t>5.4 expand LAN if not changing scope statement.</a:t>
            </a:r>
          </a:p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idx="12"/>
          </p:nvPr>
        </p:nvSpPr>
        <p:spPr/>
        <p:txBody>
          <a:bodyPr/>
          <a:lstStyle/>
          <a:p>
            <a:r>
              <a:rPr lang="en-GB" smtClean="0"/>
              <a:t>Slide </a:t>
            </a:r>
            <a:fld id="{440F5867-744E-4AA6-B0ED-4C44D2DFBB7B}" type="slidenum">
              <a:rPr lang="en-GB" smtClean="0"/>
              <a:pPr/>
              <a:t>8</a:t>
            </a:fld>
            <a:endParaRPr lang="en-GB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idx="14"/>
          </p:nvPr>
        </p:nvSpPr>
        <p:spPr/>
        <p:txBody>
          <a:bodyPr/>
          <a:lstStyle/>
          <a:p>
            <a:r>
              <a:rPr lang="en-GB" smtClean="0"/>
              <a:t>Jon Rosdahl, CSR</a:t>
            </a:r>
            <a:endParaRPr lang="en-GB" dirty="0"/>
          </a:p>
        </p:txBody>
      </p:sp>
      <p:sp>
        <p:nvSpPr>
          <p:cNvPr id="6" name="Date Placeholder 5"/>
          <p:cNvSpPr>
            <a:spLocks noGrp="1"/>
          </p:cNvSpPr>
          <p:nvPr>
            <p:ph type="dt" idx="15"/>
          </p:nvPr>
        </p:nvSpPr>
        <p:spPr/>
        <p:txBody>
          <a:bodyPr/>
          <a:lstStyle/>
          <a:p>
            <a:r>
              <a:rPr lang="en-US" smtClean="0"/>
              <a:t>March 2015</a:t>
            </a:r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191896588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z="2400" dirty="0" smtClean="0"/>
              <a:t>802.3bq- Amendment,  </a:t>
            </a:r>
            <a:r>
              <a:rPr lang="en-US" sz="2400" dirty="0" smtClean="0">
                <a:hlinkClick r:id="rId2"/>
              </a:rPr>
              <a:t>PAR Modification Request</a:t>
            </a:r>
            <a:r>
              <a:rPr lang="en-US" sz="2400" dirty="0" smtClean="0"/>
              <a:t> and </a:t>
            </a:r>
            <a:r>
              <a:rPr lang="en-US" sz="2400" dirty="0" smtClean="0">
                <a:hlinkClick r:id="rId3"/>
              </a:rPr>
              <a:t>CSD</a:t>
            </a:r>
            <a:endParaRPr lang="en-US" sz="40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No Comment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idx="12"/>
          </p:nvPr>
        </p:nvSpPr>
        <p:spPr/>
        <p:txBody>
          <a:bodyPr/>
          <a:lstStyle/>
          <a:p>
            <a:r>
              <a:rPr lang="en-GB" smtClean="0"/>
              <a:t>Slide </a:t>
            </a:r>
            <a:fld id="{440F5867-744E-4AA6-B0ED-4C44D2DFBB7B}" type="slidenum">
              <a:rPr lang="en-GB" smtClean="0"/>
              <a:pPr/>
              <a:t>9</a:t>
            </a:fld>
            <a:endParaRPr lang="en-GB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idx="14"/>
          </p:nvPr>
        </p:nvSpPr>
        <p:spPr/>
        <p:txBody>
          <a:bodyPr/>
          <a:lstStyle/>
          <a:p>
            <a:r>
              <a:rPr lang="en-GB" smtClean="0"/>
              <a:t>Jon Rosdahl, CSR</a:t>
            </a:r>
            <a:endParaRPr lang="en-GB" dirty="0"/>
          </a:p>
        </p:txBody>
      </p:sp>
      <p:sp>
        <p:nvSpPr>
          <p:cNvPr id="6" name="Date Placeholder 5"/>
          <p:cNvSpPr>
            <a:spLocks noGrp="1"/>
          </p:cNvSpPr>
          <p:nvPr>
            <p:ph type="dt" idx="15"/>
          </p:nvPr>
        </p:nvSpPr>
        <p:spPr/>
        <p:txBody>
          <a:bodyPr/>
          <a:lstStyle/>
          <a:p>
            <a:r>
              <a:rPr lang="en-US" smtClean="0"/>
              <a:t>March 2015</a:t>
            </a:r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395033866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 Theme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 Theme">
      <a:majorFont>
        <a:latin typeface="Times New Roman"/>
        <a:ea typeface="MS Gothic"/>
        <a:cs typeface=""/>
      </a:majorFont>
      <a:minorFont>
        <a:latin typeface="Times New Roman"/>
        <a:ea typeface="MS Gothic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rgbClr val="00B8FF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449263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>
            <a:srgbClr val="000000"/>
          </a:buClr>
          <a:buSzPct val="100000"/>
          <a:buFont typeface="Times New Roman" pitchFamily="16" charset="0"/>
          <a:buNone/>
          <a:tabLst/>
          <a:defRPr kumimoji="0" lang="en-GB" sz="2400" b="0" i="0" u="none" strike="noStrike" cap="none" normalizeH="0" baseline="0" smtClean="0">
            <a:ln>
              <a:noFill/>
            </a:ln>
            <a:solidFill>
              <a:schemeClr val="bg1"/>
            </a:solidFill>
            <a:effectLst/>
            <a:latin typeface="Times New Roman" pitchFamily="16" charset="0"/>
            <a:ea typeface="MS Gothic" charset="-128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rgbClr val="00B8FF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449263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>
            <a:srgbClr val="000000"/>
          </a:buClr>
          <a:buSzPct val="100000"/>
          <a:buFont typeface="Times New Roman" pitchFamily="16" charset="0"/>
          <a:buNone/>
          <a:tabLst/>
          <a:defRPr kumimoji="0" lang="en-GB" sz="2400" b="0" i="0" u="none" strike="noStrike" cap="none" normalizeH="0" baseline="0" smtClean="0">
            <a:ln>
              <a:noFill/>
            </a:ln>
            <a:solidFill>
              <a:schemeClr val="bg1"/>
            </a:solidFill>
            <a:effectLst/>
            <a:latin typeface="Times New Roman" pitchFamily="16" charset="0"/>
            <a:ea typeface="MS Gothic" charset="-128"/>
          </a:defRPr>
        </a:defPPr>
      </a:lstStyle>
    </a:lnDef>
  </a:objectDefaults>
  <a:extraClrSchemeLst>
    <a:extraClrScheme>
      <a:clrScheme name="Office Theme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00CC99"/>
        </a:accent1>
        <a:accent2>
          <a:srgbClr val="3333CC"/>
        </a:accent2>
        <a:accent3>
          <a:srgbClr val="FFFFFF"/>
        </a:accent3>
        <a:accent4>
          <a:srgbClr val="000000"/>
        </a:accent4>
        <a:accent5>
          <a:srgbClr val="AAE2CA"/>
        </a:accent5>
        <a:accent6>
          <a:srgbClr val="2D2DB9"/>
        </a:accent6>
        <a:hlink>
          <a:srgbClr val="CCCCFF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Office Theme 2">
        <a:dk1>
          <a:srgbClr val="000000"/>
        </a:dk1>
        <a:lt1>
          <a:srgbClr val="FFFFFF"/>
        </a:lt1>
        <a:dk2>
          <a:srgbClr val="0000FF"/>
        </a:dk2>
        <a:lt2>
          <a:srgbClr val="FFFF00"/>
        </a:lt2>
        <a:accent1>
          <a:srgbClr val="FF9900"/>
        </a:accent1>
        <a:accent2>
          <a:srgbClr val="00FFFF"/>
        </a:accent2>
        <a:accent3>
          <a:srgbClr val="AAAAFF"/>
        </a:accent3>
        <a:accent4>
          <a:srgbClr val="DADADA"/>
        </a:accent4>
        <a:accent5>
          <a:srgbClr val="FFCAAA"/>
        </a:accent5>
        <a:accent6>
          <a:srgbClr val="00E7E7"/>
        </a:accent6>
        <a:hlink>
          <a:srgbClr val="FF0000"/>
        </a:hlink>
        <a:folHlink>
          <a:srgbClr val="969696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Office Theme 3">
        <a:dk1>
          <a:srgbClr val="000000"/>
        </a:dk1>
        <a:lt1>
          <a:srgbClr val="FFFFCC"/>
        </a:lt1>
        <a:dk2>
          <a:srgbClr val="808000"/>
        </a:dk2>
        <a:lt2>
          <a:srgbClr val="666633"/>
        </a:lt2>
        <a:accent1>
          <a:srgbClr val="339933"/>
        </a:accent1>
        <a:accent2>
          <a:srgbClr val="800000"/>
        </a:accent2>
        <a:accent3>
          <a:srgbClr val="FFFFE2"/>
        </a:accent3>
        <a:accent4>
          <a:srgbClr val="000000"/>
        </a:accent4>
        <a:accent5>
          <a:srgbClr val="ADCAAD"/>
        </a:accent5>
        <a:accent6>
          <a:srgbClr val="730000"/>
        </a:accent6>
        <a:hlink>
          <a:srgbClr val="0033CC"/>
        </a:hlink>
        <a:folHlink>
          <a:srgbClr val="FFCC66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Office Theme 4">
        <a:dk1>
          <a:srgbClr val="000000"/>
        </a:dk1>
        <a:lt1>
          <a:srgbClr val="FFFFFF"/>
        </a:lt1>
        <a:dk2>
          <a:srgbClr val="000000"/>
        </a:dk2>
        <a:lt2>
          <a:srgbClr val="333333"/>
        </a:lt2>
        <a:accent1>
          <a:srgbClr val="DDDDDD"/>
        </a:accent1>
        <a:accent2>
          <a:srgbClr val="808080"/>
        </a:accent2>
        <a:accent3>
          <a:srgbClr val="FFFFFF"/>
        </a:accent3>
        <a:accent4>
          <a:srgbClr val="000000"/>
        </a:accent4>
        <a:accent5>
          <a:srgbClr val="EBEBEB"/>
        </a:accent5>
        <a:accent6>
          <a:srgbClr val="737373"/>
        </a:accent6>
        <a:hlink>
          <a:srgbClr val="4D4D4D"/>
        </a:hlink>
        <a:folHlink>
          <a:srgbClr val="EAEAEA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Office Theme 5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FFCC66"/>
        </a:accent1>
        <a:accent2>
          <a:srgbClr val="0000FF"/>
        </a:accent2>
        <a:accent3>
          <a:srgbClr val="FFFFFF"/>
        </a:accent3>
        <a:accent4>
          <a:srgbClr val="000000"/>
        </a:accent4>
        <a:accent5>
          <a:srgbClr val="FFE2B8"/>
        </a:accent5>
        <a:accent6>
          <a:srgbClr val="0000E7"/>
        </a:accent6>
        <a:hlink>
          <a:srgbClr val="CC00CC"/>
        </a:hlink>
        <a:folHlink>
          <a:srgbClr val="C0C0C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Office Theme 6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C0C0C0"/>
        </a:accent1>
        <a:accent2>
          <a:srgbClr val="0066FF"/>
        </a:accent2>
        <a:accent3>
          <a:srgbClr val="FFFFFF"/>
        </a:accent3>
        <a:accent4>
          <a:srgbClr val="000000"/>
        </a:accent4>
        <a:accent5>
          <a:srgbClr val="DCDCDC"/>
        </a:accent5>
        <a:accent6>
          <a:srgbClr val="005CE7"/>
        </a:accent6>
        <a:hlink>
          <a:srgbClr val="FF0000"/>
        </a:hlink>
        <a:folHlink>
          <a:srgbClr val="00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Office Theme 7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3399FF"/>
        </a:accent1>
        <a:accent2>
          <a:srgbClr val="99FFCC"/>
        </a:accent2>
        <a:accent3>
          <a:srgbClr val="FFFFFF"/>
        </a:accent3>
        <a:accent4>
          <a:srgbClr val="000000"/>
        </a:accent4>
        <a:accent5>
          <a:srgbClr val="ADCAFF"/>
        </a:accent5>
        <a:accent6>
          <a:srgbClr val="8AE7B9"/>
        </a:accent6>
        <a:hlink>
          <a:srgbClr val="CC00CC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  <a:extLst>
    <a:ext uri="{05A4C25C-085E-4340-85A3-A5531E510DB2}">
      <thm15:themeFamily xmlns:thm15="http://schemas.microsoft.com/office/thememl/2012/main" xmlns="" name="Presentation1" id="{6F2D85B4-B705-4018-9CF0-E6E4BD03567D}" vid="{6A25E773-D890-44CD-BA7F-9C3E9F9CAE58}"/>
    </a:ext>
  </a:extLst>
</a:theme>
</file>

<file path=ppt/theme/theme2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4347</TotalTime>
  <Words>1050</Words>
  <Application>Microsoft Office PowerPoint</Application>
  <PresentationFormat>On-screen Show (4:3)</PresentationFormat>
  <Paragraphs>168</Paragraphs>
  <Slides>18</Slides>
  <Notes>5</Notes>
  <HiddenSlides>0</HiddenSlides>
  <MMClips>0</MMClips>
  <ScaleCrop>false</ScaleCrop>
  <HeadingPairs>
    <vt:vector size="6" baseType="variant">
      <vt:variant>
        <vt:lpstr>Theme</vt:lpstr>
      </vt:variant>
      <vt:variant>
        <vt:i4>1</vt:i4>
      </vt:variant>
      <vt:variant>
        <vt:lpstr>Embedded OLE Servers</vt:lpstr>
      </vt:variant>
      <vt:variant>
        <vt:i4>1</vt:i4>
      </vt:variant>
      <vt:variant>
        <vt:lpstr>Slide Titles</vt:lpstr>
      </vt:variant>
      <vt:variant>
        <vt:i4>18</vt:i4>
      </vt:variant>
    </vt:vector>
  </HeadingPairs>
  <TitlesOfParts>
    <vt:vector size="20" baseType="lpstr">
      <vt:lpstr>Office Theme</vt:lpstr>
      <vt:lpstr>Document</vt:lpstr>
      <vt:lpstr>802-11 PAR Review March 2015</vt:lpstr>
      <vt:lpstr>Abstract-Snapshot</vt:lpstr>
      <vt:lpstr>PAR SC –  November 2014 Chair: Jon Rosdahl</vt:lpstr>
      <vt:lpstr>802c- Amendment: Local Media Access Control (MAC) Addressing, PAR and CSD </vt:lpstr>
      <vt:lpstr>802c- Amendment: Local Media Access Control (MAC) Addressing, PAR (cont)</vt:lpstr>
      <vt:lpstr>802c- Amendment: Local Media Access Control (MAC) Addressing, CSD </vt:lpstr>
      <vt:lpstr>802.1Qci- Amendment, Per-Stream Filtering and Policing, PAR and CSD </vt:lpstr>
      <vt:lpstr>802.1Qcj- Amendment, Automatic Attachment to Provider Backbone Bridging (PBB) services, PAR and CSD</vt:lpstr>
      <vt:lpstr>802.3bq- Amendment,  PAR Modification Request and CSD</vt:lpstr>
      <vt:lpstr>802.3bz- Amendment, 2.5 Gb/s and 5 Gb/s, PAR and CSD</vt:lpstr>
      <vt:lpstr>802.11ay- Amendment: Enhancements for Ultra High Throughput in and around the 60 GHz Band, PAR and CSD</vt:lpstr>
      <vt:lpstr>802.15.3e- Amendment for High-rate close proximity point-to-point communications ,  PAR and CSD </vt:lpstr>
      <vt:lpstr>802.15.3e- Amendment for High-rate close proximity point-to-point communications ,  PAR and CSD </vt:lpstr>
      <vt:lpstr>Privacy Recommendation EC Study Group - Privacy Considerations for IEEE 802 Technologies, PAR and CSD </vt:lpstr>
      <vt:lpstr>PowerPoint Presentation</vt:lpstr>
      <vt:lpstr>802.24 IoT New TG request feedback</vt:lpstr>
      <vt:lpstr>Motion to Send Feedback to 802 WGs</vt:lpstr>
      <vt:lpstr>References</vt:lpstr>
    </vt:vector>
  </TitlesOfParts>
  <Company>Intel Corporation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802-11 PAR Review - Meeting slides and minutes - March 2015</dc:title>
  <dc:subject>March 2015</dc:subject>
  <dc:creator>Jon Rosdahl</dc:creator>
  <dc:description>Jon Rosdahl (CSR Technologies)</dc:description>
  <cp:lastModifiedBy>Jon Rosdahl</cp:lastModifiedBy>
  <cp:revision>60</cp:revision>
  <cp:lastPrinted>1601-01-01T00:00:00Z</cp:lastPrinted>
  <dcterms:created xsi:type="dcterms:W3CDTF">2014-04-14T10:59:07Z</dcterms:created>
  <dcterms:modified xsi:type="dcterms:W3CDTF">2015-03-10T12:53:26Z</dcterms:modified>
</cp:coreProperties>
</file>

<file path=docProps/thumbnail.jpeg>
</file>