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3"/>
  </p:notesMasterIdLst>
  <p:handoutMasterIdLst>
    <p:handoutMasterId r:id="rId144"/>
  </p:handoutMasterIdLst>
  <p:sldIdLst>
    <p:sldId id="269" r:id="rId2"/>
    <p:sldId id="270" r:id="rId3"/>
    <p:sldId id="383" r:id="rId4"/>
    <p:sldId id="384" r:id="rId5"/>
    <p:sldId id="385" r:id="rId6"/>
    <p:sldId id="386" r:id="rId7"/>
    <p:sldId id="273" r:id="rId8"/>
    <p:sldId id="274" r:id="rId9"/>
    <p:sldId id="387" r:id="rId10"/>
    <p:sldId id="388" r:id="rId11"/>
    <p:sldId id="389" r:id="rId12"/>
    <p:sldId id="390" r:id="rId13"/>
    <p:sldId id="391" r:id="rId14"/>
    <p:sldId id="392" r:id="rId15"/>
    <p:sldId id="522" r:id="rId16"/>
    <p:sldId id="523" r:id="rId17"/>
    <p:sldId id="524" r:id="rId18"/>
    <p:sldId id="525" r:id="rId19"/>
    <p:sldId id="526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411" r:id="rId32"/>
    <p:sldId id="412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20" r:id="rId41"/>
    <p:sldId id="421" r:id="rId42"/>
    <p:sldId id="422" r:id="rId43"/>
    <p:sldId id="423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434" r:id="rId55"/>
    <p:sldId id="435" r:id="rId56"/>
    <p:sldId id="436" r:id="rId57"/>
    <p:sldId id="437" r:id="rId58"/>
    <p:sldId id="438" r:id="rId59"/>
    <p:sldId id="439" r:id="rId60"/>
    <p:sldId id="440" r:id="rId61"/>
    <p:sldId id="441" r:id="rId62"/>
    <p:sldId id="442" r:id="rId63"/>
    <p:sldId id="443" r:id="rId64"/>
    <p:sldId id="444" r:id="rId65"/>
    <p:sldId id="445" r:id="rId66"/>
    <p:sldId id="446" r:id="rId67"/>
    <p:sldId id="447" r:id="rId68"/>
    <p:sldId id="448" r:id="rId69"/>
    <p:sldId id="449" r:id="rId70"/>
    <p:sldId id="450" r:id="rId71"/>
    <p:sldId id="451" r:id="rId72"/>
    <p:sldId id="452" r:id="rId73"/>
    <p:sldId id="453" r:id="rId74"/>
    <p:sldId id="454" r:id="rId75"/>
    <p:sldId id="455" r:id="rId76"/>
    <p:sldId id="456" r:id="rId77"/>
    <p:sldId id="457" r:id="rId78"/>
    <p:sldId id="458" r:id="rId79"/>
    <p:sldId id="459" r:id="rId80"/>
    <p:sldId id="460" r:id="rId81"/>
    <p:sldId id="461" r:id="rId82"/>
    <p:sldId id="462" r:id="rId83"/>
    <p:sldId id="463" r:id="rId84"/>
    <p:sldId id="464" r:id="rId85"/>
    <p:sldId id="465" r:id="rId86"/>
    <p:sldId id="466" r:id="rId87"/>
    <p:sldId id="467" r:id="rId88"/>
    <p:sldId id="468" r:id="rId89"/>
    <p:sldId id="469" r:id="rId90"/>
    <p:sldId id="470" r:id="rId91"/>
    <p:sldId id="471" r:id="rId92"/>
    <p:sldId id="472" r:id="rId93"/>
    <p:sldId id="473" r:id="rId94"/>
    <p:sldId id="474" r:id="rId95"/>
    <p:sldId id="475" r:id="rId96"/>
    <p:sldId id="476" r:id="rId97"/>
    <p:sldId id="477" r:id="rId98"/>
    <p:sldId id="478" r:id="rId99"/>
    <p:sldId id="479" r:id="rId100"/>
    <p:sldId id="480" r:id="rId101"/>
    <p:sldId id="481" r:id="rId102"/>
    <p:sldId id="482" r:id="rId103"/>
    <p:sldId id="483" r:id="rId104"/>
    <p:sldId id="484" r:id="rId105"/>
    <p:sldId id="485" r:id="rId106"/>
    <p:sldId id="486" r:id="rId107"/>
    <p:sldId id="487" r:id="rId108"/>
    <p:sldId id="488" r:id="rId109"/>
    <p:sldId id="489" r:id="rId110"/>
    <p:sldId id="490" r:id="rId111"/>
    <p:sldId id="491" r:id="rId112"/>
    <p:sldId id="492" r:id="rId113"/>
    <p:sldId id="493" r:id="rId114"/>
    <p:sldId id="494" r:id="rId115"/>
    <p:sldId id="495" r:id="rId116"/>
    <p:sldId id="519" r:id="rId117"/>
    <p:sldId id="520" r:id="rId118"/>
    <p:sldId id="521" r:id="rId119"/>
    <p:sldId id="496" r:id="rId120"/>
    <p:sldId id="497" r:id="rId121"/>
    <p:sldId id="498" r:id="rId122"/>
    <p:sldId id="499" r:id="rId123"/>
    <p:sldId id="500" r:id="rId124"/>
    <p:sldId id="501" r:id="rId125"/>
    <p:sldId id="502" r:id="rId126"/>
    <p:sldId id="503" r:id="rId127"/>
    <p:sldId id="504" r:id="rId128"/>
    <p:sldId id="505" r:id="rId129"/>
    <p:sldId id="506" r:id="rId130"/>
    <p:sldId id="507" r:id="rId131"/>
    <p:sldId id="508" r:id="rId132"/>
    <p:sldId id="509" r:id="rId133"/>
    <p:sldId id="510" r:id="rId134"/>
    <p:sldId id="511" r:id="rId135"/>
    <p:sldId id="512" r:id="rId136"/>
    <p:sldId id="513" r:id="rId137"/>
    <p:sldId id="514" r:id="rId138"/>
    <p:sldId id="515" r:id="rId139"/>
    <p:sldId id="516" r:id="rId140"/>
    <p:sldId id="517" r:id="rId141"/>
    <p:sldId id="518" r:id="rId14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0" autoAdjust="0"/>
    <p:restoredTop sz="98849" autoAdjust="0"/>
  </p:normalViewPr>
  <p:slideViewPr>
    <p:cSldViewPr>
      <p:cViewPr>
        <p:scale>
          <a:sx n="85" d="100"/>
          <a:sy n="85" d="100"/>
        </p:scale>
        <p:origin x="-88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00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notesMaster" Target="notesMasters/notesMaster1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434038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1332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1005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501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557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1485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627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943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6380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868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7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598844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0418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0514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7542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7900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83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605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8949" y="126484"/>
            <a:ext cx="201452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126484"/>
            <a:ext cx="69089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116</a:t>
            </a:fld>
            <a:endParaRPr lang="en-US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802.11-15/0245r1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0524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03364" y="9001125"/>
            <a:ext cx="181011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8D10512-F400-46E6-9813-0191A717DA9A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6211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802.11-15/0245r1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0524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03364" y="9001125"/>
            <a:ext cx="181011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8D10512-F400-46E6-9813-0191A717DA9A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4791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038606" cy="369332"/>
          </a:xfrm>
          <a:ln/>
        </p:spPr>
        <p:txBody>
          <a:bodyPr/>
          <a:lstStyle/>
          <a:p>
            <a:r>
              <a:rPr lang="en-US" smtClean="0"/>
              <a:t>Dan Harkins, Aruba Networks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119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189869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038606" cy="369332"/>
          </a:xfrm>
          <a:ln/>
        </p:spPr>
        <p:txBody>
          <a:bodyPr/>
          <a:lstStyle/>
          <a:p>
            <a:r>
              <a:rPr lang="en-US" smtClean="0"/>
              <a:t>Dan Harkins, Aruba Networks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120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038606" cy="369332"/>
          </a:xfrm>
          <a:ln/>
        </p:spPr>
        <p:txBody>
          <a:bodyPr/>
          <a:lstStyle/>
          <a:p>
            <a:r>
              <a:rPr lang="en-US" smtClean="0"/>
              <a:t>Dan Harkins, Aruba Networks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2858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208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038606" cy="369332"/>
          </a:xfrm>
          <a:ln/>
        </p:spPr>
        <p:txBody>
          <a:bodyPr/>
          <a:lstStyle/>
          <a:p>
            <a:r>
              <a:rPr lang="en-US" smtClean="0"/>
              <a:t>Dan Harkins, Aruba Networks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038606" cy="369332"/>
          </a:xfrm>
          <a:ln/>
        </p:spPr>
        <p:txBody>
          <a:bodyPr/>
          <a:lstStyle/>
          <a:p>
            <a:r>
              <a:rPr lang="en-US" smtClean="0"/>
              <a:t>Dan Harkins, Aruba Networks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127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128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4508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205BC728-8460-4716-91D0-7D214BB3AC75}" type="slidenum">
              <a:rPr lang="en-US" smtClean="0"/>
              <a:pPr/>
              <a:t>130</a:t>
            </a:fld>
            <a:endParaRPr lang="en-US" smtClean="0"/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131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7DFC70CD-AA27-4F17-8E96-92B2EA82AF38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36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68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133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698" y="9001125"/>
            <a:ext cx="486415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66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140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28398B4-DAE8-4FA7-83C8-26E5BDC6591B}" type="slidenum">
              <a:rPr lang="en-US" smtClean="0"/>
              <a:pPr/>
              <a:t>141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802.11-09/0840r0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802.11-08/1455r0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03190" y="95706"/>
            <a:ext cx="2210285" cy="215444"/>
          </a:xfrm>
          <a:ln/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doc.: IEEE 802.11-15/0225r1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March 2015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2406108" cy="369332"/>
          </a:xfrm>
          <a:ln/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Jon Rosdahl, CSR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Page </a:t>
            </a:r>
            <a:fld id="{465D53FD-DB5F-4815-BF01-6488A8FBD189}" type="slidenum">
              <a:rPr lang="en-US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76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16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5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87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03190" y="95706"/>
            <a:ext cx="2210285" cy="215444"/>
          </a:xfrm>
          <a:ln/>
        </p:spPr>
        <p:txBody>
          <a:bodyPr/>
          <a:lstStyle/>
          <a:p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2406108" cy="369332"/>
          </a:xfrm>
          <a:ln/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26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7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27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7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38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829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3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802.11-15/0225r1</a:t>
            </a:r>
            <a:endParaRPr lang="en-GB" altLang="en-US" sz="1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270D769A-E5C2-4DB0-A5B1-237EDAB1D966}" type="slidenum">
              <a:rPr lang="en-GB" altLang="en-US"/>
              <a:pPr>
                <a:spcBef>
                  <a:spcPct val="0"/>
                </a:spcBef>
              </a:pPr>
              <a:t>32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802.11-15/0225r1</a:t>
            </a:r>
            <a:endParaRPr lang="en-GB" altLang="en-US" sz="1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39E36373-6A95-40A9-ACE3-B6C51E7844C8}" type="slidenum">
              <a:rPr lang="en-GB" altLang="en-US"/>
              <a:pPr>
                <a:spcBef>
                  <a:spcPct val="0"/>
                </a:spcBef>
              </a:pPr>
              <a:t>33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802.11-15/0225r1</a:t>
            </a:r>
            <a:endParaRPr lang="en-GB" altLang="en-US" sz="14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0E2DA005-601A-48C0-BB82-7106B086CC7E}" type="slidenum">
              <a:rPr lang="en-GB" altLang="en-US"/>
              <a:pPr>
                <a:spcBef>
                  <a:spcPct val="0"/>
                </a:spcBef>
              </a:pPr>
              <a:t>34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802.11-15/0225r1</a:t>
            </a:r>
            <a:endParaRPr lang="en-GB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802.11-15/0225r1</a:t>
            </a:r>
            <a:endParaRPr lang="en-GB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48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631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36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54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/>
          <a:p>
            <a:r>
              <a:rPr lang="en-US" smtClean="0"/>
              <a:t>March 2015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5595" y="9001125"/>
            <a:ext cx="2557880" cy="184666"/>
          </a:xfrm>
          <a:noFill/>
        </p:spPr>
        <p:txBody>
          <a:bodyPr/>
          <a:lstStyle/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2006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5" y="95707"/>
            <a:ext cx="9200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March 2015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013" y="9001125"/>
            <a:ext cx="2557462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F3F42982-5C51-4B0C-81ED-C6DD168AA414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4" y="95251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1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2961687" y="9001125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61302" y="9001125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2006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59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6" y="96238"/>
            <a:ext cx="2185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4" y="96238"/>
            <a:ext cx="1041952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January 2015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1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4" y="9000621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55002EF3-9D60-4C9A-93BB-4FE7D1200C0C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6" y="96238"/>
            <a:ext cx="2185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4" y="96238"/>
            <a:ext cx="9200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March 2015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1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4" y="9000620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55002EF3-9D60-4C9A-93BB-4FE7D1200C0C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802.11-15/0225r1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50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838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654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526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610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802.11-15/0225r1</a:t>
            </a:r>
            <a:endParaRPr lang="en-US" sz="14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Page </a:t>
            </a:r>
            <a:fld id="{246DB279-99DC-48BE-9D5D-D4BF4D44A32C}" type="slidenum">
              <a:rPr lang="en-US" altLang="ko-KR"/>
              <a:pPr/>
              <a:t>55</a:t>
            </a:fld>
            <a:endParaRPr lang="en-US" altLang="ko-KR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802.11-15/0225r1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56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802.11-15/0225r1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57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802.11-15/0225r1</a:t>
            </a:r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Page </a:t>
            </a:r>
            <a:fld id="{4F3CD8BA-0884-4840-B956-EE9BA92DD1F2}" type="slidenum">
              <a:rPr lang="en-US" altLang="ja-JP">
                <a:latin typeface="Times New Roman" pitchFamily="-65" charset="0"/>
                <a:cs typeface="ＭＳ Ｐゴシック" pitchFamily="-65" charset="-128"/>
              </a:rPr>
              <a:pPr/>
              <a:t>58</a:t>
            </a:fld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61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878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cs typeface="ＭＳ Ｐゴシック" pitchFamily="-84" charset="-128"/>
              </a:rPr>
              <a:t>doc.: IEEE 802.11-15/0225r1</a:t>
            </a:r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61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802.11-15/0225r1</a:t>
            </a:r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62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755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23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2130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77079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67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68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919575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69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0548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31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/>
          <a:p>
            <a:r>
              <a:rPr lang="en-US" smtClean="0"/>
              <a:t>March 2015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320439" y="9001125"/>
            <a:ext cx="2893036" cy="184666"/>
          </a:xfrm>
          <a:noFill/>
        </p:spPr>
        <p:txBody>
          <a:bodyPr/>
          <a:lstStyle/>
          <a:p>
            <a:pPr lvl="4"/>
            <a:r>
              <a:rPr lang="en-US" smtClean="0"/>
              <a:t>Donald Eastlake, Huawei Technologies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/>
          <a:p>
            <a:r>
              <a:rPr lang="en-US" smtClean="0"/>
              <a:t>March 2015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320439" y="9001125"/>
            <a:ext cx="2893036" cy="184666"/>
          </a:xfrm>
          <a:noFill/>
        </p:spPr>
        <p:txBody>
          <a:bodyPr/>
          <a:lstStyle/>
          <a:p>
            <a:pPr lvl="4"/>
            <a:r>
              <a:rPr lang="en-US" smtClean="0"/>
              <a:t>Donald Eastlake, Huawei Technologies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802.11-15/0225r1</a:t>
            </a:r>
            <a:endParaRPr lang="en-GB" sz="1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76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802.11-15/0225r1</a:t>
            </a:r>
            <a:endParaRPr lang="en-GB" sz="1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77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802.11-15/0225r1</a:t>
            </a:r>
            <a:endParaRPr lang="en-GB" sz="14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78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448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1682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9329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87</a:t>
            </a:fld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88</a:t>
            </a:fld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89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236825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259824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863" y="96238"/>
            <a:ext cx="920060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20439" y="9001125"/>
            <a:ext cx="289303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504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863" y="96238"/>
            <a:ext cx="920060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20439" y="9001125"/>
            <a:ext cx="289303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43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94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810968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95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685737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C7B547E0-ABC6-0142-8C0C-BBB2D05AE544}" type="slidenum">
              <a:rPr lang="en-US"/>
              <a:pPr/>
              <a:t>96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8316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2006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75051E7-749F-5342-A121-8D9C9907C413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9335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2006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75051E7-749F-5342-A121-8D9C9907C413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7559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802.11-15/0225r1</a:t>
            </a:r>
            <a:endParaRPr lang="en-GB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99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802.11-15/0225r1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RA@tiac.net" TargetMode="External"/><Relationship Id="rId13" Type="http://schemas.openxmlformats.org/officeDocument/2006/relationships/hyperlink" Target="mailto:ddrgal@gmail.com" TargetMode="External"/><Relationship Id="rId18" Type="http://schemas.openxmlformats.org/officeDocument/2006/relationships/hyperlink" Target="mailto:pecclesi@cisco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aasterja@qti.qualcomm.com" TargetMode="External"/><Relationship Id="rId12" Type="http://schemas.openxmlformats.org/officeDocument/2006/relationships/hyperlink" Target="mailto:nfinn@cisco.com" TargetMode="External"/><Relationship Id="rId17" Type="http://schemas.openxmlformats.org/officeDocument/2006/relationships/hyperlink" Target="mailto:henry@LOGOUT.COM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mailto:carlos.cordeiro@inte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ho.seok@gmail.com" TargetMode="External"/><Relationship Id="rId11" Type="http://schemas.openxmlformats.org/officeDocument/2006/relationships/hyperlink" Target="mailto:d3e3e3@gmail.com" TargetMode="External"/><Relationship Id="rId5" Type="http://schemas.openxmlformats.org/officeDocument/2006/relationships/hyperlink" Target="mailto:emily.h.qi@intel.com" TargetMode="External"/><Relationship Id="rId15" Type="http://schemas.openxmlformats.org/officeDocument/2006/relationships/hyperlink" Target="mailto:alex.ashley@hotmail.co.uk" TargetMode="External"/><Relationship Id="rId10" Type="http://schemas.openxmlformats.org/officeDocument/2006/relationships/hyperlink" Target="mailto:jiamin.chen@mail01.huawei.com" TargetMode="External"/><Relationship Id="rId4" Type="http://schemas.openxmlformats.org/officeDocument/2006/relationships/hyperlink" Target="mailto:edwardau@marvell.com" TargetMode="External"/><Relationship Id="rId9" Type="http://schemas.openxmlformats.org/officeDocument/2006/relationships/hyperlink" Target="mailto:Ping.FANG@huawei.com" TargetMode="External"/><Relationship Id="rId14" Type="http://schemas.openxmlformats.org/officeDocument/2006/relationships/hyperlink" Target="mailto:robert.stacey@intel.com" TargetMode="Externa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4/24-14-0035-04-sgtg-consolidated-white-paper-presentation.pptx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24/dcn/15/24-15-0008-00-sgtg-sub-1-ghz-white-paper-outline.docx" TargetMode="External"/><Relationship Id="rId4" Type="http://schemas.openxmlformats.org/officeDocument/2006/relationships/hyperlink" Target="https://mentor.ieee.org/802.24/dcn/15/24-15-0004-00-sgtg-sub1ghz-white-paper-scope.pptx" TargetMode="Externa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ment.standards.ieee.org/get-file/P802.1CF.pdf?t=81644900003" TargetMode="External"/><Relationship Id="rId4" Type="http://schemas.openxmlformats.org/officeDocument/2006/relationships/hyperlink" Target="https://mentor.ieee.org/omniran/documents" TargetMode="Externa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privecsg/dcn/15/privecsg-15-0004-02-0000-privacy-recommendation-par-csd-proposal.pptx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privecsg/dcn/15/privecsg-15-0006-00-ecsg-privacy-recommendation-par-proposal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privecsg/dcn/15/privecsg-15-0010-00-ecsg-par-csd-comments-received.pptx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privecsg/dcn/15/privecsg-15-0013-01-0000-response-to-par-csd-comments.pptx" TargetMode="Externa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dcn/15/omniran-15-0015-00-CF00-privacy-engineered-access-network.pptx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privecsg/dcn/15/privecsg-15-0007-01-0000-wifi-privacy-experiement-at-802-berlin-plenary.pptx" TargetMode="Externa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9/dcn/15/19-15-0026-02-0000-proposed-liaison-to-3gpp-regarding-laa-lbt-categories.docx" TargetMode="Externa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9/dcn/15/19-15-0024-04-0000-proposed-liaison-to-3gpp-related-to-laa.docx" TargetMode="Externa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Document18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28.xml"/><Relationship Id="rId7" Type="http://schemas.openxmlformats.org/officeDocument/2006/relationships/hyperlink" Target="http://ieee-sa.centraldesktop.com/802liaisondb/FrontPag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hyperlink" Target="https://datatracker.ietf.org/doc/rfc7241/" TargetMode="External"/><Relationship Id="rId5" Type="http://schemas.openxmlformats.org/officeDocument/2006/relationships/hyperlink" Target="https://tools.ietf.org/html/draft-baccelli-manet-multihop-communication-04" TargetMode="External"/><Relationship Id="rId4" Type="http://schemas.openxmlformats.org/officeDocument/2006/relationships/hyperlink" Target="http://www.iab.org/activities/joint-activities/iab-ieee-coordination/" TargetMode="External"/><Relationship Id="rId9" Type="http://schemas.openxmlformats.org/officeDocument/2006/relationships/image" Target="../media/image26.wm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ietf-paws-protocol/" TargetMode="External"/><Relationship Id="rId7" Type="http://schemas.openxmlformats.org/officeDocument/2006/relationships/hyperlink" Target="http://datatracker.ietf.org/doc/draft-ietf-paws-protocol/" TargetMode="Externa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rfc6953/" TargetMode="External"/><Relationship Id="rId5" Type="http://schemas.openxmlformats.org/officeDocument/2006/relationships/hyperlink" Target="https://datatracker.ietf.org/doc/draft-patil-paws-problem-stmt/" TargetMode="External"/><Relationship Id="rId4" Type="http://schemas.openxmlformats.org/officeDocument/2006/relationships/hyperlink" Target="https://datatracker.ietf.org/wg/paws/charter/" TargetMode="Externa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7" Type="http://schemas.openxmlformats.org/officeDocument/2006/relationships/hyperlink" Target="http://datatracker.ietf.org/doc/draft-ietf-radext-ip-port-radius-ext/" TargetMode="Externa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radext-radius-fragmentation/" TargetMode="External"/><Relationship Id="rId5" Type="http://schemas.openxmlformats.org/officeDocument/2006/relationships/hyperlink" Target="http://datatracker.ietf.org/doc/draft-ietf-radext-dynamic-discovery/" TargetMode="External"/><Relationship Id="rId4" Type="http://schemas.openxmlformats.org/officeDocument/2006/relationships/hyperlink" Target="http://datatracker.ietf.org/doc/draft-ietf-radext-bigger-packets/" TargetMode="Externa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dyn/wg/charter/ecrit-charter.html" TargetMode="External"/><Relationship Id="rId7" Type="http://schemas.openxmlformats.org/officeDocument/2006/relationships/hyperlink" Target="http://datatracker.ietf.org/doc/draft-marshall-ecrit-indoor-location/" TargetMode="Externa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ecrit-additional-data/" TargetMode="External"/><Relationship Id="rId5" Type="http://schemas.openxmlformats.org/officeDocument/2006/relationships/hyperlink" Target="http://tools.ietf.org/id/draft-thomson-ecrit-civic-boundary-02.txt" TargetMode="External"/><Relationship Id="rId4" Type="http://schemas.openxmlformats.org/officeDocument/2006/relationships/hyperlink" Target="http://datatracker.ietf.org/doc/rfc6443/" TargetMode="Externa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homenet/" TargetMode="External"/><Relationship Id="rId7" Type="http://schemas.openxmlformats.org/officeDocument/2006/relationships/hyperlink" Target="http://datatracker.ietf.org/doc/draft-ietf-homenet-dncp/" TargetMode="Externa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pfister-homenet-prefix-assignment/" TargetMode="External"/><Relationship Id="rId5" Type="http://schemas.openxmlformats.org/officeDocument/2006/relationships/hyperlink" Target="http://datatracker.ietf.org/doc/draft-ietf-homenet-hncp/" TargetMode="External"/><Relationship Id="rId4" Type="http://schemas.openxmlformats.org/officeDocument/2006/relationships/hyperlink" Target="http://datatracker.ietf.org/doc/rfc7368/" TargetMode="Externa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14/11-14-0913-01-0000-liaison-response-opsawg-capwap-extension.docx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4/11-14-0684-01-0000-capwap-hybridmac-liaison-response.docx" TargetMode="External"/><Relationship Id="rId11" Type="http://schemas.openxmlformats.org/officeDocument/2006/relationships/hyperlink" Target="http://datatracker.ietf.org/doc/draft-you-opsawg-capwap-separation-for-mp/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://datatracker.ietf.org/doc/draft-ietf-opsawg-capwap-alt-tunnel/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://datatracker.ietf.org/doc/draft-ietf-opsawg-capwap-hybridmac" TargetMode="Externa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aqm-fq-implementation/" TargetMode="External"/><Relationship Id="rId3" Type="http://schemas.openxmlformats.org/officeDocument/2006/relationships/hyperlink" Target="http://datatracker.ietf.org/wg/aqm/charter/" TargetMode="External"/><Relationship Id="rId7" Type="http://schemas.openxmlformats.org/officeDocument/2006/relationships/hyperlink" Target="http://datatracker.ietf.org/doc/draft-ietf-aqm-ecn-benefits/" TargetMode="Externa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aqm-eval-guidelines/" TargetMode="External"/><Relationship Id="rId5" Type="http://schemas.openxmlformats.org/officeDocument/2006/relationships/hyperlink" Target="http://datatracker.ietf.org/doc/draft-ietf-aqm-recommendation/" TargetMode="External"/><Relationship Id="rId4" Type="http://schemas.openxmlformats.org/officeDocument/2006/relationships/hyperlink" Target="https://datatracker.ietf.org/doc/rfc2309/" TargetMode="External"/><Relationship Id="rId9" Type="http://schemas.openxmlformats.org/officeDocument/2006/relationships/hyperlink" Target="http://datatracker.ietf.org/doc/draft-ietf-aqm-codel/" TargetMode="Externa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charter/" TargetMode="External"/><Relationship Id="rId7" Type="http://schemas.openxmlformats.org/officeDocument/2006/relationships/hyperlink" Target="http://datatracker.ietf.org/doc/draft-ietf-tls-tls13/" TargetMode="Externa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tls-sslv3-diediedie/" TargetMode="External"/><Relationship Id="rId5" Type="http://schemas.openxmlformats.org/officeDocument/2006/relationships/hyperlink" Target="http://datatracker.ietf.org/doc/draft-ietf-tls-downgrade-scsv/" TargetMode="External"/><Relationship Id="rId4" Type="http://schemas.openxmlformats.org/officeDocument/2006/relationships/hyperlink" Target="http://datatracker.ietf.org/doc/draft-ietf-tls-negotiated-ff-dhe/" TargetMode="Externa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rafiee-dnssd-mdns-threatmodel/" TargetMode="External"/><Relationship Id="rId5" Type="http://schemas.openxmlformats.org/officeDocument/2006/relationships/hyperlink" Target="http://datatracker.ietf.org/doc/draft-ietf-dnssd-mdns-dns-interop/" TargetMode="External"/><Relationship Id="rId4" Type="http://schemas.openxmlformats.org/officeDocument/2006/relationships/hyperlink" Target="http://datatracker.ietf.org/doc/draft-ietf-dnssd-requirements/" TargetMode="Externa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6lowpan/charter/" TargetMode="Externa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wg/core/" TargetMode="External"/><Relationship Id="rId4" Type="http://schemas.openxmlformats.org/officeDocument/2006/relationships/hyperlink" Target="http://datatracker.ietf.org/wg/roll/" TargetMode="Externa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netext/charter/" TargetMode="Externa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tracker.ietf.org/doc/draft-ietf-netext-pmip-qos-wifi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pim/charter/" TargetMode="Externa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2/11-12-0122-01-0000-january-2012-liaison-to-ietf.ppt" TargetMode="Externa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3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4.doc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ee802.org/1/files/public/docs2015/new-autoattach-romascanu-csd-0115-v00.pptx" TargetMode="External"/><Relationship Id="rId13" Type="http://schemas.openxmlformats.org/officeDocument/2006/relationships/hyperlink" Target="https://mentor.ieee.org/802.11/dcn/14/11-14-1151-05-ng60-ng60-proposed-par.docx" TargetMode="External"/><Relationship Id="rId18" Type="http://schemas.openxmlformats.org/officeDocument/2006/relationships/hyperlink" Target="https://mentor.ieee.org/privecsg/dcn/15/privecsg-15-0004-02-0000-privacy-recommendation-par-csd-proposal.pptx" TargetMode="External"/><Relationship Id="rId3" Type="http://schemas.openxmlformats.org/officeDocument/2006/relationships/hyperlink" Target="http://www.ieee802.org/1/files/public/docs2015/new-addresses-thaler-local-address-usage-par-0115-v1.pdf" TargetMode="External"/><Relationship Id="rId7" Type="http://schemas.openxmlformats.org/officeDocument/2006/relationships/hyperlink" Target="http://www.ieee802.org/1/files/public/docs2015/new-autoattach-romascanu-par-0115-v00.pdf" TargetMode="External"/><Relationship Id="rId12" Type="http://schemas.openxmlformats.org/officeDocument/2006/relationships/hyperlink" Target="http://www.ieee802.org/3/NGEBASET/802d3_NGEABT_CSD_SG_approved.pdf" TargetMode="External"/><Relationship Id="rId17" Type="http://schemas.openxmlformats.org/officeDocument/2006/relationships/hyperlink" Target="https://mentor.ieee.org/privecsg/dcn/15/privecsg-15-0006-00-ecsg-privacy-recommendation-par-proposal.pdf" TargetMode="External"/><Relationship Id="rId2" Type="http://schemas.openxmlformats.org/officeDocument/2006/relationships/notesSlide" Target="../notesSlides/notesSlide21.xml"/><Relationship Id="rId16" Type="http://schemas.openxmlformats.org/officeDocument/2006/relationships/hyperlink" Target="http://grouper.ieee.org/groups/802/PARs/2015_03/15-14-0716-05-003e-sg3e-draft-csd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ee802.org/1/files/public/docs2015/new-nfinn-input-gates-csd-0115-v02.pdf" TargetMode="External"/><Relationship Id="rId11" Type="http://schemas.openxmlformats.org/officeDocument/2006/relationships/hyperlink" Target="http://www.ieee802.org/3/NGEBASET/NGEABT_PAR_DRAFTa_15-Jan-15.pdf" TargetMode="External"/><Relationship Id="rId5" Type="http://schemas.openxmlformats.org/officeDocument/2006/relationships/hyperlink" Target="http://www.ieee802.org/1/files/public/docs2015/new-nfinn-stream-gates-par-0115-v04.pdf" TargetMode="External"/><Relationship Id="rId15" Type="http://schemas.openxmlformats.org/officeDocument/2006/relationships/hyperlink" Target="http://grouper.ieee.org/groups/802/PARs/2015_03/15-14-0715-05-003e-sg3e-draft-par.pdf" TargetMode="External"/><Relationship Id="rId10" Type="http://schemas.openxmlformats.org/officeDocument/2006/relationships/hyperlink" Target="http://www.ieee802.org/3/25GBASET/draft_P802.3bq_modified_CSD.pdf" TargetMode="External"/><Relationship Id="rId4" Type="http://schemas.openxmlformats.org/officeDocument/2006/relationships/hyperlink" Target="http://ieee802.org/1/files/public/docs2015/lasg-mjt-802c-CSD-0115-v02.pdf" TargetMode="External"/><Relationship Id="rId9" Type="http://schemas.openxmlformats.org/officeDocument/2006/relationships/hyperlink" Target="http://www.ieee802.org/3/25GBASET/draft_P802.3bq_PAR_modification_300115.pdf" TargetMode="External"/><Relationship Id="rId14" Type="http://schemas.openxmlformats.org/officeDocument/2006/relationships/hyperlink" Target="https://mentor.ieee.org/802.11/dcn/14/11-14-1152-06-ng60-ng60-proposed-csd.docx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229-01-0PAR-802-11-par-review-meeting-slides-and-minutes-march-2015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0229-03-0PAR-802-11-par-review-meeting-slides-and-minutes-march-2015.pptx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229-01-0PAR-802-11-par-review-meeting-slides-and-minutes-march-2015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0229-03-0PAR-802-11-par-review-meeting-slides-and-minutes-march-2015.ppt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5.doc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6.doc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243-00-0wng-over-the-air-testing-of-802-11-equipped-devices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0408-00-0wng-march-2015-wng-meeting-minutes-berlin.doc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7.doc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8.doc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221-05-000m-tgmc-agenda-march-2015.ppt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5/11-15-0287-05-000m-p802-11revmc-report-to-ec-on-conditional-approval-to-go-to-sponsor-ballot.pptx" TargetMode="External"/><Relationship Id="rId4" Type="http://schemas.openxmlformats.org/officeDocument/2006/relationships/hyperlink" Target="https://mentor.ieee.org/802.11/dcn/13/11-13-0233-56-000m-revmc-wg-ballot-comments.xls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9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261-06-00ah-tgah-lb207-comments-on-d4-0.xlsx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0261-05-00ah-tgah-lb207-comments-on-d4-0.xlsx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mano@koden-ti.com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iroshi@manosan.org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281-14-00ai-tbai-lb209-comments-on-draft-d4-0.xlsx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0.doc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1.doc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2.doc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13.doc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571-05-00ax-evaluation-methodology.docx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4/11-14-1009-02-00ax-proposed-802-11ax-functional-requirements.doc" TargetMode="External"/><Relationship Id="rId5" Type="http://schemas.openxmlformats.org/officeDocument/2006/relationships/hyperlink" Target="https://mentor.ieee.org/802.11/dcn/14/11-14-0882-04-00ax-tgax-channel-model-document.docx" TargetMode="External"/><Relationship Id="rId4" Type="http://schemas.openxmlformats.org/officeDocument/2006/relationships/hyperlink" Target="https://mentor.ieee.org/802.11/dcn/14/11-14-0980-06-00ax-simulation-scenarios.docx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578-06-00ax-tgax-january-2015-meeting-agenda.ppt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4.doc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2.doc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15.doc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6.doc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17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</a:t>
            </a:r>
            <a:endParaRPr lang="en-US" sz="1200" b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March 2015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2015-03-13</a:t>
            </a:r>
            <a:endParaRPr lang="en-US" sz="2000" b="0" dirty="0" smtClean="0"/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689334"/>
              </p:ext>
            </p:extLst>
          </p:nvPr>
        </p:nvGraphicFramePr>
        <p:xfrm>
          <a:off x="523875" y="2274888"/>
          <a:ext cx="7750175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" name="Document" r:id="rId4" imgW="8286716" imgH="2777437" progId="Word.Document.8">
                  <p:embed/>
                </p:oleObj>
              </mc:Choice>
              <mc:Fallback>
                <p:oleObj name="Document" r:id="rId4" imgW="8286716" imgH="2777437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r>
              <a:rPr lang="en-US" sz="1600" dirty="0" smtClean="0"/>
              <a:t>, Edward Au – </a:t>
            </a:r>
            <a:r>
              <a:rPr lang="en-US" sz="1600" b="0" dirty="0" smtClean="0">
                <a:hlinkClick r:id="rId4"/>
              </a:rPr>
              <a:t>edwardau@marvell.com</a:t>
            </a:r>
            <a:r>
              <a:rPr lang="en-US" sz="1600" dirty="0" smtClean="0"/>
              <a:t>, Emily Qi – </a:t>
            </a:r>
            <a:r>
              <a:rPr lang="en-US" sz="1600" b="0" dirty="0" smtClean="0">
                <a:hlinkClick r:id="rId5"/>
              </a:rPr>
              <a:t>emily.h.qi@intel.com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Yongho Seok </a:t>
            </a:r>
            <a:r>
              <a:rPr lang="en-US" sz="1600" b="0" dirty="0" smtClean="0">
                <a:hlinkClick r:id="rId6"/>
              </a:rPr>
              <a:t>yongho.seok@gmail.com</a:t>
            </a:r>
            <a:r>
              <a:rPr lang="en-US" sz="1600" b="0" dirty="0" smtClean="0"/>
              <a:t>,  </a:t>
            </a:r>
            <a:r>
              <a:rPr lang="en-US" sz="1600" dirty="0" smtClean="0"/>
              <a:t>Alfred </a:t>
            </a:r>
            <a:r>
              <a:rPr lang="en-US" sz="1600" dirty="0" err="1" smtClean="0"/>
              <a:t>Asterjadhi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7"/>
              </a:rPr>
              <a:t>aasterja@qti.qualcomm.com</a:t>
            </a:r>
            <a:r>
              <a:rPr lang="en-US" sz="1600" b="0" dirty="0" smtClean="0"/>
              <a:t>  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8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9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TGaj</a:t>
            </a:r>
            <a:r>
              <a:rPr lang="en-US" sz="1600" dirty="0" smtClean="0"/>
              <a:t> – </a:t>
            </a:r>
            <a:r>
              <a:rPr lang="en-US" sz="1600" dirty="0" err="1" smtClean="0"/>
              <a:t>Jiamin</a:t>
            </a:r>
            <a:r>
              <a:rPr lang="en-US" sz="1600" dirty="0" smtClean="0"/>
              <a:t> CHEN – </a:t>
            </a:r>
            <a:r>
              <a:rPr lang="en-US" sz="1600" b="0" dirty="0" smtClean="0">
                <a:hlinkClick r:id="rId10"/>
              </a:rPr>
              <a:t>jiamin.chen@mail01.huawei.com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11"/>
              </a:rPr>
              <a:t>d3e3e3@gmail.com</a:t>
            </a:r>
            <a:r>
              <a:rPr lang="en-US" sz="1600" b="0" dirty="0" smtClean="0"/>
              <a:t>, </a:t>
            </a:r>
            <a:r>
              <a:rPr lang="en-US" sz="1600" dirty="0" smtClean="0"/>
              <a:t>Norm Finn </a:t>
            </a:r>
            <a:r>
              <a:rPr lang="en-US" sz="1600" dirty="0"/>
              <a:t>– </a:t>
            </a:r>
            <a:r>
              <a:rPr lang="en-US" sz="1600" b="0" dirty="0" smtClean="0">
                <a:hlinkClick r:id="rId12"/>
              </a:rPr>
              <a:t>nfinn@cisco.com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13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TGax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en-US" sz="1600" b="1" dirty="0" smtClean="0"/>
              <a:t>Robert Stacey </a:t>
            </a:r>
            <a:r>
              <a:rPr lang="en-US" sz="1600" dirty="0" smtClean="0"/>
              <a:t>– </a:t>
            </a:r>
            <a:r>
              <a:rPr lang="en-US" sz="1600" dirty="0">
                <a:hlinkClick r:id="rId14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 smtClean="0"/>
              <a:t>  </a:t>
            </a:r>
            <a:endParaRPr lang="en-US" sz="1600" b="0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5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dirty="0" smtClean="0">
                <a:hlinkClick r:id="rId14"/>
              </a:rPr>
              <a:t>robert.stacey@intel.com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6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7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TGaf</a:t>
            </a:r>
            <a:r>
              <a:rPr lang="en-US" sz="1600" dirty="0" smtClean="0"/>
              <a:t> – Peter Ecclesine – </a:t>
            </a:r>
            <a:r>
              <a:rPr lang="en-US" sz="1600" dirty="0" smtClean="0">
                <a:hlinkClick r:id="rId18"/>
              </a:rPr>
              <a:t>pecclesi@cisco.com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11-15-0341 by Peter Ecclesine (Cisco Systems)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802.24 Structure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40968"/>
            <a:ext cx="7772400" cy="2674640"/>
          </a:xfrm>
        </p:spPr>
        <p:txBody>
          <a:bodyPr/>
          <a:lstStyle/>
          <a:p>
            <a:r>
              <a:rPr lang="en-US" dirty="0" smtClean="0"/>
              <a:t>802.24 was originally the Smart Grid Technical Advisory Group</a:t>
            </a:r>
          </a:p>
          <a:p>
            <a:pPr lvl="1"/>
            <a:r>
              <a:rPr lang="en-US" dirty="0" smtClean="0"/>
              <a:t>Internal / external coordination in matters related application of IEEE </a:t>
            </a:r>
            <a:r>
              <a:rPr lang="en-US" dirty="0"/>
              <a:t>802 standards for Smart Grid </a:t>
            </a:r>
            <a:endParaRPr lang="en-US" dirty="0" smtClean="0"/>
          </a:p>
          <a:p>
            <a:pPr lvl="1"/>
            <a:r>
              <a:rPr lang="en-US" dirty="0" smtClean="0"/>
              <a:t>802.24 meets at Plenaries and Wireless Interims</a:t>
            </a:r>
          </a:p>
          <a:p>
            <a:r>
              <a:rPr lang="en-US" dirty="0" smtClean="0"/>
              <a:t>Scope expansion to “Vertical Applications TAG”</a:t>
            </a:r>
          </a:p>
          <a:p>
            <a:pPr lvl="1"/>
            <a:r>
              <a:rPr lang="en-US" dirty="0" smtClean="0"/>
              <a:t>IoT Application Development Group – on </a:t>
            </a:r>
            <a:r>
              <a:rPr lang="en-US" dirty="0" err="1" smtClean="0"/>
              <a:t>ExCom</a:t>
            </a:r>
            <a:r>
              <a:rPr lang="en-US" dirty="0" smtClean="0"/>
              <a:t> agenda for approval tomorrow</a:t>
            </a:r>
          </a:p>
          <a:p>
            <a:pPr lvl="1"/>
            <a:r>
              <a:rPr lang="en-US" dirty="0" smtClean="0"/>
              <a:t>Current plan is for IoT TG to meet at plenaries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100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1845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 Vertical Applications TAG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802.24.1 Smart Grid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rgbClr val="BFFF8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802.24.2 IoT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455876" y="1160748"/>
            <a:ext cx="432048" cy="194421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436096" y="1124744"/>
            <a:ext cx="432048" cy="201622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11-15-0457 by Tim Godfrey, EPRI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March 2015 Activities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9685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24.1 Smart Grid TG: Continued development of companion presentation for the 802 Smart Grid white paper.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Updated draft presentation is </a:t>
            </a:r>
            <a:r>
              <a:rPr lang="en-US" dirty="0" smtClean="0">
                <a:hlinkClick r:id="rId3"/>
              </a:rPr>
              <a:t>24-14-0035-04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24.1 </a:t>
            </a:r>
            <a:r>
              <a:rPr lang="en-US" dirty="0"/>
              <a:t>Smart Grid TG: </a:t>
            </a:r>
            <a:r>
              <a:rPr lang="en-US" dirty="0" smtClean="0"/>
              <a:t>Discussed and approved new white paper development on Sub 1GHz wireless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Scope Statement is </a:t>
            </a:r>
            <a:r>
              <a:rPr lang="en-US" dirty="0" smtClean="0">
                <a:hlinkClick r:id="rId4"/>
              </a:rPr>
              <a:t>24-15-0004-00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Outline in </a:t>
            </a:r>
            <a:r>
              <a:rPr lang="en-US" dirty="0" smtClean="0">
                <a:hlinkClick r:id="rId5"/>
              </a:rPr>
              <a:t>24-15-0009-00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Participation from 802.11ah is requested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TAG: Chair Election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James Gilb has stepped down as TAG Chair, and Tim Godfrey was elected as the new TAG Chair, effective with </a:t>
            </a:r>
            <a:r>
              <a:rPr lang="en-US" dirty="0" err="1" smtClean="0"/>
              <a:t>ExCom</a:t>
            </a:r>
            <a:r>
              <a:rPr lang="en-US" dirty="0" smtClean="0"/>
              <a:t> confirmation</a:t>
            </a: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101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11-15-0457 by Tim Godfrey, EPRI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796925"/>
            <a:ext cx="79654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Moved: IEEE 802.11 working group supports the formation of </a:t>
            </a:r>
          </a:p>
          <a:p>
            <a:r>
              <a:rPr lang="en-US" altLang="en-US" sz="2400" dirty="0"/>
              <a:t>the IEEE 802.24.2 IoT Task Group with the scope contained </a:t>
            </a:r>
          </a:p>
          <a:p>
            <a:r>
              <a:rPr lang="en-US" altLang="en-US" sz="2400" dirty="0"/>
              <a:t>in document 24-15-0003-01-0000-iot-scope-form.docx * </a:t>
            </a:r>
          </a:p>
          <a:p>
            <a:endParaRPr lang="en-US" altLang="en-US" sz="2400" dirty="0"/>
          </a:p>
          <a:p>
            <a:r>
              <a:rPr lang="en-US" altLang="en-US" sz="2400" dirty="0"/>
              <a:t>Moved</a:t>
            </a:r>
            <a:r>
              <a:rPr lang="en-US" altLang="en-US" sz="2400" dirty="0" smtClean="0"/>
              <a:t>:	Tim Godfrey</a:t>
            </a:r>
            <a:endParaRPr lang="en-US" altLang="en-US" sz="2400" dirty="0"/>
          </a:p>
          <a:p>
            <a:r>
              <a:rPr lang="en-US" altLang="en-US" sz="2400" dirty="0"/>
              <a:t>Seconded:</a:t>
            </a:r>
          </a:p>
          <a:p>
            <a:r>
              <a:rPr lang="en-US" altLang="en-US" sz="2400" dirty="0"/>
              <a:t>Vote: Y: N: A: </a:t>
            </a:r>
          </a:p>
          <a:p>
            <a:endParaRPr lang="en-US" altLang="en-US" sz="2400" dirty="0"/>
          </a:p>
          <a:p>
            <a:r>
              <a:rPr lang="en-US" altLang="en-US" sz="2400" dirty="0"/>
              <a:t>*https://mentor.ieee.org/802.24/documents</a:t>
            </a:r>
          </a:p>
          <a:p>
            <a:r>
              <a:rPr lang="en-US" altLang="en-US" sz="2400" dirty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</a:t>
            </a:r>
            <a:r>
              <a:rPr lang="en-US" sz="1200" b="0" dirty="0"/>
              <a:t>11-15-0457 by Tim Godfrey, EPRI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802.1 OmniRAN TG</a:t>
            </a:r>
            <a:br>
              <a:rPr lang="en-US" dirty="0"/>
            </a:br>
            <a:r>
              <a:rPr lang="en-US" dirty="0"/>
              <a:t>Status Report</a:t>
            </a:r>
            <a:br>
              <a:rPr lang="en-US" dirty="0"/>
            </a:br>
            <a:r>
              <a:rPr lang="en-US" dirty="0"/>
              <a:t>to IEEE 802 WGs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9090"/>
            <a:ext cx="6400800" cy="1399710"/>
          </a:xfrm>
        </p:spPr>
        <p:txBody>
          <a:bodyPr/>
          <a:lstStyle/>
          <a:p>
            <a:r>
              <a:rPr lang="en-US" dirty="0"/>
              <a:t>2015-03-12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omniran-15-20 by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Max Riegel</a:t>
            </a:r>
            <a:r>
              <a:rPr lang="en-US" sz="1200" b="0" dirty="0" smtClean="0"/>
              <a:t>, Nokia-DE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DFF75A2-6F5B-4D4B-A1CF-EDEEA4E4B5D9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802.1 OmniRAN TG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OmniRAN TG maintains a Wiki page on mentor to reflect its status and achievements</a:t>
            </a:r>
          </a:p>
          <a:p>
            <a:pPr lvl="1"/>
            <a:r>
              <a:rPr lang="en-US">
                <a:hlinkClick r:id="rId3"/>
              </a:rPr>
              <a:t>https://mentor.ieee.org/omniran/bp/StartPage</a:t>
            </a:r>
            <a:endParaRPr lang="en-US"/>
          </a:p>
          <a:p>
            <a:pPr lvl="1"/>
            <a:r>
              <a:rPr lang="en-US"/>
              <a:t>Also showing meeting announcements and conference call dial-in information</a:t>
            </a:r>
          </a:p>
          <a:p>
            <a:r>
              <a:rPr lang="en-US"/>
              <a:t>OmniRAN filespace on mentor is used for contributions and meeting documents</a:t>
            </a:r>
          </a:p>
          <a:p>
            <a:pPr lvl="1"/>
            <a:r>
              <a:rPr lang="en-US">
                <a:hlinkClick r:id="rId4"/>
              </a:rPr>
              <a:t>https://mentor.ieee.org/omniran/documents</a:t>
            </a:r>
            <a:endParaRPr lang="en-US"/>
          </a:p>
          <a:p>
            <a:r>
              <a:rPr lang="en-US"/>
              <a:t>FYI: OmniRAN P802.1 PAR</a:t>
            </a:r>
          </a:p>
          <a:p>
            <a:pPr lvl="1"/>
            <a:r>
              <a:rPr lang="en-US">
                <a:hlinkClick r:id="rId5"/>
              </a:rPr>
              <a:t>https://development.standards.ieee.org/get-file/P802.1CF.pdf?t=81644900003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</a:t>
            </a:r>
            <a:r>
              <a:rPr lang="en-US" sz="1200" b="0" dirty="0"/>
              <a:t>omniran-15-20 by Max </a:t>
            </a:r>
            <a:r>
              <a:rPr lang="en-US" sz="1200" b="0" dirty="0" smtClean="0"/>
              <a:t>Riegel, </a:t>
            </a:r>
            <a:r>
              <a:rPr lang="en-US" sz="1200" b="0" dirty="0"/>
              <a:t>Nokia-DE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OmniRAN TG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640"/>
            <a:ext cx="8229600" cy="4964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Meeting in Berlin, Germany on March 9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Progressing on P802.1CF based on contributions:</a:t>
            </a:r>
          </a:p>
          <a:p>
            <a:pPr lvl="2"/>
            <a:r>
              <a:rPr lang="en-US" dirty="0"/>
              <a:t>Network reference model</a:t>
            </a:r>
          </a:p>
          <a:p>
            <a:pPr lvl="3"/>
            <a:r>
              <a:rPr lang="en-US" dirty="0"/>
              <a:t>Revision proposal of normative text and R9 reference point discussions</a:t>
            </a:r>
          </a:p>
          <a:p>
            <a:pPr lvl="3"/>
            <a:r>
              <a:rPr lang="en-US" dirty="0"/>
              <a:t>Progress, but some new open issues requiring further thoughts</a:t>
            </a:r>
          </a:p>
          <a:p>
            <a:pPr lvl="2"/>
            <a:r>
              <a:rPr lang="en-US" dirty="0"/>
              <a:t>Functional decomposition and design</a:t>
            </a:r>
          </a:p>
          <a:p>
            <a:pPr lvl="3"/>
            <a:r>
              <a:rPr lang="en-US" dirty="0"/>
              <a:t>Review of revision of Access Network set-up</a:t>
            </a:r>
          </a:p>
          <a:p>
            <a:pPr lvl="2"/>
            <a:r>
              <a:rPr lang="en-US" dirty="0"/>
              <a:t>SDN Abstraction</a:t>
            </a:r>
          </a:p>
          <a:p>
            <a:pPr lvl="3"/>
            <a:r>
              <a:rPr lang="en-US" dirty="0"/>
              <a:t>Initial text proposal for SDN chapter</a:t>
            </a:r>
          </a:p>
          <a:p>
            <a:pPr lvl="2"/>
            <a:r>
              <a:rPr lang="en-US" dirty="0"/>
              <a:t>Informative annex on mapping of P802.1CF to real networks</a:t>
            </a:r>
          </a:p>
          <a:p>
            <a:pPr lvl="1"/>
            <a:r>
              <a:rPr lang="en-US" dirty="0"/>
              <a:t>What can be done in P802.1CF on privacy</a:t>
            </a:r>
          </a:p>
          <a:p>
            <a:pPr lvl="3"/>
            <a:r>
              <a:rPr lang="en-US" dirty="0"/>
              <a:t>Presentation on privacy engineered access network (also to PRIV ECSG)</a:t>
            </a:r>
          </a:p>
          <a:p>
            <a:pPr lvl="1"/>
            <a:r>
              <a:rPr lang="en-US" dirty="0"/>
              <a:t>Update on SDN</a:t>
            </a:r>
          </a:p>
          <a:p>
            <a:pPr lvl="2"/>
            <a:r>
              <a:rPr lang="en-US" dirty="0"/>
              <a:t>Update on latest developments in ONF by Charlie Perkins</a:t>
            </a:r>
          </a:p>
          <a:p>
            <a:pPr lvl="2"/>
            <a:r>
              <a:rPr lang="en-US" dirty="0"/>
              <a:t>SDN practice of China Mobile showing good fit of P802.1CF</a:t>
            </a:r>
          </a:p>
          <a:p>
            <a:pPr lvl="1"/>
            <a:r>
              <a:rPr lang="en-US" dirty="0"/>
              <a:t>Review of project plan</a:t>
            </a:r>
          </a:p>
          <a:p>
            <a:pPr lvl="2"/>
            <a:r>
              <a:rPr lang="en-US" dirty="0"/>
              <a:t>On track to plan (LB Mar 2016, SB Mar 2017)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</a:t>
            </a:r>
            <a:r>
              <a:rPr lang="en-US" sz="1200" b="0" dirty="0"/>
              <a:t>omniran-15-20 by Max </a:t>
            </a:r>
            <a:r>
              <a:rPr lang="en-US" sz="1200" b="0" dirty="0" smtClean="0"/>
              <a:t>Riegel, Nokia-DE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forward to next session in </a:t>
            </a:r>
            <a:br>
              <a:rPr lang="en-US"/>
            </a:br>
            <a:r>
              <a:rPr lang="en-US"/>
              <a:t>Pittsburgh, May 20-21,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850"/>
            <a:ext cx="8229600" cy="3807550"/>
          </a:xfrm>
        </p:spPr>
        <p:txBody>
          <a:bodyPr>
            <a:normAutofit/>
          </a:bodyPr>
          <a:lstStyle/>
          <a:p>
            <a:r>
              <a:rPr lang="en-US" dirty="0"/>
              <a:t>Envisioned topics:</a:t>
            </a:r>
          </a:p>
          <a:p>
            <a:pPr lvl="1"/>
            <a:r>
              <a:rPr lang="en-US" dirty="0"/>
              <a:t>Editor session for compiling first draft of P802.1CF specification</a:t>
            </a:r>
          </a:p>
          <a:p>
            <a:r>
              <a:rPr lang="en-US" dirty="0"/>
              <a:t>Conference calls:</a:t>
            </a:r>
          </a:p>
          <a:p>
            <a:pPr lvl="1"/>
            <a:r>
              <a:rPr lang="en-US" dirty="0"/>
              <a:t>April 16</a:t>
            </a:r>
            <a:r>
              <a:rPr lang="en-US" baseline="30000" dirty="0"/>
              <a:t>th</a:t>
            </a:r>
            <a:r>
              <a:rPr lang="en-US" dirty="0"/>
              <a:t>, 10:00 AM ET</a:t>
            </a:r>
          </a:p>
          <a:p>
            <a:pPr lvl="1"/>
            <a:r>
              <a:rPr lang="en-US" dirty="0"/>
              <a:t>May 8</a:t>
            </a:r>
            <a:r>
              <a:rPr lang="en-US" baseline="30000" dirty="0"/>
              <a:t>th</a:t>
            </a:r>
            <a:r>
              <a:rPr lang="en-US" dirty="0"/>
              <a:t>, 10:00 AM ET</a:t>
            </a:r>
          </a:p>
          <a:p>
            <a:pPr lvl="1"/>
            <a:r>
              <a:rPr lang="en-US" dirty="0"/>
              <a:t>June 30</a:t>
            </a:r>
            <a:r>
              <a:rPr lang="en-US" baseline="30000" dirty="0"/>
              <a:t>th</a:t>
            </a:r>
            <a:r>
              <a:rPr lang="en-US" dirty="0"/>
              <a:t>, 10:00 AM ET</a:t>
            </a:r>
          </a:p>
          <a:p>
            <a:pPr lvl="1"/>
            <a:r>
              <a:rPr lang="en-US" dirty="0"/>
              <a:t>Dial-in details on </a:t>
            </a:r>
            <a:r>
              <a:rPr lang="en-US" dirty="0" err="1"/>
              <a:t>OmniRAN</a:t>
            </a:r>
            <a:r>
              <a:rPr lang="en-US" dirty="0"/>
              <a:t> TG Wiki page on mentor</a:t>
            </a:r>
            <a:br>
              <a:rPr lang="en-US" dirty="0"/>
            </a:br>
            <a:r>
              <a:rPr lang="en-US" dirty="0">
                <a:hlinkClick r:id="rId3"/>
              </a:rPr>
              <a:t>https://mentor.ieee.org/omniran/bp/StartPage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</a:t>
            </a:r>
            <a:r>
              <a:rPr lang="en-US" sz="1200" b="0" dirty="0"/>
              <a:t>omniran-15-20 by Max Riegel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IEEE 802 EC Privacy Recommendation SG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Closing Report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802 Plenary Meeting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March 9-13, 2015</a:t>
            </a:r>
            <a:br>
              <a:rPr lang="en-US" dirty="0" smtClean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Juan Carlos Zuniga, InterDigital Labs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(EC SG Chair</a:t>
            </a:r>
            <a:r>
              <a:rPr lang="en-US" sz="2800" dirty="0">
                <a:latin typeface="Calibri" panose="020F0502020204030204" pitchFamily="34" charset="0"/>
              </a:rPr>
              <a:t>)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privecsg-15 by Juan Carlos Zuniga</a:t>
            </a:r>
            <a:r>
              <a:rPr lang="en-US" sz="1200" b="0" dirty="0" smtClean="0"/>
              <a:t>, </a:t>
            </a:r>
            <a:r>
              <a:rPr lang="en-US" sz="1200" b="0" dirty="0"/>
              <a:t>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DFF75A2-6F5B-4D4B-A1CF-EDEEA4E4B5D9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March 2015 </a:t>
            </a:r>
            <a:r>
              <a:rPr lang="en-US" sz="2800" dirty="0"/>
              <a:t>F2F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Venue</a:t>
            </a:r>
          </a:p>
          <a:p>
            <a:pPr lvl="1"/>
            <a:r>
              <a:rPr lang="en-US" dirty="0" err="1" smtClean="0"/>
              <a:t>Estrel</a:t>
            </a:r>
            <a:r>
              <a:rPr lang="en-US" dirty="0" smtClean="0"/>
              <a:t> Hotel and Conference Center, </a:t>
            </a:r>
            <a:br>
              <a:rPr lang="en-US" dirty="0" smtClean="0"/>
            </a:br>
            <a:r>
              <a:rPr lang="en-US" dirty="0" smtClean="0"/>
              <a:t>Berlin, Germany</a:t>
            </a:r>
          </a:p>
          <a:p>
            <a:pPr lvl="1"/>
            <a:endParaRPr lang="de-DE" dirty="0" smtClean="0"/>
          </a:p>
          <a:p>
            <a:r>
              <a:rPr lang="de-DE" sz="2800" dirty="0" smtClean="0"/>
              <a:t>2 Sessions – </a:t>
            </a:r>
            <a:r>
              <a:rPr lang="en-US" sz="2800" b="1" dirty="0" smtClean="0"/>
              <a:t>ECC 4 </a:t>
            </a:r>
            <a:r>
              <a:rPr lang="de-DE" sz="2800" dirty="0" smtClean="0"/>
              <a:t>meeting room, Conference Center, 2</a:t>
            </a:r>
            <a:r>
              <a:rPr lang="de-DE" sz="2800" baseline="30000" dirty="0" smtClean="0"/>
              <a:t>nd</a:t>
            </a:r>
            <a:r>
              <a:rPr lang="de-DE" sz="2800" dirty="0" smtClean="0"/>
              <a:t> level</a:t>
            </a:r>
          </a:p>
          <a:p>
            <a:pPr lvl="1"/>
            <a:r>
              <a:rPr lang="en-US" sz="2400" dirty="0" smtClean="0"/>
              <a:t>Tuesday,	March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  19:30 – 21:30 (EVE)</a:t>
            </a:r>
          </a:p>
          <a:p>
            <a:pPr lvl="1"/>
            <a:r>
              <a:rPr lang="en-US" sz="2400" dirty="0" smtClean="0"/>
              <a:t>Thursday,	March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  08:00 </a:t>
            </a:r>
            <a:r>
              <a:rPr lang="en-US" sz="2400" dirty="0"/>
              <a:t>– </a:t>
            </a:r>
            <a:r>
              <a:rPr lang="en-US" sz="2400" dirty="0" smtClean="0"/>
              <a:t>10:00 (AM1)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</a:t>
            </a:r>
            <a:r>
              <a:rPr lang="en-US" sz="1200" b="0" dirty="0"/>
              <a:t>privecsg-15 </a:t>
            </a:r>
            <a:r>
              <a:rPr lang="en-US" sz="1200" b="0" dirty="0" smtClean="0"/>
              <a:t>by Juan </a:t>
            </a:r>
            <a:r>
              <a:rPr lang="en-US" sz="1200" b="0" dirty="0"/>
              <a:t>Carlos </a:t>
            </a:r>
            <a:r>
              <a:rPr lang="en-US" sz="1200" b="0" dirty="0" smtClean="0"/>
              <a:t>Zuniga, </a:t>
            </a:r>
            <a:r>
              <a:rPr lang="en-US" sz="1200" b="0" dirty="0"/>
              <a:t>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2412"/>
            <a:ext cx="8229600" cy="11271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IEEE 802 Privacy Recommendation PAR/CSD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01737"/>
            <a:ext cx="8686800" cy="5588000"/>
          </a:xfrm>
        </p:spPr>
        <p:txBody>
          <a:bodyPr/>
          <a:lstStyle/>
          <a:p>
            <a:pPr eaLnBrk="1" hangingPunct="1"/>
            <a:endParaRPr lang="en-US" sz="2800" dirty="0">
              <a:latin typeface="Calibri" panose="020F0502020204030204" pitchFamily="34" charset="0"/>
              <a:cs typeface="Arial"/>
            </a:endParaRPr>
          </a:p>
          <a:p>
            <a:pPr eaLnBrk="1" hangingPunct="1"/>
            <a:r>
              <a:rPr lang="en-US" sz="2800" dirty="0" smtClean="0">
                <a:latin typeface="Calibri" panose="020F0502020204030204" pitchFamily="34" charset="0"/>
                <a:cs typeface="Arial"/>
              </a:rPr>
              <a:t>PAR/CSD pre-circulated with 802 EC</a:t>
            </a:r>
          </a:p>
          <a:p>
            <a:pPr lvl="1" eaLnBrk="1" hangingPunct="1"/>
            <a:r>
              <a:rPr lang="en-US" sz="2400" dirty="0" smtClean="0">
                <a:latin typeface="Calibri" panose="020F0502020204030204" pitchFamily="34" charset="0"/>
                <a:cs typeface="Arial"/>
              </a:rPr>
              <a:t>PAR/CSD Presentation</a:t>
            </a:r>
            <a:endParaRPr lang="en-US" sz="2400" dirty="0" smtClean="0">
              <a:latin typeface="Calibri" panose="020F0502020204030204" pitchFamily="34" charset="0"/>
              <a:cs typeface="Arial"/>
              <a:hlinkClick r:id=""/>
            </a:endParaRPr>
          </a:p>
          <a:p>
            <a:pPr lvl="1" eaLnBrk="1" hangingPunct="1"/>
            <a:r>
              <a:rPr lang="en-US" sz="2400" dirty="0" smtClean="0">
                <a:latin typeface="Calibri" panose="020F0502020204030204" pitchFamily="34" charset="0"/>
                <a:cs typeface="Arial"/>
                <a:hlinkClick r:id=""/>
              </a:rPr>
              <a:t>https</a:t>
            </a:r>
            <a:r>
              <a:rPr lang="en-US" sz="2400" dirty="0">
                <a:latin typeface="Calibri" panose="020F0502020204030204" pitchFamily="34" charset="0"/>
                <a:cs typeface="Arial"/>
                <a:hlinkClick r:id="rId3"/>
              </a:rPr>
              <a:t>://</a:t>
            </a:r>
            <a:r>
              <a:rPr lang="en-US" sz="2400" dirty="0" smtClean="0">
                <a:latin typeface="Calibri" panose="020F0502020204030204" pitchFamily="34" charset="0"/>
                <a:cs typeface="Arial"/>
                <a:hlinkClick r:id="rId3"/>
              </a:rPr>
              <a:t>mentor.ieee.org/privecsg/dcn/15/privecsg-15-0004-02-0000-privacy-recommendation-par-csd-proposal.pptx</a:t>
            </a:r>
            <a:endParaRPr lang="en-US" sz="2400" dirty="0">
              <a:latin typeface="Calibri" panose="020F0502020204030204" pitchFamily="34" charset="0"/>
              <a:cs typeface="Arial"/>
            </a:endParaRPr>
          </a:p>
          <a:p>
            <a:pPr lvl="1" eaLnBrk="1" hangingPunct="1"/>
            <a:endParaRPr lang="en-US" sz="2400" dirty="0" smtClean="0">
              <a:latin typeface="Calibri" panose="020F0502020204030204" pitchFamily="34" charset="0"/>
              <a:cs typeface="Arial"/>
            </a:endParaRPr>
          </a:p>
          <a:p>
            <a:pPr lvl="1" eaLnBrk="1" hangingPunct="1"/>
            <a:r>
              <a:rPr lang="en-US" sz="2400" dirty="0" smtClean="0">
                <a:latin typeface="Calibri" panose="020F0502020204030204" pitchFamily="34" charset="0"/>
                <a:cs typeface="Arial"/>
              </a:rPr>
              <a:t>PAR Text</a:t>
            </a:r>
            <a:endParaRPr lang="en-US" sz="2400" dirty="0">
              <a:latin typeface="Calibri" panose="020F0502020204030204" pitchFamily="34" charset="0"/>
              <a:cs typeface="Arial"/>
              <a:hlinkClick r:id="rId3"/>
            </a:endParaRPr>
          </a:p>
          <a:p>
            <a:pPr lvl="1" eaLnBrk="1" hangingPunct="1"/>
            <a:r>
              <a:rPr lang="en-US" sz="2400" dirty="0" smtClean="0">
                <a:latin typeface="Calibri" panose="020F0502020204030204" pitchFamily="34" charset="0"/>
                <a:cs typeface="Arial"/>
                <a:hlinkClick r:id="rId4"/>
              </a:rPr>
              <a:t>https://mentor.ieee.org/privecsg/dcn/15/privecsg-15-0006-00-ecsg-privacy-recommendation-par-proposal.pdf</a:t>
            </a:r>
            <a:r>
              <a:rPr lang="en-US" sz="2400" dirty="0" smtClean="0">
                <a:latin typeface="Calibri" panose="020F0502020204030204" pitchFamily="34" charset="0"/>
                <a:cs typeface="Arial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</a:t>
            </a:r>
            <a:r>
              <a:rPr lang="en-US" sz="1200" b="0" dirty="0"/>
              <a:t>privecsg-15 </a:t>
            </a:r>
            <a:r>
              <a:rPr lang="en-US" sz="1200" b="0" dirty="0" smtClean="0"/>
              <a:t>by Juan </a:t>
            </a:r>
            <a:r>
              <a:rPr lang="en-US" sz="1200" b="0" dirty="0"/>
              <a:t>Carlos </a:t>
            </a:r>
            <a:r>
              <a:rPr lang="en-US" sz="1200" b="0" dirty="0" smtClean="0"/>
              <a:t>Zuniga, </a:t>
            </a:r>
            <a:r>
              <a:rPr lang="en-US" sz="1200" b="0" dirty="0"/>
              <a:t>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1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11-09-1034-10-0000-wg11-style-guide.doc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2014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11-15-0341 by Peter Ecclesine (Cisco Systems)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2412"/>
            <a:ext cx="8229600" cy="11271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IEEE 802 Privacy Recommendation PAR/CSD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01737"/>
            <a:ext cx="8686800" cy="5588000"/>
          </a:xfrm>
        </p:spPr>
        <p:txBody>
          <a:bodyPr/>
          <a:lstStyle/>
          <a:p>
            <a:pPr eaLnBrk="1" hangingPunct="1"/>
            <a:endParaRPr lang="en-US" sz="2800" dirty="0">
              <a:latin typeface="Calibri" panose="020F0502020204030204" pitchFamily="34" charset="0"/>
              <a:cs typeface="Arial"/>
            </a:endParaRPr>
          </a:p>
          <a:p>
            <a:pPr eaLnBrk="1" hangingPunct="1"/>
            <a:r>
              <a:rPr lang="en-US" sz="2800" dirty="0">
                <a:latin typeface="Calibri" panose="020F0502020204030204" pitchFamily="34" charset="0"/>
                <a:cs typeface="Arial"/>
              </a:rPr>
              <a:t>Received comments</a:t>
            </a:r>
          </a:p>
          <a:p>
            <a:pPr lvl="1" eaLnBrk="1" hangingPunct="1"/>
            <a:r>
              <a:rPr lang="en-US" sz="2400" dirty="0">
                <a:latin typeface="Calibri" panose="020F0502020204030204" pitchFamily="34" charset="0"/>
                <a:cs typeface="Arial"/>
                <a:hlinkClick r:id="rId3"/>
              </a:rPr>
              <a:t>https://mentor.ieee.org/privecsg/dcn/15/privecsg-15-0010-00-ecsg-par-csd-comments-received.pptx</a:t>
            </a:r>
            <a:r>
              <a:rPr lang="en-US" sz="2400" dirty="0">
                <a:latin typeface="Calibri" panose="020F0502020204030204" pitchFamily="34" charset="0"/>
                <a:cs typeface="Arial"/>
              </a:rPr>
              <a:t> </a:t>
            </a:r>
          </a:p>
          <a:p>
            <a:pPr eaLnBrk="1" hangingPunct="1"/>
            <a:endParaRPr lang="en-US" sz="2800" dirty="0" smtClean="0">
              <a:latin typeface="Calibri" panose="020F0502020204030204" pitchFamily="34" charset="0"/>
              <a:cs typeface="Arial"/>
            </a:endParaRPr>
          </a:p>
          <a:p>
            <a:pPr eaLnBrk="1" hangingPunct="1"/>
            <a:r>
              <a:rPr lang="en-US" sz="2800" dirty="0" smtClean="0">
                <a:latin typeface="Calibri" panose="020F0502020204030204" pitchFamily="34" charset="0"/>
                <a:cs typeface="Arial"/>
              </a:rPr>
              <a:t>Response to PAR CSD comments</a:t>
            </a:r>
          </a:p>
          <a:p>
            <a:pPr lvl="1" eaLnBrk="1" hangingPunct="1"/>
            <a:r>
              <a:rPr lang="en-US" sz="2400" dirty="0" smtClean="0">
                <a:latin typeface="Calibri" panose="020F0502020204030204" pitchFamily="34" charset="0"/>
                <a:cs typeface="Arial"/>
                <a:hlinkClick r:id="rId4"/>
              </a:rPr>
              <a:t>https://mentor.ieee.org/privecsg/dcn/15/privecsg-15-0013-01-0000-response-to-par-csd-comments.pptx</a:t>
            </a:r>
            <a:r>
              <a:rPr lang="en-US" sz="2400" dirty="0" smtClean="0">
                <a:latin typeface="Calibri" panose="020F0502020204030204" pitchFamily="34" charset="0"/>
                <a:cs typeface="Arial"/>
              </a:rPr>
              <a:t> </a:t>
            </a:r>
            <a:endParaRPr lang="en-US" sz="24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</a:t>
            </a:r>
            <a:r>
              <a:rPr lang="en-US" sz="1200" b="0" dirty="0"/>
              <a:t>privecsg-15 </a:t>
            </a:r>
            <a:r>
              <a:rPr lang="en-US" sz="1200" b="0" dirty="0" smtClean="0"/>
              <a:t>by Juan </a:t>
            </a:r>
            <a:r>
              <a:rPr lang="en-US" sz="1200" b="0" dirty="0"/>
              <a:t>Carlos </a:t>
            </a:r>
            <a:r>
              <a:rPr lang="en-US" sz="1200" b="0" dirty="0" smtClean="0"/>
              <a:t>Zuniga, </a:t>
            </a:r>
            <a:r>
              <a:rPr lang="en-US" sz="1200" b="0" dirty="0"/>
              <a:t>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2412"/>
            <a:ext cx="8229600" cy="11271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IEEE Privacy EC SG Closing Report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01737"/>
            <a:ext cx="8077200" cy="5588000"/>
          </a:xfrm>
        </p:spPr>
        <p:txBody>
          <a:bodyPr/>
          <a:lstStyle/>
          <a:p>
            <a:pPr eaLnBrk="1" hangingPunct="1"/>
            <a:endParaRPr lang="en-US" sz="2800" dirty="0" smtClean="0">
              <a:latin typeface="Calibri" panose="020F0502020204030204" pitchFamily="34" charset="0"/>
              <a:cs typeface="Arial"/>
            </a:endParaRPr>
          </a:p>
          <a:p>
            <a:pPr eaLnBrk="1" hangingPunct="1"/>
            <a:r>
              <a:rPr lang="en-US" sz="2800" dirty="0" smtClean="0">
                <a:latin typeface="Calibri" panose="020F0502020204030204" pitchFamily="34" charset="0"/>
                <a:cs typeface="Arial"/>
              </a:rPr>
              <a:t>PAR submission</a:t>
            </a:r>
          </a:p>
          <a:p>
            <a:pPr lvl="1" eaLnBrk="1" hangingPunct="1"/>
            <a:r>
              <a:rPr lang="en-US" sz="2400" dirty="0" smtClean="0">
                <a:latin typeface="Calibri" panose="020F0502020204030204" pitchFamily="34" charset="0"/>
                <a:cs typeface="Arial"/>
              </a:rPr>
              <a:t>Withdrawn from 802 EC closing agenda – some comments require further consideration by the group</a:t>
            </a:r>
          </a:p>
          <a:p>
            <a:pPr lvl="1" eaLnBrk="1" hangingPunct="1"/>
            <a:r>
              <a:rPr lang="en-US" sz="2400" dirty="0" smtClean="0">
                <a:latin typeface="Calibri" panose="020F0502020204030204" pitchFamily="34" charset="0"/>
                <a:cs typeface="Arial"/>
              </a:rPr>
              <a:t>Planning to refine text, especially with respect to intended audience for the recommended practices document</a:t>
            </a:r>
          </a:p>
          <a:p>
            <a:pPr lvl="1" eaLnBrk="1" hangingPunct="1"/>
            <a:r>
              <a:rPr lang="en-US" sz="2400" dirty="0" smtClean="0">
                <a:latin typeface="Calibri" panose="020F0502020204030204" pitchFamily="34" charset="0"/>
                <a:cs typeface="Arial"/>
              </a:rPr>
              <a:t>Will continue discussions on mailing list</a:t>
            </a:r>
          </a:p>
          <a:p>
            <a:pPr lvl="1" eaLnBrk="1" hangingPunct="1"/>
            <a:endParaRPr lang="en-US" sz="2400" dirty="0" smtClean="0">
              <a:latin typeface="Calibri" panose="020F0502020204030204" pitchFamily="34" charset="0"/>
              <a:cs typeface="Arial"/>
            </a:endParaRPr>
          </a:p>
          <a:p>
            <a:pPr eaLnBrk="1" hangingPunct="1"/>
            <a:r>
              <a:rPr lang="en-US" sz="2800" dirty="0" smtClean="0">
                <a:latin typeface="Calibri" panose="020F0502020204030204" pitchFamily="34" charset="0"/>
                <a:cs typeface="Arial"/>
              </a:rPr>
              <a:t>Study Group extension</a:t>
            </a:r>
          </a:p>
          <a:p>
            <a:pPr lvl="1" eaLnBrk="1" hangingPunct="1"/>
            <a:r>
              <a:rPr lang="en-US" dirty="0" smtClean="0">
                <a:latin typeface="Calibri" panose="020F0502020204030204" pitchFamily="34" charset="0"/>
                <a:cs typeface="Arial"/>
              </a:rPr>
              <a:t>Planning to request extension for one more cycle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</a:t>
            </a:r>
            <a:r>
              <a:rPr lang="en-US" sz="1200" b="0" dirty="0"/>
              <a:t>privecsg-15 </a:t>
            </a:r>
            <a:r>
              <a:rPr lang="en-US" sz="1200" b="0" dirty="0" smtClean="0"/>
              <a:t>by Juan </a:t>
            </a:r>
            <a:r>
              <a:rPr lang="en-US" sz="1200" b="0" dirty="0"/>
              <a:t>Carlos </a:t>
            </a:r>
            <a:r>
              <a:rPr lang="en-US" sz="1200" b="0" dirty="0" smtClean="0"/>
              <a:t>Zuniga, </a:t>
            </a:r>
            <a:r>
              <a:rPr lang="en-US" sz="1200" b="0" dirty="0"/>
              <a:t>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68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Technical Presentations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Calibri" panose="020F0502020204030204" pitchFamily="34" charset="0"/>
              </a:rPr>
              <a:t>Max Riegel (Nokia Networks)</a:t>
            </a:r>
          </a:p>
          <a:p>
            <a:pPr lvl="1"/>
            <a:r>
              <a:rPr lang="en-US" i="1" dirty="0" smtClean="0">
                <a:latin typeface="Calibri" panose="020F0502020204030204" pitchFamily="34" charset="0"/>
              </a:rPr>
              <a:t>Initial thoughts about privacy aspects on P802.1CF specification</a:t>
            </a:r>
          </a:p>
          <a:p>
            <a:pPr lvl="1"/>
            <a:r>
              <a:rPr lang="en-US" i="1" dirty="0" smtClean="0">
                <a:latin typeface="Calibri" panose="020F0502020204030204" pitchFamily="34" charset="0"/>
                <a:hlinkClick r:id="rId3"/>
              </a:rPr>
              <a:t>https://mentor.ieee.org/omniran/dcn/15/omniran-15-0015-00-CF00-privacy-engineered-access-network.pptx</a:t>
            </a:r>
            <a:r>
              <a:rPr lang="en-US" i="1" dirty="0" smtClean="0">
                <a:latin typeface="Calibri" panose="020F0502020204030204" pitchFamily="34" charset="0"/>
              </a:rPr>
              <a:t> </a:t>
            </a:r>
          </a:p>
          <a:p>
            <a:pPr lvl="1"/>
            <a:endParaRPr lang="en-US" i="1" dirty="0" smtClean="0">
              <a:latin typeface="Calibri" panose="020F0502020204030204" pitchFamily="34" charset="0"/>
            </a:endParaRPr>
          </a:p>
          <a:p>
            <a:r>
              <a:rPr lang="en-US" i="1" dirty="0" smtClean="0">
                <a:latin typeface="Calibri" panose="020F0502020204030204" pitchFamily="34" charset="0"/>
              </a:rPr>
              <a:t>Antonio de la Oliva (UC3M)</a:t>
            </a:r>
          </a:p>
          <a:p>
            <a:pPr lvl="1"/>
            <a:r>
              <a:rPr lang="en-US" i="1" dirty="0">
                <a:latin typeface="Calibri" panose="020F0502020204030204" pitchFamily="34" charset="0"/>
              </a:rPr>
              <a:t>MAC address randomization experiment being run on IEEE 802 network during Berlin plenary meeting: </a:t>
            </a:r>
          </a:p>
          <a:p>
            <a:pPr lvl="1"/>
            <a:r>
              <a:rPr lang="en-US" i="1" dirty="0" smtClean="0">
                <a:latin typeface="Calibri" panose="020F0502020204030204" pitchFamily="34" charset="0"/>
                <a:hlinkClick r:id="rId4"/>
              </a:rPr>
              <a:t>https://mentor.ieee.org/privecsg/dcn/15/privecsg-15-0007-01-0000-wifi-privacy-experiement-at-802-berlin-plenary.pptx</a:t>
            </a:r>
            <a:r>
              <a:rPr lang="en-US" i="1" dirty="0" smtClean="0">
                <a:latin typeface="Calibri" panose="020F0502020204030204" pitchFamily="34" charset="0"/>
              </a:rPr>
              <a:t>  </a:t>
            </a:r>
          </a:p>
          <a:p>
            <a:pPr lvl="1"/>
            <a:endParaRPr lang="en-US" i="1" dirty="0">
              <a:latin typeface="Calibri" panose="020F0502020204030204" pitchFamily="34" charset="0"/>
            </a:endParaRPr>
          </a:p>
          <a:p>
            <a:endParaRPr lang="en-US" i="1" dirty="0" smtClean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</a:t>
            </a:r>
            <a:r>
              <a:rPr lang="en-US" sz="1200" b="0" dirty="0"/>
              <a:t>privecsg-15 </a:t>
            </a:r>
            <a:r>
              <a:rPr lang="en-US" sz="1200" b="0" dirty="0" smtClean="0"/>
              <a:t>by Juan </a:t>
            </a:r>
            <a:r>
              <a:rPr lang="en-US" sz="1200" b="0" dirty="0"/>
              <a:t>Carlos </a:t>
            </a:r>
            <a:r>
              <a:rPr lang="en-US" sz="1200" b="0" dirty="0" smtClean="0"/>
              <a:t>Zuniga, </a:t>
            </a:r>
            <a:r>
              <a:rPr lang="en-US" sz="1200" b="0" dirty="0"/>
              <a:t>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2412"/>
            <a:ext cx="8229600" cy="11271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MAC Randomization Trial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588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panose="020F0502020204030204" pitchFamily="34" charset="0"/>
                <a:cs typeface="Arial"/>
              </a:rPr>
              <a:t>MAC address randomization experiment run on IEEE 802 wireless network during Berlin plenary meeting</a:t>
            </a:r>
          </a:p>
          <a:p>
            <a:pPr eaLnBrk="1" hangingPunct="1"/>
            <a:endParaRPr lang="en-US" sz="2800" dirty="0">
              <a:latin typeface="Calibri" panose="020F0502020204030204" pitchFamily="34" charset="0"/>
              <a:cs typeface="Arial"/>
            </a:endParaRPr>
          </a:p>
          <a:p>
            <a:pPr eaLnBrk="1" hangingPunct="1"/>
            <a:endParaRPr lang="en-US" sz="2800" dirty="0" smtClean="0">
              <a:latin typeface="Calibri" panose="020F0502020204030204" pitchFamily="34" charset="0"/>
              <a:cs typeface="Arial"/>
            </a:endParaRPr>
          </a:p>
          <a:p>
            <a:pPr eaLnBrk="1" hangingPunct="1"/>
            <a:endParaRPr lang="en-US" sz="2800" dirty="0">
              <a:latin typeface="Calibri" panose="020F0502020204030204" pitchFamily="34" charset="0"/>
              <a:cs typeface="Arial"/>
            </a:endParaRPr>
          </a:p>
          <a:p>
            <a:pPr eaLnBrk="1" hangingPunct="1"/>
            <a:endParaRPr lang="en-US" sz="2800" dirty="0" smtClean="0">
              <a:latin typeface="Calibri" panose="020F0502020204030204" pitchFamily="34" charset="0"/>
              <a:cs typeface="Arial"/>
            </a:endParaRPr>
          </a:p>
          <a:p>
            <a:pPr eaLnBrk="1" hangingPunct="1"/>
            <a:endParaRPr lang="en-US" sz="2800" dirty="0">
              <a:latin typeface="Calibri" panose="020F0502020204030204" pitchFamily="34" charset="0"/>
              <a:cs typeface="Arial"/>
            </a:endParaRPr>
          </a:p>
          <a:p>
            <a:pPr eaLnBrk="1" hangingPunct="1"/>
            <a:endParaRPr lang="en-US" sz="2800" dirty="0" smtClean="0">
              <a:latin typeface="Calibri" panose="020F0502020204030204" pitchFamily="34" charset="0"/>
              <a:cs typeface="Arial"/>
            </a:endParaRPr>
          </a:p>
          <a:p>
            <a:pPr eaLnBrk="1" hangingPunct="1"/>
            <a:endParaRPr lang="en-US" sz="2800" dirty="0">
              <a:latin typeface="Calibri" panose="020F0502020204030204" pitchFamily="34" charset="0"/>
              <a:cs typeface="Arial"/>
            </a:endParaRPr>
          </a:p>
          <a:p>
            <a:pPr eaLnBrk="1" hangingPunct="1"/>
            <a:endParaRPr lang="en-US" sz="2800" dirty="0" smtClean="0">
              <a:latin typeface="Calibri" panose="020F0502020204030204" pitchFamily="34" charset="0"/>
              <a:cs typeface="Arial"/>
            </a:endParaRPr>
          </a:p>
          <a:p>
            <a:pPr eaLnBrk="1" hangingPunct="1"/>
            <a:r>
              <a:rPr lang="en-US" sz="1800" b="1" dirty="0" smtClean="0">
                <a:cs typeface="Courier New" panose="02070309020205020404" pitchFamily="49" charset="0"/>
              </a:rPr>
              <a:t>[Strong support from </a:t>
            </a:r>
            <a:r>
              <a:rPr lang="en-US" sz="1800" b="1" dirty="0" err="1" smtClean="0">
                <a:cs typeface="Courier New" panose="02070309020205020404" pitchFamily="49" charset="0"/>
              </a:rPr>
              <a:t>Verilan</a:t>
            </a:r>
            <a:r>
              <a:rPr lang="en-US" sz="1800" b="1" dirty="0" smtClean="0">
                <a:cs typeface="Courier New" panose="02070309020205020404" pitchFamily="49" charset="0"/>
              </a:rPr>
              <a:t> and Warren Kumari (Google)]</a:t>
            </a:r>
          </a:p>
          <a:p>
            <a:pPr eaLnBrk="1" hangingPunct="1"/>
            <a:r>
              <a:rPr lang="en-US" sz="1800" b="1" dirty="0" smtClean="0">
                <a:cs typeface="Courier New" panose="02070309020205020404" pitchFamily="49" charset="0"/>
              </a:rPr>
              <a:t>More </a:t>
            </a:r>
            <a:r>
              <a:rPr lang="en-US" sz="1800" b="1" dirty="0">
                <a:cs typeface="Courier New" panose="02070309020205020404" pitchFamily="49" charset="0"/>
              </a:rPr>
              <a:t>info available at the trial Wiki page: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http://goo.gl/eFUM9h</a:t>
            </a:r>
          </a:p>
          <a:p>
            <a:pPr eaLnBrk="1" hangingPunct="1"/>
            <a:endParaRPr lang="en-US" sz="2800" dirty="0" smtClean="0">
              <a:latin typeface="Calibri" panose="020F0502020204030204" pitchFamily="34" charset="0"/>
              <a:cs typeface="Arial"/>
            </a:endParaRPr>
          </a:p>
          <a:p>
            <a:pPr eaLnBrk="1" hangingPunct="1"/>
            <a:endParaRPr lang="en-US" sz="2800" dirty="0"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55" t="12177" r="12443"/>
          <a:stretch/>
        </p:blipFill>
        <p:spPr>
          <a:xfrm>
            <a:off x="990600" y="1828800"/>
            <a:ext cx="6858000" cy="40114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</a:t>
            </a:r>
            <a:r>
              <a:rPr lang="en-US" sz="1200" b="0" dirty="0"/>
              <a:t>privecsg-15 </a:t>
            </a:r>
            <a:r>
              <a:rPr lang="en-US" sz="1200" b="0" dirty="0" smtClean="0"/>
              <a:t>by Juan </a:t>
            </a:r>
            <a:r>
              <a:rPr lang="en-US" sz="1200" b="0" dirty="0"/>
              <a:t>Carlos </a:t>
            </a:r>
            <a:r>
              <a:rPr lang="en-US" sz="1200" b="0" dirty="0" smtClean="0"/>
              <a:t>Zuniga, </a:t>
            </a:r>
            <a:r>
              <a:rPr lang="en-US" sz="1200" b="0" dirty="0"/>
              <a:t>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Proposed Next Steps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0037"/>
            <a:ext cx="8382000" cy="47545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Refine PAR/CSD on recommended privacy practices for IEEE 802 protocols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Continue call for proposals to discuss technical topics</a:t>
            </a:r>
          </a:p>
          <a:p>
            <a:pPr marL="914400" lvl="1" indent="-457200" eaLnBrk="1" hangingPunct="1">
              <a:buAutoNum type="arabicParenBoth"/>
            </a:pPr>
            <a:r>
              <a:rPr lang="en-US" sz="2400" dirty="0">
                <a:latin typeface="Calibri" panose="020F0502020204030204" pitchFamily="34" charset="0"/>
              </a:rPr>
              <a:t>Threat Model for Privacy at Link Layer </a:t>
            </a:r>
          </a:p>
          <a:p>
            <a:pPr marL="914400" lvl="1" indent="-457200" eaLnBrk="1" hangingPunct="1">
              <a:buAutoNum type="arabicParenBoth"/>
            </a:pPr>
            <a:r>
              <a:rPr lang="en-US" sz="2400" dirty="0">
                <a:latin typeface="Calibri" panose="020F0502020204030204" pitchFamily="34" charset="0"/>
              </a:rPr>
              <a:t>Privacy Issues at Link </a:t>
            </a:r>
            <a:r>
              <a:rPr lang="en-US" sz="2400" dirty="0" smtClean="0">
                <a:latin typeface="Calibri" panose="020F0502020204030204" pitchFamily="34" charset="0"/>
              </a:rPr>
              <a:t>Layer</a:t>
            </a:r>
          </a:p>
          <a:p>
            <a:pPr marL="914400" lvl="1" indent="-457200" eaLnBrk="1" hangingPunct="1">
              <a:buAutoNum type="arabicParenBoth"/>
            </a:pPr>
            <a:r>
              <a:rPr lang="en-US" sz="2400" dirty="0" smtClean="0">
                <a:latin typeface="Calibri" panose="020F0502020204030204" pitchFamily="34" charset="0"/>
              </a:rPr>
              <a:t>Proposals </a:t>
            </a:r>
            <a:r>
              <a:rPr lang="en-US" sz="2400" dirty="0">
                <a:latin typeface="Calibri" panose="020F0502020204030204" pitchFamily="34" charset="0"/>
              </a:rPr>
              <a:t>regarding functionalities in IEEE 802 protocols to improve </a:t>
            </a:r>
            <a:r>
              <a:rPr lang="en-US" sz="2400" dirty="0" smtClean="0">
                <a:latin typeface="Calibri" panose="020F0502020204030204" pitchFamily="34" charset="0"/>
              </a:rPr>
              <a:t>Privacy</a:t>
            </a:r>
          </a:p>
          <a:p>
            <a:pPr marL="914400" lvl="1" indent="-457200" eaLnBrk="1" hangingPunct="1">
              <a:buAutoNum type="arabicParenBoth"/>
            </a:pPr>
            <a:r>
              <a:rPr lang="en-US" sz="2400" dirty="0" smtClean="0">
                <a:latin typeface="Calibri" panose="020F0502020204030204" pitchFamily="34" charset="0"/>
              </a:rPr>
              <a:t>Proposals </a:t>
            </a:r>
            <a:r>
              <a:rPr lang="en-US" sz="2400" dirty="0">
                <a:latin typeface="Calibri" panose="020F0502020204030204" pitchFamily="34" charset="0"/>
              </a:rPr>
              <a:t>regarding measuring levels of Privacy on Internet </a:t>
            </a:r>
            <a:r>
              <a:rPr lang="en-US" sz="2400" dirty="0" smtClean="0">
                <a:latin typeface="Calibri" panose="020F0502020204030204" pitchFamily="34" charset="0"/>
              </a:rPr>
              <a:t>protocols</a:t>
            </a:r>
          </a:p>
          <a:p>
            <a:pPr marL="914400" lvl="1" indent="-457200" eaLnBrk="1" hangingPunct="1">
              <a:buAutoNum type="arabicParenBoth"/>
            </a:pPr>
            <a:r>
              <a:rPr lang="en-US" sz="2400" dirty="0" smtClean="0">
                <a:latin typeface="Calibri" panose="020F0502020204030204" pitchFamily="34" charset="0"/>
              </a:rPr>
              <a:t>Implications </a:t>
            </a:r>
            <a:r>
              <a:rPr lang="en-US" sz="2400" dirty="0">
                <a:latin typeface="Calibri" panose="020F0502020204030204" pitchFamily="34" charset="0"/>
              </a:rPr>
              <a:t>of MAC address </a:t>
            </a:r>
            <a:r>
              <a:rPr lang="en-US" sz="2400" dirty="0" smtClean="0">
                <a:latin typeface="Calibri" panose="020F0502020204030204" pitchFamily="34" charset="0"/>
              </a:rPr>
              <a:t>changes</a:t>
            </a:r>
          </a:p>
          <a:p>
            <a:pPr marL="914400" lvl="1" indent="-457200" eaLnBrk="1" hangingPunct="1">
              <a:buAutoNum type="arabicParenBoth"/>
            </a:pPr>
            <a:r>
              <a:rPr lang="en-US" sz="2400" dirty="0" smtClean="0">
                <a:latin typeface="Calibri" panose="020F0502020204030204" pitchFamily="34" charset="0"/>
              </a:rPr>
              <a:t>Other…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</a:t>
            </a:r>
            <a:r>
              <a:rPr lang="en-US" sz="1200" b="0" dirty="0"/>
              <a:t>privecsg-15 by Juan Carlos </a:t>
            </a:r>
            <a:r>
              <a:rPr lang="en-US" sz="1200" b="0" dirty="0" smtClean="0"/>
              <a:t>Zuniga, </a:t>
            </a:r>
            <a:r>
              <a:rPr lang="en-US" sz="1200" b="0" dirty="0"/>
              <a:t>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Future Plans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382000" cy="47545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Upcoming meetings (if SG is renewed)</a:t>
            </a:r>
          </a:p>
          <a:p>
            <a:pPr lvl="1"/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Teleconferences 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15 April 2015, </a:t>
            </a:r>
            <a:r>
              <a:rPr lang="en-US" dirty="0">
                <a:latin typeface="Calibri" panose="020F0502020204030204" pitchFamily="34" charset="0"/>
              </a:rPr>
              <a:t>(10:00 AM ET)</a:t>
            </a:r>
            <a:endParaRPr lang="en-US" dirty="0" smtClean="0">
              <a:latin typeface="Calibri" panose="020F0502020204030204" pitchFamily="34" charset="0"/>
            </a:endParaRP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3 June 2015, </a:t>
            </a:r>
            <a:r>
              <a:rPr lang="en-US" dirty="0">
                <a:latin typeface="Calibri" panose="020F0502020204030204" pitchFamily="34" charset="0"/>
              </a:rPr>
              <a:t>(10:00 AM ET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pPr lvl="3"/>
            <a:r>
              <a:rPr lang="en-US" sz="1800" dirty="0" smtClean="0">
                <a:latin typeface="Calibri" panose="020F0502020204030204" pitchFamily="34" charset="0"/>
              </a:rPr>
              <a:t>PAR/CSD submission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1 July 2015</a:t>
            </a:r>
            <a:r>
              <a:rPr lang="en-US" dirty="0">
                <a:latin typeface="Calibri" panose="020F0502020204030204" pitchFamily="34" charset="0"/>
              </a:rPr>
              <a:t>, (10:00 AM ET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pPr lvl="2"/>
            <a:endParaRPr lang="en-US" sz="20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13-17 July, 2015, </a:t>
            </a:r>
            <a:r>
              <a:rPr lang="en-US" sz="2400" dirty="0">
                <a:latin typeface="Calibri" panose="020F0502020204030204" pitchFamily="34" charset="0"/>
              </a:rPr>
              <a:t>IEEE 802 Plenary meeting in </a:t>
            </a:r>
            <a:r>
              <a:rPr lang="en-US" sz="2400" dirty="0" smtClean="0">
                <a:latin typeface="Calibri" panose="020F0502020204030204" pitchFamily="34" charset="0"/>
              </a:rPr>
              <a:t>Waikoloa, HI, USA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</a:t>
            </a:r>
            <a:r>
              <a:rPr lang="en-US" sz="1200" b="0" dirty="0"/>
              <a:t>privecsg-15 by Juan Carlos </a:t>
            </a:r>
            <a:r>
              <a:rPr lang="en-US" sz="1200" b="0" dirty="0" smtClean="0"/>
              <a:t>Zuniga, 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802.19 liaison report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13 March 2015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Authors:</a:t>
            </a:r>
            <a:endParaRPr lang="en-US" sz="16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845250"/>
              </p:ext>
            </p:extLst>
          </p:nvPr>
        </p:nvGraphicFramePr>
        <p:xfrm>
          <a:off x="685800" y="3429000"/>
          <a:ext cx="7696200" cy="741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Phone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email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Andrew Myles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Cisco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+61 2 84461010</a:t>
                      </a:r>
                      <a:endParaRPr lang="en-AU" sz="120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+61 418 656587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1/3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11-15-0475</a:t>
            </a:r>
            <a:r>
              <a:rPr lang="en-US" sz="1200" b="0" dirty="0" smtClean="0"/>
              <a:t> </a:t>
            </a:r>
            <a:r>
              <a:rPr lang="en-US" sz="1200" b="0" dirty="0"/>
              <a:t>by </a:t>
            </a:r>
            <a:r>
              <a:rPr lang="en-US" sz="1200" b="0" dirty="0" smtClean="0"/>
              <a:t>Andrew Myles, Cisco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802.19 approved two liaisons from IEEE 802 to 3GPP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Liaison 1: clarification to 3GPP related to “no LBT”</a:t>
            </a:r>
          </a:p>
          <a:p>
            <a:pPr lvl="1"/>
            <a:r>
              <a:rPr lang="en-AU" dirty="0" smtClean="0"/>
              <a:t>Asks for clarification on the intent of specifying a “no LBT” option as part of evaluation of LAA solutions</a:t>
            </a:r>
          </a:p>
          <a:p>
            <a:pPr lvl="1"/>
            <a:r>
              <a:rPr lang="en-AU" dirty="0" smtClean="0"/>
              <a:t>Link to liaison:</a:t>
            </a:r>
            <a:r>
              <a:rPr lang="en-AU" dirty="0" smtClean="0">
                <a:hlinkClick r:id="rId3"/>
              </a:rPr>
              <a:t>19-15-0026-02</a:t>
            </a:r>
            <a:endParaRPr lang="en-AU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1/3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11-15-0475</a:t>
            </a:r>
            <a:r>
              <a:rPr lang="en-US" sz="1200" b="0" dirty="0" smtClean="0"/>
              <a:t> </a:t>
            </a:r>
            <a:r>
              <a:rPr lang="en-US" sz="1200" b="0" dirty="0"/>
              <a:t>by </a:t>
            </a:r>
            <a:r>
              <a:rPr lang="en-US" sz="1200" b="0" dirty="0" smtClean="0"/>
              <a:t>Andrew Myles, Cisco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8454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802.19 approved two liaisons from IEEE 802 to 3GPP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AU" dirty="0" smtClean="0"/>
              <a:t>Liaison 2: recommendation to 3GPP in relation to LAA</a:t>
            </a:r>
          </a:p>
          <a:p>
            <a:pPr lvl="1"/>
            <a:r>
              <a:rPr lang="en-AU" dirty="0" smtClean="0"/>
              <a:t>Makes a series of recommendations to 3GPP in relation to LAA activities, at least partially based on lessons from LTE-U Forum material</a:t>
            </a:r>
          </a:p>
          <a:p>
            <a:pPr lvl="2"/>
            <a:r>
              <a:rPr lang="en-GB" dirty="0" smtClean="0"/>
              <a:t>Recommends more </a:t>
            </a:r>
            <a:r>
              <a:rPr lang="en-GB" dirty="0"/>
              <a:t>realistic usage scenarios </a:t>
            </a:r>
            <a:endParaRPr lang="en-GB" dirty="0" smtClean="0"/>
          </a:p>
          <a:p>
            <a:pPr lvl="2"/>
            <a:r>
              <a:rPr lang="en-GB" dirty="0" smtClean="0"/>
              <a:t>Requests that LAA and 802.11 have equal access to medium</a:t>
            </a:r>
          </a:p>
          <a:p>
            <a:pPr lvl="2"/>
            <a:r>
              <a:rPr lang="en-GB" dirty="0" smtClean="0"/>
              <a:t>Requests that LAA access mechanisms be non proprietary</a:t>
            </a:r>
          </a:p>
          <a:p>
            <a:pPr lvl="2"/>
            <a:r>
              <a:rPr lang="en-GB" dirty="0"/>
              <a:t>Requests that LAA access mechanisms </a:t>
            </a:r>
            <a:r>
              <a:rPr lang="en-GB" dirty="0" smtClean="0"/>
              <a:t>dynamically respond to changing conditions</a:t>
            </a:r>
          </a:p>
          <a:p>
            <a:pPr lvl="2"/>
            <a:r>
              <a:rPr lang="en-GB" dirty="0" smtClean="0"/>
              <a:t>Requests 3GPP consider fairness definitions</a:t>
            </a:r>
          </a:p>
          <a:p>
            <a:pPr lvl="2"/>
            <a:r>
              <a:rPr lang="en-GB" dirty="0" smtClean="0"/>
              <a:t>Suggests 3GPP look for reasonable scenarios that are unfair</a:t>
            </a:r>
          </a:p>
          <a:p>
            <a:pPr lvl="2"/>
            <a:r>
              <a:rPr lang="en-GB" dirty="0" smtClean="0"/>
              <a:t>Suggests 3GPP facilitate activities to gather views of all stakeholders</a:t>
            </a:r>
          </a:p>
          <a:p>
            <a:pPr lvl="1"/>
            <a:r>
              <a:rPr lang="en-AU" dirty="0" smtClean="0"/>
              <a:t>Link to liaison: </a:t>
            </a:r>
            <a:r>
              <a:rPr lang="en-AU" dirty="0" smtClean="0">
                <a:hlinkClick r:id="rId3"/>
              </a:rPr>
              <a:t>19-15-0024-04</a:t>
            </a:r>
            <a:r>
              <a:rPr lang="en-AU" dirty="0" smtClean="0"/>
              <a:t> (supporting presentation: </a:t>
            </a:r>
            <a:r>
              <a:rPr lang="en-AU" dirty="0" smtClean="0">
                <a:hlinkClick r:id="rId3"/>
              </a:rPr>
              <a:t>19-15-0025-00</a:t>
            </a:r>
            <a:r>
              <a:rPr lang="en-AU" dirty="0" smtClean="0"/>
              <a:t>)</a:t>
            </a:r>
          </a:p>
          <a:p>
            <a:pPr lvl="2"/>
            <a:endParaRPr lang="en-AU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1/3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11-15-0475</a:t>
            </a:r>
            <a:r>
              <a:rPr lang="en-US" sz="1200" b="0" dirty="0" smtClean="0"/>
              <a:t> </a:t>
            </a:r>
            <a:r>
              <a:rPr lang="en-US" sz="1200" b="0" dirty="0"/>
              <a:t>by </a:t>
            </a:r>
            <a:r>
              <a:rPr lang="en-US" sz="1200" b="0" dirty="0" smtClean="0"/>
              <a:t>Andrew Myles, Cisco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990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119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802c Liaison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2015-03-10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341872"/>
              </p:ext>
            </p:extLst>
          </p:nvPr>
        </p:nvGraphicFramePr>
        <p:xfrm>
          <a:off x="508000" y="2058988"/>
          <a:ext cx="8156575" cy="294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Document" r:id="rId4" imgW="8255000" imgH="2984500" progId="Word.Document.8">
                  <p:embed/>
                </p:oleObj>
              </mc:Choice>
              <mc:Fallback>
                <p:oleObj name="Document" r:id="rId4" imgW="8255000" imgH="2984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058988"/>
                        <a:ext cx="8156575" cy="294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70080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11-15-0426 by Dan Harkins,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34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018406"/>
              </p:ext>
            </p:extLst>
          </p:nvPr>
        </p:nvGraphicFramePr>
        <p:xfrm>
          <a:off x="914400" y="2398816"/>
          <a:ext cx="7772400" cy="315468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- 3640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- 581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Sept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2016***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Mar 2015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In Nov 2014, Editors changed the running order and will revisit in November 2015,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1066800" y="5569803"/>
            <a:ext cx="75438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11-15-0341 by Peter Ecclesine (Cisco Systems)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120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A liaison report for the 802c SC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11-15-0426 by Dan Harkins,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11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121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6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An PAR for 802c was circulated and discussed back in November 2014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Comments received from 802.11 regarding “rules” on using the local address space and its plans to “allocate a portion of the address space”.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The PAR was not approved. 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SC met in January 2015 and generated a new PAR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To address concerns expressed by comments on old PAR, some finessing was in order: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The group wants to amend a standard, namely IEEE 802, and therefore cannot be a standalone </a:t>
            </a:r>
            <a:r>
              <a:rPr lang="en-GB" i="1" dirty="0" smtClean="0"/>
              <a:t>recommended practice</a:t>
            </a:r>
            <a:r>
              <a:rPr lang="en-GB" dirty="0" smtClean="0"/>
              <a:t>, it has to be a standard. But a standard can recommend practices.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There will be </a:t>
            </a:r>
            <a:r>
              <a:rPr lang="en-GB" i="1" dirty="0" smtClean="0"/>
              <a:t>guidelines</a:t>
            </a:r>
            <a:r>
              <a:rPr lang="en-GB" dirty="0" smtClean="0"/>
              <a:t> for imposing structure on the local MAC address space.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11-15-0426 by Dan Harkins,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33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of Interest in New PAR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Old Scope:</a:t>
            </a:r>
            <a:r>
              <a:rPr lang="en-US" dirty="0" smtClean="0"/>
              <a:t> </a:t>
            </a:r>
            <a:r>
              <a:rPr lang="en-US" b="0" dirty="0" smtClean="0"/>
              <a:t> </a:t>
            </a:r>
            <a:r>
              <a:rPr lang="en-US" sz="2000" b="0" dirty="0" smtClean="0"/>
              <a:t>“The </a:t>
            </a:r>
            <a:r>
              <a:rPr lang="en-US" sz="2000" b="0" dirty="0"/>
              <a:t>amendment will provide recommendations and </a:t>
            </a:r>
            <a:r>
              <a:rPr lang="en-US" sz="2000" dirty="0"/>
              <a:t>rules for using the local address </a:t>
            </a:r>
            <a:r>
              <a:rPr lang="en-US" sz="2000" dirty="0" smtClean="0"/>
              <a:t>space</a:t>
            </a:r>
            <a:r>
              <a:rPr lang="en-US" sz="2000" b="0" dirty="0" smtClean="0"/>
              <a:t>.</a:t>
            </a:r>
            <a:r>
              <a:rPr lang="en-US" sz="2000" b="0" dirty="0"/>
              <a:t> </a:t>
            </a:r>
            <a:r>
              <a:rPr lang="en-US" sz="2000" b="0" dirty="0" smtClean="0"/>
              <a:t>This </a:t>
            </a:r>
            <a:r>
              <a:rPr lang="en-US" sz="2000" b="0" dirty="0"/>
              <a:t>will </a:t>
            </a:r>
            <a:r>
              <a:rPr lang="en-US" sz="2000" dirty="0"/>
              <a:t>allocate </a:t>
            </a:r>
            <a:r>
              <a:rPr lang="en-US" sz="2000" dirty="0" smtClean="0"/>
              <a:t>a portion </a:t>
            </a:r>
            <a:r>
              <a:rPr lang="en-US" sz="2000" dirty="0"/>
              <a:t>of the address space</a:t>
            </a:r>
            <a:r>
              <a:rPr lang="en-US" sz="2000" b="0" dirty="0"/>
              <a:t> for protocols using an </a:t>
            </a:r>
            <a:r>
              <a:rPr lang="en-US" sz="2000" b="0" dirty="0" smtClean="0"/>
              <a:t>IEEE Registration </a:t>
            </a:r>
            <a:r>
              <a:rPr lang="en-US" sz="2000" b="0" dirty="0"/>
              <a:t>Authority assigned Company ID. </a:t>
            </a:r>
            <a:r>
              <a:rPr lang="en-US" sz="2000" dirty="0" smtClean="0"/>
              <a:t>Another portion </a:t>
            </a:r>
            <a:r>
              <a:rPr lang="en-US" sz="2000" dirty="0"/>
              <a:t>of the local </a:t>
            </a:r>
            <a:r>
              <a:rPr lang="en-US" sz="2000" dirty="0" smtClean="0"/>
              <a:t>address space </a:t>
            </a:r>
            <a:r>
              <a:rPr lang="en-US" sz="2000" dirty="0"/>
              <a:t>will be allocated</a:t>
            </a:r>
            <a:r>
              <a:rPr lang="en-US" sz="2000" b="0" dirty="0"/>
              <a:t> for assignment by local administrators</a:t>
            </a:r>
            <a:r>
              <a:rPr lang="en-US" sz="2000" b="0" dirty="0" smtClean="0"/>
              <a:t>.”</a:t>
            </a:r>
          </a:p>
          <a:p>
            <a:r>
              <a:rPr lang="en-US" b="0" dirty="0" smtClean="0"/>
              <a:t>New Scope: </a:t>
            </a:r>
            <a:r>
              <a:rPr lang="en-US" sz="2000" b="0" dirty="0" smtClean="0"/>
              <a:t>“</a:t>
            </a:r>
            <a:r>
              <a:rPr lang="en-US" sz="2000" b="0" dirty="0"/>
              <a:t>The amendment will provide an </a:t>
            </a:r>
            <a:r>
              <a:rPr lang="en-US" sz="2000" dirty="0"/>
              <a:t>optional local address space structure</a:t>
            </a:r>
            <a:r>
              <a:rPr lang="en-US" sz="2000" b="0" dirty="0"/>
              <a:t> to allow multiple administrations to </a:t>
            </a:r>
            <a:r>
              <a:rPr lang="en-US" sz="2000" b="0" dirty="0" smtClean="0"/>
              <a:t>coexist. This </a:t>
            </a:r>
            <a:r>
              <a:rPr lang="en-US" sz="2000" b="0" dirty="0"/>
              <a:t>structure will designate a range of addresses for protocols using a Company ID assigned by the IEEE Registration Authority. </a:t>
            </a:r>
            <a:r>
              <a:rPr lang="en-US" sz="2000" b="0" dirty="0" smtClean="0"/>
              <a:t>Another range </a:t>
            </a:r>
            <a:r>
              <a:rPr lang="en-US" sz="2000" b="0" dirty="0"/>
              <a:t>of local addresses will be designated for assignment by local administrators. </a:t>
            </a:r>
            <a:r>
              <a:rPr lang="en-US" sz="2000" dirty="0"/>
              <a:t>The amendment will recommend</a:t>
            </a:r>
            <a:r>
              <a:rPr lang="en-US" sz="2000" b="0" dirty="0"/>
              <a:t> a range of local </a:t>
            </a:r>
            <a:r>
              <a:rPr lang="en-US" sz="2000" b="0" dirty="0" smtClean="0"/>
              <a:t>addresses for </a:t>
            </a:r>
            <a:r>
              <a:rPr lang="en-US" sz="2000" b="0" dirty="0"/>
              <a:t>use by IEEE 802 </a:t>
            </a:r>
            <a:r>
              <a:rPr lang="en-US" sz="2000" b="0" dirty="0" smtClean="0"/>
              <a:t>protocols.”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11-15-0426 by Dan Harkins, Aruba Networks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17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of Interest in New PAR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6067"/>
            <a:ext cx="7770813" cy="4113213"/>
          </a:xfrm>
        </p:spPr>
        <p:txBody>
          <a:bodyPr/>
          <a:lstStyle/>
          <a:p>
            <a:r>
              <a:rPr lang="en-US" b="0" dirty="0" smtClean="0"/>
              <a:t>Intellectual Property, 6.1</a:t>
            </a:r>
            <a:r>
              <a:rPr lang="en-US" b="0" dirty="0"/>
              <a:t>.</a:t>
            </a:r>
            <a:r>
              <a:rPr lang="en-US" b="0" dirty="0" smtClean="0"/>
              <a:t>b: </a:t>
            </a:r>
            <a:r>
              <a:rPr lang="en-US" b="0" dirty="0"/>
              <a:t> </a:t>
            </a:r>
            <a:r>
              <a:rPr lang="en-US" b="0" dirty="0" smtClean="0"/>
              <a:t>Is </a:t>
            </a:r>
            <a:r>
              <a:rPr lang="en-US" b="0" dirty="0"/>
              <a:t>the Sponsor aware of possible registration activity related to this project?: Yes</a:t>
            </a:r>
          </a:p>
          <a:p>
            <a:r>
              <a:rPr lang="en-US" b="0" dirty="0"/>
              <a:t> If yes please explain</a:t>
            </a:r>
            <a:r>
              <a:rPr lang="en-US" b="0" dirty="0" smtClean="0"/>
              <a:t>:</a:t>
            </a:r>
          </a:p>
          <a:p>
            <a:pPr>
              <a:buFont typeface="Arial"/>
              <a:buChar char="•"/>
            </a:pPr>
            <a:r>
              <a:rPr lang="en-US" b="0" dirty="0" smtClean="0"/>
              <a:t>Old: “</a:t>
            </a:r>
            <a:r>
              <a:rPr lang="en-US" b="0" dirty="0"/>
              <a:t>This will </a:t>
            </a:r>
            <a:r>
              <a:rPr lang="en-US" dirty="0"/>
              <a:t>allocate a portion of the address space </a:t>
            </a:r>
            <a:r>
              <a:rPr lang="en-US" b="0" dirty="0"/>
              <a:t>for protocols using an IEEE Registration Authority assigned </a:t>
            </a:r>
            <a:r>
              <a:rPr lang="en-US" b="0" dirty="0" smtClean="0"/>
              <a:t>Company ID.”</a:t>
            </a:r>
          </a:p>
          <a:p>
            <a:pPr>
              <a:buFont typeface="Arial"/>
              <a:buChar char="•"/>
            </a:pPr>
            <a:r>
              <a:rPr lang="en-US" b="0" dirty="0" smtClean="0"/>
              <a:t>New: “</a:t>
            </a:r>
            <a:r>
              <a:rPr lang="en-US" b="0" dirty="0"/>
              <a:t>This will </a:t>
            </a:r>
            <a:r>
              <a:rPr lang="en-US" dirty="0"/>
              <a:t>designate a portion of the address structure</a:t>
            </a:r>
            <a:r>
              <a:rPr lang="en-US" b="0" dirty="0"/>
              <a:t> for protocols using an </a:t>
            </a:r>
            <a:r>
              <a:rPr lang="en-US" b="0" dirty="0" smtClean="0"/>
              <a:t>IEEE Registration </a:t>
            </a:r>
            <a:r>
              <a:rPr lang="en-US" b="0" dirty="0"/>
              <a:t>Authority assigned Company ID and one or more blocks of CID space to be agreed with the IEEE Registration Authority</a:t>
            </a:r>
            <a:r>
              <a:rPr lang="en-US" b="0" dirty="0" smtClean="0"/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11-15-0426 by Dan Harkins, Aruba Networks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7423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143636" y="6475413"/>
            <a:ext cx="2398702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124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4208463"/>
          </a:xfrm>
          <a:ln/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802.11WG PAR </a:t>
            </a:r>
            <a:r>
              <a:rPr lang="en-US" dirty="0" smtClean="0"/>
              <a:t>Committee generated some new comments– 11-15/0229r1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Some are stylistic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Some ask for clarification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None are show-stopping </a:t>
            </a:r>
          </a:p>
          <a:p>
            <a:pPr>
              <a:buFont typeface="Arial"/>
              <a:buChar char="•"/>
            </a:pPr>
            <a:r>
              <a:rPr lang="en-US" dirty="0" smtClean="0"/>
              <a:t>Comments also received from (at least) 802.3</a:t>
            </a:r>
          </a:p>
          <a:p>
            <a:pPr>
              <a:buFont typeface="Arial"/>
              <a:buChar char="•"/>
            </a:pPr>
            <a:r>
              <a:rPr lang="en-US" dirty="0" smtClean="0"/>
              <a:t>Group will meet Wed PM1 (ECC4– join us!) to work on comments</a:t>
            </a:r>
          </a:p>
          <a:p>
            <a:pPr>
              <a:buFont typeface="Arial"/>
              <a:buChar char="•"/>
            </a:pPr>
            <a:r>
              <a:rPr lang="en-US" dirty="0" smtClean="0"/>
              <a:t>Work on another PAR to develop a protocol that uses the structured local MAC address space will start after this PAR is approved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11-15-0426 by Dan Harkins,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2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15074" y="6475413"/>
            <a:ext cx="232726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125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802c PAR and CSD</a:t>
            </a:r>
          </a:p>
          <a:p>
            <a:pPr>
              <a:buFont typeface="Arial"/>
              <a:buChar char="•"/>
            </a:pPr>
            <a:r>
              <a:rPr lang="en-US" dirty="0" smtClean="0"/>
              <a:t>11-15/229r1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11-15-0426 by Dan Harkins,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71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</a:t>
            </a:r>
            <a:r>
              <a:rPr lang="en-US" sz="2000" smtClean="0"/>
              <a:t>:</a:t>
            </a:r>
            <a:r>
              <a:rPr lang="en-US" sz="2000" b="0" smtClean="0"/>
              <a:t> 2015-03-11</a:t>
            </a:r>
            <a:endParaRPr lang="en-US" sz="2000" b="0" dirty="0" smtClean="0"/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533400" y="2286000"/>
          <a:ext cx="82296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Document" r:id="rId4" imgW="8252926" imgH="2532697" progId="Word.Document.8">
                  <p:embed/>
                </p:oleObj>
              </mc:Choice>
              <mc:Fallback>
                <p:oleObj name="Document" r:id="rId4" imgW="8252926" imgH="25326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8229600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1/16 of 11-15-0337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127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March 2015.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2/16 of 11-15-0337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128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hlinkClick r:id="rId4"/>
              </a:rPr>
              <a:t>http://www.iab.org/activities/joint-activities/iab-ieee-coordination/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2015-01-21 teleconference held; Next teleconference June 2015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No new 802.11 work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For </a:t>
            </a:r>
            <a:r>
              <a:rPr lang="en-US" sz="1800" dirty="0"/>
              <a:t>information: </a:t>
            </a:r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tools.ietf.org/html/draft-baccelli-manet-multihop-communication-04</a:t>
            </a:r>
            <a:r>
              <a:rPr lang="en-US" sz="1800" dirty="0"/>
              <a:t> </a:t>
            </a:r>
            <a:r>
              <a:rPr lang="en-US" sz="1800" dirty="0" smtClean="0"/>
              <a:t>“This </a:t>
            </a:r>
            <a:r>
              <a:rPr lang="en-US" sz="1800" dirty="0"/>
              <a:t>document describes characteristics of communication between interfaces in a multi-hop ad hoc wireless network, that protocol engineers and system analysts should be aware of when designing solutions for ad hoc networks at the IP </a:t>
            </a:r>
            <a:r>
              <a:rPr lang="en-US" sz="1800" dirty="0" smtClean="0"/>
              <a:t>layer”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6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IEEE </a:t>
            </a:r>
            <a:r>
              <a:rPr lang="en-US" sz="2000" dirty="0"/>
              <a:t>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7"/>
              </a:rPr>
              <a:t>http://ieee-sa.centraldesktop.com/802liaisondb/FrontPage</a:t>
            </a:r>
            <a:endParaRPr lang="en-US" sz="1600" u="sng" dirty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802 </a:t>
            </a:r>
            <a:r>
              <a:rPr lang="en-US" sz="2000" dirty="0"/>
              <a:t>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chair</a:t>
            </a:r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964020"/>
              </p:ext>
            </p:extLst>
          </p:nvPr>
        </p:nvGraphicFramePr>
        <p:xfrm>
          <a:off x="7924800" y="1828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24800" y="1828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3/16 of 11-15-0337 by Dorothy Stanley, Aruba Networks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114800"/>
          </a:xfrm>
          <a:noFill/>
        </p:spPr>
        <p:txBody>
          <a:bodyPr/>
          <a:lstStyle/>
          <a:p>
            <a:r>
              <a:rPr lang="en-US" dirty="0" smtClean="0"/>
              <a:t>Meetings:</a:t>
            </a:r>
          </a:p>
          <a:p>
            <a:pPr lvl="1"/>
            <a:r>
              <a:rPr lang="en-US" dirty="0" smtClean="0"/>
              <a:t>March 22-27, 2015 – Dallas</a:t>
            </a:r>
          </a:p>
          <a:p>
            <a:pPr lvl="1"/>
            <a:r>
              <a:rPr lang="en-US" dirty="0" smtClean="0"/>
              <a:t>July 19-24, 2015 – Prague</a:t>
            </a:r>
          </a:p>
          <a:p>
            <a:pPr lvl="1"/>
            <a:r>
              <a:rPr lang="en-US" dirty="0" smtClean="0"/>
              <a:t>November 1-6, 2015 – </a:t>
            </a:r>
            <a:r>
              <a:rPr lang="en-US" dirty="0" err="1" smtClean="0"/>
              <a:t>Yokahama</a:t>
            </a:r>
            <a:endParaRPr lang="en-US" dirty="0" smtClean="0"/>
          </a:p>
          <a:p>
            <a:pPr lvl="1"/>
            <a:r>
              <a:rPr lang="en-US" dirty="0" smtClean="0"/>
              <a:t>April 3-8, 2016 – Buenos Aires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Tutorials (process and technical); </a:t>
            </a:r>
            <a:r>
              <a:rPr lang="en-US" dirty="0"/>
              <a:t>Wireless Tutorial (Donald Eastlake</a:t>
            </a:r>
            <a:r>
              <a:rPr lang="en-US" dirty="0" smtClean="0"/>
              <a:t>) 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4/16 of 11-15-0337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342900" y="4953000"/>
            <a:ext cx="56769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Most current doc shaded green.</a:t>
            </a:r>
            <a:endParaRPr lang="en-US" b="1" dirty="0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475077"/>
              </p:ext>
            </p:extLst>
          </p:nvPr>
        </p:nvGraphicFramePr>
        <p:xfrm>
          <a:off x="457200" y="1371600"/>
          <a:ext cx="8077200" cy="3309938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338221"/>
                <a:gridCol w="381000"/>
                <a:gridCol w="457200"/>
                <a:gridCol w="381000"/>
                <a:gridCol w="304800"/>
                <a:gridCol w="762000"/>
                <a:gridCol w="533400"/>
                <a:gridCol w="533400"/>
                <a:gridCol w="1828800"/>
                <a:gridCol w="11430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Emily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0.07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381928" y="5715000"/>
            <a:ext cx="5637871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11-15-0341 by Peter Ecclesine (Cisco Systems)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AC01A7BC-939B-41A1-87B9-B1BECE9E1DDD}" type="slidenum">
              <a:rPr lang="en-US" smtClean="0"/>
              <a:pPr/>
              <a:t>130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to Access White Space database (paws) WG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Received request for IEEE 802.11 review of paws protocol draft document</a:t>
            </a:r>
            <a:r>
              <a:rPr lang="en-US" sz="1800" b="0" dirty="0" smtClean="0"/>
              <a:t>: </a:t>
            </a:r>
            <a:r>
              <a:rPr lang="en-US" sz="1800" b="0" dirty="0" smtClean="0">
                <a:hlinkClick r:id="rId3"/>
              </a:rPr>
              <a:t>https://datatracker.ietf.org/doc/draft-ietf-paws-protocol/</a:t>
            </a:r>
            <a:r>
              <a:rPr lang="en-US" sz="1800" b="0" dirty="0" smtClean="0"/>
              <a:t>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Held IEEE 802.11 Call for Comments</a:t>
            </a:r>
            <a:endParaRPr lang="en-US" sz="1600" b="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b="0" dirty="0" smtClean="0"/>
              <a:t>No comments received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Paws Charter and problem statement documents: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Charter, see </a:t>
            </a:r>
            <a:r>
              <a:rPr lang="en-US" sz="1600" dirty="0" smtClean="0">
                <a:hlinkClick r:id="rId4"/>
              </a:rPr>
              <a:t>https://datatracker.ietf.org/wg/paws/charter/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Problem Statement, see </a:t>
            </a:r>
            <a:r>
              <a:rPr lang="en-US" sz="1600" dirty="0" smtClean="0">
                <a:hlinkClick r:id="rId5"/>
              </a:rPr>
              <a:t>https://datatracker.ietf.org/doc/draft-patil-paws-problem-stmt/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Use Cases and requirements, published as RFC 6953: </a:t>
            </a:r>
            <a:r>
              <a:rPr lang="en-US" sz="1600" dirty="0" smtClean="0">
                <a:hlinkClick r:id="rId6"/>
              </a:rPr>
              <a:t>https://datatracker.ietf.org/doc/rfc6953/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 [March 2015]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PAWS </a:t>
            </a:r>
            <a:r>
              <a:rPr lang="en-US" sz="1600" dirty="0"/>
              <a:t>protocol document </a:t>
            </a:r>
            <a:r>
              <a:rPr lang="en-US" sz="1600" dirty="0">
                <a:hlinkClick r:id="rId7"/>
              </a:rPr>
              <a:t>http://datatracker.ietf.org/doc/draft-ietf-paws-protocol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sent for publication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5/16 of 11-15-0337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131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[March 2015]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New: </a:t>
            </a:r>
            <a:r>
              <a:rPr lang="en-US" sz="1600" dirty="0"/>
              <a:t>Larger Packets for RADIUS over TCP, see </a:t>
            </a:r>
            <a:r>
              <a:rPr lang="en-US" sz="1600" dirty="0">
                <a:hlinkClick r:id="rId4"/>
              </a:rPr>
              <a:t>http://datatracker.ietf.org/doc/draft-ietf-radext-bigger-packets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version, submitted to IESG for publication: </a:t>
            </a:r>
            <a:r>
              <a:rPr lang="en-US" sz="1600" dirty="0"/>
              <a:t>NAI-based Dynamic Peer Discovery for RADIUS/TLS and RADIUS/DTLS, see </a:t>
            </a:r>
            <a:r>
              <a:rPr lang="en-US" sz="1600" dirty="0">
                <a:hlinkClick r:id="rId5"/>
              </a:rPr>
              <a:t>http://datatracker.ietf.org/doc/draft-ietf-radext-dynamic-discovery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 of RADIUS </a:t>
            </a:r>
            <a:r>
              <a:rPr lang="en-US" sz="1600" dirty="0"/>
              <a:t>fragmentation </a:t>
            </a:r>
            <a:r>
              <a:rPr lang="en-US" sz="1600" dirty="0" smtClean="0"/>
              <a:t>draft, submitted to IESG for publication, </a:t>
            </a:r>
            <a:r>
              <a:rPr lang="en-US" sz="1600" dirty="0"/>
              <a:t>see </a:t>
            </a:r>
            <a:r>
              <a:rPr lang="en-US" sz="1600" dirty="0">
                <a:hlinkClick r:id="rId6"/>
              </a:rPr>
              <a:t>http://datatracker.ietf.org/doc/draft-ietf-radext-radius-fragmentation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 of RADIUS extensions for IP Port Configuration </a:t>
            </a:r>
            <a:r>
              <a:rPr lang="en-US" sz="1600" dirty="0"/>
              <a:t>and Reporting, see </a:t>
            </a:r>
            <a:r>
              <a:rPr lang="en-US" sz="1600" dirty="0">
                <a:hlinkClick r:id="rId7"/>
              </a:rPr>
              <a:t>http://datatracker.ietf.org/doc/draft-ietf-radext-ip-port-radius-ext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</a:t>
            </a: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6/16 of 11-15-0337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07800250-5732-46B4-B14C-1F0DC15AA41A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Emergency Context Resolution with Internet Technologies (ECRIT) 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dirty="0" smtClean="0">
                <a:hlinkClick r:id="rId3"/>
              </a:rPr>
              <a:t>http://www.ietf.org/dyn/wg/charter/ecrit-charter.html</a:t>
            </a:r>
            <a:r>
              <a:rPr lang="en-GB" sz="1800" dirty="0" smtClean="0"/>
              <a:t> </a:t>
            </a:r>
            <a:endParaRPr lang="en-GB" sz="18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dirty="0" smtClean="0"/>
              <a:t>Emergency Services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Framework for Emergency Calling using Internet Multimedia, see </a:t>
            </a:r>
            <a:r>
              <a:rPr lang="en-US" sz="1600" dirty="0" smtClean="0">
                <a:hlinkClick r:id="rId4"/>
              </a:rPr>
              <a:t>http://datatracker.ietf.org/doc/rfc6443/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Describing boundaries for Civic Addresses, see </a:t>
            </a:r>
            <a:r>
              <a:rPr lang="en-US" sz="1600" dirty="0" smtClean="0">
                <a:hlinkClick r:id="rId5"/>
              </a:rPr>
              <a:t>http://tools.ietf.org/id/draft-thomson-ecrit-civic-boundary-02.txt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[March 2015]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 and submitted to IESG for publication: Additional Data Related to </a:t>
            </a:r>
            <a:r>
              <a:rPr lang="en-US" sz="1400" dirty="0"/>
              <a:t>an Emergency Call, see </a:t>
            </a:r>
            <a:r>
              <a:rPr lang="en-US" sz="1400" dirty="0">
                <a:hlinkClick r:id="rId6"/>
              </a:rPr>
              <a:t>http://datatracker.ietf.org/doc/draft-ietf-ecrit-additional-data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New: individual submission on </a:t>
            </a:r>
            <a:r>
              <a:rPr lang="en-US" sz="1400" dirty="0"/>
              <a:t>Indoor Location Mechanisms for Emergency Services</a:t>
            </a:r>
            <a:r>
              <a:rPr lang="en-US" sz="1400" dirty="0" smtClean="0"/>
              <a:t> </a:t>
            </a:r>
            <a:r>
              <a:rPr lang="en-US" sz="1400" dirty="0"/>
              <a:t>, see </a:t>
            </a:r>
            <a:r>
              <a:rPr lang="en-US" sz="1400" dirty="0">
                <a:hlinkClick r:id="rId7"/>
              </a:rPr>
              <a:t>http://datatracker.ietf.org/doc/draft-marshall-ecrit-indoor-location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7/16 of 11-15-0337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133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 smtClean="0">
                <a:hlinkClick r:id="rId3"/>
              </a:rPr>
              <a:t>https://datatracker.ietf.org/wg/homenet/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This working group focuses on the evolving networking technology </a:t>
            </a:r>
            <a:br>
              <a:rPr lang="en-US" sz="1600" dirty="0" smtClean="0"/>
            </a:br>
            <a:r>
              <a:rPr lang="en-US" sz="16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This document is expected to apply the IPv6 addressing architecture, prefix delegation, global and ULA addresses, source address selection rules and other existing components of the IPv6 </a:t>
            </a:r>
            <a:br>
              <a:rPr lang="en-US" sz="1400" dirty="0" smtClean="0"/>
            </a:br>
            <a:r>
              <a:rPr lang="en-US" sz="1400" dirty="0" smtClean="0"/>
              <a:t>architecture, as appropriate.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Home Networking Architecture for IPv6, Published as IPv6 Home Networking Architecture Principle: </a:t>
            </a:r>
            <a:r>
              <a:rPr lang="en-US" sz="1400" dirty="0" smtClean="0">
                <a:hlinkClick r:id="rId4"/>
              </a:rPr>
              <a:t>http://datatracker.ietf.org/doc/rfc7368/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Updates [March 2015] Documents of interest: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Home Networking </a:t>
            </a:r>
            <a:r>
              <a:rPr lang="en-US" sz="1400" dirty="0"/>
              <a:t>Control Protocol: </a:t>
            </a:r>
            <a:r>
              <a:rPr lang="en-US" sz="1400" dirty="0">
                <a:hlinkClick r:id="rId5"/>
              </a:rPr>
              <a:t>http://datatracker.ietf.org/doc/draft-ietf-homenet-hncp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Internet </a:t>
            </a:r>
            <a:r>
              <a:rPr lang="en-US" sz="1400" dirty="0"/>
              <a:t>draft on Prefix and Address Assignment in a Home </a:t>
            </a:r>
            <a:r>
              <a:rPr lang="en-US" sz="1400" dirty="0" smtClean="0"/>
              <a:t>Network: </a:t>
            </a:r>
            <a:r>
              <a:rPr lang="en-US" sz="1400" dirty="0">
                <a:hlinkClick r:id="rId6"/>
              </a:rPr>
              <a:t>http://datatracker.ietf.org/doc/draft-pfister-homenet-prefix-assignment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Distributed Node Consensus Protocol, </a:t>
            </a:r>
            <a:r>
              <a:rPr lang="en-US" sz="1400" dirty="0"/>
              <a:t>see </a:t>
            </a:r>
            <a:r>
              <a:rPr lang="en-US" sz="1400" dirty="0">
                <a:hlinkClick r:id="rId7"/>
              </a:rPr>
              <a:t>http://datatracker.ietf.org/doc/draft-ietf-homenet-dncp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8/16 of 11-15-0337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Area WG processes submissions related to Operations Area WGs that have closed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Control and Provisioning of Wireless Access Points (CAPWAP) Working Group closed in 2009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</a:t>
            </a:r>
            <a:r>
              <a:rPr lang="en-US" sz="1400" dirty="0"/>
              <a:t>in https://mentor.ieee.org/802.11/dcn/14/11-14-0368-01-0000-march-2014-liaison-to-ietf-report.pptx 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</a:t>
            </a:r>
            <a:r>
              <a:rPr lang="en-US" sz="1400" dirty="0"/>
              <a:t>see </a:t>
            </a: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mentor.ieee.org/802.11/dcn/14/11-14-0684-01-0000-capwap-hybridmac-liaison-response.docx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mentor.ieee.org/802.11/dcn/14/11-14-0913-01-0000-liaison-response-opsawg-capwap-extension.docx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[March 2015]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Sent to IESG for publication: </a:t>
            </a:r>
            <a:r>
              <a:rPr lang="en-US" sz="1400" dirty="0" smtClean="0">
                <a:hlinkClick r:id="rId9"/>
              </a:rPr>
              <a:t>http://datatracker.ietf.org/doc/draft-ietf-opsawg-capwap-hybridmac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(r4): </a:t>
            </a:r>
            <a:r>
              <a:rPr lang="en-US" sz="1400" dirty="0" smtClean="0">
                <a:hlinkClick r:id="rId10"/>
              </a:rPr>
              <a:t>http</a:t>
            </a:r>
            <a:r>
              <a:rPr lang="en-US" sz="1400" dirty="0">
                <a:hlinkClick r:id="rId10"/>
              </a:rPr>
              <a:t>://datatracker.ietf.org/doc/draft-ietf-opsawg-capwap-alt-tunnel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(r5): </a:t>
            </a:r>
            <a:r>
              <a:rPr lang="en-US" sz="1400" u="sng" dirty="0" smtClean="0">
                <a:hlinkClick r:id="rId7"/>
              </a:rPr>
              <a:t>http://datatracker.ietf.org/doc/draft-ietf-opsawg-capwap-extension/</a:t>
            </a:r>
            <a:r>
              <a:rPr lang="en-US" sz="1400" u="sng" dirty="0" smtClean="0"/>
              <a:t> 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New individual submission</a:t>
            </a:r>
            <a:r>
              <a:rPr lang="en-US" sz="1400" dirty="0"/>
              <a:t>: CAPWAP Control and Data Channel Separation for Multi-provider </a:t>
            </a:r>
            <a:r>
              <a:rPr lang="en-US" sz="1400" dirty="0" smtClean="0"/>
              <a:t>Scenario</a:t>
            </a:r>
            <a:r>
              <a:rPr lang="en-US" sz="1400" dirty="0"/>
              <a:t>, see </a:t>
            </a:r>
            <a:r>
              <a:rPr lang="en-US" sz="1400" dirty="0">
                <a:hlinkClick r:id="rId11"/>
              </a:rPr>
              <a:t>http://datatracker.ietf.org/doc/draft-you-opsawg-capwap-separation-for-mp</a:t>
            </a:r>
            <a:r>
              <a:rPr lang="en-US" sz="1400" dirty="0" smtClean="0">
                <a:hlinkClick r:id="rId11"/>
              </a:rPr>
              <a:t>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9/16 of 11-15-0337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135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Queue Management (AQM)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Active Queue Management and Packet Scheduling Working Group website: </a:t>
            </a:r>
            <a:r>
              <a:rPr lang="en-US" sz="2000" dirty="0">
                <a:hlinkClick r:id="rId3"/>
              </a:rPr>
              <a:t>http://datatracker.ietf.org/wg/aqm/charter/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IETF Recommendations Regarding Active Queue Management </a:t>
            </a:r>
            <a:r>
              <a:rPr lang="en-US" sz="1800" dirty="0"/>
              <a:t>to update </a:t>
            </a:r>
            <a:r>
              <a:rPr lang="en-US" sz="1800" dirty="0">
                <a:hlinkClick r:id="rId4"/>
              </a:rPr>
              <a:t>https://datatracker.ietf.org/doc/rfc2309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[March 2015]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fr-FR" sz="1400" dirty="0" err="1" smtClean="0"/>
              <a:t>Submitted</a:t>
            </a:r>
            <a:r>
              <a:rPr lang="fr-FR" sz="1400" dirty="0" smtClean="0"/>
              <a:t> to IESG for Publication: IETF </a:t>
            </a:r>
            <a:r>
              <a:rPr lang="fr-FR" sz="1400" dirty="0" err="1"/>
              <a:t>Recommendations</a:t>
            </a:r>
            <a:r>
              <a:rPr lang="fr-FR" sz="1400" dirty="0"/>
              <a:t> </a:t>
            </a:r>
            <a:r>
              <a:rPr lang="fr-FR" sz="1400" dirty="0" err="1"/>
              <a:t>Regarding</a:t>
            </a:r>
            <a:r>
              <a:rPr lang="fr-FR" sz="1400" dirty="0"/>
              <a:t> Active Queue </a:t>
            </a:r>
            <a:r>
              <a:rPr lang="fr-FR" sz="1400" dirty="0" smtClean="0"/>
              <a:t>Management, </a:t>
            </a:r>
            <a:r>
              <a:rPr lang="fr-FR" sz="1400" dirty="0" err="1" smtClean="0"/>
              <a:t>see</a:t>
            </a:r>
            <a:r>
              <a:rPr lang="fr-FR" sz="1400" dirty="0" smtClean="0"/>
              <a:t> </a:t>
            </a:r>
            <a:r>
              <a:rPr lang="en-US" sz="1400" u="sng" dirty="0" smtClean="0">
                <a:hlinkClick r:id="rId5"/>
              </a:rPr>
              <a:t>http</a:t>
            </a:r>
            <a:r>
              <a:rPr lang="en-US" sz="1400" u="sng" dirty="0">
                <a:hlinkClick r:id="rId5"/>
              </a:rPr>
              <a:t>://datatracker.ietf.org/doc/draft-ietf-aqm-recommendation</a:t>
            </a:r>
            <a:r>
              <a:rPr lang="en-US" sz="1400" u="sng" dirty="0" smtClean="0">
                <a:hlinkClick r:id="rId5"/>
              </a:rPr>
              <a:t>/</a:t>
            </a:r>
            <a:r>
              <a:rPr lang="en-US" sz="14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AQM Characterization Guidelines, see </a:t>
            </a:r>
            <a:r>
              <a:rPr lang="en-US" sz="1400" dirty="0" smtClean="0">
                <a:hlinkClick r:id="rId6"/>
              </a:rPr>
              <a:t>http://datatracker.ietf.org/doc/draft-ietf-aqm-eval-guidelines/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The </a:t>
            </a:r>
            <a:r>
              <a:rPr lang="en-US" sz="1400" dirty="0"/>
              <a:t>Benefits and Pitfalls of using Explicit Congestion Notification (ECN), see </a:t>
            </a:r>
            <a:r>
              <a:rPr lang="en-US" sz="1400" dirty="0">
                <a:hlinkClick r:id="rId7"/>
              </a:rPr>
              <a:t>http://datatracker.ietf.org/doc/draft-ietf-aqm-ecn-benefits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On Queuing</a:t>
            </a:r>
            <a:r>
              <a:rPr lang="en-US" sz="1400" dirty="0"/>
              <a:t>, Marking, and Dropping, see </a:t>
            </a:r>
            <a:r>
              <a:rPr lang="en-US" sz="1400" dirty="0">
                <a:hlinkClick r:id="rId8"/>
              </a:rPr>
              <a:t>http://datatracker.ietf.org/doc/draft-ietf-aqm-fq-implementation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Controlled Delay Active Queue Management, see </a:t>
            </a:r>
            <a:r>
              <a:rPr lang="en-US" sz="1400" dirty="0" smtClean="0">
                <a:hlinkClick r:id="rId9"/>
              </a:rPr>
              <a:t>http://datatracker.ietf.org/doc/draft-ietf-aqm-codel/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10/16 of 11-15-0337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[March 2015]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Updated</a:t>
            </a:r>
            <a:r>
              <a:rPr lang="en-US" sz="1800" dirty="0"/>
              <a:t>: </a:t>
            </a:r>
            <a:r>
              <a:rPr lang="en-US" sz="1800" dirty="0" smtClean="0"/>
              <a:t>Negotiated </a:t>
            </a:r>
            <a:r>
              <a:rPr lang="en-US" sz="1800" dirty="0"/>
              <a:t>Finite Field </a:t>
            </a:r>
            <a:r>
              <a:rPr lang="en-US" sz="1800" dirty="0" err="1"/>
              <a:t>Diffie</a:t>
            </a:r>
            <a:r>
              <a:rPr lang="en-US" sz="1800" dirty="0"/>
              <a:t>-Hellman Ephemeral Parameters for </a:t>
            </a:r>
            <a:r>
              <a:rPr lang="en-US" sz="1800" dirty="0" smtClean="0"/>
              <a:t>TLS, </a:t>
            </a:r>
            <a:r>
              <a:rPr lang="en-US" sz="1800" dirty="0"/>
              <a:t>see </a:t>
            </a:r>
            <a:r>
              <a:rPr lang="en-US" sz="1800" dirty="0">
                <a:hlinkClick r:id="rId4"/>
              </a:rPr>
              <a:t>http://datatracker.ietf.org/doc/draft-ietf-tls-negotiated-ff-dhe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Updated: TLS Fallback Signaling Cipher Suite Value (SCSV) for Preventing Protocol Downgrade Attacks, see </a:t>
            </a:r>
            <a:r>
              <a:rPr lang="en-US" sz="1800" dirty="0">
                <a:hlinkClick r:id="rId5"/>
              </a:rPr>
              <a:t>http://datatracker.ietf.org/doc/draft-ietf-tls-downgrade-scsv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Updated: Deprecating Secure Sockets Layer Version 3.0, see </a:t>
            </a:r>
            <a:r>
              <a:rPr lang="en-US" sz="1800" dirty="0">
                <a:hlinkClick r:id="rId6"/>
              </a:rPr>
              <a:t>http://datatracker.ietf.org/doc/draft-ietf-tls-sslv3-diediedie</a:t>
            </a:r>
            <a:r>
              <a:rPr lang="en-US" sz="1800" dirty="0" smtClean="0">
                <a:hlinkClick r:id="rId6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TLS version 1.3 </a:t>
            </a:r>
            <a:r>
              <a:rPr lang="en-US" sz="1800" u="sng" dirty="0" smtClean="0">
                <a:hlinkClick r:id="rId7"/>
              </a:rPr>
              <a:t>http</a:t>
            </a:r>
            <a:r>
              <a:rPr lang="en-US" sz="1800" u="sng" dirty="0">
                <a:hlinkClick r:id="rId7"/>
              </a:rPr>
              <a:t>://datatracker.ietf.org/doc/draft-ietf-tls-tls13</a:t>
            </a:r>
            <a:r>
              <a:rPr lang="en-US" sz="1800" u="sng" dirty="0" smtClean="0">
                <a:hlinkClick r:id="rId7"/>
              </a:rPr>
              <a:t>/</a:t>
            </a:r>
            <a:r>
              <a:rPr lang="en-US" sz="18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800" u="sng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11/16 of 11-15-0337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[March 2015]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 version of Requirements document submitted to IESG for publication: </a:t>
            </a:r>
            <a:r>
              <a:rPr lang="en-US" sz="1600" u="sng" dirty="0" smtClean="0">
                <a:hlinkClick r:id="rId4"/>
              </a:rPr>
              <a:t>http://datatracker.ietf.org/doc/draft-ietf-dnssd-requirements/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New document: </a:t>
            </a:r>
            <a:r>
              <a:rPr lang="en-US" sz="1600" dirty="0"/>
              <a:t>On Interoperation of Labels Between </a:t>
            </a:r>
            <a:r>
              <a:rPr lang="en-US" sz="1600" dirty="0" err="1"/>
              <a:t>mDNS</a:t>
            </a:r>
            <a:r>
              <a:rPr lang="en-US" sz="1600" dirty="0"/>
              <a:t> and DNS, </a:t>
            </a:r>
            <a:r>
              <a:rPr lang="en-US" sz="1600" dirty="0">
                <a:hlinkClick r:id="rId5"/>
              </a:rPr>
              <a:t>http://datatracker.ietf.org/doc/draft-ietf-dnssd-mdns-dns-interop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Multicast </a:t>
            </a:r>
            <a:r>
              <a:rPr lang="en-US" sz="1600" dirty="0"/>
              <a:t>DNS (</a:t>
            </a:r>
            <a:r>
              <a:rPr lang="en-US" sz="1600" dirty="0" err="1"/>
              <a:t>mDNS</a:t>
            </a:r>
            <a:r>
              <a:rPr lang="en-US" sz="1600" dirty="0"/>
              <a:t>) Threat Model and Security </a:t>
            </a:r>
            <a:r>
              <a:rPr lang="en-US" sz="1600" dirty="0" smtClean="0"/>
              <a:t>Consideration</a:t>
            </a:r>
            <a:r>
              <a:rPr lang="en-US" sz="1600" dirty="0"/>
              <a:t>, see </a:t>
            </a:r>
            <a:r>
              <a:rPr lang="en-US" sz="1600" dirty="0">
                <a:hlinkClick r:id="rId6"/>
              </a:rPr>
              <a:t>http://datatracker.ietf.org/doc/draft-rafiee-dnssd-mdns-threatmodel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12/16 of 11-15-0337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6LOWPAN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600" b="0" dirty="0">
                <a:hlinkClick r:id="rId3"/>
              </a:rPr>
              <a:t>http://datatracker.ietf.org/wg/6lowpan/charter/</a:t>
            </a:r>
            <a:endParaRPr lang="en-GB" sz="1600" b="0" dirty="0"/>
          </a:p>
          <a:p>
            <a:pPr lvl="1">
              <a:lnSpc>
                <a:spcPct val="80000"/>
              </a:lnSpc>
            </a:pPr>
            <a:r>
              <a:rPr lang="en-US" sz="1600" dirty="0"/>
              <a:t>Focus: IPv6 over Low Power PAN: Adaption of IPv6 protocol to operate on constrained nodes and link layers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ROLL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4"/>
              </a:rPr>
              <a:t>http://datatracker.ietf.org/wg/roll/</a:t>
            </a:r>
            <a:r>
              <a:rPr lang="en-GB" sz="1600" dirty="0"/>
              <a:t> </a:t>
            </a:r>
          </a:p>
          <a:p>
            <a:pPr lvl="1"/>
            <a:r>
              <a:rPr lang="en-US" sz="1600" dirty="0"/>
              <a:t>Focus: Routing over Low Power and </a:t>
            </a:r>
            <a:r>
              <a:rPr lang="en-US" sz="1600" dirty="0" err="1"/>
              <a:t>Lossy</a:t>
            </a:r>
            <a:r>
              <a:rPr lang="en-US" sz="1600" dirty="0"/>
              <a:t> </a:t>
            </a:r>
            <a:r>
              <a:rPr lang="en-US" sz="1600" dirty="0" smtClean="0"/>
              <a:t>Networks</a:t>
            </a:r>
          </a:p>
          <a:p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</a:t>
            </a:r>
            <a:endParaRPr lang="en-GB" sz="18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600" dirty="0"/>
              <a:t>Constrained </a:t>
            </a:r>
            <a:r>
              <a:rPr lang="en-US" sz="1600" dirty="0" err="1"/>
              <a:t>RESTful</a:t>
            </a:r>
            <a:r>
              <a:rPr lang="en-US" sz="1600" dirty="0"/>
              <a:t> Environments)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5"/>
              </a:rPr>
              <a:t>http://datatracker.ietf.org/wg/core/</a:t>
            </a:r>
            <a:r>
              <a:rPr lang="en-GB" sz="1600" b="0" dirty="0"/>
              <a:t> </a:t>
            </a:r>
            <a:endParaRPr lang="en-GB" sz="1600" dirty="0"/>
          </a:p>
          <a:p>
            <a:pPr lvl="1"/>
            <a:r>
              <a:rPr lang="en-US" sz="1600" dirty="0"/>
              <a:t>Focus: framework for resource-oriented applications intended to run on constrained IP networks. </a:t>
            </a:r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13/16 of 11-15-0337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Interest: Network-Based Mobility Extensions (NETEXT)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NETEXT: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http://datatracker.ietf.org/wg/netext/charter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Submitted to IESG for publication: Mapping </a:t>
            </a:r>
            <a:r>
              <a:rPr lang="en-US" sz="1800" dirty="0"/>
              <a:t>PMIPv6 </a:t>
            </a:r>
            <a:r>
              <a:rPr lang="en-US" sz="1800" dirty="0" err="1"/>
              <a:t>QoS</a:t>
            </a:r>
            <a:r>
              <a:rPr lang="en-US" sz="1800" dirty="0"/>
              <a:t> Procedures with WLAN </a:t>
            </a:r>
            <a:r>
              <a:rPr lang="en-US" sz="1800" dirty="0" err="1"/>
              <a:t>QoS</a:t>
            </a:r>
            <a:r>
              <a:rPr lang="en-US" sz="1800" dirty="0"/>
              <a:t> Procedures, see </a:t>
            </a:r>
            <a:r>
              <a:rPr lang="en-US" sz="1800" dirty="0">
                <a:hlinkClick r:id="rId4"/>
              </a:rPr>
              <a:t>http://datatracker.ietf.org/doc/draft-ietf-netext-pmip-qos-wifi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pPr algn="just"/>
            <a:r>
              <a:rPr lang="en-US" sz="1400" dirty="0" smtClean="0"/>
              <a:t>Abstract: This </a:t>
            </a:r>
            <a:r>
              <a:rPr lang="en-US" sz="1400" dirty="0"/>
              <a:t>document provides guidelines for achieving end to end Quality- of-Service (</a:t>
            </a:r>
            <a:r>
              <a:rPr lang="en-US" sz="1400" dirty="0" err="1"/>
              <a:t>QoS</a:t>
            </a:r>
            <a:r>
              <a:rPr lang="en-US" sz="1400" dirty="0"/>
              <a:t>) in a Proxy Mobile IPv6 (PMIPv6) domain where the access network is based on IEEE 802.11. RFC 7222 describes </a:t>
            </a:r>
            <a:r>
              <a:rPr lang="en-US" sz="1400" dirty="0" err="1"/>
              <a:t>QoS</a:t>
            </a:r>
            <a:r>
              <a:rPr lang="en-US" sz="1400" dirty="0"/>
              <a:t> negotiation between a Mobility Access Gateway (MAG) and Local Mobility Anchor (LMA) in a PMIPv6 mobility domain. The negotiated </a:t>
            </a:r>
            <a:r>
              <a:rPr lang="en-US" sz="1400" dirty="0" err="1"/>
              <a:t>QoS</a:t>
            </a:r>
            <a:r>
              <a:rPr lang="en-US" sz="1400" dirty="0"/>
              <a:t> parameters can be used for </a:t>
            </a:r>
            <a:r>
              <a:rPr lang="en-US" sz="1400" dirty="0" err="1"/>
              <a:t>QoS</a:t>
            </a:r>
            <a:r>
              <a:rPr lang="en-US" sz="1400" dirty="0"/>
              <a:t> policing and marking of packets to enforce </a:t>
            </a:r>
            <a:r>
              <a:rPr lang="en-US" sz="1400" dirty="0" err="1"/>
              <a:t>QoS</a:t>
            </a:r>
            <a:r>
              <a:rPr lang="en-US" sz="1400" dirty="0"/>
              <a:t> differentiation on the path between the MAG and LMA. IEEE 802.11, Wi-Fi Multimedia - Admission Control (WMM-AC) describes methods for </a:t>
            </a:r>
            <a:r>
              <a:rPr lang="en-US" sz="1400" dirty="0" err="1"/>
              <a:t>QoS</a:t>
            </a:r>
            <a:r>
              <a:rPr lang="en-US" sz="1400" dirty="0"/>
              <a:t> negotiation between a Wi-Fi Station (MN in PMIPv6 terminology) and an Access Point. This document provides a mapping between the above two sets of </a:t>
            </a:r>
            <a:r>
              <a:rPr lang="en-US" sz="1400" dirty="0" err="1"/>
              <a:t>QoS</a:t>
            </a:r>
            <a:r>
              <a:rPr lang="en-US" sz="1400" dirty="0"/>
              <a:t> procedures and the associated </a:t>
            </a:r>
            <a:r>
              <a:rPr lang="en-US" sz="1400" dirty="0" err="1"/>
              <a:t>QoS</a:t>
            </a:r>
            <a:r>
              <a:rPr lang="en-US" sz="1400" dirty="0"/>
              <a:t> parameters. This document is intended to be used as a companion document to RFC 7222 to enable implementation of end to end </a:t>
            </a:r>
            <a:r>
              <a:rPr lang="en-US" sz="1400" dirty="0" err="1"/>
              <a:t>QoS</a:t>
            </a:r>
            <a:r>
              <a:rPr lang="en-US" sz="1400" dirty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14/16 of 11-15-0337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GB" sz="2000" dirty="0" smtClean="0"/>
              <a:t>I’m going to suggest going forward we use a single style with appropriately set tabs,  and use leading</a:t>
            </a:r>
            <a:r>
              <a:rPr lang="en-US" sz="2000" dirty="0" smtClean="0"/>
              <a:t> </a:t>
            </a:r>
            <a:r>
              <a:rPr lang="en-GB" sz="2000" dirty="0" smtClean="0"/>
              <a:t>Tabs to distinguish the syntax and description parts. (Adrian Stephens Feb 9, 2010)</a:t>
            </a:r>
          </a:p>
          <a:p>
            <a:r>
              <a:rPr lang="en-GB" sz="2000" dirty="0" smtClean="0"/>
              <a:t>Figure in an anchored frame within a table, and use a table caption as a figure caption</a:t>
            </a:r>
          </a:p>
          <a:p>
            <a:r>
              <a:rPr lang="en-GB" sz="2000" dirty="0" smtClean="0"/>
              <a:t> Keep embedded figures using </a:t>
            </a:r>
            <a:r>
              <a:rPr lang="en-GB" sz="2000" dirty="0" err="1" smtClean="0"/>
              <a:t>visio</a:t>
            </a:r>
            <a:r>
              <a:rPr lang="en-GB" sz="2000" dirty="0" smtClean="0"/>
              <a:t> as long as possible</a:t>
            </a:r>
            <a:endParaRPr lang="en-US" sz="2000" dirty="0" smtClean="0"/>
          </a:p>
          <a:p>
            <a:pPr lvl="1"/>
            <a:r>
              <a:rPr lang="en-GB" sz="1800" dirty="0" smtClean="0"/>
              <a:t>Near the end of sponsor ballot,  turn these all into .</a:t>
            </a:r>
            <a:r>
              <a:rPr lang="en-GB" sz="1800" dirty="0" err="1" smtClean="0"/>
              <a:t>wmf</a:t>
            </a:r>
            <a:r>
              <a:rPr lang="en-GB" sz="1800" dirty="0" smtClean="0"/>
              <a:t> (windows meta file) format files (you can do this from </a:t>
            </a:r>
            <a:r>
              <a:rPr lang="en-GB" sz="1800" dirty="0" err="1" smtClean="0"/>
              <a:t>visio</a:t>
            </a:r>
            <a:r>
              <a:rPr lang="en-GB" sz="1800" dirty="0" smtClean="0"/>
              <a:t> using “save as”).   Keep separate files for the .</a:t>
            </a:r>
            <a:r>
              <a:rPr lang="en-GB" sz="1800" dirty="0" err="1" smtClean="0"/>
              <a:t>vsd</a:t>
            </a:r>
            <a:r>
              <a:rPr lang="en-GB" sz="1800" dirty="0" smtClean="0"/>
              <a:t> source and the .</a:t>
            </a:r>
            <a:r>
              <a:rPr lang="en-GB" sz="1800" dirty="0" err="1" smtClean="0"/>
              <a:t>wmf</a:t>
            </a:r>
            <a:r>
              <a:rPr lang="en-GB" sz="1800" dirty="0" smtClean="0"/>
              <a:t> file that is linked to from frame. There is likelihood we should use .</a:t>
            </a:r>
            <a:r>
              <a:rPr lang="en-GB" sz="1800" dirty="0" err="1" smtClean="0"/>
              <a:t>emf</a:t>
            </a:r>
            <a:endParaRPr lang="en-GB" sz="1800" dirty="0" smtClean="0"/>
          </a:p>
          <a:p>
            <a:r>
              <a:rPr lang="en-GB" sz="2000" dirty="0" smtClean="0"/>
              <a:t>Frame templates for </a:t>
            </a:r>
            <a:r>
              <a:rPr lang="en-GB" sz="2000" dirty="0" err="1" smtClean="0"/>
              <a:t>11aa</a:t>
            </a:r>
            <a:r>
              <a:rPr lang="en-GB" sz="2000" dirty="0" smtClean="0"/>
              <a:t>, </a:t>
            </a:r>
            <a:r>
              <a:rPr lang="en-GB" sz="2000" dirty="0" err="1" smtClean="0"/>
              <a:t>11ac</a:t>
            </a:r>
            <a:r>
              <a:rPr lang="en-GB" sz="2000" dirty="0" smtClean="0"/>
              <a:t>, </a:t>
            </a:r>
            <a:r>
              <a:rPr lang="en-GB" sz="2000" dirty="0" err="1" smtClean="0"/>
              <a:t>11af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Text version of MIB is available (2012, ae2012, aa2012, ad2012, acD5.0, afD5.0. mcD3.0)</a:t>
            </a: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11-15-0341 by Peter Ecclesine (Cisco Systems)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140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Liaison: Protocol Independent Multicast (PIM) Re-charter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PIM: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http://datatracker.ietf.org/wg/pim/charter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being re-chartered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One contributor’s comment: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smtClean="0"/>
              <a:t>IP </a:t>
            </a:r>
            <a:r>
              <a:rPr lang="en-US" sz="1600" dirty="0"/>
              <a:t>Multicast over 802.11 is inefficient and unreliable. I would like to see at least one of the multicast working groups in the IETF have a chartered item to work with the IEEE coordinating a solution to this mess. Or at least a coordinated effort to state our dis-satisfaction with the current mess and make a formal request to provide high bandwidth, efficient multicast over 802.11 without sending unicast copies to each group member. After all, it is a radio and it is being broadcast</a:t>
            </a:r>
            <a:r>
              <a:rPr lang="en-US" sz="1600" dirty="0" smtClean="0"/>
              <a:t>???”</a:t>
            </a:r>
            <a:endParaRPr lang="en-US" sz="16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15/16 of 11-15-0337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4AFE48CA-64CD-4957-84CE-969E1D15CE85}" type="slidenum">
              <a:rPr lang="en-US" smtClean="0"/>
              <a:pPr/>
              <a:t>141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RFC 4017 - IEEE 802.11 Requirements on EAP Methods</a:t>
            </a:r>
          </a:p>
          <a:p>
            <a:r>
              <a:rPr lang="en-US" dirty="0" smtClean="0"/>
              <a:t>Jan 2012 report (PAWS, </a:t>
            </a:r>
            <a:r>
              <a:rPr lang="en-US" dirty="0" err="1" smtClean="0"/>
              <a:t>Homenet</a:t>
            </a:r>
            <a:r>
              <a:rPr lang="en-US" dirty="0" smtClean="0"/>
              <a:t> details), </a:t>
            </a:r>
            <a:r>
              <a:rPr lang="en-US" dirty="0" smtClean="0">
                <a:hlinkClick r:id="rId3"/>
              </a:rPr>
              <a:t>https://mentor.ieee.org/802.11/dcn/12/11-12-0122-01-0000-january-2012-liaison-to-ietf.ppt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16/16 of 11-15-0337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2015-03-12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657504"/>
              </p:ext>
            </p:extLst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1</a:t>
            </a:r>
            <a:r>
              <a:rPr lang="en-US" sz="1200" b="0" dirty="0" smtClean="0"/>
              <a:t>/5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11-15-0469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Mark Hamilton,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Spectralink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March 2015, Berlin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2</a:t>
            </a:r>
            <a:r>
              <a:rPr lang="en-US" sz="1200" b="0" dirty="0" smtClean="0"/>
              <a:t>/5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11-15-0469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Mark Hamilton,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Spectralink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Considered first draft pattern guidelines document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Agreed to add some more examples, and some editorial changes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Still need to find names more distinct than “Enabled” and “Activated”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With the above done (especially the naming?) ready to circulate for comments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Will start to scrub existing usage for any missing patterns next time</a:t>
            </a:r>
          </a:p>
          <a:p>
            <a:pPr>
              <a:spcBef>
                <a:spcPts val="0"/>
              </a:spcBef>
            </a:pPr>
            <a:r>
              <a:rPr lang="en-US" dirty="0"/>
              <a:t>IETF/802 coordination update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No news</a:t>
            </a:r>
          </a:p>
          <a:p>
            <a:pPr>
              <a:spcBef>
                <a:spcPts val="0"/>
              </a:spcBef>
            </a:pPr>
            <a:r>
              <a:rPr lang="en-US" dirty="0"/>
              <a:t>Joint meeting with TGak, and 802.1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Discussed </a:t>
            </a:r>
            <a:r>
              <a:rPr lang="en-US" sz="2200" dirty="0" smtClean="0"/>
              <a:t>how to model a DS implemented with 802.1Q bridges, in combination with 11ak bridging APs running GLK links.</a:t>
            </a:r>
            <a:endParaRPr lang="en-US" sz="2200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3</a:t>
            </a:r>
            <a:r>
              <a:rPr lang="en-US" sz="1200" b="0" dirty="0" smtClean="0"/>
              <a:t>/5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11-15-0469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Mark Hamilton,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Spectralink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None</a:t>
            </a:r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4</a:t>
            </a:r>
            <a:r>
              <a:rPr lang="en-US" sz="1200" b="0" dirty="0" smtClean="0"/>
              <a:t>/5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11-15-0469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Mark Hamilton,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Spectralink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2015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Two standalone meeting slots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Design Pattern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802.11 Architecture topics: DSAF, DS_SAP, Figure 5-1 et </a:t>
            </a:r>
            <a:r>
              <a:rPr lang="en-US" sz="2600" dirty="0" err="1" smtClean="0"/>
              <a:t>seq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600" dirty="0"/>
              <a:t>DS/AP/Portal architecture </a:t>
            </a:r>
            <a:r>
              <a:rPr lang="en-US" sz="2600" dirty="0" smtClean="0"/>
              <a:t>discussions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One </a:t>
            </a:r>
            <a:r>
              <a:rPr lang="en-US" sz="3000" dirty="0"/>
              <a:t>joint session with TGak </a:t>
            </a:r>
            <a:endParaRPr lang="en-US" sz="3000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11ak architecture discussions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5/5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11-15-0469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Mark Hamilton,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Spectralink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</a:t>
            </a:r>
            <a:endParaRPr lang="en-US" sz="1200" b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March 2015 closing plenary meeting. Attendance information and liaison reports are also included.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PAR Review SC – Closing Report – March 2015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2015-03-13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297781"/>
              </p:ext>
            </p:extLst>
          </p:nvPr>
        </p:nvGraphicFramePr>
        <p:xfrm>
          <a:off x="518516" y="2320925"/>
          <a:ext cx="8050212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Document" r:id="rId4" imgW="8245941" imgH="2538755" progId="Word.Document.8">
                  <p:embed/>
                </p:oleObj>
              </mc:Choice>
              <mc:Fallback>
                <p:oleObj name="Document" r:id="rId4" imgW="8245941" imgH="253875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16" y="2320925"/>
                        <a:ext cx="8050212" cy="246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11-15-0230 by Jon Rosdahl, CSR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199"/>
          </a:xfrm>
        </p:spPr>
        <p:txBody>
          <a:bodyPr>
            <a:normAutofit fontScale="90000"/>
          </a:bodyPr>
          <a:lstStyle/>
          <a:p>
            <a:r>
              <a:rPr lang="en-GB" dirty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Review of Proposed PAR </a:t>
            </a:r>
            <a:r>
              <a:rPr lang="en-US" altLang="en-US" sz="2000" dirty="0" smtClean="0"/>
              <a:t>documents:</a:t>
            </a:r>
            <a:endParaRPr lang="en-US" altLang="en-US" sz="2000" dirty="0"/>
          </a:p>
          <a:p>
            <a:pPr lvl="1"/>
            <a:r>
              <a:rPr lang="en-US" sz="1800" dirty="0"/>
              <a:t>802c- Amendment: Local Media Access Control (MAC) Addressing, </a:t>
            </a:r>
            <a:r>
              <a:rPr lang="en-US" sz="1800" dirty="0">
                <a:hlinkClick r:id="rId3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4"/>
              </a:rPr>
              <a:t>CSD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802.1Qci- Amendment, Per-Stream Filtering and Policing, </a:t>
            </a:r>
            <a:r>
              <a:rPr lang="en-US" sz="1800" dirty="0">
                <a:hlinkClick r:id="rId5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6"/>
              </a:rPr>
              <a:t>CSD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802.1Qcj- Amendment, Automatic Attachment to Provider Backbone Bridging (PBB) services, </a:t>
            </a:r>
            <a:r>
              <a:rPr lang="en-US" sz="1800" dirty="0">
                <a:hlinkClick r:id="rId7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8"/>
              </a:rPr>
              <a:t>CSD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802.3bq- Amendment,  </a:t>
            </a:r>
            <a:r>
              <a:rPr lang="en-US" sz="1800" dirty="0">
                <a:hlinkClick r:id="rId9"/>
              </a:rPr>
              <a:t>PAR Modification Request</a:t>
            </a:r>
            <a:r>
              <a:rPr lang="en-US" sz="1800" dirty="0"/>
              <a:t> and </a:t>
            </a:r>
            <a:r>
              <a:rPr lang="en-US" sz="1800" dirty="0">
                <a:hlinkClick r:id="rId10"/>
              </a:rPr>
              <a:t>CSD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802.3bz- Amendment, 2.5 Gb/s and 5 Gb/s, </a:t>
            </a:r>
            <a:r>
              <a:rPr lang="en-US" sz="1800" dirty="0">
                <a:hlinkClick r:id="rId11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12"/>
              </a:rPr>
              <a:t>CSD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802.11ay- Amendment: Enhancements for Ultra High Throughput in and around the 60 GHz Band, </a:t>
            </a:r>
            <a:r>
              <a:rPr lang="en-US" sz="1800" dirty="0">
                <a:hlinkClick r:id="rId13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14"/>
              </a:rPr>
              <a:t>CSD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802.15.3e- Amendment for High-rate close proximity point-to-point communications ,  </a:t>
            </a:r>
            <a:r>
              <a:rPr lang="en-US" sz="1800" dirty="0">
                <a:hlinkClick r:id="rId15" action="ppaction://hlinkfile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16" action="ppaction://hlinkfile"/>
              </a:rPr>
              <a:t>CSD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Privacy Recommendation EC Study Group - Privacy Considerations for IEEE 802 Technologies, </a:t>
            </a:r>
            <a:r>
              <a:rPr lang="en-US" sz="1800" dirty="0">
                <a:hlinkClick r:id="rId17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18"/>
              </a:rPr>
              <a:t>CSD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802.24 </a:t>
            </a:r>
            <a:r>
              <a:rPr lang="en-US" sz="1800" dirty="0" err="1"/>
              <a:t>IoT</a:t>
            </a:r>
            <a:r>
              <a:rPr lang="en-US" sz="1800" dirty="0"/>
              <a:t> New TG request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Meeting times: Monday PM2, Tuesday AM2, Thursday AM2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11-15-0230 by Jon Rosdahl, CSR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9144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PAR SC –  March </a:t>
            </a:r>
            <a:r>
              <a:rPr lang="en-US" altLang="en-US" dirty="0" smtClean="0"/>
              <a:t>2015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Chair: Jon Rosdahl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Monday Agenda: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Welcome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Determine order of review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Review PARs/CSD posted for review this week.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Recess</a:t>
            </a:r>
          </a:p>
          <a:p>
            <a:pPr marL="0" indent="0"/>
            <a:r>
              <a:rPr lang="en-US" dirty="0"/>
              <a:t>Tuesday Agenda: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Complete review of PARs/CSD and post comments to 802 WGs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Recess</a:t>
            </a:r>
          </a:p>
          <a:p>
            <a:pPr marL="0" indent="0"/>
            <a:r>
              <a:rPr lang="en-US" dirty="0"/>
              <a:t>Thursday Agenda: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Review Response to Comments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Prepare Report for 802.11 WG closing plenary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Adjourn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11-15-0230 by Jon Rosdahl, CSR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>
            <a:norm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/>
              <a:t>802.11 has posted comments for the PARs under consideration for the 802 March 15 Plenary in the doc:11-15/229r1</a:t>
            </a:r>
            <a:r>
              <a:rPr lang="en-US" sz="3600" dirty="0"/>
              <a:t>: </a:t>
            </a:r>
            <a:r>
              <a:rPr lang="en-US" sz="1600" dirty="0">
                <a:hlinkClick r:id="rId3"/>
              </a:rPr>
              <a:t>https://mentor.ieee.org/802.11/dcn/15/11-15-0229-01-0PAR-802-11-par-review-meeting-slides-and-minutes-march-2015.pptx</a:t>
            </a:r>
            <a:endParaRPr lang="en-US" sz="1600" dirty="0"/>
          </a:p>
          <a:p>
            <a:r>
              <a:rPr lang="en-US" sz="2000" dirty="0"/>
              <a:t>Comments were provided for the following WGs:</a:t>
            </a:r>
          </a:p>
          <a:p>
            <a:pPr marL="400050" lvl="1" indent="0">
              <a:buNone/>
            </a:pPr>
            <a:r>
              <a:rPr lang="en-US" dirty="0"/>
              <a:t>     802.1: 802c,  802.1Qci</a:t>
            </a:r>
          </a:p>
          <a:p>
            <a:pPr marL="400050" lvl="1" indent="0">
              <a:buNone/>
            </a:pPr>
            <a:r>
              <a:rPr lang="en-US" dirty="0"/>
              <a:t>     802.15.3e </a:t>
            </a:r>
          </a:p>
          <a:p>
            <a:pPr marL="400050" lvl="1" indent="0">
              <a:buNone/>
            </a:pPr>
            <a:r>
              <a:rPr lang="en-US" dirty="0"/>
              <a:t>     Privacy Recommendation EC Study Group:</a:t>
            </a:r>
          </a:p>
          <a:p>
            <a:pPr marL="400050" lvl="1" indent="0">
              <a:buNone/>
            </a:pPr>
            <a:r>
              <a:rPr lang="en-US" dirty="0"/>
              <a:t>     802.24 </a:t>
            </a:r>
            <a:r>
              <a:rPr lang="en-US" dirty="0" err="1"/>
              <a:t>IoT</a:t>
            </a:r>
            <a:r>
              <a:rPr lang="en-US" dirty="0"/>
              <a:t> New Task Group Request </a:t>
            </a:r>
          </a:p>
          <a:p>
            <a:pPr marL="400050" lvl="1" indent="0">
              <a:buNone/>
            </a:pPr>
            <a:r>
              <a:rPr lang="en-US" sz="2400" dirty="0"/>
              <a:t>No comments were submitted for:</a:t>
            </a:r>
            <a:r>
              <a:rPr lang="en-US" sz="1600" dirty="0"/>
              <a:t>   802.1Qci,      802.3bq     802.3bz </a:t>
            </a:r>
          </a:p>
          <a:p>
            <a:pPr marL="0" indent="0"/>
            <a:r>
              <a:rPr lang="en-US" dirty="0"/>
              <a:t>Response to Comments and report to 802.11 WG in the doc: 11-15/229r3: </a:t>
            </a:r>
            <a:r>
              <a:rPr lang="en-US" sz="1600" dirty="0">
                <a:hlinkClick r:id="rId4"/>
              </a:rPr>
              <a:t>https://mentor.ieee.org/802.11/dcn/15/11-15-0229-03-0PAR-802-11-par-review-meeting-slides-and-minutes-march-2015.pptx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11-15-0230 by Jon Rosdahl, CSR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10951"/>
          </a:xfrm>
        </p:spPr>
        <p:txBody>
          <a:bodyPr>
            <a:noAutofit/>
          </a:bodyPr>
          <a:lstStyle/>
          <a:p>
            <a:r>
              <a:rPr lang="en-US" sz="3200" dirty="0" smtClean="0"/>
              <a:t>Minutes for PAR Review SC – March 2015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990656" cy="5328592"/>
          </a:xfrm>
        </p:spPr>
        <p:txBody>
          <a:bodyPr/>
          <a:lstStyle/>
          <a:p>
            <a:pPr marL="0" indent="0"/>
            <a:r>
              <a:rPr lang="en-US" sz="2000" dirty="0"/>
              <a:t>Monday PM2: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/>
              <a:t>Welcome – called to order at 4pm by Jon Rosdahl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/>
              <a:t>Determine order of review -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/>
              <a:t>Review PARs/CSD posted for review this week.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/>
              <a:t>Recess at 6pm</a:t>
            </a:r>
          </a:p>
          <a:p>
            <a:pPr marL="0" indent="0"/>
            <a:r>
              <a:rPr lang="en-US" sz="2000" dirty="0"/>
              <a:t>Tuesday AM1: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/>
              <a:t>Called to order at 10:30am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/>
              <a:t>Completed review of PARs/CSD and post comments to 802 WGs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Recess – 12:30pm</a:t>
            </a:r>
            <a:endParaRPr lang="en-US" sz="1800" dirty="0"/>
          </a:p>
          <a:p>
            <a:pPr marL="0" indent="0"/>
            <a:r>
              <a:rPr lang="en-US" sz="2000" dirty="0"/>
              <a:t>Thursday </a:t>
            </a:r>
            <a:r>
              <a:rPr lang="en-US" sz="2000" dirty="0" smtClean="0"/>
              <a:t>AM2:</a:t>
            </a:r>
            <a:endParaRPr lang="en-US" sz="2000" dirty="0"/>
          </a:p>
          <a:p>
            <a:pPr marL="400050" lvl="1" indent="0"/>
            <a:r>
              <a:rPr lang="en-US" sz="1800" dirty="0"/>
              <a:t>Meeting did not come to order as there was only the Chair attending.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/>
              <a:t>Review Response to </a:t>
            </a:r>
            <a:r>
              <a:rPr lang="en-US" sz="1800" dirty="0" smtClean="0"/>
              <a:t>Comments was conducted by Chair</a:t>
            </a:r>
            <a:endParaRPr lang="en-US" sz="1800" dirty="0"/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A Report was prepared for </a:t>
            </a:r>
            <a:r>
              <a:rPr lang="en-US" sz="1800" dirty="0"/>
              <a:t>802.11 WG closing plenary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/>
              <a:t>Adjourn </a:t>
            </a:r>
            <a:r>
              <a:rPr lang="en-US" sz="1800" dirty="0" smtClean="0"/>
              <a:t> - as no more work to be done for the week.12:30pm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11-15-0230 by Jon Rosdahl, CSR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7772400" cy="4560863"/>
          </a:xfrm>
          <a:ln/>
        </p:spPr>
        <p:txBody>
          <a:bodyPr>
            <a:normAutofit/>
          </a:bodyPr>
          <a:lstStyle/>
          <a:p>
            <a:r>
              <a:rPr lang="en-US" dirty="0" smtClean="0"/>
              <a:t>Comments sent out:</a:t>
            </a:r>
          </a:p>
          <a:p>
            <a:r>
              <a:rPr lang="en-US" sz="2000" dirty="0" smtClean="0">
                <a:hlinkClick r:id="rId3"/>
              </a:rPr>
              <a:t>https://mentor.ieee.org/802.11/dcn/15/11-15-0229-01-0PAR-802-11-par-review-meeting-slides-and-minutes-march-2015.pptx</a:t>
            </a:r>
            <a:endParaRPr lang="en-US" sz="2000" dirty="0" smtClean="0"/>
          </a:p>
          <a:p>
            <a:endParaRPr lang="en-US" dirty="0"/>
          </a:p>
          <a:p>
            <a:r>
              <a:rPr lang="en-US" dirty="0" smtClean="0"/>
              <a:t>Comment Feedback and final report:</a:t>
            </a:r>
          </a:p>
          <a:p>
            <a:r>
              <a:rPr lang="en-US" sz="2000" dirty="0" smtClean="0">
                <a:hlinkClick r:id="rId4"/>
              </a:rPr>
              <a:t>https://mentor.ieee.org/802.11/dcn/15/11-15-0229-03-0PAR-802-11-par-review-meeting-slides-and-minutes-march-2015.pptx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15074" y="6475413"/>
            <a:ext cx="232726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11-15-0230 by Jon Rosdahl, CSR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08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26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</a:t>
            </a:r>
            <a:r>
              <a:rPr lang="en-US" sz="2800" dirty="0" smtClean="0">
                <a:latin typeface="Times New Roman" charset="0"/>
              </a:rPr>
              <a:t>802.11/15 </a:t>
            </a:r>
            <a:r>
              <a:rPr lang="en-US" sz="2800" dirty="0">
                <a:latin typeface="Times New Roman" charset="0"/>
              </a:rPr>
              <a:t>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Berlin Closing </a:t>
            </a:r>
            <a:r>
              <a:rPr lang="en-US" sz="2800" dirty="0">
                <a:latin typeface="Times New Roman" charset="0"/>
              </a:rPr>
              <a:t>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2015-03-13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57716"/>
              </p:ext>
            </p:extLst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Document" r:id="rId4" imgW="8356320" imgH="2504880" progId="Word.Document.8">
                  <p:embed/>
                </p:oleObj>
              </mc:Choice>
              <mc:Fallback>
                <p:oleObj name="Document" r:id="rId4" imgW="8356320" imgH="2504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11-15-0292 by Rich Kennedy, MediaTek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27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March 2015 </a:t>
            </a:r>
            <a:r>
              <a:rPr lang="en-US" dirty="0">
                <a:latin typeface="Times New Roman" charset="0"/>
              </a:rPr>
              <a:t>IEEE </a:t>
            </a:r>
            <a:r>
              <a:rPr lang="en-US" dirty="0" smtClean="0">
                <a:latin typeface="Times New Roman" charset="0"/>
              </a:rPr>
              <a:t>802.11/15 </a:t>
            </a:r>
            <a:r>
              <a:rPr lang="en-US" dirty="0">
                <a:latin typeface="Times New Roman" charset="0"/>
              </a:rPr>
              <a:t>Regulatory Standing Committee meeting in </a:t>
            </a:r>
            <a:r>
              <a:rPr lang="en-US" dirty="0" smtClean="0">
                <a:latin typeface="Times New Roman" charset="0"/>
              </a:rPr>
              <a:t>Berlin.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11-15-0292 by Rich Kennedy, MediaTek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Agenda in document 11-15/238r1</a:t>
            </a:r>
          </a:p>
          <a:p>
            <a:pPr eaLnBrk="1" hangingPunct="1"/>
            <a:r>
              <a:rPr lang="en-US" altLang="en-US" sz="2000" dirty="0" smtClean="0"/>
              <a:t>Complete </a:t>
            </a:r>
            <a:r>
              <a:rPr lang="en-US" altLang="en-US" sz="2000" dirty="0"/>
              <a:t>the work of the DSRC Coexistence Tiger Team </a:t>
            </a:r>
          </a:p>
          <a:p>
            <a:pPr eaLnBrk="1" hangingPunct="1"/>
            <a:r>
              <a:rPr lang="en-US" altLang="en-US" sz="2000" dirty="0"/>
              <a:t>The regulatory summaries</a:t>
            </a:r>
          </a:p>
          <a:p>
            <a:pPr lvl="1"/>
            <a:r>
              <a:rPr lang="en-US" altLang="en-US" sz="1800" dirty="0"/>
              <a:t>Challenge of LAA-LTE in 5 GHz </a:t>
            </a:r>
          </a:p>
          <a:p>
            <a:pPr lvl="1"/>
            <a:r>
              <a:rPr lang="en-US" altLang="en-US" sz="1800" dirty="0"/>
              <a:t>5 GHz expansion bands status – US, EU, ITU and CITEL</a:t>
            </a:r>
          </a:p>
          <a:p>
            <a:pPr lvl="1"/>
            <a:r>
              <a:rPr lang="en-US" altLang="en-US" sz="1800" dirty="0"/>
              <a:t>Globalstar in 2.4 GHz band update</a:t>
            </a:r>
          </a:p>
          <a:p>
            <a:pPr lvl="1"/>
            <a:r>
              <a:rPr lang="en-US" altLang="en-US" sz="1800" dirty="0"/>
              <a:t>New challenges?</a:t>
            </a:r>
            <a:endParaRPr lang="en-US" altLang="en-US" sz="1600" dirty="0"/>
          </a:p>
          <a:p>
            <a:pPr eaLnBrk="1" hangingPunct="1"/>
            <a:r>
              <a:rPr lang="en-US" altLang="en-US" sz="2000" dirty="0"/>
              <a:t>Actions required</a:t>
            </a:r>
          </a:p>
          <a:p>
            <a:pPr lvl="1" eaLnBrk="1" hangingPunct="1"/>
            <a:r>
              <a:rPr lang="en-US" altLang="en-US" sz="1600" dirty="0"/>
              <a:t>Review NGMN whitepaper and any necessary interaction with that group</a:t>
            </a:r>
          </a:p>
          <a:p>
            <a:pPr lvl="1" eaLnBrk="1" hangingPunct="1"/>
            <a:r>
              <a:rPr lang="en-US" altLang="en-US" sz="1600" dirty="0"/>
              <a:t>The New EC Radio Equipment Directive – Planning for June 2016</a:t>
            </a:r>
          </a:p>
          <a:p>
            <a:pPr lvl="1" eaLnBrk="1" hangingPunct="1"/>
            <a:r>
              <a:rPr lang="en-US" altLang="en-US" sz="1600" dirty="0"/>
              <a:t>Continue pressure on 3GPP for sharing in 5 GHz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 smtClean="0"/>
              <a:t>Adjourn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28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11-15-0292 by Rich Kennedy, MediaTek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Accomplishments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charset="0"/>
              </a:rPr>
              <a:t>Tuesday AM2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Said goodbye to the DSRC Coexistence Tiger Team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Reviewed the document to be presented at the WG for approval of the report</a:t>
            </a:r>
          </a:p>
          <a:p>
            <a:pPr eaLnBrk="1" hangingPunct="1"/>
            <a:r>
              <a:rPr lang="en-US" sz="2000" dirty="0" smtClean="0">
                <a:latin typeface="Times New Roman" charset="0"/>
              </a:rPr>
              <a:t>Wednesday AM2 Mid-week Plenary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Discussed the reasons for sending the report to the FCC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Working group approved sending the report to the RR-TAG</a:t>
            </a:r>
          </a:p>
          <a:p>
            <a:pPr eaLnBrk="1" hangingPunct="1"/>
            <a:r>
              <a:rPr lang="en-US" sz="2000" dirty="0" smtClean="0">
                <a:latin typeface="Times New Roman" charset="0"/>
              </a:rPr>
              <a:t>Thursday AM1 (abbreviated)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Abbreviated meeting to enable Chair to attend the RR-TAG review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Discussed next steps with the NGMN whitepaper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Regulatory updates</a:t>
            </a:r>
          </a:p>
          <a:p>
            <a:pPr eaLnBrk="1" hangingPunct="1"/>
            <a:r>
              <a:rPr lang="en-US" sz="2000" dirty="0" smtClean="0">
                <a:latin typeface="Times New Roman" charset="0"/>
              </a:rPr>
              <a:t>Thursday AM1.5 802.18 meeting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Edited the report per discussion (now document 18-15/0016r0)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Approved sending the amended report to the EC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282F1470-F9B3-5847-96D0-F2997491E7EE}" type="slidenum">
              <a:rPr lang="en-US"/>
              <a:pPr/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11-15-0292 by Rich Kennedy, MediaTek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609600"/>
            <a:ext cx="4352925" cy="587995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Teleconferences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Bi-weekly on Thursdays, 12:30 to 13:30 ET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/>
              <a:t>Slide </a:t>
            </a:r>
            <a:fld id="{6DFFBC0B-F275-402C-82A4-FC56A255610B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11-15-0292 by Rich Kennedy, MediaTek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Thank You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Special thanks to Jim Lansford for piloting the Tiger Team for 20 months</a:t>
            </a:r>
          </a:p>
          <a:p>
            <a:pPr marL="285750"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Thanks to Tevfik </a:t>
            </a:r>
            <a:r>
              <a:rPr lang="en-US" altLang="en-US" sz="2400" b="1" dirty="0" err="1" smtClean="0"/>
              <a:t>Yucek</a:t>
            </a:r>
            <a:r>
              <a:rPr lang="en-US" altLang="en-US" sz="2400" b="1" dirty="0" smtClean="0"/>
              <a:t> and Peter Ecclesine for developing the </a:t>
            </a:r>
            <a:r>
              <a:rPr lang="en-US" altLang="en-US" sz="2400" b="1" smtClean="0"/>
              <a:t>two proposals</a:t>
            </a:r>
          </a:p>
          <a:p>
            <a:pPr marL="285750"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Thanks to all who participated in the discussions and creation of the report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7460DC96-E733-4CD4-80FD-48F4A3C18114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11-15-0292 by Rich Kennedy, MediaTek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94563" y="6475413"/>
            <a:ext cx="1249362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</a:t>
            </a:r>
            <a:endParaRPr lang="en-GB" altLang="en-US" sz="1200" b="0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13B785A3-8D50-4917-9485-7F6C4388291E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2015-03-12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533400" y="2286000"/>
          <a:ext cx="7608888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Document" r:id="rId4" imgW="8121798" imgH="2309827" progId="Word.Document.8">
                  <p:embed/>
                </p:oleObj>
              </mc:Choice>
              <mc:Fallback>
                <p:oleObj name="Document" r:id="rId4" imgW="8121798" imgH="23098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7608888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11-15-0468 by Jim Lansford (CSR)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94563" y="6475413"/>
            <a:ext cx="1249362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</a:t>
            </a:r>
            <a:endParaRPr lang="en-GB" altLang="en-US" sz="1200" b="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79629F03-5DA8-4775-A6FF-282D2CCDAE2E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smtClean="0"/>
              <a:t> Closing report for WNG SC for March 2015, Berlin, Germany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11-15-0468 by Jim Lansford (CSR)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94563" y="6475413"/>
            <a:ext cx="1249362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</a:t>
            </a:r>
            <a:endParaRPr lang="en-GB" altLang="en-US" sz="1200" b="0" smtClean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9655716-DBD8-4005-B623-047A32CE7C94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/>
              <a:t>Presentations at March 2015 meeting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mtClean="0"/>
              <a:t>Over-the-air testing of 802.11 equipped devices – Robert Rehammar (Bluetest AB)</a:t>
            </a:r>
          </a:p>
          <a:p>
            <a:pPr marL="800100" lvl="2" indent="0"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- </a:t>
            </a:r>
            <a:r>
              <a:rPr lang="en-US" altLang="en-US" smtClean="0">
                <a:hlinkClick r:id="rId3"/>
              </a:rPr>
              <a:t>https://mentor.ieee.org/802.11/dcn/15/11-15-0243-00-0wng-over-the-air-testing-of-802-11-equipped-devices.pptx</a:t>
            </a:r>
            <a:r>
              <a:rPr lang="en-US" altLang="en-US" smtClean="0"/>
              <a:t> 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en-US" smtClean="0"/>
              <a:t>Minutes</a:t>
            </a:r>
          </a:p>
          <a:p>
            <a:pPr lvl="1">
              <a:lnSpc>
                <a:spcPct val="90000"/>
              </a:lnSpc>
            </a:pPr>
            <a:r>
              <a:rPr lang="en-GB" altLang="en-US" smtClean="0">
                <a:hlinkClick r:id="rId4"/>
              </a:rPr>
              <a:t>https://mentor.ieee.org/802.11/dcn/15/11-15-0408-00-0wng-march-2015-wng-meeting-minutes-berlin.doc</a:t>
            </a:r>
            <a:r>
              <a:rPr lang="en-GB" altLang="en-US" smtClean="0"/>
              <a:t> 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ko-KR" smtClean="0">
                <a:ea typeface="Gulim" pitchFamily="34" charset="-127"/>
              </a:rPr>
              <a:t>Plans for May 2015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One 2 hour session</a:t>
            </a:r>
            <a:endParaRPr lang="en-GB" alt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11-15-0468 by Jim Lansford (CSR)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</a:t>
            </a:r>
            <a:endParaRPr lang="en-GB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</a:t>
            </a:r>
            <a:br>
              <a:rPr lang="en-GB" dirty="0" smtClean="0"/>
            </a:br>
            <a:r>
              <a:rPr lang="en-GB" dirty="0" smtClean="0"/>
              <a:t>(Mar 2015)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2015-3-13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516543"/>
              </p:ext>
            </p:extLst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11-15-0473 by Andrew Myles, Cisco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</a:t>
            </a:r>
            <a:endParaRPr lang="en-GB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March 2015 in Berlin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11-15-0473 by Andrew Myles, Cisco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992888" cy="1066800"/>
          </a:xfrm>
        </p:spPr>
        <p:txBody>
          <a:bodyPr/>
          <a:lstStyle/>
          <a:p>
            <a:r>
              <a:rPr lang="en-AU" dirty="0" smtClean="0"/>
              <a:t>The SC did not have a great deal of work this week and only one session was required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Discussed liaison of drafts</a:t>
            </a:r>
          </a:p>
          <a:p>
            <a:pPr lvl="1"/>
            <a:r>
              <a:rPr lang="en-AU" dirty="0" smtClean="0"/>
              <a:t>802.11ah/</a:t>
            </a:r>
            <a:r>
              <a:rPr lang="en-AU" dirty="0" err="1" smtClean="0"/>
              <a:t>ai</a:t>
            </a:r>
            <a:r>
              <a:rPr lang="en-AU" dirty="0" smtClean="0"/>
              <a:t>/mc from 802.11 WG</a:t>
            </a:r>
          </a:p>
          <a:p>
            <a:r>
              <a:rPr lang="en-AU" dirty="0" smtClean="0"/>
              <a:t>Reviewed status of PSDO pipeline</a:t>
            </a:r>
          </a:p>
          <a:p>
            <a:pPr lvl="1"/>
            <a:r>
              <a:rPr lang="en-AU" dirty="0" smtClean="0"/>
              <a:t>802.22, 802.1AEbw, 802.1AEbn passed</a:t>
            </a:r>
          </a:p>
          <a:p>
            <a:r>
              <a:rPr lang="en-AU" dirty="0" smtClean="0"/>
              <a:t>Noted status of PSDO agreement revision</a:t>
            </a:r>
          </a:p>
          <a:p>
            <a:pPr lvl="1"/>
            <a:r>
              <a:rPr lang="en-AU" dirty="0" smtClean="0"/>
              <a:t>Positive collaboration process</a:t>
            </a:r>
          </a:p>
          <a:p>
            <a:r>
              <a:rPr lang="en-AU" dirty="0" smtClean="0"/>
              <a:t>Clarified IEEE Style Guide with staff</a:t>
            </a:r>
          </a:p>
          <a:p>
            <a:pPr lvl="1"/>
            <a:r>
              <a:rPr lang="en-AU" dirty="0" smtClean="0"/>
              <a:t>It has precedence over ISO Style Guide</a:t>
            </a:r>
          </a:p>
          <a:p>
            <a:r>
              <a:rPr lang="en-AU" dirty="0" smtClean="0"/>
              <a:t>Prepared </a:t>
            </a:r>
            <a:r>
              <a:rPr lang="en-AU" dirty="0"/>
              <a:t>for next SC6 meeting </a:t>
            </a:r>
            <a:r>
              <a:rPr lang="en-AU" dirty="0" smtClean="0"/>
              <a:t>in </a:t>
            </a:r>
            <a:r>
              <a:rPr lang="en-AU" dirty="0"/>
              <a:t>Belgium in </a:t>
            </a:r>
            <a:r>
              <a:rPr lang="en-AU" dirty="0" smtClean="0"/>
              <a:t>May</a:t>
            </a:r>
          </a:p>
          <a:p>
            <a:pPr lvl="1"/>
            <a:r>
              <a:rPr lang="en-AU" dirty="0" smtClean="0"/>
              <a:t>Very little on agenda so far – may need teleconference</a:t>
            </a:r>
          </a:p>
          <a:p>
            <a:pPr lvl="1"/>
            <a:r>
              <a:rPr lang="en-AU" dirty="0" smtClean="0"/>
              <a:t>Passed </a:t>
            </a:r>
            <a:r>
              <a:rPr lang="en-AU" dirty="0" err="1" smtClean="0"/>
              <a:t>HoD</a:t>
            </a:r>
            <a:r>
              <a:rPr lang="en-AU" dirty="0" smtClean="0"/>
              <a:t> empowerment motion 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11-15-0473 by Andrew Myles,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IEEE 802 has pushed ten standards completely through the PSDO ratification process …</a:t>
            </a:r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6665" y="6475413"/>
            <a:ext cx="2167260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Adrian Stephens, Intel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75768"/>
              </p:ext>
            </p:extLst>
          </p:nvPr>
        </p:nvGraphicFramePr>
        <p:xfrm>
          <a:off x="1275708" y="1990164"/>
          <a:ext cx="6392636" cy="38155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(2012)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(21 Oct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(21 Oct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(16 Feb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11-15-0473 by </a:t>
            </a:r>
            <a:r>
              <a:rPr lang="en-GB" sz="1200" b="0" dirty="0"/>
              <a:t>Andrew Myles, </a:t>
            </a:r>
            <a:r>
              <a:rPr lang="en-GB" sz="1200" b="0" dirty="0" smtClean="0"/>
              <a:t>Cisco</a:t>
            </a:r>
            <a:endParaRPr lang="en-GB" sz="1200" b="0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… and has nine </a:t>
            </a:r>
            <a:r>
              <a:rPr lang="en-AU" dirty="0"/>
              <a:t>standards in the pipeline for ratification under the PSDO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6665" y="6475413"/>
            <a:ext cx="2167260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Adrian Stephens, Intel</a:t>
            </a:r>
            <a:endParaRPr lang="en-GB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236698"/>
              </p:ext>
            </p:extLst>
          </p:nvPr>
        </p:nvGraphicFramePr>
        <p:xfrm>
          <a:off x="1491732" y="2133742"/>
          <a:ext cx="6392636" cy="38155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802.11ac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(Sep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11 July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802.11af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(Sep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 11 July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2015</a:t>
                      </a:r>
                      <a:endParaRPr lang="en-AU" sz="1600" b="1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802.1AEbw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 </a:t>
                      </a:r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Feb 2015</a:t>
                      </a:r>
                      <a:endParaRPr lang="en-AU" sz="1600" b="1" kern="12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 </a:t>
                      </a:r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Feb 2015</a:t>
                      </a:r>
                      <a:endParaRPr lang="en-AU" sz="1600" b="1" kern="12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802.1Xbx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 March 2015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802.1Q-Rev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 March 2015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 (Oct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start</a:t>
                      </a:r>
                      <a:endParaRPr lang="en-A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802.3.1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(Oct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 June 2015</a:t>
                      </a:r>
                      <a:endParaRPr lang="en-A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(May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 (Feb 2015)</a:t>
                      </a:r>
                    </a:p>
                  </a:txBody>
                  <a:tcPr marL="115147" marR="115147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11-15-0473 by </a:t>
            </a:r>
            <a:r>
              <a:rPr lang="en-GB" sz="1200" b="0" dirty="0"/>
              <a:t>Andrew Myles, Cisco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642202"/>
            <a:ext cx="6435725" cy="581063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number of standards are about to go into the pipeline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802.22a </a:t>
            </a:r>
          </a:p>
          <a:p>
            <a:r>
              <a:rPr lang="en-AU" dirty="0" smtClean="0"/>
              <a:t>802.22b</a:t>
            </a:r>
          </a:p>
          <a:p>
            <a:r>
              <a:rPr lang="en-US" dirty="0" smtClean="0"/>
              <a:t>802.1AX-2014</a:t>
            </a:r>
          </a:p>
          <a:p>
            <a:r>
              <a:rPr lang="en-US" dirty="0" smtClean="0"/>
              <a:t>802.1BA-2011</a:t>
            </a:r>
          </a:p>
          <a:p>
            <a:r>
              <a:rPr lang="en-US" dirty="0" smtClean="0"/>
              <a:t>802.1BR-2012 </a:t>
            </a:r>
            <a:r>
              <a:rPr lang="en-US" dirty="0"/>
              <a:t>f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11-15-0473 by Andrew Myles,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will focus in Vancouver on SC6 meeting prep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Process any comments on IEEE submissions to SC6 under PSDO process</a:t>
            </a:r>
          </a:p>
          <a:p>
            <a:pPr lvl="1"/>
            <a:r>
              <a:rPr lang="en-AU" dirty="0" smtClean="0"/>
              <a:t>802.1Xbx, 802.1Q-Rev</a:t>
            </a:r>
          </a:p>
          <a:p>
            <a:r>
              <a:rPr lang="en-GB" dirty="0" smtClean="0"/>
              <a:t>Prepare for SC6 meeting in Belgium in May</a:t>
            </a:r>
          </a:p>
          <a:p>
            <a:pPr lvl="1"/>
            <a:r>
              <a:rPr lang="en-GB" dirty="0" smtClean="0"/>
              <a:t>Review agenda </a:t>
            </a:r>
          </a:p>
          <a:p>
            <a:pPr lvl="1"/>
            <a:r>
              <a:rPr lang="en-GB" dirty="0" smtClean="0"/>
              <a:t>Review submissions</a:t>
            </a:r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11-15-0473 by Andrew Myles,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March 2015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2015-03-11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990371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11-15-0448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March 2015.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11-15-0448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724400"/>
          </a:xfrm>
        </p:spPr>
        <p:txBody>
          <a:bodyPr/>
          <a:lstStyle/>
          <a:p>
            <a:r>
              <a:rPr lang="en-US" dirty="0" smtClean="0"/>
              <a:t>Completed processing comments received in LB 206 – Third recirculation  (46 comments)</a:t>
            </a:r>
            <a:r>
              <a:rPr lang="en-US" altLang="ja-JP" sz="2200" dirty="0" smtClean="0"/>
              <a:t> </a:t>
            </a:r>
          </a:p>
          <a:p>
            <a:r>
              <a:rPr lang="en-US" dirty="0" smtClean="0"/>
              <a:t>Agenda, includes motions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mentor.ieee.org/802.11/dcn/15/11-15-0221-05-000m-tgmc-agenda-march-2015.pptx</a:t>
            </a:r>
            <a:r>
              <a:rPr lang="en-US" dirty="0" smtClean="0"/>
              <a:t> </a:t>
            </a:r>
          </a:p>
          <a:p>
            <a:r>
              <a:rPr lang="en-US" dirty="0"/>
              <a:t>Comment resolution spreadsheet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mentor.ieee.org/802.11/dcn/13/11-13-0233-56-000m-revmc-wg-ballot-comments.xls</a:t>
            </a:r>
            <a:r>
              <a:rPr lang="en-US" dirty="0" smtClean="0"/>
              <a:t> </a:t>
            </a:r>
            <a:endParaRPr lang="en-US" b="0" dirty="0" smtClean="0"/>
          </a:p>
          <a:p>
            <a:r>
              <a:rPr lang="en-US" dirty="0" smtClean="0"/>
              <a:t>Report to EC for conditional approval to go to Sponsor Ballot</a:t>
            </a:r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mentor.ieee.org/802.11/dcn/15/11-15-0287-05-000m-p802-11revmc-report-to-ec-on-conditional-approval-to-go-to-sponsor-ballot.pptx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11-15-0448 by Dorothy Stanley, Aruba Networks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BCE52B3C-2F0B-4C64-A8D2-767D28EE4D42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- modified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29-30 Aug 2012 – </a:t>
            </a:r>
            <a:r>
              <a:rPr lang="en-US" altLang="en-US" sz="2000" dirty="0" err="1" smtClean="0">
                <a:solidFill>
                  <a:srgbClr val="006600"/>
                </a:solidFill>
              </a:rPr>
              <a:t>NesCom</a:t>
            </a:r>
            <a:r>
              <a:rPr lang="en-US" altLang="en-US" sz="2000" dirty="0" smtClean="0">
                <a:solidFill>
                  <a:srgbClr val="006600"/>
                </a:solidFill>
              </a:rPr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Sept 2012 – Begin to process CC input,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Dec 2012 – March/May 2013  – 11ad integration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Jan 2013 – First WG Letter ballot  - without 11ad – on D1.0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Dec 2013 – May 2014 – 11ac, 11af integration – D3.0 in May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July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Jan 2015 </a:t>
            </a:r>
            <a:r>
              <a:rPr lang="en-US" altLang="en-US" sz="2000" dirty="0">
                <a:solidFill>
                  <a:srgbClr val="006600"/>
                </a:solidFill>
              </a:rPr>
              <a:t>– D4.0 Recirculation, </a:t>
            </a:r>
            <a:r>
              <a:rPr lang="en-US" altLang="en-US" sz="2000" dirty="0" smtClean="0">
                <a:solidFill>
                  <a:srgbClr val="006600"/>
                </a:solidFill>
              </a:rPr>
              <a:t>goal to follow </a:t>
            </a:r>
            <a:r>
              <a:rPr lang="en-US" altLang="en-US" sz="2000" dirty="0">
                <a:solidFill>
                  <a:srgbClr val="006600"/>
                </a:solidFill>
              </a:rPr>
              <a:t>with </a:t>
            </a:r>
            <a:r>
              <a:rPr lang="en-US" altLang="en-US" sz="2000" dirty="0" smtClean="0">
                <a:solidFill>
                  <a:srgbClr val="006600"/>
                </a:solidFill>
              </a:rPr>
              <a:t>D4.0 unchanged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Form Sponsor Pool:  Open through Feb 20th good for 6 months (end of July 2015)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EC conditional </a:t>
            </a:r>
            <a:r>
              <a:rPr lang="en-US" altLang="en-US" sz="2000" dirty="0"/>
              <a:t>SB approval March </a:t>
            </a:r>
            <a:r>
              <a:rPr lang="en-US" altLang="en-US" sz="2000" dirty="0" smtClean="0"/>
              <a:t>2015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Considering ad-hoc comment resolution meeting July 2015</a:t>
            </a: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Nov 2015/Jan </a:t>
            </a:r>
            <a:r>
              <a:rPr lang="en-US" altLang="en-US" sz="2000" dirty="0"/>
              <a:t>2016 – WG/EC Final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March 2016 – </a:t>
            </a:r>
            <a:r>
              <a:rPr lang="en-US" altLang="en-US" sz="2000" dirty="0" err="1"/>
              <a:t>RevCom</a:t>
            </a:r>
            <a:r>
              <a:rPr lang="en-US" altLang="en-US" sz="2000" dirty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11-15-0448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altLang="en-US" dirty="0" smtClean="0"/>
              <a:t>March 30</a:t>
            </a:r>
          </a:p>
          <a:p>
            <a:r>
              <a:rPr lang="en-US" dirty="0" smtClean="0"/>
              <a:t>May 2015</a:t>
            </a:r>
          </a:p>
          <a:p>
            <a:pPr lvl="1"/>
            <a:r>
              <a:rPr lang="en-US" dirty="0" smtClean="0"/>
              <a:t>Begin initial Sponsor Ballot comment resolution as Comment Resolution Committee</a:t>
            </a:r>
            <a:endParaRPr lang="en-US" dirty="0"/>
          </a:p>
          <a:p>
            <a:endParaRPr lang="en-US" altLang="en-US" sz="2800" dirty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11-15-0448 by Dorothy Stanley, Aruba Networks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1839F739-FCC9-4E0E-9C68-0969B0FEB1F1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Motion for WGLB on P802.11mc D4.0 (Unchanged)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r>
              <a:rPr lang="en-US" altLang="en-US" dirty="0" smtClean="0"/>
              <a:t>Having approved comment resolutions for all of the comments received from LB206 on P802.11mc D4.0 </a:t>
            </a:r>
          </a:p>
          <a:p>
            <a:r>
              <a:rPr lang="en-US" altLang="en-US" dirty="0" smtClean="0"/>
              <a:t>Approve a 15 day Working Group Recirculation Ballot asking the question “Should P802.11mc D4.0 be forwarded to Sponsor Ballot?”  </a:t>
            </a:r>
          </a:p>
          <a:p>
            <a:r>
              <a:rPr lang="en-US" altLang="en-US" dirty="0" smtClean="0"/>
              <a:t>Moved:  Edward Au</a:t>
            </a:r>
          </a:p>
          <a:p>
            <a:r>
              <a:rPr lang="en-US" altLang="en-US" dirty="0" smtClean="0"/>
              <a:t>Seconded: Mike Montemurro</a:t>
            </a:r>
          </a:p>
          <a:p>
            <a:r>
              <a:rPr lang="en-US" altLang="en-US" dirty="0" smtClean="0"/>
              <a:t>Result: 12-0-1 Motion Passes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-76200" y="5486400"/>
            <a:ext cx="92076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Approved by WG on Wednesday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11-15-0448 by Dorothy Stanley, Aruba Networks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1839F739-FCC9-4E0E-9C68-0969B0FEB1F1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Motion for EC Approva</a:t>
            </a:r>
            <a:r>
              <a:rPr lang="en-US" altLang="en-US" dirty="0"/>
              <a:t>l</a:t>
            </a:r>
            <a:r>
              <a:rPr lang="en-US" altLang="en-US" dirty="0" smtClean="0"/>
              <a:t> on P802.11mc D4.0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pPr lvl="0"/>
            <a:r>
              <a:rPr lang="en-GB" dirty="0"/>
              <a:t>Approve document </a:t>
            </a:r>
            <a:r>
              <a:rPr lang="en-GB" dirty="0" smtClean="0"/>
              <a:t>11-15-0287r4 as </a:t>
            </a:r>
            <a:r>
              <a:rPr lang="en-GB" dirty="0"/>
              <a:t>the report to the </a:t>
            </a:r>
            <a:r>
              <a:rPr lang="en-GB" dirty="0" smtClean="0"/>
              <a:t>IEEE 802 </a:t>
            </a:r>
            <a:r>
              <a:rPr lang="en-GB" dirty="0"/>
              <a:t>Executive </a:t>
            </a:r>
            <a:r>
              <a:rPr lang="en-GB" dirty="0" smtClean="0"/>
              <a:t>Committee on </a:t>
            </a:r>
            <a:r>
              <a:rPr lang="en-GB" dirty="0"/>
              <a:t>the requirements for conditional approval to forward </a:t>
            </a:r>
            <a:r>
              <a:rPr lang="en-GB" dirty="0" smtClean="0"/>
              <a:t>Draft P802.11-REVmc/D4.0 </a:t>
            </a:r>
            <a:r>
              <a:rPr lang="en-GB" dirty="0"/>
              <a:t>to sponsor </a:t>
            </a:r>
            <a:r>
              <a:rPr lang="en-GB" dirty="0" smtClean="0"/>
              <a:t>ballot, granting the chair editorial license and</a:t>
            </a:r>
          </a:p>
          <a:p>
            <a:r>
              <a:rPr lang="en-US" dirty="0"/>
              <a:t>Request the IEEE 802 Executive Committee to conditionally approve forwarding </a:t>
            </a:r>
            <a:r>
              <a:rPr lang="en-GB" dirty="0"/>
              <a:t>Draft P802.11-REVmc/D4.0 </a:t>
            </a:r>
            <a:r>
              <a:rPr lang="en-US" dirty="0" smtClean="0"/>
              <a:t>to </a:t>
            </a:r>
            <a:r>
              <a:rPr lang="en-US" dirty="0"/>
              <a:t>sponsor ballot.</a:t>
            </a:r>
          </a:p>
          <a:p>
            <a:pPr lvl="0"/>
            <a:endParaRPr lang="en-US" dirty="0"/>
          </a:p>
          <a:p>
            <a:r>
              <a:rPr lang="en-GB" dirty="0"/>
              <a:t> </a:t>
            </a:r>
            <a:r>
              <a:rPr lang="en-US" dirty="0"/>
              <a:t>Moved: Jon Rosdahl</a:t>
            </a:r>
          </a:p>
          <a:p>
            <a:pPr lvl="0"/>
            <a:r>
              <a:rPr lang="en-GB" dirty="0" smtClean="0"/>
              <a:t>Seconded</a:t>
            </a:r>
            <a:r>
              <a:rPr lang="en-GB" dirty="0"/>
              <a:t>: </a:t>
            </a:r>
            <a:r>
              <a:rPr lang="en-GB" dirty="0" smtClean="0"/>
              <a:t>Mark Hamilton</a:t>
            </a:r>
          </a:p>
          <a:p>
            <a:pPr lvl="0"/>
            <a:r>
              <a:rPr lang="en-GB" dirty="0" smtClean="0"/>
              <a:t>Result</a:t>
            </a:r>
            <a:r>
              <a:rPr lang="en-GB" dirty="0"/>
              <a:t>: </a:t>
            </a:r>
            <a:r>
              <a:rPr lang="en-US" altLang="en-US" dirty="0" smtClean="0"/>
              <a:t> 14-0-3 Motion Passes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11-15-0448 by Dorothy Stanley, Aruba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March 2015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2015-03-12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87287"/>
              </p:ext>
            </p:extLst>
          </p:nvPr>
        </p:nvGraphicFramePr>
        <p:xfrm>
          <a:off x="533400" y="2660650"/>
          <a:ext cx="80772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Document" r:id="rId4" imgW="8702097" imgH="4142221" progId="Word.Document.8">
                  <p:embed/>
                </p:oleObj>
              </mc:Choice>
              <mc:Fallback>
                <p:oleObj name="Document" r:id="rId4" imgW="8702097" imgH="41422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0650"/>
                        <a:ext cx="80772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</a:t>
            </a:r>
            <a:endParaRPr lang="en-US" altLang="ko-KR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11-15-0460 by Yongho Seok (NEWRACOM)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" y="1222253"/>
            <a:ext cx="8839200" cy="525316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Berlin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50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Adrian Stephens, Intel</a:t>
            </a:r>
            <a:endParaRPr lang="en-US" altLang="ko-K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11-15-0460 by Yongho Seok (NEWRACOM)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altLang="ko-KR" dirty="0" smtClean="0"/>
              <a:t>Letter Ballot 207 for Draft 4.0 </a:t>
            </a:r>
            <a:r>
              <a:rPr lang="en-US" altLang="ko-KR" dirty="0"/>
              <a:t>closed February </a:t>
            </a:r>
            <a:r>
              <a:rPr lang="en-US" altLang="ko-KR" dirty="0" smtClean="0"/>
              <a:t>14</a:t>
            </a:r>
            <a:r>
              <a:rPr lang="en-US" altLang="ko-KR" baseline="30000" dirty="0" smtClean="0"/>
              <a:t>th</a:t>
            </a:r>
            <a:endParaRPr lang="en-US" altLang="ko-KR" baseline="30000" dirty="0"/>
          </a:p>
          <a:p>
            <a:pPr lvl="1"/>
            <a:r>
              <a:rPr lang="en-US" altLang="ko-KR" dirty="0" smtClean="0"/>
              <a:t>214 </a:t>
            </a:r>
            <a:r>
              <a:rPr lang="en-US" altLang="ko-KR" dirty="0"/>
              <a:t>comments received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 err="1" smtClean="0"/>
              <a:t>TGah</a:t>
            </a:r>
            <a:r>
              <a:rPr lang="en-US" altLang="ko-KR" dirty="0" smtClean="0"/>
              <a:t> </a:t>
            </a:r>
            <a:r>
              <a:rPr lang="en-US" altLang="ko-KR" dirty="0"/>
              <a:t>has completed all comment resolution of the Letter Ballot </a:t>
            </a:r>
            <a:r>
              <a:rPr lang="en-US" altLang="ko-KR" dirty="0" smtClean="0"/>
              <a:t>207 for </a:t>
            </a:r>
            <a:r>
              <a:rPr lang="en-US" altLang="ko-KR" dirty="0"/>
              <a:t>Draft </a:t>
            </a:r>
            <a:r>
              <a:rPr lang="en-US" altLang="ko-KR" dirty="0" smtClean="0"/>
              <a:t>4.0</a:t>
            </a:r>
            <a:endParaRPr lang="en-US" altLang="ko-KR" dirty="0"/>
          </a:p>
          <a:p>
            <a:pPr lvl="1"/>
            <a:r>
              <a:rPr lang="en-US" altLang="ko-KR" dirty="0" smtClean="0">
                <a:hlinkClick r:id="rId3"/>
              </a:rPr>
              <a:t>15/261 </a:t>
            </a:r>
            <a:r>
              <a:rPr lang="en-US" altLang="ko-KR" dirty="0" smtClean="0">
                <a:hlinkClick r:id="rId4"/>
              </a:rPr>
              <a:t>LB207 Comment Spreadsheet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TGah</a:t>
            </a:r>
            <a:r>
              <a:rPr lang="en-US" altLang="ko-KR" dirty="0" smtClean="0"/>
              <a:t> has approved the </a:t>
            </a:r>
            <a:r>
              <a:rPr lang="en-US" altLang="ko-KR" dirty="0" err="1" smtClean="0"/>
              <a:t>TGah</a:t>
            </a:r>
            <a:r>
              <a:rPr lang="en-US" altLang="ko-KR" dirty="0" smtClean="0"/>
              <a:t> MDR Report (11-15/247r3)</a:t>
            </a:r>
          </a:p>
          <a:p>
            <a:endParaRPr lang="en-US" altLang="ko-KR" dirty="0" smtClean="0"/>
          </a:p>
          <a:p>
            <a:r>
              <a:rPr lang="en-US" altLang="ko-KR" dirty="0"/>
              <a:t>Instructed the editor to generate Draft </a:t>
            </a:r>
            <a:r>
              <a:rPr lang="en-US" altLang="ko-KR" dirty="0" smtClean="0"/>
              <a:t>5.0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11-15-0460 by Yongho Seok (NEWRACOM)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Start third Recirculation WG Letter </a:t>
            </a:r>
            <a:r>
              <a:rPr lang="en-US" altLang="ko-KR" dirty="0"/>
              <a:t>Ballot and </a:t>
            </a:r>
            <a:r>
              <a:rPr lang="en-US" altLang="ko-KR" dirty="0" smtClean="0"/>
              <a:t>address comments </a:t>
            </a:r>
            <a:r>
              <a:rPr lang="en-US" altLang="ko-KR" dirty="0"/>
              <a:t>in </a:t>
            </a:r>
            <a:r>
              <a:rPr lang="en-US" altLang="ko-KR" dirty="0" smtClean="0"/>
              <a:t>May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11-15-0460 by Yongho Seok (NEWRACOM)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ko-KR" dirty="0" smtClean="0"/>
              <a:t>April </a:t>
            </a:r>
            <a:r>
              <a:rPr lang="en-US" altLang="ko-KR" dirty="0"/>
              <a:t>14, 8PM ET for 2 hour</a:t>
            </a:r>
          </a:p>
          <a:p>
            <a:pPr marL="609600" indent="-609600"/>
            <a:r>
              <a:rPr lang="en-US" altLang="ko-KR" dirty="0" smtClean="0"/>
              <a:t>April </a:t>
            </a:r>
            <a:r>
              <a:rPr lang="en-US" altLang="ko-KR" dirty="0"/>
              <a:t>21, 8PM ET for 2 hour </a:t>
            </a:r>
          </a:p>
          <a:p>
            <a:pPr marL="609600" indent="-609600"/>
            <a:r>
              <a:rPr lang="en-US" altLang="ko-KR" dirty="0"/>
              <a:t>April 28, 8PM ET for 2 hour</a:t>
            </a:r>
          </a:p>
          <a:p>
            <a:pPr marL="609600" indent="-609600"/>
            <a:r>
              <a:rPr lang="en-US" altLang="ko-KR" dirty="0"/>
              <a:t>May 5, 8PM ET for 2 hour</a:t>
            </a:r>
          </a:p>
          <a:p>
            <a:pPr marL="609600" indent="-609600"/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11-15-0460 by Yongho Seok (NEWRACOM)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TGah</a:t>
            </a:r>
            <a:r>
              <a:rPr lang="en-US" dirty="0" smtClean="0"/>
              <a:t> 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altLang="ko-KR" dirty="0" smtClean="0"/>
              <a:t>Internal </a:t>
            </a:r>
            <a:r>
              <a:rPr lang="en-US" altLang="ko-KR" dirty="0"/>
              <a:t>Task Group Ballot : May 2013</a:t>
            </a:r>
          </a:p>
          <a:p>
            <a:r>
              <a:rPr lang="en-US" altLang="ko-KR" dirty="0"/>
              <a:t>Initial Letter Ballot : September 2013</a:t>
            </a:r>
          </a:p>
          <a:p>
            <a:r>
              <a:rPr lang="en-US" altLang="ko-KR" dirty="0"/>
              <a:t>Initial Recirculation Letter Ballot : </a:t>
            </a:r>
            <a:r>
              <a:rPr lang="en-US" altLang="ko-KR" dirty="0" smtClean="0"/>
              <a:t>September </a:t>
            </a:r>
            <a:r>
              <a:rPr lang="en-US" altLang="ko-KR" dirty="0"/>
              <a:t>2014 </a:t>
            </a:r>
          </a:p>
          <a:p>
            <a:r>
              <a:rPr lang="en-US" altLang="ko-KR" dirty="0"/>
              <a:t>Initial Sponsor Ballot : </a:t>
            </a:r>
            <a:r>
              <a:rPr lang="en-US" altLang="ko-KR" dirty="0" smtClean="0"/>
              <a:t>July 2015</a:t>
            </a:r>
            <a:endParaRPr lang="en-US" altLang="ko-KR" dirty="0"/>
          </a:p>
          <a:p>
            <a:r>
              <a:rPr lang="en-US" altLang="ko-KR" dirty="0"/>
              <a:t>Initial Recirculation Sponsor Ballot : November </a:t>
            </a:r>
            <a:r>
              <a:rPr lang="en-US" altLang="ko-KR" dirty="0" smtClean="0"/>
              <a:t>2015</a:t>
            </a:r>
            <a:endParaRPr lang="en-US" altLang="ko-KR" dirty="0"/>
          </a:p>
          <a:p>
            <a:r>
              <a:rPr lang="en-US" altLang="ko-KR" dirty="0"/>
              <a:t>EC Approval : January 2016</a:t>
            </a:r>
          </a:p>
          <a:p>
            <a:r>
              <a:rPr lang="en-US" altLang="ko-KR" dirty="0" err="1"/>
              <a:t>Revcom</a:t>
            </a:r>
            <a:r>
              <a:rPr lang="en-US" altLang="ko-KR" dirty="0"/>
              <a:t> Approval : March </a:t>
            </a:r>
            <a:r>
              <a:rPr lang="en-US" altLang="ko-KR" dirty="0" smtClean="0"/>
              <a:t>2016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11-15-0460 by Yongho Seok (NEWRACOM)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ko-KR" smtClean="0"/>
              <a:t>Adrian Stephens, Intel</a:t>
            </a:r>
            <a:endParaRPr lang="en-US" altLang="ko-KR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Slide </a:t>
            </a:r>
            <a:fld id="{B3235CB7-2FAB-4EE3-927D-3AB5717EB3ED}" type="slidenum">
              <a:rPr lang="en-US" altLang="ko-KR"/>
              <a:pPr/>
              <a:t>55</a:t>
            </a:fld>
            <a:endParaRPr lang="en-US" altLang="ko-KR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Motion 5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r>
              <a:rPr lang="en-US" altLang="en-US" dirty="0" smtClean="0"/>
              <a:t>Having approved comment resolutions for all of the comments received from LB207 on P802.11ah D4.0 </a:t>
            </a:r>
          </a:p>
          <a:p>
            <a:r>
              <a:rPr lang="en-US" altLang="en-US" dirty="0" smtClean="0"/>
              <a:t>Instruct the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editor to prepare P802.11ah D5.0 </a:t>
            </a:r>
            <a:r>
              <a:rPr lang="en-US" altLang="en-US" dirty="0"/>
              <a:t>from </a:t>
            </a:r>
            <a:r>
              <a:rPr lang="en-US" altLang="en-US" dirty="0" smtClean="0"/>
              <a:t>incorporating these resolutions and changes approved by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at this session and</a:t>
            </a:r>
          </a:p>
          <a:p>
            <a:r>
              <a:rPr lang="en-US" altLang="en-US" dirty="0" smtClean="0"/>
              <a:t>Approve a 15 day Working Group </a:t>
            </a:r>
            <a:r>
              <a:rPr lang="en-US" altLang="en-US" dirty="0"/>
              <a:t>Recirculation </a:t>
            </a:r>
            <a:r>
              <a:rPr lang="en-US" altLang="en-US" dirty="0" smtClean="0"/>
              <a:t>Ballot asking the question “Should P802.11ah D5.0 be forwarded to Sponsor Ballot?”  </a:t>
            </a:r>
          </a:p>
          <a:p>
            <a:r>
              <a:rPr lang="en-US" altLang="en-US" dirty="0" smtClean="0"/>
              <a:t>Moved: </a:t>
            </a:r>
            <a:r>
              <a:rPr lang="en-US" altLang="en-US" dirty="0" err="1" smtClean="0"/>
              <a:t>Menzo</a:t>
            </a:r>
            <a:r>
              <a:rPr lang="en-US" altLang="en-US" dirty="0"/>
              <a:t> </a:t>
            </a:r>
            <a:r>
              <a:rPr lang="en-US" altLang="en-US" dirty="0" err="1" smtClean="0"/>
              <a:t>Wentink</a:t>
            </a:r>
            <a:endParaRPr lang="en-US" altLang="en-US" dirty="0" smtClean="0"/>
          </a:p>
          <a:p>
            <a:r>
              <a:rPr lang="en-US" altLang="en-US" dirty="0" smtClean="0"/>
              <a:t>Seconded: </a:t>
            </a:r>
            <a:r>
              <a:rPr lang="en-US" altLang="en-US" dirty="0" err="1" smtClean="0"/>
              <a:t>Chittabrata</a:t>
            </a:r>
            <a:r>
              <a:rPr lang="en-US" altLang="en-US" dirty="0" smtClean="0"/>
              <a:t> Ghosh</a:t>
            </a:r>
            <a:endParaRPr lang="en-US" altLang="ko-KR" dirty="0" smtClean="0"/>
          </a:p>
          <a:p>
            <a:r>
              <a:rPr lang="en-US" altLang="en-US" dirty="0" smtClean="0"/>
              <a:t>Result: Motion Passed (Yes 10 	No 0	Abstain 1)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11-15-0460 by Yongho Seok (NEWRACOM)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2015-3-12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85859" cy="968693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92959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Koden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Techno Info K.K.</a:t>
                      </a:r>
                      <a:endParaRPr kumimoji="1" 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Fuji </a:t>
                      </a:r>
                      <a:r>
                        <a:rPr lang="en-US" altLang="ja-JP" sz="1400" dirty="0" err="1" smtClean="0"/>
                        <a:t>Blg</a:t>
                      </a:r>
                      <a:r>
                        <a:rPr lang="en-US" altLang="ja-JP" sz="1400" dirty="0" smtClean="0"/>
                        <a:t> 28 2F, 2-7-26 Kita-Aoyama, Minato-</a:t>
                      </a:r>
                      <a:r>
                        <a:rPr lang="en-US" altLang="ja-JP" sz="1400" dirty="0" err="1" smtClean="0"/>
                        <a:t>ku</a:t>
                      </a:r>
                      <a:r>
                        <a:rPr lang="en-US" altLang="ja-JP" sz="1400" dirty="0" smtClean="0"/>
                        <a:t>, Tokyo, 107-0061, Japan 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+81-3-6890-0594 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3"/>
                        </a:rPr>
                        <a:t>mano@koden-ti.com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4"/>
                        </a:rPr>
                        <a:t>hiroshi@manosan.org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56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11-15-0472 by Hiroshi Mano (KDTI)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Berlin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57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11-15-0472 by Hiroshi Mano (KDTI)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 lIns="91440" tIns="45720" rIns="91440" bIns="45720"/>
          <a:lstStyle/>
          <a:p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 –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altLang="ja-JP" sz="2800" dirty="0" smtClean="0">
                <a:ea typeface="ＭＳ Ｐゴシック" pitchFamily="-65" charset="-128"/>
                <a:cs typeface="ＭＳ Ｐゴシック" pitchFamily="-65" charset="-128"/>
              </a:rPr>
              <a:t>March 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2015 Berlin</a:t>
            </a:r>
            <a:endParaRPr lang="en-US" altLang="ja-JP" sz="29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LB209</a:t>
            </a:r>
          </a:p>
          <a:p>
            <a:pPr lvl="1"/>
            <a:r>
              <a:rPr lang="en-US" altLang="ja-JP" sz="2800" dirty="0" smtClean="0"/>
              <a:t>Approve to forward the draft to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May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</a:rPr>
              <a:t>Slide </a:t>
            </a:r>
            <a:fld id="{BBACC01B-45E7-4047-AA31-BB21121241F2}" type="slidenum">
              <a:rPr lang="en-US" altLang="ja-JP">
                <a:latin typeface="Times New Roman" pitchFamily="-65" charset="0"/>
              </a:rPr>
              <a:pPr/>
              <a:t>58</a:t>
            </a:fld>
            <a:endParaRPr lang="en-US" altLang="ja-JP">
              <a:latin typeface="Times New Roman" pitchFamily="-65" charset="0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11-15-0472 by Hiroshi Mano (KDTI)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343400"/>
          </a:xfrm>
        </p:spPr>
        <p:txBody>
          <a:bodyPr/>
          <a:lstStyle/>
          <a:p>
            <a:r>
              <a:rPr lang="en-US" altLang="ja-JP" dirty="0" smtClean="0"/>
              <a:t>11 regular slots</a:t>
            </a:r>
          </a:p>
          <a:p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Approved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Meeting Minutes for the IEEE 802.11 Atlanta meeting</a:t>
            </a:r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lvl="1"/>
            <a:r>
              <a:rPr lang="en-US" altLang="ja-JP" dirty="0" smtClean="0"/>
              <a:t>January 2015 Atlanta Session Minutes  11-15/0246r1</a:t>
            </a:r>
            <a:endParaRPr lang="en-GB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Approved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teleconference meeting minutes of   Atlanta to Berlin meeting.</a:t>
            </a:r>
          </a:p>
          <a:p>
            <a:pPr lvl="1"/>
            <a:r>
              <a:rPr lang="en-US" altLang="ja-JP" dirty="0" smtClean="0"/>
              <a:t>January-March Teleconferences Minutes 11-15/0390r0 </a:t>
            </a: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59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11-15-0472 by Hiroshi Mano (KDTI)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33599"/>
            <a:ext cx="7200000" cy="5657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3834"/>
            <a:ext cx="2895600" cy="227528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2/2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500" y="2209800"/>
            <a:ext cx="7810500" cy="3733800"/>
          </a:xfrm>
        </p:spPr>
        <p:txBody>
          <a:bodyPr/>
          <a:lstStyle/>
          <a:p>
            <a:r>
              <a:rPr lang="en-US" altLang="ja-JP" dirty="0" smtClean="0"/>
              <a:t>Received 491 comments </a:t>
            </a:r>
            <a:r>
              <a:rPr lang="en-US" altLang="ja-JP" dirty="0" err="1" smtClean="0"/>
              <a:t>byWG</a:t>
            </a:r>
            <a:r>
              <a:rPr lang="en-US" altLang="ja-JP" dirty="0" smtClean="0"/>
              <a:t> LB209</a:t>
            </a:r>
          </a:p>
          <a:p>
            <a:pPr lvl="1"/>
            <a:r>
              <a:rPr lang="en-US" altLang="ja-JP" dirty="0" smtClean="0"/>
              <a:t>Resolved 471 comments</a:t>
            </a:r>
          </a:p>
          <a:p>
            <a:pPr lvl="1"/>
            <a:r>
              <a:rPr lang="en-US" altLang="ja-JP" dirty="0" smtClean="0"/>
              <a:t>17 open comments</a:t>
            </a:r>
          </a:p>
          <a:p>
            <a:r>
              <a:rPr lang="en-US" altLang="ko-KR" dirty="0" smtClean="0"/>
              <a:t>Approved the </a:t>
            </a:r>
            <a:r>
              <a:rPr lang="en-US" altLang="ko-KR" dirty="0" err="1" smtClean="0"/>
              <a:t>TGai</a:t>
            </a:r>
            <a:r>
              <a:rPr lang="en-US" altLang="ko-KR" dirty="0" smtClean="0"/>
              <a:t> MDR Report </a:t>
            </a:r>
          </a:p>
          <a:p>
            <a:pPr lvl="1"/>
            <a:r>
              <a:rPr lang="en-US" altLang="ja-JP" dirty="0" smtClean="0"/>
              <a:t>11-15/0248r1</a:t>
            </a:r>
          </a:p>
          <a:p>
            <a:r>
              <a:rPr lang="en-US" altLang="ja-JP" dirty="0" smtClean="0"/>
              <a:t>Approved Plan for May</a:t>
            </a:r>
          </a:p>
          <a:p>
            <a:r>
              <a:rPr lang="en-US" altLang="ja-JP" dirty="0" smtClean="0"/>
              <a:t>Approved Time line</a:t>
            </a:r>
          </a:p>
          <a:p>
            <a:r>
              <a:rPr lang="en-US" altLang="ja-JP" dirty="0" smtClean="0"/>
              <a:t>Approved Teleconference schedule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60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11-15-0472 by Hiroshi Mano (KDTI)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May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July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61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11-15-0472 by Hiroshi Mano (KDTI)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 (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No change</a:t>
            </a:r>
            <a:r>
              <a:rPr lang="en-US" altLang="ja-JP" dirty="0" smtClean="0">
                <a:solidFill>
                  <a:schemeClr val="tx1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pPr>
              <a:buNone/>
            </a:pP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</a:t>
            </a:r>
            <a:r>
              <a:rPr lang="en-US" altLang="ja-JP" dirty="0" smtClean="0">
                <a:solidFill>
                  <a:srgbClr val="000000"/>
                </a:solidFill>
              </a:rPr>
              <a:t>2010-12-08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WG Letter Ballots Initial / </a:t>
            </a:r>
            <a:r>
              <a:rPr lang="en-US" altLang="ja-JP" dirty="0" err="1" smtClean="0">
                <a:solidFill>
                  <a:srgbClr val="000000"/>
                </a:solidFill>
              </a:rPr>
              <a:t>Recirc</a:t>
            </a:r>
            <a:r>
              <a:rPr lang="en-US" altLang="ja-JP" dirty="0" smtClean="0">
                <a:solidFill>
                  <a:srgbClr val="000000"/>
                </a:solidFill>
              </a:rPr>
              <a:t>		Mar14/Sep14/Jan15/Mar15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MEC Done				Nov14		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Form Sponsor Ballot Pool / Reform	            	Jan15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IEEE-SA Sponsor Ballots Initial / </a:t>
            </a:r>
            <a:r>
              <a:rPr lang="en-US" altLang="ja-JP" dirty="0" err="1" smtClean="0">
                <a:solidFill>
                  <a:srgbClr val="000000"/>
                </a:solidFill>
              </a:rPr>
              <a:t>Recirc</a:t>
            </a:r>
            <a:r>
              <a:rPr lang="en-US" altLang="ja-JP" dirty="0" smtClean="0">
                <a:solidFill>
                  <a:srgbClr val="000000"/>
                </a:solidFill>
              </a:rPr>
              <a:t>         Jul15/ Sep 15		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Final 802.11 WG Approval	                             Nov 15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final or Conditional 802 EC Approval           	Nov 15</a:t>
            </a:r>
          </a:p>
          <a:p>
            <a:pPr lvl="1"/>
            <a:r>
              <a:rPr lang="en-US" altLang="ja-JP" dirty="0" err="1" smtClean="0">
                <a:solidFill>
                  <a:srgbClr val="000000"/>
                </a:solidFill>
              </a:rPr>
              <a:t>RevCom</a:t>
            </a:r>
            <a:r>
              <a:rPr lang="en-US" altLang="ja-JP" dirty="0" smtClean="0">
                <a:solidFill>
                  <a:srgbClr val="000000"/>
                </a:solidFill>
              </a:rPr>
              <a:t> &amp; Standards Board Final or</a:t>
            </a:r>
            <a:br>
              <a:rPr lang="en-US" altLang="ja-JP" dirty="0" smtClean="0">
                <a:solidFill>
                  <a:srgbClr val="000000"/>
                </a:solidFill>
              </a:rPr>
            </a:br>
            <a:r>
              <a:rPr lang="en-US" altLang="ja-JP" dirty="0" smtClean="0">
                <a:solidFill>
                  <a:srgbClr val="000000"/>
                </a:solidFill>
              </a:rPr>
              <a:t> Continuous Process Approval 		Mar 16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ANSI Approved				N/A</a:t>
            </a:r>
          </a:p>
          <a:p>
            <a:r>
              <a:rPr lang="en-US" altLang="ja-JP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 lvl="1"/>
            <a:endParaRPr lang="en-US" altLang="ja-JP" dirty="0" smtClean="0">
              <a:hlinkClick r:id="rId3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62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11-15-0472 by Hiroshi Mano (KDTI)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803910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 between </a:t>
            </a:r>
            <a:r>
              <a:rPr lang="en-US" altLang="ja-JP" dirty="0" smtClean="0"/>
              <a:t>Mar  24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to May 19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.</a:t>
            </a:r>
          </a:p>
          <a:p>
            <a:pPr lvl="1">
              <a:defRPr/>
            </a:pPr>
            <a:r>
              <a:rPr lang="en-US" altLang="ja-JP" dirty="0" smtClean="0"/>
              <a:t>Tuesdays 10:00 ET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1.0Hour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buNone/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63</a:t>
            </a:fld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11-15-0472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 (11-13-1186r23)</a:t>
            </a:r>
            <a:endParaRPr lang="en-US" altLang="ja-JP" dirty="0" smtClean="0">
              <a:hlinkClick r:id=""/>
            </a:endParaRPr>
          </a:p>
          <a:p>
            <a:pPr lvl="1"/>
            <a:r>
              <a:rPr lang="en-US" altLang="ja-JP" dirty="0" smtClean="0">
                <a:hlinkClick r:id=""/>
              </a:rPr>
              <a:t>https://mentor.ieee.org/802.11/dcn/13/11-13-1186-23-00ai-tgai-motion-deck.pptx</a:t>
            </a:r>
            <a:endParaRPr lang="en-US" altLang="ja-JP" dirty="0" smtClean="0"/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LB209 comments for </a:t>
            </a:r>
            <a:r>
              <a:rPr lang="en-US" altLang="ja-JP" smtClean="0"/>
              <a:t>Draft 4.0 </a:t>
            </a:r>
            <a:r>
              <a:rPr lang="en-US" altLang="ja-JP" dirty="0" smtClean="0"/>
              <a:t>(11-15/0281r14)</a:t>
            </a:r>
          </a:p>
          <a:p>
            <a:pPr lvl="1"/>
            <a:r>
              <a:rPr lang="en-US" altLang="ja-JP" dirty="0" smtClean="0">
                <a:hlinkClick r:id="rId3"/>
              </a:rPr>
              <a:t>https://mentor.ieee.org/802.11/dcn/15/11-15-0281-14-00ai-tbai-lb209-comments-on-draft-d4-0.xlsx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64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11-15-0472 by Hiroshi Mano (KDTI)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IEEE 802.11aj March 2015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2015-03-12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221691"/>
              </p:ext>
            </p:extLst>
          </p:nvPr>
        </p:nvGraphicFramePr>
        <p:xfrm>
          <a:off x="708025" y="3072600"/>
          <a:ext cx="8131175" cy="118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Document" r:id="rId4" imgW="8602509" imgH="1266807" progId="Word.Document.8">
                  <p:embed/>
                </p:oleObj>
              </mc:Choice>
              <mc:Fallback>
                <p:oleObj name="Document" r:id="rId4" imgW="8602509" imgH="12668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3072600"/>
                        <a:ext cx="8131175" cy="118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11-15-0455 by Haiming Wang (SEU)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closing report for </a:t>
            </a:r>
            <a:r>
              <a:rPr lang="en-US" dirty="0" err="1" smtClean="0"/>
              <a:t>TGaj</a:t>
            </a:r>
            <a:r>
              <a:rPr lang="en-US" dirty="0" smtClean="0"/>
              <a:t> for the March 2015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11-15-0455 by Haiming Wang (SEU)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6 submissions were covered during the meeting covering areas related to: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Comment Resolution for 11aj (60 GHz)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New Technique Proposals </a:t>
            </a:r>
            <a:r>
              <a:rPr lang="en-US" altLang="zh-CN" dirty="0"/>
              <a:t>for 11aj (45GHz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 lvl="1" algn="just">
              <a:lnSpc>
                <a:spcPct val="90000"/>
              </a:lnSpc>
              <a:defRPr/>
            </a:pPr>
            <a:endParaRPr lang="en-US" dirty="0"/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11-15-0455 by Haiming Wang (SEU)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2015 Goals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Complete proposal and text proposal for 45 </a:t>
            </a:r>
            <a:r>
              <a:rPr lang="en-US" altLang="zh-CN" dirty="0" smtClean="0"/>
              <a:t>GHz</a:t>
            </a:r>
          </a:p>
          <a:p>
            <a:endParaRPr lang="en-US" altLang="zh-CN" dirty="0"/>
          </a:p>
          <a:p>
            <a:r>
              <a:rPr lang="en-US" altLang="zh-CN" dirty="0"/>
              <a:t>Comment resolution for CC20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11-15-0455 by Haiming Wang (SEU)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Times New Roman" panose="02020603050405020304" pitchFamily="18" charset="0"/>
              <a:buChar char="−"/>
            </a:pPr>
            <a:r>
              <a:rPr lang="en-US" altLang="zh-CN" sz="2800" b="1" dirty="0"/>
              <a:t>April 28, 2015, 9pm (ET)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CN" dirty="0"/>
              <a:t>Beijing Time: April 29, 2015, 9am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11-15-0455 by Haiming Wang (SEU)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32548"/>
              </p:ext>
            </p:extLst>
          </p:nvPr>
        </p:nvGraphicFramePr>
        <p:xfrm>
          <a:off x="1600200" y="21336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TGak</a:t>
            </a:r>
            <a:r>
              <a:rPr lang="en-US" dirty="0" smtClean="0"/>
              <a:t> March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2015-03-12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273535"/>
              </p:ext>
            </p:extLst>
          </p:nvPr>
        </p:nvGraphicFramePr>
        <p:xfrm>
          <a:off x="515938" y="2890838"/>
          <a:ext cx="77835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Document" r:id="rId4" imgW="8255000" imgH="1473200" progId="Word.Document.8">
                  <p:embed/>
                </p:oleObj>
              </mc:Choice>
              <mc:Fallback>
                <p:oleObj name="Document" r:id="rId4" imgW="8255000" imgH="1473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890838"/>
                        <a:ext cx="7783512" cy="138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11-15-0471 by Donald Eastlake, Huawei Technologies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-457200">
              <a:lnSpc>
                <a:spcPct val="12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Closing Report of IEEE 802.11 Task Group AK at the IEEE 802.11 Meeting, </a:t>
            </a:r>
            <a:r>
              <a:rPr lang="en-GB" dirty="0" smtClean="0"/>
              <a:t>March 2015, </a:t>
            </a:r>
            <a:r>
              <a:rPr lang="en-GB" dirty="0"/>
              <a:t>held in </a:t>
            </a:r>
            <a:r>
              <a:rPr lang="en-GB" dirty="0" smtClean="0"/>
              <a:t>Berlin, Germany.</a:t>
            </a:r>
            <a:endParaRPr lang="en-GB" dirty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11-15-0471 by Donald Eastlake, Huawei Technologies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915987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371600"/>
            <a:ext cx="7918648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Accomplishments</a:t>
            </a:r>
            <a:endParaRPr lang="en-GB" sz="2800" dirty="0"/>
          </a:p>
          <a:p>
            <a:pPr lvl="1">
              <a:buFont typeface="Times New Roman" pitchFamily="16" charset="0"/>
              <a:buChar char="•"/>
            </a:pPr>
            <a:r>
              <a:rPr lang="en-GB" sz="2800" dirty="0"/>
              <a:t>Received and discussed the submissions listed on the next page. </a:t>
            </a:r>
            <a:r>
              <a:rPr lang="en-US" sz="2800" dirty="0" smtClean="0"/>
              <a:t>Resolved all remaining comments.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800" dirty="0"/>
              <a:t>Motion passed in </a:t>
            </a:r>
            <a:r>
              <a:rPr lang="en-GB" sz="2800" dirty="0" err="1"/>
              <a:t>TGak</a:t>
            </a:r>
            <a:r>
              <a:rPr lang="en-GB" sz="2800" dirty="0"/>
              <a:t> to </a:t>
            </a:r>
            <a:r>
              <a:rPr lang="en-GB" sz="2800" dirty="0" smtClean="0"/>
              <a:t>direct the Editor to produce D1.0 go </a:t>
            </a:r>
            <a:r>
              <a:rPr lang="en-GB" sz="2800" dirty="0"/>
              <a:t>to Letter </a:t>
            </a:r>
            <a:r>
              <a:rPr lang="en-GB" sz="2800" dirty="0" smtClean="0"/>
              <a:t>Ballot.</a:t>
            </a:r>
            <a:endParaRPr lang="en-GB" sz="2800" dirty="0"/>
          </a:p>
          <a:p>
            <a:pPr lvl="1">
              <a:buFont typeface="Times New Roman" pitchFamily="16" charset="0"/>
              <a:buChar char="•"/>
            </a:pPr>
            <a:r>
              <a:rPr lang="en-GB" sz="2800" dirty="0" smtClean="0"/>
              <a:t>Met </a:t>
            </a:r>
            <a:r>
              <a:rPr lang="en-GB" sz="2800" dirty="0"/>
              <a:t>jointly with </a:t>
            </a:r>
            <a:r>
              <a:rPr lang="en-GB" sz="2800" dirty="0" smtClean="0"/>
              <a:t>802.1Qbz and ARC </a:t>
            </a:r>
            <a:r>
              <a:rPr lang="en-GB" sz="2800" dirty="0"/>
              <a:t>SC Thursday </a:t>
            </a:r>
            <a:r>
              <a:rPr lang="en-GB" sz="2800" dirty="0" smtClean="0"/>
              <a:t>AM1.</a:t>
            </a:r>
            <a:endParaRPr lang="en-GB" sz="2800" dirty="0"/>
          </a:p>
          <a:p>
            <a:pPr lvl="1">
              <a:buFont typeface="Times New Roman" pitchFamily="16" charset="0"/>
              <a:buChar char="•"/>
            </a:pPr>
            <a:r>
              <a:rPr lang="en-GB" sz="2800" dirty="0" smtClean="0"/>
              <a:t>An </a:t>
            </a:r>
            <a:r>
              <a:rPr lang="en-GB" sz="2800" dirty="0"/>
              <a:t>annotated agenda is in </a:t>
            </a:r>
            <a:r>
              <a:rPr lang="en-GB" sz="2800" dirty="0" smtClean="0"/>
              <a:t>11-15/0237r11.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11-15-0471 by Donald Eastlake, Huawei Technologies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25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Submissions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/>
              <a:t>11-15/</a:t>
            </a:r>
            <a:r>
              <a:rPr lang="en-US" sz="2400" dirty="0" smtClean="0"/>
              <a:t>116, </a:t>
            </a:r>
            <a:r>
              <a:rPr lang="en-US" sz="2400" dirty="0"/>
              <a:t>“Assorted 11ak Improvements” Donald Eastlake (Huawei</a:t>
            </a:r>
            <a:r>
              <a:rPr lang="en-US" sz="2400" dirty="0" smtClean="0"/>
              <a:t>)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/>
              <a:t>11-15/</a:t>
            </a:r>
            <a:r>
              <a:rPr lang="en-US" sz="2400" dirty="0" smtClean="0"/>
              <a:t>283, </a:t>
            </a:r>
            <a:r>
              <a:rPr lang="en-US" sz="2400" dirty="0"/>
              <a:t>“An adaptation of GCR for GLK links” Ganesh </a:t>
            </a:r>
            <a:r>
              <a:rPr lang="en-US" sz="2400" dirty="0" err="1"/>
              <a:t>Venkatesan</a:t>
            </a:r>
            <a:r>
              <a:rPr lang="en-US" sz="2400" dirty="0"/>
              <a:t> (Intel)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/>
              <a:t>11-15/</a:t>
            </a:r>
            <a:r>
              <a:rPr lang="en-US" sz="2400" dirty="0" smtClean="0"/>
              <a:t>150, </a:t>
            </a:r>
            <a:r>
              <a:rPr lang="en-US" sz="2400" dirty="0"/>
              <a:t>“</a:t>
            </a:r>
            <a:r>
              <a:rPr lang="en-CA" sz="2400" dirty="0"/>
              <a:t>GCR using SYNRA for GLK</a:t>
            </a:r>
            <a:r>
              <a:rPr lang="en-US" sz="2400" dirty="0"/>
              <a:t>” Ganesh </a:t>
            </a:r>
            <a:r>
              <a:rPr lang="en-US" sz="2400" dirty="0" err="1"/>
              <a:t>Venkatesan</a:t>
            </a:r>
            <a:r>
              <a:rPr lang="en-US" sz="2400" dirty="0"/>
              <a:t> (Intel</a:t>
            </a:r>
            <a:r>
              <a:rPr lang="en-US" sz="2400" dirty="0" smtClean="0"/>
              <a:t>)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altLang="ja-JP" sz="2400" dirty="0">
                <a:cs typeface="ＭＳ Ｐゴシック" charset="0"/>
              </a:rPr>
              <a:t>11-15/</a:t>
            </a:r>
            <a:r>
              <a:rPr lang="en-US" altLang="ja-JP" sz="2400" dirty="0" smtClean="0">
                <a:cs typeface="ＭＳ Ｐゴシック" charset="0"/>
              </a:rPr>
              <a:t>415, </a:t>
            </a:r>
            <a:r>
              <a:rPr lang="en-US" altLang="ja-JP" sz="2400" dirty="0">
                <a:cs typeface="ＭＳ Ｐゴシック" charset="0"/>
              </a:rPr>
              <a:t>“Clause 5 proposed changes” Mark Hamilton (</a:t>
            </a:r>
            <a:r>
              <a:rPr lang="en-US" altLang="ja-JP" sz="2400" dirty="0" err="1">
                <a:cs typeface="ＭＳ Ｐゴシック" charset="0"/>
              </a:rPr>
              <a:t>SpectraLink</a:t>
            </a:r>
            <a:r>
              <a:rPr lang="en-US" altLang="ja-JP" sz="2400" dirty="0">
                <a:cs typeface="ＭＳ Ｐゴシック" charset="0"/>
              </a:rPr>
              <a:t>)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GB" sz="2400" dirty="0"/>
              <a:t>11-15/0454r0, “Some more DS architecture concepts” Mark Hamilton (</a:t>
            </a:r>
            <a:r>
              <a:rPr lang="en-GB" sz="2400" dirty="0" err="1"/>
              <a:t>SpectraLink</a:t>
            </a:r>
            <a:r>
              <a:rPr lang="en-GB" sz="2400" dirty="0" smtClean="0"/>
              <a:t>)</a:t>
            </a:r>
            <a:endParaRPr lang="en-US" sz="2400" dirty="0" smtClean="0"/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b="0" dirty="0" smtClean="0"/>
              <a:t>11</a:t>
            </a:r>
            <a:r>
              <a:rPr lang="en-US" sz="2400" b="0" dirty="0"/>
              <a:t>-15/462r1, “</a:t>
            </a:r>
            <a:r>
              <a:rPr lang="en-GB" sz="2400" b="0" dirty="0"/>
              <a:t>Clause 5 Changes for EPD</a:t>
            </a:r>
            <a:r>
              <a:rPr lang="en-US" sz="2400" b="0" dirty="0"/>
              <a:t>” Mark Hamilton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11-15-0471 by Donald Eastlake, Huawei Technologies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72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lvl="0"/>
            <a:r>
              <a:rPr lang="en-US" sz="2800" dirty="0">
                <a:cs typeface="ＭＳ Ｐゴシック" charset="0"/>
              </a:rPr>
              <a:t>M</a:t>
            </a:r>
            <a:r>
              <a:rPr lang="en-US" dirty="0">
                <a:cs typeface="ＭＳ Ｐゴシック" charset="0"/>
              </a:rPr>
              <a:t>otion:</a:t>
            </a:r>
            <a:r>
              <a:rPr lang="en-US" dirty="0"/>
              <a:t> </a:t>
            </a:r>
          </a:p>
          <a:p>
            <a:pPr lvl="0"/>
            <a:r>
              <a:rPr lang="en-US" sz="2000" dirty="0"/>
              <a:t>Having approved changes to P802.11ak_D0.07, as specified in 11-15/237r9,</a:t>
            </a:r>
          </a:p>
          <a:p>
            <a:pPr lvl="0"/>
            <a:r>
              <a:rPr lang="en-US" sz="2000" dirty="0"/>
              <a:t>Instruct the Editor to prepare a P802.11ak_D1.0 incorporating the changes, and</a:t>
            </a:r>
          </a:p>
          <a:p>
            <a:pPr lvl="0"/>
            <a:r>
              <a:rPr lang="en-US" sz="2000" dirty="0"/>
              <a:t>Approve a 30 day Working Group Technical Letter Ballot asking the question “Should P802.11ak_D1.0 be forwarded to Sponsor Ballot?”</a:t>
            </a:r>
            <a:endParaRPr lang="en-US" sz="2000" b="0" dirty="0">
              <a:cs typeface="ＭＳ Ｐゴシック" charset="0"/>
            </a:endParaRPr>
          </a:p>
          <a:p>
            <a:pPr lvl="1"/>
            <a:r>
              <a:rPr lang="en-US" sz="1800" dirty="0">
                <a:cs typeface="ＭＳ Ｐゴシック" charset="0"/>
              </a:rPr>
              <a:t>Mover: Mark Hamilton  </a:t>
            </a:r>
            <a:r>
              <a:rPr lang="en-US" sz="1800" dirty="0" smtClean="0">
                <a:cs typeface="ＭＳ Ｐゴシック" charset="0"/>
              </a:rPr>
              <a:t>  Seconder</a:t>
            </a:r>
            <a:r>
              <a:rPr lang="en-US" sz="1800" dirty="0">
                <a:cs typeface="ＭＳ Ｐゴシック" charset="0"/>
              </a:rPr>
              <a:t>: Richard Roy</a:t>
            </a:r>
          </a:p>
          <a:p>
            <a:pPr lvl="1"/>
            <a:r>
              <a:rPr lang="en-US" sz="1800" dirty="0">
                <a:cs typeface="ＭＳ Ｐゴシック" charset="0"/>
              </a:rPr>
              <a:t>Yes: 5   No: 0   Abstain: 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11-15-0471 by Donald Eastlake, Huawei Technologies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72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/>
              <a:t>Decided to hold </a:t>
            </a:r>
            <a:r>
              <a:rPr lang="en-GB" sz="2200" dirty="0" smtClean="0"/>
              <a:t>1 </a:t>
            </a:r>
            <a:r>
              <a:rPr lang="en-GB" sz="2200" dirty="0"/>
              <a:t>hour teleconferences, to be joint with </a:t>
            </a:r>
            <a:r>
              <a:rPr lang="en-GB" sz="2200" dirty="0" smtClean="0"/>
              <a:t>802.1Qbz, </a:t>
            </a:r>
            <a:r>
              <a:rPr lang="en-GB" sz="2200" dirty="0"/>
              <a:t>on </a:t>
            </a:r>
            <a:r>
              <a:rPr lang="en-US" sz="2200" dirty="0"/>
              <a:t>Monday, </a:t>
            </a:r>
            <a:r>
              <a:rPr lang="en-US" sz="2400" dirty="0"/>
              <a:t>April 6</a:t>
            </a:r>
            <a:r>
              <a:rPr lang="en-US" sz="2400" baseline="30000" dirty="0"/>
              <a:t>th</a:t>
            </a:r>
            <a:r>
              <a:rPr lang="en-US" sz="2400" dirty="0"/>
              <a:t>, April 27</a:t>
            </a:r>
            <a:r>
              <a:rPr lang="en-US" sz="2400" baseline="30000" dirty="0"/>
              <a:t>th</a:t>
            </a:r>
            <a:r>
              <a:rPr lang="en-US" sz="2400" dirty="0"/>
              <a:t>, and May 4</a:t>
            </a:r>
            <a:r>
              <a:rPr lang="en-US" sz="2400" baseline="30000" dirty="0"/>
              <a:t>th</a:t>
            </a:r>
            <a:r>
              <a:rPr lang="en-US" sz="2400" dirty="0"/>
              <a:t> , </a:t>
            </a:r>
            <a:r>
              <a:rPr lang="en-US" sz="2400" dirty="0" smtClean="0"/>
              <a:t>all </a:t>
            </a:r>
            <a:r>
              <a:rPr lang="en-US" sz="2200" dirty="0" smtClean="0"/>
              <a:t>at 11am Eastern </a:t>
            </a:r>
            <a:r>
              <a:rPr lang="en-US" sz="2200" dirty="0"/>
              <a:t>US time</a:t>
            </a:r>
            <a:r>
              <a:rPr lang="en-GB" sz="22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May 2015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Resolve comments from Letter Ballot or, if the WG does not approve LB, improve the draft.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802.11 ARC.</a:t>
            </a:r>
          </a:p>
          <a:p>
            <a:pPr marL="457200" lvl="1" indent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11-15-0471 by Donald Eastlake, Huawei Technologies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81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</a:t>
            </a:r>
            <a:endParaRPr lang="en-GB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76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2015-03-13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579561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Document" r:id="rId4" imgW="8146441" imgH="2307918" progId="Word.Document.8">
                  <p:embed/>
                </p:oleObj>
              </mc:Choice>
              <mc:Fallback>
                <p:oleObj name="Document" r:id="rId4" imgW="8146441" imgH="23079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11-15-0456 by Stephen McCann, BlackBerry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</a:t>
            </a:r>
            <a:endParaRPr lang="en-GB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77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March 2015, Berlin, Germany.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11-15-0456 by Stephen McCann, BlackBerry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</a:t>
            </a:r>
            <a:endParaRPr lang="en-GB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78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r>
              <a:rPr lang="en-GB" dirty="0" smtClean="0"/>
              <a:t>Letter Ballot 208</a:t>
            </a:r>
          </a:p>
          <a:p>
            <a:pPr lvl="1"/>
            <a:r>
              <a:rPr lang="en-GB" dirty="0" smtClean="0"/>
              <a:t>Failed with 73% approval</a:t>
            </a:r>
          </a:p>
          <a:p>
            <a:pPr lvl="1"/>
            <a:r>
              <a:rPr lang="en-GB" dirty="0" smtClean="0"/>
              <a:t>702 comments</a:t>
            </a:r>
          </a:p>
          <a:p>
            <a:pPr lvl="1"/>
            <a:r>
              <a:rPr lang="en-GB" dirty="0" smtClean="0"/>
              <a:t>Resolved 74 technical and assigned 152 to the editor</a:t>
            </a:r>
          </a:p>
          <a:p>
            <a:pPr lvl="1"/>
            <a:r>
              <a:rPr lang="en-GB" dirty="0" smtClean="0"/>
              <a:t>Motions </a:t>
            </a:r>
            <a:r>
              <a:rPr lang="en-GB" dirty="0"/>
              <a:t>in </a:t>
            </a:r>
            <a:r>
              <a:rPr lang="en-GB" dirty="0" smtClean="0"/>
              <a:t>11-15-0417r1</a:t>
            </a:r>
          </a:p>
          <a:p>
            <a:pPr lvl="1"/>
            <a:endParaRPr lang="en-GB" sz="1800" dirty="0" smtClean="0"/>
          </a:p>
          <a:p>
            <a:r>
              <a:rPr lang="en-GB" dirty="0" smtClean="0"/>
              <a:t>Timeline</a:t>
            </a:r>
            <a:endParaRPr lang="en-GB" sz="2000" dirty="0"/>
          </a:p>
          <a:p>
            <a:pPr lvl="1"/>
            <a:r>
              <a:rPr lang="en-GB" dirty="0" smtClean="0"/>
              <a:t>Re-circulation Letter ballot date brought forward to July 2015, but sponsor ballot date has slipped to January 2016.</a:t>
            </a:r>
            <a:endParaRPr lang="en-GB" dirty="0"/>
          </a:p>
          <a:p>
            <a:endParaRPr lang="en-GB" sz="1800" dirty="0"/>
          </a:p>
          <a:p>
            <a:r>
              <a:rPr lang="en-GB" dirty="0" smtClean="0"/>
              <a:t>5 Teleconferences</a:t>
            </a:r>
          </a:p>
          <a:p>
            <a:endParaRPr lang="en-GB" dirty="0" smtClean="0"/>
          </a:p>
          <a:p>
            <a:r>
              <a:rPr lang="en-GB" dirty="0" smtClean="0"/>
              <a:t>Plans for May 2015</a:t>
            </a:r>
            <a:endParaRPr lang="en-GB" sz="2000" dirty="0" smtClean="0"/>
          </a:p>
          <a:p>
            <a:pPr lvl="1"/>
            <a:r>
              <a:rPr lang="en-GB" dirty="0" smtClean="0"/>
              <a:t>Letter ballot comment resolution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11-15-0456 by Stephen McCann, BlackBerry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March 2015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2015-03-12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11-15-0465 by Osama Aboul-Magd (Huawei Technologies)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384092"/>
              </p:ext>
            </p:extLst>
          </p:nvPr>
        </p:nvGraphicFramePr>
        <p:xfrm>
          <a:off x="228600" y="762000"/>
          <a:ext cx="8763000" cy="5705896"/>
        </p:xfrm>
        <a:graphic>
          <a:graphicData uri="http://schemas.openxmlformats.org/drawingml/2006/table">
            <a:tbl>
              <a:tblPr/>
              <a:tblGrid>
                <a:gridCol w="842597"/>
                <a:gridCol w="1179634"/>
                <a:gridCol w="4212980"/>
                <a:gridCol w="2527789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Publicity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 Authorization Request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Rosdahl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Wireless LAN (HEW)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NG60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60 GHz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Positioning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Jonathan Segev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March 2015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11-15-0465 by Osama Aboul-Magd (Huawei Technologies)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 – TG Documents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r>
              <a:rPr lang="en-CA" sz="1800" dirty="0" smtClean="0"/>
              <a:t>Passed a number of motions affecting the TG specification Framework</a:t>
            </a:r>
          </a:p>
          <a:p>
            <a:pPr lvl="1"/>
            <a:r>
              <a:rPr lang="en-CA" sz="1600" dirty="0" smtClean="0"/>
              <a:t>PHY motions related to LTF design and SIG-B</a:t>
            </a:r>
          </a:p>
          <a:p>
            <a:pPr lvl="1"/>
            <a:r>
              <a:rPr lang="en-CA" sz="1600" dirty="0" smtClean="0"/>
              <a:t>MAC motions related to MU BA and UL MU Procedure</a:t>
            </a:r>
          </a:p>
          <a:p>
            <a:pPr lvl="1"/>
            <a:r>
              <a:rPr lang="en-CA" sz="1600" dirty="0" smtClean="0"/>
              <a:t>MU motions related to ACK multiplexing.</a:t>
            </a:r>
          </a:p>
          <a:p>
            <a:pPr lvl="1"/>
            <a:r>
              <a:rPr lang="en-CA" sz="1600" dirty="0" smtClean="0"/>
              <a:t>Etc.</a:t>
            </a:r>
          </a:p>
          <a:p>
            <a:r>
              <a:rPr lang="en-CA" sz="1800" dirty="0" smtClean="0"/>
              <a:t>Approved new revisions of Simulation Scenarios and Evaluation Methodology TG documents.</a:t>
            </a:r>
          </a:p>
          <a:p>
            <a:pPr lvl="1"/>
            <a:r>
              <a:rPr lang="en-CA" sz="1600" dirty="0" smtClean="0">
                <a:hlinkClick r:id="rId3"/>
              </a:rPr>
              <a:t>https://mentor.ieee.org/802.11/dcn/14/11-14-0571-08-00ax-evaluation-methodology.docx</a:t>
            </a:r>
            <a:r>
              <a:rPr lang="en-CA" sz="1600" dirty="0" smtClean="0"/>
              <a:t> </a:t>
            </a:r>
          </a:p>
          <a:p>
            <a:pPr lvl="1"/>
            <a:r>
              <a:rPr lang="en-CA" sz="1600" dirty="0" smtClean="0">
                <a:hlinkClick r:id="rId4"/>
              </a:rPr>
              <a:t>https://mentor.ieee.org/802.11/dcn/14/11-14-0980-09-00ax-simulation-scenarios.docx</a:t>
            </a:r>
            <a:r>
              <a:rPr lang="en-CA" sz="1600" dirty="0" smtClean="0"/>
              <a:t> </a:t>
            </a:r>
          </a:p>
          <a:p>
            <a:r>
              <a:rPr lang="en-CA" sz="1800" dirty="0" smtClean="0"/>
              <a:t>Other TG documents</a:t>
            </a:r>
          </a:p>
          <a:p>
            <a:pPr lvl="1"/>
            <a:r>
              <a:rPr lang="en-CA" sz="1600" dirty="0" smtClean="0">
                <a:hlinkClick r:id="rId5"/>
              </a:rPr>
              <a:t>https://mentor.ieee.org/802.11/dcn/14/11-14-0882-04-00ax-tgax-channel-model-document.docx</a:t>
            </a:r>
            <a:r>
              <a:rPr lang="en-CA" sz="1600" dirty="0" smtClean="0"/>
              <a:t> </a:t>
            </a:r>
          </a:p>
          <a:p>
            <a:pPr lvl="1"/>
            <a:r>
              <a:rPr lang="en-CA" sz="1600" dirty="0" smtClean="0">
                <a:hlinkClick r:id="rId6"/>
              </a:rPr>
              <a:t>https://mentor.ieee.org/802.11/dcn/14/11-14-1009-02-00ax-proposed-802-11ax-functional-requirements.doc</a:t>
            </a:r>
            <a:r>
              <a:rPr lang="en-CA" sz="16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11-15-0465 by Osama Aboul-Magd (Huawei Technologies)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– Technical Presentations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Technical submissions.</a:t>
            </a:r>
          </a:p>
          <a:p>
            <a:r>
              <a:rPr lang="en-CA" dirty="0" smtClean="0"/>
              <a:t>A list of the submissions is available in the agenda document available at: </a:t>
            </a:r>
          </a:p>
          <a:p>
            <a:pPr lvl="1"/>
            <a:r>
              <a:rPr lang="en-CA" dirty="0" smtClean="0">
                <a:hlinkClick r:id="rId3"/>
              </a:rPr>
              <a:t>https://mentor.ieee.org/802.11/dcn/15/11-15-0235-08-00ax-tgax-march-2015-meeting-agenda.ppt</a:t>
            </a:r>
            <a:r>
              <a:rPr lang="en-CA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11-15-0465 by Osama Aboul-Magd (Huawei Technologies)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2015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sz="2800" dirty="0"/>
              <a:t>Continue to advance the TG documents based </a:t>
            </a:r>
            <a:r>
              <a:rPr lang="en-US" sz="2800" dirty="0" smtClean="0"/>
              <a:t>on submissions.</a:t>
            </a:r>
          </a:p>
          <a:p>
            <a:pPr lvl="1"/>
            <a:r>
              <a:rPr lang="en-US" sz="2400" dirty="0" smtClean="0"/>
              <a:t>Expectation is more submissions affecting the TG specification framework document will be considered.</a:t>
            </a:r>
            <a:endParaRPr lang="en-US" sz="2400" dirty="0"/>
          </a:p>
          <a:p>
            <a:r>
              <a:rPr lang="en-US" sz="2800" dirty="0"/>
              <a:t>Technical </a:t>
            </a:r>
            <a:r>
              <a:rPr lang="en-US" sz="2800" dirty="0" smtClean="0"/>
              <a:t>Presentations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11-15-0465 by Osama Aboul-Magd (Huawei Technologies)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dirty="0" smtClean="0"/>
              <a:t>Thursday April 9		10:00 – 12:00 ET</a:t>
            </a:r>
          </a:p>
          <a:p>
            <a:r>
              <a:rPr lang="en-US" sz="2800" dirty="0" smtClean="0"/>
              <a:t>Thursday April 30		20:00 – 22:00 ET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11-15-0465 by Osama Aboul-Magd (Huawei Technologies)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NG60 SG March 2015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2015-03-12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887488"/>
              </p:ext>
            </p:extLst>
          </p:nvPr>
        </p:nvGraphicFramePr>
        <p:xfrm>
          <a:off x="709613" y="2743200"/>
          <a:ext cx="828198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Document" r:id="rId4" imgW="8597900" imgH="990600" progId="Word.Document.8">
                  <p:embed/>
                </p:oleObj>
              </mc:Choice>
              <mc:Fallback>
                <p:oleObj name="Document" r:id="rId4" imgW="8597900" imgH="990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2743200"/>
                        <a:ext cx="8281987" cy="884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11-15-0452 by Edward Au (Marvell Semiconductor)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closing report for NG60 SG for the March 2015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11-15-0452 by Edward Au (Marvell Semiconductor)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14 submissions were covered during the meeting covering areas related to: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Usage models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Channel modeling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Technologies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Revised PAR and CSD proposals</a:t>
            </a:r>
            <a:endParaRPr lang="en-US" dirty="0"/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Reviewed the Study Group timeline. </a:t>
            </a:r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Resolved comments on PAR and CSD</a:t>
            </a:r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Approved motions on updated PAR and CSD, and SG extension.</a:t>
            </a:r>
          </a:p>
          <a:p>
            <a:pPr lvl="1" algn="just">
              <a:lnSpc>
                <a:spcPct val="90000"/>
              </a:lnSpc>
              <a:defRPr/>
            </a:pPr>
            <a:endParaRPr lang="en-US" dirty="0"/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11-15-0452 by Edward Au (Marvell Semiconductor)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2015 Goals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1225"/>
              </a:spcBef>
            </a:pPr>
            <a:r>
              <a:rPr lang="en-US" dirty="0" smtClean="0"/>
              <a:t>Subject </a:t>
            </a:r>
            <a:r>
              <a:rPr lang="en-US" dirty="0"/>
              <a:t>to approval on PAR </a:t>
            </a:r>
            <a:r>
              <a:rPr lang="en-US" dirty="0" smtClean="0"/>
              <a:t>by </a:t>
            </a:r>
            <a:r>
              <a:rPr lang="en-US" dirty="0"/>
              <a:t>EC and </a:t>
            </a:r>
            <a:r>
              <a:rPr lang="en-US" dirty="0" err="1"/>
              <a:t>NesCom</a:t>
            </a:r>
            <a:r>
              <a:rPr lang="en-US" dirty="0"/>
              <a:t>, continue with discussion and presentations that are relevant to the Study Group topics</a:t>
            </a:r>
          </a:p>
          <a:p>
            <a:pPr algn="just">
              <a:spcBef>
                <a:spcPts val="1225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11-15-0452 by Edward Au (Marvell Semiconductor)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March 19, 2015 (Thursday)</a:t>
            </a:r>
            <a:r>
              <a:rPr lang="en-US" dirty="0"/>
              <a:t>, </a:t>
            </a:r>
            <a:r>
              <a:rPr lang="en-US" dirty="0" smtClean="0"/>
              <a:t>10am ET </a:t>
            </a:r>
            <a:r>
              <a:rPr lang="en-US" dirty="0"/>
              <a:t>– </a:t>
            </a:r>
            <a:r>
              <a:rPr lang="en-US" dirty="0" smtClean="0"/>
              <a:t>11am ET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11-15-0452 by Edward Au (Marvell Semiconductor)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(Mar ‘15)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2015-03-07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967016"/>
              </p:ext>
            </p:extLst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11-15-0341 by Peter Ecclesine (Cisco Systems)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NGP SG March 2015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2015-03-12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708025" y="2743200"/>
          <a:ext cx="82438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Document" r:id="rId4" imgW="8620208" imgH="996595" progId="Word.Document.8">
                  <p:embed/>
                </p:oleObj>
              </mc:Choice>
              <mc:Fallback>
                <p:oleObj name="Document" r:id="rId4" imgW="8620208" imgH="996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2743200"/>
                        <a:ext cx="8243888" cy="944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11-15-0463 by Jonathan Segev,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Intel Corporation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closing report for NGP SG for the Berlin meeting March 2015.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11-15-0463 by Jonathan Segev,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Intel Corporation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Completed</a:t>
            </a:r>
            <a:endParaRPr lang="en-US" sz="20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114800"/>
          </a:xfrm>
        </p:spPr>
        <p:txBody>
          <a:bodyPr/>
          <a:lstStyle/>
          <a:p>
            <a:pPr marL="609600" indent="-609600"/>
            <a:r>
              <a:rPr lang="en-US" sz="2800" b="0" dirty="0" smtClean="0"/>
              <a:t>PAR document review and approval as work draft document.</a:t>
            </a:r>
          </a:p>
          <a:p>
            <a:pPr marL="609600" indent="-609600"/>
            <a:r>
              <a:rPr lang="en-US" sz="2800" b="0" dirty="0" smtClean="0"/>
              <a:t>1</a:t>
            </a:r>
            <a:r>
              <a:rPr lang="en-US" sz="2800" b="0" baseline="30000" dirty="0" smtClean="0"/>
              <a:t>st</a:t>
            </a:r>
            <a:r>
              <a:rPr lang="en-US" sz="2800" b="0" dirty="0" smtClean="0"/>
              <a:t> review of CSD document and approval as work draft document.</a:t>
            </a:r>
          </a:p>
          <a:p>
            <a:pPr marL="609600" indent="-609600"/>
            <a:r>
              <a:rPr lang="en-US" sz="2800" b="0" dirty="0" smtClean="0"/>
              <a:t>Review of use case document template and approval as basis for use case document work draft.</a:t>
            </a:r>
          </a:p>
          <a:p>
            <a:pPr marL="609600" indent="-609600"/>
            <a:r>
              <a:rPr lang="en-US" sz="2800" b="0" dirty="0" smtClean="0"/>
              <a:t>Approval of previously presented SG timelines.</a:t>
            </a:r>
          </a:p>
          <a:p>
            <a:pPr marL="609600" indent="-609600"/>
            <a:endParaRPr lang="en-US" sz="2800" b="0" dirty="0" smtClean="0"/>
          </a:p>
          <a:p>
            <a:pPr marL="609600" indent="-609600"/>
            <a:r>
              <a:rPr lang="en-US" sz="2800" b="0" dirty="0" smtClean="0"/>
              <a:t>Agenda: See 11-15/242</a:t>
            </a:r>
          </a:p>
          <a:p>
            <a:pPr marL="0" indent="0">
              <a:buNone/>
            </a:pPr>
            <a:endParaRPr lang="en-US" sz="2800" b="0" dirty="0" smtClean="0"/>
          </a:p>
          <a:p>
            <a:pPr marL="1009650" lvl="1" indent="-609600"/>
            <a:endParaRPr lang="en-US" sz="2400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5978" y="6475413"/>
            <a:ext cx="2097947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38F0476F-A4BB-476C-A2BA-863251181211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11-15-0463 by Jonathan Segev, Intel Corporation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May meeting</a:t>
            </a:r>
            <a:endParaRPr lang="en-US" sz="20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114800"/>
          </a:xfrm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b="0" dirty="0" smtClean="0"/>
              <a:t>SG and WG approval of PAR and CSD final version and FWD to circulation amongst other WGs for July.</a:t>
            </a:r>
          </a:p>
          <a:p>
            <a:pPr algn="just"/>
            <a:r>
              <a:rPr lang="en-US" altLang="en-US" b="0" dirty="0" smtClean="0"/>
              <a:t>Entertain </a:t>
            </a:r>
            <a:r>
              <a:rPr lang="en-US" altLang="en-US" b="0" dirty="0"/>
              <a:t>submissions towards CSD and PAR completion (use cases, usages, performance analysis etc.).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1009650" lvl="1" indent="-609600"/>
            <a:endParaRPr lang="en-US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5978" y="6475413"/>
            <a:ext cx="2097947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38F0476F-A4BB-476C-A2BA-863251181211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11-15-0463 by Jonathan Segev, Intel Corporation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dirty="0"/>
              <a:t>Apr. 15</a:t>
            </a:r>
            <a:r>
              <a:rPr lang="en-US" altLang="en-US" baseline="30000" dirty="0"/>
              <a:t>th</a:t>
            </a:r>
            <a:r>
              <a:rPr lang="en-US" altLang="en-US" dirty="0"/>
              <a:t>  10:00 – 11:00 EST</a:t>
            </a:r>
          </a:p>
          <a:p>
            <a:pPr algn="just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11-15-0463 by Jonathan Segev,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Intel Corporation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Group Extension Motion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endParaRPr lang="en-GB" dirty="0" smtClean="0"/>
          </a:p>
          <a:p>
            <a:pPr marL="0" lvl="0" indent="0" algn="just">
              <a:buNone/>
            </a:pPr>
            <a:r>
              <a:rPr lang="en-GB" dirty="0" smtClean="0"/>
              <a:t>Motion</a:t>
            </a:r>
            <a:endParaRPr lang="en-GB" dirty="0"/>
          </a:p>
          <a:p>
            <a:pPr marL="0" lvl="0" indent="0" algn="just">
              <a:buNone/>
            </a:pPr>
            <a:r>
              <a:rPr lang="en-GB" dirty="0" smtClean="0"/>
              <a:t>Request </a:t>
            </a:r>
            <a:r>
              <a:rPr lang="en-GB" dirty="0"/>
              <a:t>the IEEE 802 LMSC to extend the 802.11 </a:t>
            </a:r>
            <a:r>
              <a:rPr lang="en-GB" dirty="0" smtClean="0"/>
              <a:t>Next Generation Positioning </a:t>
            </a:r>
            <a:r>
              <a:rPr lang="en-GB" smtClean="0"/>
              <a:t>(NGP) Study </a:t>
            </a:r>
            <a:r>
              <a:rPr lang="en-GB" dirty="0"/>
              <a:t>Group</a:t>
            </a:r>
            <a:r>
              <a:rPr lang="en-GB" dirty="0" smtClean="0"/>
              <a:t>.</a:t>
            </a:r>
          </a:p>
          <a:p>
            <a:pPr marL="0" lvl="0" indent="0" algn="just">
              <a:buNone/>
            </a:pPr>
            <a:endParaRPr lang="en-GB" dirty="0"/>
          </a:p>
          <a:p>
            <a:pPr marL="0" lvl="0" indent="0" algn="just">
              <a:buNone/>
            </a:pPr>
            <a:r>
              <a:rPr lang="en-GB" dirty="0" smtClean="0"/>
              <a:t>Moved: Jonathan Segev</a:t>
            </a:r>
          </a:p>
          <a:p>
            <a:pPr marL="0" lvl="0" indent="0" algn="just">
              <a:buNone/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:</a:t>
            </a:r>
          </a:p>
          <a:p>
            <a:pPr marL="0" lvl="0" indent="0" algn="just">
              <a:buNone/>
            </a:pPr>
            <a:endParaRPr lang="en-GB" dirty="0"/>
          </a:p>
          <a:p>
            <a:pPr marL="0" lvl="0" indent="0" algn="just">
              <a:buNone/>
            </a:pPr>
            <a:r>
              <a:rPr lang="en-GB" dirty="0" smtClean="0"/>
              <a:t>Y:		N:		A: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11-15-0463 by Jonathan Segev,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Intel Corporation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4086E2E2-9AC9-FB47-8CDA-7FC00B1E705C}" type="slidenum">
              <a:rPr lang="en-US"/>
              <a:pPr/>
              <a:t>96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>
                <a:latin typeface="Times New Roman" charset="0"/>
              </a:rPr>
              <a:t>RR-TAG (802.18) to 802.11 Liaison 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2015-03-12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956034"/>
              </p:ext>
            </p:extLst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Document" r:id="rId4" imgW="8369300" imgH="2514600" progId="Word.Document.8">
                  <p:embed/>
                </p:oleObj>
              </mc:Choice>
              <mc:Fallback>
                <p:oleObj name="Document" r:id="rId4" imgW="83693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11-15-0295 by Rich Kennedy, MediaTek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Times New Roman" charset="0"/>
              </a:rPr>
              <a:t>Abstract</a:t>
            </a:r>
            <a:endParaRPr lang="en-GB" sz="2800" dirty="0">
              <a:latin typeface="Times New Roman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b="0" dirty="0">
                <a:latin typeface="Times New Roman" charset="0"/>
              </a:rPr>
              <a:t>This document summarizes the activities of the IEEE 802.18 Radio Regulatory Technical Advisory Group (RR-TAG) during the IEEE 802 </a:t>
            </a:r>
            <a:r>
              <a:rPr lang="en-US" b="0" dirty="0" smtClean="0">
                <a:latin typeface="Times New Roman" charset="0"/>
              </a:rPr>
              <a:t>March 2015 Wireless Interim Meeting in Berlin.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134C468-29D4-5F4D-9F48-17557DAD461D}" type="slidenum">
              <a:rPr lang="en-US"/>
              <a:pPr/>
              <a:t>97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11-15-0295 by Rich Kennedy, MediaTek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50B44E6A-9CD3-2148-9087-BF38FB166480}" type="slidenum">
              <a:rPr lang="en-US"/>
              <a:pPr/>
              <a:t>98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GB" dirty="0" smtClean="0">
                <a:latin typeface="Times New Roman" charset="0"/>
              </a:rPr>
              <a:t>RR-TAG Actions Taken</a:t>
            </a:r>
            <a:endParaRPr lang="en-GB" dirty="0">
              <a:latin typeface="Times New Roman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49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Reviewed, edited and approved document 18-15/16r0 as the IEEE 802 DSRC Coexistence Tiger Team Report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11-15-0295 by Rich Kennedy, MediaTek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 smtClean="0"/>
              <a:t>802.24 Vertical Applications </a:t>
            </a:r>
            <a:br>
              <a:rPr lang="en-GB" dirty="0" smtClean="0"/>
            </a:br>
            <a:r>
              <a:rPr lang="en-GB" dirty="0" smtClean="0"/>
              <a:t>Technical Advisory Group</a:t>
            </a:r>
            <a:br>
              <a:rPr lang="en-GB" dirty="0" smtClean="0"/>
            </a:br>
            <a:r>
              <a:rPr lang="en-GB" dirty="0" smtClean="0"/>
              <a:t>Smart Grid Task Group</a:t>
            </a:r>
            <a:br>
              <a:rPr lang="en-GB" dirty="0" smtClean="0"/>
            </a:br>
            <a:r>
              <a:rPr lang="en-GB" dirty="0" smtClean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2015-01-16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99</a:t>
            </a:fld>
            <a:endParaRPr lang="en-GB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926266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 smtClean="0"/>
              <a:t>Author: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</a:t>
            </a:r>
            <a:r>
              <a:rPr lang="en-US" sz="1200" b="0" dirty="0"/>
              <a:t>11-15-0457 by Tim Godfrey, EPRI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78766</TotalTime>
  <Words>10558</Words>
  <Application>Microsoft Office PowerPoint</Application>
  <PresentationFormat>On-screen Show (4:3)</PresentationFormat>
  <Paragraphs>2318</Paragraphs>
  <Slides>141</Slides>
  <Notes>141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141</vt:i4>
      </vt:variant>
    </vt:vector>
  </HeadingPairs>
  <TitlesOfParts>
    <vt:vector size="144" baseType="lpstr">
      <vt:lpstr>Default Design</vt:lpstr>
      <vt:lpstr>Document</vt:lpstr>
      <vt:lpstr>Packager Shell Object</vt:lpstr>
      <vt:lpstr>802.11 March 2015 Closing Reports</vt:lpstr>
      <vt:lpstr>Abstract</vt:lpstr>
      <vt:lpstr>Attendance</vt:lpstr>
      <vt:lpstr>Attendance Total</vt:lpstr>
      <vt:lpstr>Attendance Histogram (Thu) </vt:lpstr>
      <vt:lpstr>Attendance by Country</vt:lpstr>
      <vt:lpstr>Type of Groups</vt:lpstr>
      <vt:lpstr>Groups</vt:lpstr>
      <vt:lpstr>802.11 WG Editor’s Meeting (Mar ‘15)</vt:lpstr>
      <vt:lpstr>Volunteer Editor Contacts</vt:lpstr>
      <vt:lpstr>802.11 Style Guide</vt:lpstr>
      <vt:lpstr>Editor Amendment Ordering</vt:lpstr>
      <vt:lpstr>Draft Development Snapshot</vt:lpstr>
      <vt:lpstr>MIB style, Visio and Frame practices </vt:lpstr>
      <vt:lpstr>ARC Closing Report </vt:lpstr>
      <vt:lpstr>Abstract</vt:lpstr>
      <vt:lpstr>Work Completed</vt:lpstr>
      <vt:lpstr>Teleconference(s)</vt:lpstr>
      <vt:lpstr>May 2015 Plans</vt:lpstr>
      <vt:lpstr>PAR Review SC – Closing Report – March 2015</vt:lpstr>
      <vt:lpstr>Snapshot</vt:lpstr>
      <vt:lpstr>PAR SC –  March 2015 Chair: Jon Rosdahl</vt:lpstr>
      <vt:lpstr>Output</vt:lpstr>
      <vt:lpstr>Minutes for PAR Review SC – March 2015</vt:lpstr>
      <vt:lpstr>References</vt:lpstr>
      <vt:lpstr>IEEE 802.11/15 Regulatory SC Berlin Closing Report</vt:lpstr>
      <vt:lpstr>Abstract</vt:lpstr>
      <vt:lpstr>Agenda</vt:lpstr>
      <vt:lpstr>Accomplishments</vt:lpstr>
      <vt:lpstr>Teleconferences</vt:lpstr>
      <vt:lpstr>Thank You</vt:lpstr>
      <vt:lpstr>Closing Report</vt:lpstr>
      <vt:lpstr>Abstract</vt:lpstr>
      <vt:lpstr>PowerPoint Presentation</vt:lpstr>
      <vt:lpstr>IEEE 802 JTC1 SC closing report (Mar 2015)</vt:lpstr>
      <vt:lpstr>Abstract</vt:lpstr>
      <vt:lpstr>The SC did not have a great deal of work this week and only one session was required</vt:lpstr>
      <vt:lpstr>IEEE 802 has pushed ten standards completely through the PSDO ratification process …</vt:lpstr>
      <vt:lpstr>… and has nine standards in the pipeline for ratification under the PSDO</vt:lpstr>
      <vt:lpstr>A number of standards are about to go into the pipeline</vt:lpstr>
      <vt:lpstr>The SC will focus in Vancouver on SC6 meeting prep</vt:lpstr>
      <vt:lpstr>IEEE 802.11mc Closing Report for March 2015</vt:lpstr>
      <vt:lpstr>Abstract</vt:lpstr>
      <vt:lpstr>Status </vt:lpstr>
      <vt:lpstr>TGmc Plan of Record - modified</vt:lpstr>
      <vt:lpstr>Teleconferences and next steps</vt:lpstr>
      <vt:lpstr>Motion for WGLB on P802.11mc D4.0 (Unchanged)</vt:lpstr>
      <vt:lpstr>Motion for EC Approval on P802.11mc D4.0</vt:lpstr>
      <vt:lpstr>IEEE 802.11ah Closing Report for March 2015</vt:lpstr>
      <vt:lpstr>Abstract</vt:lpstr>
      <vt:lpstr>Activity in TGah</vt:lpstr>
      <vt:lpstr>Going forward</vt:lpstr>
      <vt:lpstr>Teleconference</vt:lpstr>
      <vt:lpstr>TGah Timeline – No Change</vt:lpstr>
      <vt:lpstr>Motion 5</vt:lpstr>
      <vt:lpstr>IEEE 802.11TGai Closing Report</vt:lpstr>
      <vt:lpstr>Abstract</vt:lpstr>
      <vt:lpstr>IEEE 802.11 FILS TGai – March 2015 Berlin</vt:lpstr>
      <vt:lpstr>Accomplishments  TGai  1/2</vt:lpstr>
      <vt:lpstr>Accomplishments  TGai  2/2</vt:lpstr>
      <vt:lpstr>Plan for May</vt:lpstr>
      <vt:lpstr>Time line of TGai  (No change)</vt:lpstr>
      <vt:lpstr>Teleconference Schedule </vt:lpstr>
      <vt:lpstr>Reference</vt:lpstr>
      <vt:lpstr>IEEE 802.11aj March 2015 Closing Report</vt:lpstr>
      <vt:lpstr>Abstract</vt:lpstr>
      <vt:lpstr>Work Completed</vt:lpstr>
      <vt:lpstr>May 2015 Goals</vt:lpstr>
      <vt:lpstr>Conference Call Times</vt:lpstr>
      <vt:lpstr>TGak March Closing Report </vt:lpstr>
      <vt:lpstr>Abstract</vt:lpstr>
      <vt:lpstr>TGak Closing Report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TGax March 2015 Closing Report</vt:lpstr>
      <vt:lpstr>Abstract</vt:lpstr>
      <vt:lpstr>Work Completed – TG Documents</vt:lpstr>
      <vt:lpstr>Work Completed – Technical Presentations</vt:lpstr>
      <vt:lpstr>May 2015 Goals</vt:lpstr>
      <vt:lpstr>Conference Call Times</vt:lpstr>
      <vt:lpstr>NG60 SG March 2015 Closing Report</vt:lpstr>
      <vt:lpstr>Abstract</vt:lpstr>
      <vt:lpstr>Work Completed</vt:lpstr>
      <vt:lpstr>May 2015 Goals</vt:lpstr>
      <vt:lpstr>Conference Call Times</vt:lpstr>
      <vt:lpstr>NGP SG March 2015 Closing Report</vt:lpstr>
      <vt:lpstr>Abstract</vt:lpstr>
      <vt:lpstr>Work Completed</vt:lpstr>
      <vt:lpstr>Goals for May meeting</vt:lpstr>
      <vt:lpstr>Conference Call Times</vt:lpstr>
      <vt:lpstr>Study Group Extension Motion</vt:lpstr>
      <vt:lpstr>RR-TAG (802.18) to 802.11 Liaison Report</vt:lpstr>
      <vt:lpstr>Abstract</vt:lpstr>
      <vt:lpstr>RR-TAG Actions Taken</vt:lpstr>
      <vt:lpstr>802.24 Vertical Applications  Technical Advisory Group Smart Grid Task Group Liaison Report</vt:lpstr>
      <vt:lpstr>802.24 Structure</vt:lpstr>
      <vt:lpstr>March 2015 Activities</vt:lpstr>
      <vt:lpstr>PowerPoint Presentation</vt:lpstr>
      <vt:lpstr>IEEE 802.1 OmniRAN TG Status Report to IEEE 802 WGs</vt:lpstr>
      <vt:lpstr>IEEE 802.1 OmniRAN TG Resources</vt:lpstr>
      <vt:lpstr>OmniRAN TG Achievements</vt:lpstr>
      <vt:lpstr>Looking forward to next session in  Pittsburgh, May 20-21, 2015</vt:lpstr>
      <vt:lpstr>IEEE 802 EC Privacy Recommendation SG Closing Report  802 Plenary Meeting March 9-13, 2015 </vt:lpstr>
      <vt:lpstr>March 2015 F2F Meeting</vt:lpstr>
      <vt:lpstr>IEEE 802 Privacy Recommendation PAR/CSD</vt:lpstr>
      <vt:lpstr>IEEE 802 Privacy Recommendation PAR/CSD</vt:lpstr>
      <vt:lpstr>IEEE Privacy EC SG Closing Report</vt:lpstr>
      <vt:lpstr>Technical Presentations</vt:lpstr>
      <vt:lpstr>MAC Randomization Trial</vt:lpstr>
      <vt:lpstr>Proposed Next Steps</vt:lpstr>
      <vt:lpstr>Future Plans</vt:lpstr>
      <vt:lpstr>802.19 liaison report </vt:lpstr>
      <vt:lpstr>802.19 approved two liaisons from IEEE 802 to 3GPP</vt:lpstr>
      <vt:lpstr>802.19 approved two liaisons from IEEE 802 to 3GPP</vt:lpstr>
      <vt:lpstr>802c Liaison Report</vt:lpstr>
      <vt:lpstr>Abstract</vt:lpstr>
      <vt:lpstr>Status</vt:lpstr>
      <vt:lpstr>Changes of Interest in New PAR</vt:lpstr>
      <vt:lpstr>Changes of Interest in New PAR</vt:lpstr>
      <vt:lpstr>What Now?</vt:lpstr>
      <vt:lpstr>References</vt:lpstr>
      <vt:lpstr>IEEE 802.11-IETF Liaison Report</vt:lpstr>
      <vt:lpstr>Abstract</vt:lpstr>
      <vt:lpstr>IETF- IEEE 802 Liaison Activity  </vt:lpstr>
      <vt:lpstr>IETF Meetings</vt:lpstr>
      <vt:lpstr>Protocol to Access White Space database (paws) WG</vt:lpstr>
      <vt:lpstr>RADEXT WG</vt:lpstr>
      <vt:lpstr>Emergency Context Resolution with Internet Technologies (ECRIT) </vt:lpstr>
      <vt:lpstr>Home Networking (homenet) WG</vt:lpstr>
      <vt:lpstr>Operations Area Working Group</vt:lpstr>
      <vt:lpstr>Active Queue Management (AQM)</vt:lpstr>
      <vt:lpstr>Transport Layer Security (TLS)</vt:lpstr>
      <vt:lpstr>Extensions for Scalable DNS Service Discovery (dnssd)</vt:lpstr>
      <vt:lpstr>Of Interest to Smart Grid</vt:lpstr>
      <vt:lpstr>Of Interest: Network-Based Mobility Extensions (NETEXT)</vt:lpstr>
      <vt:lpstr>Potential Liaison: Protocol Independent Multicast (PIM) Re-charter</vt:lpstr>
      <vt:lpstr>References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dstanley@arubanetworks.com</dc:creator>
  <cp:keywords>March 2015</cp:keywords>
  <cp:lastModifiedBy>Dorothy Stanley</cp:lastModifiedBy>
  <cp:revision>1312</cp:revision>
  <cp:lastPrinted>1998-02-10T13:28:06Z</cp:lastPrinted>
  <dcterms:created xsi:type="dcterms:W3CDTF">1998-02-10T13:07:52Z</dcterms:created>
  <dcterms:modified xsi:type="dcterms:W3CDTF">2015-03-13T16:33:57Z</dcterms:modified>
</cp:coreProperties>
</file>