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b" ContentType="application/vnd.ms-excel.sheet.binary.macroEnabled.12"/>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0"/>
  </p:notesMasterIdLst>
  <p:handoutMasterIdLst>
    <p:handoutMasterId r:id="rId51"/>
  </p:handoutMasterIdLst>
  <p:sldIdLst>
    <p:sldId id="271" r:id="rId2"/>
    <p:sldId id="272" r:id="rId3"/>
    <p:sldId id="304" r:id="rId4"/>
    <p:sldId id="273" r:id="rId5"/>
    <p:sldId id="274" r:id="rId6"/>
    <p:sldId id="275" r:id="rId7"/>
    <p:sldId id="276" r:id="rId8"/>
    <p:sldId id="291" r:id="rId9"/>
    <p:sldId id="327" r:id="rId10"/>
    <p:sldId id="278" r:id="rId11"/>
    <p:sldId id="313" r:id="rId12"/>
    <p:sldId id="336" r:id="rId13"/>
    <p:sldId id="340" r:id="rId14"/>
    <p:sldId id="326" r:id="rId15"/>
    <p:sldId id="325" r:id="rId16"/>
    <p:sldId id="305" r:id="rId17"/>
    <p:sldId id="289" r:id="rId18"/>
    <p:sldId id="365" r:id="rId19"/>
    <p:sldId id="343" r:id="rId20"/>
    <p:sldId id="368" r:id="rId21"/>
    <p:sldId id="369" r:id="rId22"/>
    <p:sldId id="366" r:id="rId23"/>
    <p:sldId id="367" r:id="rId24"/>
    <p:sldId id="370" r:id="rId25"/>
    <p:sldId id="357" r:id="rId26"/>
    <p:sldId id="345" r:id="rId27"/>
    <p:sldId id="346" r:id="rId28"/>
    <p:sldId id="347" r:id="rId29"/>
    <p:sldId id="348" r:id="rId30"/>
    <p:sldId id="356" r:id="rId31"/>
    <p:sldId id="351" r:id="rId32"/>
    <p:sldId id="352" r:id="rId33"/>
    <p:sldId id="353" r:id="rId34"/>
    <p:sldId id="354" r:id="rId35"/>
    <p:sldId id="355" r:id="rId36"/>
    <p:sldId id="344" r:id="rId37"/>
    <p:sldId id="374" r:id="rId38"/>
    <p:sldId id="303" r:id="rId39"/>
    <p:sldId id="358" r:id="rId40"/>
    <p:sldId id="359" r:id="rId41"/>
    <p:sldId id="360" r:id="rId42"/>
    <p:sldId id="361" r:id="rId43"/>
    <p:sldId id="362" r:id="rId44"/>
    <p:sldId id="371" r:id="rId45"/>
    <p:sldId id="372" r:id="rId46"/>
    <p:sldId id="373" r:id="rId47"/>
    <p:sldId id="363" r:id="rId48"/>
    <p:sldId id="364" r:id="rId49"/>
  </p:sldIdLst>
  <p:sldSz cx="9144000" cy="6858000" type="screen4x3"/>
  <p:notesSz cx="6858000" cy="9296400"/>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hy Stanley" initials="D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22" autoAdjust="0"/>
    <p:restoredTop sz="95683" autoAdjust="0"/>
  </p:normalViewPr>
  <p:slideViewPr>
    <p:cSldViewPr>
      <p:cViewPr>
        <p:scale>
          <a:sx n="93" d="100"/>
          <a:sy n="93" d="100"/>
        </p:scale>
        <p:origin x="-70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22"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4458" y="175750"/>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802.11-15/0204r0</a:t>
            </a:r>
            <a:endParaRPr lang="en-US" dirty="0"/>
          </a:p>
        </p:txBody>
      </p:sp>
      <p:sp>
        <p:nvSpPr>
          <p:cNvPr id="3075" name="Rectangle 3"/>
          <p:cNvSpPr>
            <a:spLocks noGrp="1" noChangeArrowheads="1"/>
          </p:cNvSpPr>
          <p:nvPr>
            <p:ph type="dt" sz="quarter" idx="1"/>
          </p:nvPr>
        </p:nvSpPr>
        <p:spPr bwMode="auto">
          <a:xfrm>
            <a:off x="687684" y="175750"/>
            <a:ext cx="753411"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January 2015</a:t>
            </a:r>
            <a:endParaRPr lang="en-US" dirty="0"/>
          </a:p>
        </p:txBody>
      </p:sp>
      <p:sp>
        <p:nvSpPr>
          <p:cNvPr id="3076" name="Rectangle 4"/>
          <p:cNvSpPr>
            <a:spLocks noGrp="1" noChangeArrowheads="1"/>
          </p:cNvSpPr>
          <p:nvPr>
            <p:ph type="ftr" sz="quarter" idx="2"/>
          </p:nvPr>
        </p:nvSpPr>
        <p:spPr bwMode="auto">
          <a:xfrm>
            <a:off x="4154528" y="8997440"/>
            <a:ext cx="209429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dirty="0" smtClean="0"/>
              <a:t>Dorothy Stanley, Aruba Networks</a:t>
            </a:r>
            <a:endParaRPr lang="en-US" dirty="0"/>
          </a:p>
        </p:txBody>
      </p:sp>
      <p:sp>
        <p:nvSpPr>
          <p:cNvPr id="3077" name="Rectangle 5"/>
          <p:cNvSpPr>
            <a:spLocks noGrp="1" noChangeArrowheads="1"/>
          </p:cNvSpPr>
          <p:nvPr>
            <p:ph type="sldNum" sz="quarter" idx="3"/>
          </p:nvPr>
        </p:nvSpPr>
        <p:spPr bwMode="auto">
          <a:xfrm>
            <a:off x="3093968" y="8997440"/>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smtClean="0"/>
            </a:lvl1pPr>
          </a:lstStyle>
          <a:p>
            <a:pPr>
              <a:defRPr/>
            </a:pPr>
            <a:r>
              <a:rPr lang="en-US"/>
              <a:t>Page </a:t>
            </a:r>
            <a:fld id="{9EAE64DA-2228-41CE-9098-6582A99B8B51}" type="slidenum">
              <a:rPr lang="en-US"/>
              <a:pPr>
                <a:defRPr/>
              </a:pPr>
              <a:t>‹#›</a:t>
            </a:fld>
            <a:endParaRPr lang="en-US"/>
          </a:p>
        </p:txBody>
      </p:sp>
      <p:sp>
        <p:nvSpPr>
          <p:cNvPr id="3078" name="Line 6"/>
          <p:cNvSpPr>
            <a:spLocks noChangeShapeType="1"/>
          </p:cNvSpPr>
          <p:nvPr/>
        </p:nvSpPr>
        <p:spPr bwMode="auto">
          <a:xfrm>
            <a:off x="686115" y="388013"/>
            <a:ext cx="548577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86114" y="8997440"/>
            <a:ext cx="718145" cy="184666"/>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86114" y="8986308"/>
            <a:ext cx="5638067"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5037029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16850" y="96239"/>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802.11-15/0204r0</a:t>
            </a:r>
            <a:endParaRPr lang="en-US"/>
          </a:p>
        </p:txBody>
      </p:sp>
      <p:sp>
        <p:nvSpPr>
          <p:cNvPr id="2051" name="Rectangle 3"/>
          <p:cNvSpPr>
            <a:spLocks noGrp="1" noChangeArrowheads="1"/>
          </p:cNvSpPr>
          <p:nvPr>
            <p:ph type="dt" idx="1"/>
          </p:nvPr>
        </p:nvSpPr>
        <p:spPr bwMode="auto">
          <a:xfrm>
            <a:off x="646863" y="96239"/>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January 2015</a:t>
            </a:r>
            <a:endParaRPr lang="en-US"/>
          </a:p>
        </p:txBody>
      </p:sp>
      <p:sp>
        <p:nvSpPr>
          <p:cNvPr id="10244" name="Rectangle 4"/>
          <p:cNvSpPr>
            <a:spLocks noGrp="1" noRot="1" noChangeAspect="1" noChangeArrowheads="1" noTextEdit="1"/>
          </p:cNvSpPr>
          <p:nvPr>
            <p:ph type="sldImg" idx="2"/>
          </p:nvPr>
        </p:nvSpPr>
        <p:spPr bwMode="auto">
          <a:xfrm>
            <a:off x="1114425" y="703263"/>
            <a:ext cx="4629150" cy="347345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3772" y="4416029"/>
            <a:ext cx="5030456" cy="4183857"/>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627338" y="9000621"/>
            <a:ext cx="15853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smtClean="0"/>
            </a:lvl5pPr>
          </a:lstStyle>
          <a:p>
            <a:pPr lvl="4">
              <a:defRPr/>
            </a:pPr>
            <a:r>
              <a:rPr lang="en-US"/>
              <a:t>Jon Rosdahl, CSR</a:t>
            </a:r>
          </a:p>
        </p:txBody>
      </p:sp>
      <p:sp>
        <p:nvSpPr>
          <p:cNvPr id="2055" name="Rectangle 7"/>
          <p:cNvSpPr>
            <a:spLocks noGrp="1" noChangeArrowheads="1"/>
          </p:cNvSpPr>
          <p:nvPr>
            <p:ph type="sldNum" sz="quarter" idx="5"/>
          </p:nvPr>
        </p:nvSpPr>
        <p:spPr bwMode="auto">
          <a:xfrm>
            <a:off x="3176570" y="9000621"/>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Page </a:t>
            </a:r>
            <a:fld id="{F4F34E98-D62A-4186-8764-CE3AA6FA445F}" type="slidenum">
              <a:rPr lang="en-US"/>
              <a:pPr>
                <a:defRPr/>
              </a:pPr>
              <a:t>‹#›</a:t>
            </a:fld>
            <a:endParaRPr lang="en-US"/>
          </a:p>
        </p:txBody>
      </p:sp>
      <p:sp>
        <p:nvSpPr>
          <p:cNvPr id="2056" name="Rectangle 8"/>
          <p:cNvSpPr>
            <a:spLocks noChangeArrowheads="1"/>
          </p:cNvSpPr>
          <p:nvPr/>
        </p:nvSpPr>
        <p:spPr bwMode="auto">
          <a:xfrm>
            <a:off x="715945" y="9000621"/>
            <a:ext cx="718145" cy="184666"/>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15945" y="8999030"/>
            <a:ext cx="542611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0583" y="297371"/>
            <a:ext cx="557683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199076864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r>
              <a:rPr lang="en-US" smtClean="0"/>
              <a:t>doc.: IEEE 802.11-15/0204r0</a:t>
            </a:r>
            <a:endParaRPr lang="en-US"/>
          </a:p>
        </p:txBody>
      </p:sp>
      <p:sp>
        <p:nvSpPr>
          <p:cNvPr id="11267" name="Rectangle 3"/>
          <p:cNvSpPr>
            <a:spLocks noGrp="1" noChangeArrowheads="1"/>
          </p:cNvSpPr>
          <p:nvPr>
            <p:ph type="dt" sz="quarter" idx="1"/>
          </p:nvPr>
        </p:nvSpPr>
        <p:spPr>
          <a:noFill/>
        </p:spPr>
        <p:txBody>
          <a:bodyPr/>
          <a:lstStyle/>
          <a:p>
            <a:r>
              <a:rPr lang="en-US" smtClean="0"/>
              <a:t>January 2015</a:t>
            </a:r>
            <a:endParaRPr lang="en-US"/>
          </a:p>
        </p:txBody>
      </p:sp>
      <p:sp>
        <p:nvSpPr>
          <p:cNvPr id="11268" name="Rectangle 6"/>
          <p:cNvSpPr>
            <a:spLocks noGrp="1" noChangeArrowheads="1"/>
          </p:cNvSpPr>
          <p:nvPr>
            <p:ph type="ftr" sz="quarter" idx="4"/>
          </p:nvPr>
        </p:nvSpPr>
        <p:spPr>
          <a:noFill/>
        </p:spPr>
        <p:txBody>
          <a:bodyPr/>
          <a:lstStyle/>
          <a:p>
            <a:pPr lvl="4"/>
            <a:r>
              <a:rPr lang="en-US"/>
              <a:t>Jon Rosdahl, CSR</a:t>
            </a:r>
          </a:p>
        </p:txBody>
      </p:sp>
      <p:sp>
        <p:nvSpPr>
          <p:cNvPr id="11269" name="Rectangle 7"/>
          <p:cNvSpPr>
            <a:spLocks noGrp="1" noChangeArrowheads="1"/>
          </p:cNvSpPr>
          <p:nvPr>
            <p:ph type="sldNum" sz="quarter" idx="5"/>
          </p:nvPr>
        </p:nvSpPr>
        <p:spPr>
          <a:xfrm>
            <a:off x="3279163" y="9000621"/>
            <a:ext cx="415177" cy="184666"/>
          </a:xfrm>
          <a:noFill/>
        </p:spPr>
        <p:txBody>
          <a:bodyPr/>
          <a:lstStyle/>
          <a:p>
            <a:r>
              <a:rPr lang="en-US"/>
              <a:t>Page </a:t>
            </a:r>
            <a:fld id="{6D0DD3B1-FAAC-4237-A86B-E499F2492F54}" type="slidenum">
              <a:rPr lang="en-US"/>
              <a:pPr/>
              <a:t>1</a:t>
            </a:fld>
            <a:endParaRPr lang="en-US"/>
          </a:p>
        </p:txBody>
      </p:sp>
      <p:sp>
        <p:nvSpPr>
          <p:cNvPr id="11270" name="Rectangle 2"/>
          <p:cNvSpPr>
            <a:spLocks noGrp="1" noRot="1" noChangeAspect="1" noChangeArrowheads="1" noTextEdit="1"/>
          </p:cNvSpPr>
          <p:nvPr>
            <p:ph type="sldImg"/>
          </p:nvPr>
        </p:nvSpPr>
        <p:spPr>
          <a:xfrm>
            <a:off x="1114425" y="703263"/>
            <a:ext cx="4629150" cy="3473450"/>
          </a:xfrm>
          <a:ln/>
        </p:spPr>
      </p:sp>
      <p:sp>
        <p:nvSpPr>
          <p:cNvPr id="112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802.11-15/0204r0</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10</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802.11-15/0204r0</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802.11-15/0204r0</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802.11-15/0204r0</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13</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802.11-15/0204r0</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14</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4026725" y="96238"/>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802.11-15/0204r0</a:t>
            </a:r>
            <a:endParaRPr lang="en-US" altLang="en-US" sz="1400" smtClean="0"/>
          </a:p>
        </p:txBody>
      </p:sp>
      <p:sp>
        <p:nvSpPr>
          <p:cNvPr id="26627" name="Rectangle 3"/>
          <p:cNvSpPr>
            <a:spLocks noGrp="1" noChangeArrowheads="1"/>
          </p:cNvSpPr>
          <p:nvPr>
            <p:ph type="dt" sz="quarter" idx="1"/>
          </p:nvPr>
        </p:nvSpPr>
        <p:spPr>
          <a:xfrm>
            <a:off x="646863" y="96238"/>
            <a:ext cx="743537"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January 2015</a:t>
            </a:r>
          </a:p>
        </p:txBody>
      </p:sp>
      <p:sp>
        <p:nvSpPr>
          <p:cNvPr id="26628" name="Rectangle 6"/>
          <p:cNvSpPr>
            <a:spLocks noGrp="1" noChangeArrowheads="1"/>
          </p:cNvSpPr>
          <p:nvPr>
            <p:ph type="ftr" sz="quarter" idx="4"/>
          </p:nvPr>
        </p:nvSpPr>
        <p:spPr>
          <a:xfrm>
            <a:off x="3581860" y="9000620"/>
            <a:ext cx="263084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Adrian Stephens, Intel Corporation</a:t>
            </a:r>
          </a:p>
        </p:txBody>
      </p:sp>
      <p:sp>
        <p:nvSpPr>
          <p:cNvPr id="26629" name="Rectangle 7"/>
          <p:cNvSpPr>
            <a:spLocks noGrp="1" noChangeArrowheads="1"/>
          </p:cNvSpPr>
          <p:nvPr>
            <p:ph type="sldNum" sz="quarter" idx="5"/>
          </p:nvPr>
        </p:nvSpPr>
        <p:spPr>
          <a:xfrm>
            <a:off x="3202218" y="9000620"/>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EB4EB6DB-92D8-4AF6-8303-A3D3C62ADD1F}" type="slidenum">
              <a:rPr lang="en-US" altLang="en-US" sz="1200" b="0"/>
              <a:pPr/>
              <a:t>15</a:t>
            </a:fld>
            <a:endParaRPr lang="en-US" altLang="en-US" sz="1200" b="0"/>
          </a:p>
        </p:txBody>
      </p:sp>
      <p:sp>
        <p:nvSpPr>
          <p:cNvPr id="26630" name="Rectangle 2"/>
          <p:cNvSpPr>
            <a:spLocks noGrp="1" noRot="1" noChangeAspect="1" noChangeArrowheads="1" noTextEdit="1"/>
          </p:cNvSpPr>
          <p:nvPr>
            <p:ph type="sldImg"/>
          </p:nvPr>
        </p:nvSpPr>
        <p:spPr>
          <a:xfrm>
            <a:off x="1114425" y="703263"/>
            <a:ext cx="4629150" cy="3473450"/>
          </a:xfrm>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t>Agenda item 2.2</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802.11-15/0204r0</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16</a:t>
            </a:fld>
            <a:endParaRPr lang="en-US"/>
          </a:p>
        </p:txBody>
      </p:sp>
    </p:spTree>
    <p:extLst>
      <p:ext uri="{BB962C8B-B14F-4D97-AF65-F5344CB8AC3E}">
        <p14:creationId xmlns:p14="http://schemas.microsoft.com/office/powerpoint/2010/main" val="31336232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802.11-15/0204r0</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17</a:t>
            </a:fld>
            <a:endParaRPr lang="en-US"/>
          </a:p>
        </p:txBody>
      </p:sp>
    </p:spTree>
    <p:extLst>
      <p:ext uri="{BB962C8B-B14F-4D97-AF65-F5344CB8AC3E}">
        <p14:creationId xmlns:p14="http://schemas.microsoft.com/office/powerpoint/2010/main" val="9056395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802.11-11/0051r2</a:t>
            </a:r>
            <a:endParaRPr lang="en-US"/>
          </a:p>
        </p:txBody>
      </p:sp>
      <p:sp>
        <p:nvSpPr>
          <p:cNvPr id="5" name="Date Placeholder 4"/>
          <p:cNvSpPr>
            <a:spLocks noGrp="1"/>
          </p:cNvSpPr>
          <p:nvPr>
            <p:ph type="dt" idx="11"/>
          </p:nvPr>
        </p:nvSpPr>
        <p:spPr/>
        <p:txBody>
          <a:bodyPr/>
          <a:lstStyle/>
          <a:p>
            <a:pPr>
              <a:defRPr/>
            </a:pPr>
            <a:r>
              <a:rPr lang="en-US" smtClean="0"/>
              <a:t>May 2011</a:t>
            </a:r>
            <a:endParaRPr lang="en-US"/>
          </a:p>
        </p:txBody>
      </p:sp>
      <p:sp>
        <p:nvSpPr>
          <p:cNvPr id="6" name="Footer Placeholder 5"/>
          <p:cNvSpPr>
            <a:spLocks noGrp="1"/>
          </p:cNvSpPr>
          <p:nvPr>
            <p:ph type="ftr" sz="quarter" idx="12"/>
          </p:nvPr>
        </p:nvSpPr>
        <p:spPr/>
        <p:txBody>
          <a:bodyPr/>
          <a:lstStyle/>
          <a:p>
            <a:pPr lvl="4">
              <a:defRPr/>
            </a:pPr>
            <a:r>
              <a:rPr lang="en-US" smtClean="0"/>
              <a:t>Adrian Stephens, Intel Corporation</a:t>
            </a:r>
            <a:endParaRPr lang="en-US"/>
          </a:p>
        </p:txBody>
      </p:sp>
      <p:sp>
        <p:nvSpPr>
          <p:cNvPr id="7" name="Slide Number Placeholder 6"/>
          <p:cNvSpPr>
            <a:spLocks noGrp="1"/>
          </p:cNvSpPr>
          <p:nvPr>
            <p:ph type="sldNum" sz="quarter" idx="13"/>
          </p:nvPr>
        </p:nvSpPr>
        <p:spPr/>
        <p:txBody>
          <a:bodyPr/>
          <a:lstStyle/>
          <a:p>
            <a:r>
              <a:rPr lang="en-US" altLang="en-US" smtClean="0"/>
              <a:t>Page </a:t>
            </a:r>
            <a:fld id="{3B0D2278-6DA5-4EED-9EAD-5A818E2183E5}" type="slidenum">
              <a:rPr lang="en-US" altLang="en-US" smtClean="0"/>
              <a:pPr/>
              <a:t>18</a:t>
            </a:fld>
            <a:endParaRPr lang="en-US" altLang="en-US"/>
          </a:p>
        </p:txBody>
      </p:sp>
    </p:spTree>
    <p:extLst>
      <p:ext uri="{BB962C8B-B14F-4D97-AF65-F5344CB8AC3E}">
        <p14:creationId xmlns:p14="http://schemas.microsoft.com/office/powerpoint/2010/main" val="19137508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802.11-11/0051r2</a:t>
            </a:r>
            <a:endParaRPr lang="en-US"/>
          </a:p>
        </p:txBody>
      </p:sp>
      <p:sp>
        <p:nvSpPr>
          <p:cNvPr id="5" name="Date Placeholder 4"/>
          <p:cNvSpPr>
            <a:spLocks noGrp="1"/>
          </p:cNvSpPr>
          <p:nvPr>
            <p:ph type="dt" idx="11"/>
          </p:nvPr>
        </p:nvSpPr>
        <p:spPr/>
        <p:txBody>
          <a:bodyPr/>
          <a:lstStyle/>
          <a:p>
            <a:pPr>
              <a:defRPr/>
            </a:pPr>
            <a:r>
              <a:rPr lang="en-US" smtClean="0"/>
              <a:t>May 2011</a:t>
            </a:r>
            <a:endParaRPr lang="en-US"/>
          </a:p>
        </p:txBody>
      </p:sp>
      <p:sp>
        <p:nvSpPr>
          <p:cNvPr id="6" name="Footer Placeholder 5"/>
          <p:cNvSpPr>
            <a:spLocks noGrp="1"/>
          </p:cNvSpPr>
          <p:nvPr>
            <p:ph type="ftr" sz="quarter" idx="12"/>
          </p:nvPr>
        </p:nvSpPr>
        <p:spPr/>
        <p:txBody>
          <a:bodyPr/>
          <a:lstStyle/>
          <a:p>
            <a:pPr lvl="4">
              <a:defRPr/>
            </a:pPr>
            <a:r>
              <a:rPr lang="en-US" smtClean="0"/>
              <a:t>Adrian Stephens, Intel Corporation</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0FE52186-36B6-4054-BEF3-62B8BA7A57CB}" type="slidenum">
              <a:rPr lang="en-US" smtClean="0"/>
              <a:pPr>
                <a:defRPr/>
              </a:pPr>
              <a:t>19</a:t>
            </a:fld>
            <a:endParaRPr lang="en-US"/>
          </a:p>
        </p:txBody>
      </p:sp>
    </p:spTree>
    <p:extLst>
      <p:ext uri="{BB962C8B-B14F-4D97-AF65-F5344CB8AC3E}">
        <p14:creationId xmlns:p14="http://schemas.microsoft.com/office/powerpoint/2010/main" val="9751862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802.11-15/0204r0</a:t>
            </a:r>
            <a:endParaRPr lang="en-US"/>
          </a:p>
        </p:txBody>
      </p:sp>
      <p:sp>
        <p:nvSpPr>
          <p:cNvPr id="12291" name="Rectangle 3"/>
          <p:cNvSpPr>
            <a:spLocks noGrp="1" noChangeArrowheads="1"/>
          </p:cNvSpPr>
          <p:nvPr>
            <p:ph type="dt" sz="quarter" idx="1"/>
          </p:nvPr>
        </p:nvSpPr>
        <p:spPr>
          <a:noFill/>
        </p:spPr>
        <p:txBody>
          <a:bodyPr/>
          <a:lstStyle/>
          <a:p>
            <a:r>
              <a:rPr lang="en-US" smtClean="0"/>
              <a:t>January 2015</a:t>
            </a:r>
            <a:endParaRPr lang="en-US"/>
          </a:p>
        </p:txBody>
      </p:sp>
      <p:sp>
        <p:nvSpPr>
          <p:cNvPr id="12292" name="Rectangle 6"/>
          <p:cNvSpPr>
            <a:spLocks noGrp="1" noChangeArrowheads="1"/>
          </p:cNvSpPr>
          <p:nvPr>
            <p:ph type="ftr" sz="quarter" idx="4"/>
          </p:nvPr>
        </p:nvSpPr>
        <p:spPr>
          <a:noFill/>
        </p:spPr>
        <p:txBody>
          <a:bodyPr/>
          <a:lstStyle/>
          <a:p>
            <a:pPr lvl="4"/>
            <a:r>
              <a:rPr lang="en-US"/>
              <a:t>Jon Rosdahl, CSR</a:t>
            </a:r>
          </a:p>
        </p:txBody>
      </p:sp>
      <p:sp>
        <p:nvSpPr>
          <p:cNvPr id="12293" name="Rectangle 7"/>
          <p:cNvSpPr>
            <a:spLocks noGrp="1" noChangeArrowheads="1"/>
          </p:cNvSpPr>
          <p:nvPr>
            <p:ph type="sldNum" sz="quarter" idx="5"/>
          </p:nvPr>
        </p:nvSpPr>
        <p:spPr>
          <a:xfrm>
            <a:off x="3279163" y="9000621"/>
            <a:ext cx="415177" cy="184666"/>
          </a:xfrm>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1114425" y="703263"/>
            <a:ext cx="4629150" cy="3473450"/>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802-11-15/0005r1</a:t>
            </a:r>
            <a:endParaRPr lang="en-US"/>
          </a:p>
        </p:txBody>
      </p:sp>
      <p:sp>
        <p:nvSpPr>
          <p:cNvPr id="5" name="Date Placeholder 4"/>
          <p:cNvSpPr>
            <a:spLocks noGrp="1"/>
          </p:cNvSpPr>
          <p:nvPr>
            <p:ph type="dt" idx="11"/>
          </p:nvPr>
        </p:nvSpPr>
        <p:spPr>
          <a:xfrm>
            <a:off x="646863" y="96239"/>
            <a:ext cx="1041952" cy="215444"/>
          </a:xfrm>
        </p:spPr>
        <p:txBody>
          <a:bodyPr/>
          <a:lstStyle/>
          <a:p>
            <a:r>
              <a:rPr lang="en-US" smtClean="0"/>
              <a:t>January 2015</a:t>
            </a:r>
            <a:endParaRPr lang="en-US"/>
          </a:p>
        </p:txBody>
      </p:sp>
      <p:sp>
        <p:nvSpPr>
          <p:cNvPr id="6" name="Footer Placeholder 5"/>
          <p:cNvSpPr>
            <a:spLocks noGrp="1"/>
          </p:cNvSpPr>
          <p:nvPr>
            <p:ph type="ftr" idx="12"/>
          </p:nvPr>
        </p:nvSpPr>
        <p:spPr>
          <a:xfrm>
            <a:off x="4627338" y="9000621"/>
            <a:ext cx="1123706" cy="184666"/>
          </a:xfrm>
        </p:spPr>
        <p:txBody>
          <a:bodyPr/>
          <a:lstStyle/>
          <a:p>
            <a:r>
              <a:rPr lang="en-US" smtClean="0"/>
              <a:t>Jon Rosdahl, CSR</a:t>
            </a:r>
            <a:endParaRPr lang="en-US"/>
          </a:p>
        </p:txBody>
      </p:sp>
      <p:sp>
        <p:nvSpPr>
          <p:cNvPr id="7" name="Slide Number Placeholder 6"/>
          <p:cNvSpPr>
            <a:spLocks noGrp="1"/>
          </p:cNvSpPr>
          <p:nvPr>
            <p:ph type="sldNum" idx="13"/>
          </p:nvPr>
        </p:nvSpPr>
        <p:spPr>
          <a:xfrm>
            <a:off x="3279163" y="9000621"/>
            <a:ext cx="415177" cy="184666"/>
          </a:xfrm>
        </p:spPr>
        <p:txBody>
          <a:bodyPr/>
          <a:lstStyle/>
          <a:p>
            <a:r>
              <a:rPr lang="en-US" smtClean="0"/>
              <a:t>Page </a:t>
            </a:r>
            <a:fld id="{47A7FEEB-9CD2-43FE-843C-C5350BEACB45}" type="slidenum">
              <a:rPr lang="en-US" smtClean="0"/>
              <a:pPr/>
              <a:t>20</a:t>
            </a:fld>
            <a:endParaRPr lang="en-US"/>
          </a:p>
        </p:txBody>
      </p:sp>
    </p:spTree>
    <p:extLst>
      <p:ext uri="{BB962C8B-B14F-4D97-AF65-F5344CB8AC3E}">
        <p14:creationId xmlns:p14="http://schemas.microsoft.com/office/powerpoint/2010/main" val="29566619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802-11-15/0005r1</a:t>
            </a:r>
            <a:endParaRPr lang="en-US"/>
          </a:p>
        </p:txBody>
      </p:sp>
      <p:sp>
        <p:nvSpPr>
          <p:cNvPr id="5" name="Date Placeholder 4"/>
          <p:cNvSpPr>
            <a:spLocks noGrp="1"/>
          </p:cNvSpPr>
          <p:nvPr>
            <p:ph type="dt" idx="11"/>
          </p:nvPr>
        </p:nvSpPr>
        <p:spPr>
          <a:xfrm>
            <a:off x="646863" y="96239"/>
            <a:ext cx="1041952" cy="215444"/>
          </a:xfrm>
        </p:spPr>
        <p:txBody>
          <a:bodyPr/>
          <a:lstStyle/>
          <a:p>
            <a:r>
              <a:rPr lang="en-US" smtClean="0"/>
              <a:t>January 2015</a:t>
            </a:r>
            <a:endParaRPr lang="en-US"/>
          </a:p>
        </p:txBody>
      </p:sp>
      <p:sp>
        <p:nvSpPr>
          <p:cNvPr id="6" name="Footer Placeholder 5"/>
          <p:cNvSpPr>
            <a:spLocks noGrp="1"/>
          </p:cNvSpPr>
          <p:nvPr>
            <p:ph type="ftr" idx="12"/>
          </p:nvPr>
        </p:nvSpPr>
        <p:spPr>
          <a:xfrm>
            <a:off x="4627338" y="9000621"/>
            <a:ext cx="1123706" cy="184666"/>
          </a:xfrm>
        </p:spPr>
        <p:txBody>
          <a:bodyPr/>
          <a:lstStyle/>
          <a:p>
            <a:r>
              <a:rPr lang="en-US" smtClean="0"/>
              <a:t>Jon Rosdahl, CSR</a:t>
            </a:r>
            <a:endParaRPr lang="en-US"/>
          </a:p>
        </p:txBody>
      </p:sp>
      <p:sp>
        <p:nvSpPr>
          <p:cNvPr id="7" name="Slide Number Placeholder 6"/>
          <p:cNvSpPr>
            <a:spLocks noGrp="1"/>
          </p:cNvSpPr>
          <p:nvPr>
            <p:ph type="sldNum" idx="13"/>
          </p:nvPr>
        </p:nvSpPr>
        <p:spPr>
          <a:xfrm>
            <a:off x="3279163" y="9000621"/>
            <a:ext cx="415177" cy="184666"/>
          </a:xfrm>
        </p:spPr>
        <p:txBody>
          <a:bodyPr/>
          <a:lstStyle/>
          <a:p>
            <a:r>
              <a:rPr lang="en-US" smtClean="0"/>
              <a:t>Page </a:t>
            </a:r>
            <a:fld id="{47A7FEEB-9CD2-43FE-843C-C5350BEACB45}" type="slidenum">
              <a:rPr lang="en-US" smtClean="0"/>
              <a:pPr/>
              <a:t>21</a:t>
            </a:fld>
            <a:endParaRPr lang="en-US"/>
          </a:p>
        </p:txBody>
      </p:sp>
    </p:spTree>
    <p:extLst>
      <p:ext uri="{BB962C8B-B14F-4D97-AF65-F5344CB8AC3E}">
        <p14:creationId xmlns:p14="http://schemas.microsoft.com/office/powerpoint/2010/main" val="30102614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802-11-15/0005r1</a:t>
            </a:r>
            <a:endParaRPr lang="en-US"/>
          </a:p>
        </p:txBody>
      </p:sp>
      <p:sp>
        <p:nvSpPr>
          <p:cNvPr id="5" name="Date Placeholder 4"/>
          <p:cNvSpPr>
            <a:spLocks noGrp="1"/>
          </p:cNvSpPr>
          <p:nvPr>
            <p:ph type="dt" idx="11"/>
          </p:nvPr>
        </p:nvSpPr>
        <p:spPr>
          <a:xfrm>
            <a:off x="646863" y="96239"/>
            <a:ext cx="1041952" cy="215444"/>
          </a:xfrm>
        </p:spPr>
        <p:txBody>
          <a:bodyPr/>
          <a:lstStyle/>
          <a:p>
            <a:r>
              <a:rPr lang="en-US" smtClean="0"/>
              <a:t>January 2015</a:t>
            </a:r>
            <a:endParaRPr lang="en-US"/>
          </a:p>
        </p:txBody>
      </p:sp>
      <p:sp>
        <p:nvSpPr>
          <p:cNvPr id="6" name="Footer Placeholder 5"/>
          <p:cNvSpPr>
            <a:spLocks noGrp="1"/>
          </p:cNvSpPr>
          <p:nvPr>
            <p:ph type="ftr" idx="12"/>
          </p:nvPr>
        </p:nvSpPr>
        <p:spPr>
          <a:xfrm>
            <a:off x="4627338" y="9000621"/>
            <a:ext cx="1123706" cy="184666"/>
          </a:xfrm>
        </p:spPr>
        <p:txBody>
          <a:bodyPr/>
          <a:lstStyle/>
          <a:p>
            <a:r>
              <a:rPr lang="en-US" smtClean="0"/>
              <a:t>Jon Rosdahl, CSR</a:t>
            </a:r>
            <a:endParaRPr lang="en-US"/>
          </a:p>
        </p:txBody>
      </p:sp>
      <p:sp>
        <p:nvSpPr>
          <p:cNvPr id="7" name="Slide Number Placeholder 6"/>
          <p:cNvSpPr>
            <a:spLocks noGrp="1"/>
          </p:cNvSpPr>
          <p:nvPr>
            <p:ph type="sldNum" idx="13"/>
          </p:nvPr>
        </p:nvSpPr>
        <p:spPr>
          <a:xfrm>
            <a:off x="3279163" y="9000621"/>
            <a:ext cx="415177" cy="184666"/>
          </a:xfrm>
        </p:spPr>
        <p:txBody>
          <a:bodyPr/>
          <a:lstStyle/>
          <a:p>
            <a:r>
              <a:rPr lang="en-US" smtClean="0"/>
              <a:t>Page </a:t>
            </a:r>
            <a:fld id="{47A7FEEB-9CD2-43FE-843C-C5350BEACB45}" type="slidenum">
              <a:rPr lang="en-US" smtClean="0"/>
              <a:pPr/>
              <a:t>22</a:t>
            </a:fld>
            <a:endParaRPr lang="en-US"/>
          </a:p>
        </p:txBody>
      </p:sp>
    </p:spTree>
    <p:extLst>
      <p:ext uri="{BB962C8B-B14F-4D97-AF65-F5344CB8AC3E}">
        <p14:creationId xmlns:p14="http://schemas.microsoft.com/office/powerpoint/2010/main" val="18865462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802-11-15/0005r1</a:t>
            </a:r>
            <a:endParaRPr lang="en-US"/>
          </a:p>
        </p:txBody>
      </p:sp>
      <p:sp>
        <p:nvSpPr>
          <p:cNvPr id="5" name="Date Placeholder 4"/>
          <p:cNvSpPr>
            <a:spLocks noGrp="1"/>
          </p:cNvSpPr>
          <p:nvPr>
            <p:ph type="dt" idx="11"/>
          </p:nvPr>
        </p:nvSpPr>
        <p:spPr>
          <a:xfrm>
            <a:off x="646863" y="96239"/>
            <a:ext cx="1041952" cy="215444"/>
          </a:xfrm>
        </p:spPr>
        <p:txBody>
          <a:bodyPr/>
          <a:lstStyle/>
          <a:p>
            <a:r>
              <a:rPr lang="en-US" smtClean="0"/>
              <a:t>January 2015</a:t>
            </a:r>
            <a:endParaRPr lang="en-US"/>
          </a:p>
        </p:txBody>
      </p:sp>
      <p:sp>
        <p:nvSpPr>
          <p:cNvPr id="6" name="Footer Placeholder 5"/>
          <p:cNvSpPr>
            <a:spLocks noGrp="1"/>
          </p:cNvSpPr>
          <p:nvPr>
            <p:ph type="ftr" idx="12"/>
          </p:nvPr>
        </p:nvSpPr>
        <p:spPr>
          <a:xfrm>
            <a:off x="4627338" y="9000621"/>
            <a:ext cx="1123706" cy="184666"/>
          </a:xfrm>
        </p:spPr>
        <p:txBody>
          <a:bodyPr/>
          <a:lstStyle/>
          <a:p>
            <a:r>
              <a:rPr lang="en-US" smtClean="0"/>
              <a:t>Jon Rosdahl, CSR</a:t>
            </a:r>
            <a:endParaRPr lang="en-US"/>
          </a:p>
        </p:txBody>
      </p:sp>
      <p:sp>
        <p:nvSpPr>
          <p:cNvPr id="7" name="Slide Number Placeholder 6"/>
          <p:cNvSpPr>
            <a:spLocks noGrp="1"/>
          </p:cNvSpPr>
          <p:nvPr>
            <p:ph type="sldNum" idx="13"/>
          </p:nvPr>
        </p:nvSpPr>
        <p:spPr>
          <a:xfrm>
            <a:off x="3279163" y="9000621"/>
            <a:ext cx="415177" cy="184666"/>
          </a:xfrm>
        </p:spPr>
        <p:txBody>
          <a:bodyPr/>
          <a:lstStyle/>
          <a:p>
            <a:r>
              <a:rPr lang="en-US" smtClean="0"/>
              <a:t>Page </a:t>
            </a:r>
            <a:fld id="{47A7FEEB-9CD2-43FE-843C-C5350BEACB45}" type="slidenum">
              <a:rPr lang="en-US" smtClean="0"/>
              <a:pPr/>
              <a:t>23</a:t>
            </a:fld>
            <a:endParaRPr lang="en-US"/>
          </a:p>
        </p:txBody>
      </p:sp>
    </p:spTree>
    <p:extLst>
      <p:ext uri="{BB962C8B-B14F-4D97-AF65-F5344CB8AC3E}">
        <p14:creationId xmlns:p14="http://schemas.microsoft.com/office/powerpoint/2010/main" val="38149543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802-11-15/0005r1</a:t>
            </a:r>
            <a:endParaRPr lang="en-US"/>
          </a:p>
        </p:txBody>
      </p:sp>
      <p:sp>
        <p:nvSpPr>
          <p:cNvPr id="5" name="Date Placeholder 4"/>
          <p:cNvSpPr>
            <a:spLocks noGrp="1"/>
          </p:cNvSpPr>
          <p:nvPr>
            <p:ph type="dt" idx="11"/>
          </p:nvPr>
        </p:nvSpPr>
        <p:spPr>
          <a:xfrm>
            <a:off x="646863" y="96239"/>
            <a:ext cx="1041952" cy="215444"/>
          </a:xfrm>
        </p:spPr>
        <p:txBody>
          <a:bodyPr/>
          <a:lstStyle/>
          <a:p>
            <a:r>
              <a:rPr lang="en-US" smtClean="0"/>
              <a:t>January 2015</a:t>
            </a:r>
            <a:endParaRPr lang="en-US"/>
          </a:p>
        </p:txBody>
      </p:sp>
      <p:sp>
        <p:nvSpPr>
          <p:cNvPr id="6" name="Footer Placeholder 5"/>
          <p:cNvSpPr>
            <a:spLocks noGrp="1"/>
          </p:cNvSpPr>
          <p:nvPr>
            <p:ph type="ftr" idx="12"/>
          </p:nvPr>
        </p:nvSpPr>
        <p:spPr>
          <a:xfrm>
            <a:off x="4627338" y="9000621"/>
            <a:ext cx="1123706" cy="184666"/>
          </a:xfrm>
        </p:spPr>
        <p:txBody>
          <a:bodyPr/>
          <a:lstStyle/>
          <a:p>
            <a:r>
              <a:rPr lang="en-US" smtClean="0"/>
              <a:t>Jon Rosdahl, CSR</a:t>
            </a:r>
            <a:endParaRPr lang="en-US"/>
          </a:p>
        </p:txBody>
      </p:sp>
      <p:sp>
        <p:nvSpPr>
          <p:cNvPr id="7" name="Slide Number Placeholder 6"/>
          <p:cNvSpPr>
            <a:spLocks noGrp="1"/>
          </p:cNvSpPr>
          <p:nvPr>
            <p:ph type="sldNum" idx="13"/>
          </p:nvPr>
        </p:nvSpPr>
        <p:spPr>
          <a:xfrm>
            <a:off x="3279163" y="9000621"/>
            <a:ext cx="415177" cy="184666"/>
          </a:xfrm>
        </p:spPr>
        <p:txBody>
          <a:bodyPr/>
          <a:lstStyle/>
          <a:p>
            <a:r>
              <a:rPr lang="en-US" smtClean="0"/>
              <a:t>Page </a:t>
            </a:r>
            <a:fld id="{47A7FEEB-9CD2-43FE-843C-C5350BEACB45}" type="slidenum">
              <a:rPr lang="en-US" smtClean="0"/>
              <a:pPr/>
              <a:t>24</a:t>
            </a:fld>
            <a:endParaRPr lang="en-US"/>
          </a:p>
        </p:txBody>
      </p:sp>
    </p:spTree>
    <p:extLst>
      <p:ext uri="{BB962C8B-B14F-4D97-AF65-F5344CB8AC3E}">
        <p14:creationId xmlns:p14="http://schemas.microsoft.com/office/powerpoint/2010/main" val="38149543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802.11-11/0051r2</a:t>
            </a:r>
            <a:endParaRPr lang="en-US"/>
          </a:p>
        </p:txBody>
      </p:sp>
      <p:sp>
        <p:nvSpPr>
          <p:cNvPr id="5" name="Date Placeholder 4"/>
          <p:cNvSpPr>
            <a:spLocks noGrp="1"/>
          </p:cNvSpPr>
          <p:nvPr>
            <p:ph type="dt" idx="11"/>
          </p:nvPr>
        </p:nvSpPr>
        <p:spPr/>
        <p:txBody>
          <a:bodyPr/>
          <a:lstStyle/>
          <a:p>
            <a:pPr>
              <a:defRPr/>
            </a:pPr>
            <a:r>
              <a:rPr lang="en-US" smtClean="0"/>
              <a:t>May 2011</a:t>
            </a:r>
            <a:endParaRPr lang="en-US"/>
          </a:p>
        </p:txBody>
      </p:sp>
      <p:sp>
        <p:nvSpPr>
          <p:cNvPr id="6" name="Footer Placeholder 5"/>
          <p:cNvSpPr>
            <a:spLocks noGrp="1"/>
          </p:cNvSpPr>
          <p:nvPr>
            <p:ph type="ftr" sz="quarter" idx="12"/>
          </p:nvPr>
        </p:nvSpPr>
        <p:spPr/>
        <p:txBody>
          <a:bodyPr/>
          <a:lstStyle/>
          <a:p>
            <a:pPr lvl="4">
              <a:defRPr/>
            </a:pPr>
            <a:r>
              <a:rPr lang="en-US" smtClean="0"/>
              <a:t>Adrian Stephens, Intel Corporation</a:t>
            </a:r>
            <a:endParaRPr lang="en-US"/>
          </a:p>
        </p:txBody>
      </p:sp>
      <p:sp>
        <p:nvSpPr>
          <p:cNvPr id="7" name="Slide Number Placeholder 6"/>
          <p:cNvSpPr>
            <a:spLocks noGrp="1"/>
          </p:cNvSpPr>
          <p:nvPr>
            <p:ph type="sldNum" sz="quarter" idx="13"/>
          </p:nvPr>
        </p:nvSpPr>
        <p:spPr/>
        <p:txBody>
          <a:bodyPr/>
          <a:lstStyle/>
          <a:p>
            <a:r>
              <a:rPr lang="en-US" altLang="en-US" smtClean="0"/>
              <a:t>Page </a:t>
            </a:r>
            <a:fld id="{3B0D2278-6DA5-4EED-9EAD-5A818E2183E5}" type="slidenum">
              <a:rPr lang="en-US" altLang="en-US" smtClean="0"/>
              <a:pPr/>
              <a:t>25</a:t>
            </a:fld>
            <a:endParaRPr lang="en-US" altLang="en-US"/>
          </a:p>
        </p:txBody>
      </p:sp>
    </p:spTree>
    <p:extLst>
      <p:ext uri="{BB962C8B-B14F-4D97-AF65-F5344CB8AC3E}">
        <p14:creationId xmlns:p14="http://schemas.microsoft.com/office/powerpoint/2010/main" val="7945885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802.11-11/0051r2</a:t>
            </a:r>
            <a:endParaRPr lang="en-US"/>
          </a:p>
        </p:txBody>
      </p:sp>
      <p:sp>
        <p:nvSpPr>
          <p:cNvPr id="5" name="Date Placeholder 4"/>
          <p:cNvSpPr>
            <a:spLocks noGrp="1"/>
          </p:cNvSpPr>
          <p:nvPr>
            <p:ph type="dt" idx="11"/>
          </p:nvPr>
        </p:nvSpPr>
        <p:spPr/>
        <p:txBody>
          <a:bodyPr/>
          <a:lstStyle/>
          <a:p>
            <a:pPr>
              <a:defRPr/>
            </a:pPr>
            <a:r>
              <a:rPr lang="en-US" smtClean="0"/>
              <a:t>May 2011</a:t>
            </a:r>
            <a:endParaRPr lang="en-US"/>
          </a:p>
        </p:txBody>
      </p:sp>
      <p:sp>
        <p:nvSpPr>
          <p:cNvPr id="6" name="Footer Placeholder 5"/>
          <p:cNvSpPr>
            <a:spLocks noGrp="1"/>
          </p:cNvSpPr>
          <p:nvPr>
            <p:ph type="ftr" sz="quarter" idx="12"/>
          </p:nvPr>
        </p:nvSpPr>
        <p:spPr/>
        <p:txBody>
          <a:bodyPr/>
          <a:lstStyle/>
          <a:p>
            <a:pPr lvl="4">
              <a:defRPr/>
            </a:pPr>
            <a:r>
              <a:rPr lang="en-US" smtClean="0"/>
              <a:t>Adrian Stephens, Intel Corporation</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0FE52186-36B6-4054-BEF3-62B8BA7A57CB}" type="slidenum">
              <a:rPr lang="en-US" smtClean="0"/>
              <a:pPr>
                <a:defRPr/>
              </a:pPr>
              <a:t>26</a:t>
            </a:fld>
            <a:endParaRPr lang="en-US"/>
          </a:p>
        </p:txBody>
      </p:sp>
    </p:spTree>
    <p:extLst>
      <p:ext uri="{BB962C8B-B14F-4D97-AF65-F5344CB8AC3E}">
        <p14:creationId xmlns:p14="http://schemas.microsoft.com/office/powerpoint/2010/main" val="23247499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2292"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doc.: IEEE 802.11-14/0202r0</a:t>
            </a:r>
          </a:p>
        </p:txBody>
      </p:sp>
      <p:sp>
        <p:nvSpPr>
          <p:cNvPr id="12293"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March 2014</a:t>
            </a:r>
          </a:p>
        </p:txBody>
      </p:sp>
      <p:sp>
        <p:nvSpPr>
          <p:cNvPr id="12294"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458788" defTabSz="938213">
              <a:defRPr sz="2400" b="1">
                <a:solidFill>
                  <a:schemeClr val="tx1"/>
                </a:solidFill>
                <a:latin typeface="Times New Roman" panose="02020603050405020304" pitchFamily="18" charset="0"/>
              </a:defRPr>
            </a:lvl5pPr>
            <a:lvl6pPr marL="915988" defTabSz="938213" eaLnBrk="0" fontAlgn="base" hangingPunct="0">
              <a:spcBef>
                <a:spcPct val="0"/>
              </a:spcBef>
              <a:spcAft>
                <a:spcPct val="0"/>
              </a:spcAft>
              <a:defRPr sz="2400" b="1">
                <a:solidFill>
                  <a:schemeClr val="tx1"/>
                </a:solidFill>
                <a:latin typeface="Times New Roman" panose="02020603050405020304" pitchFamily="18" charset="0"/>
              </a:defRPr>
            </a:lvl6pPr>
            <a:lvl7pPr marL="1373188" defTabSz="938213" eaLnBrk="0" fontAlgn="base" hangingPunct="0">
              <a:spcBef>
                <a:spcPct val="0"/>
              </a:spcBef>
              <a:spcAft>
                <a:spcPct val="0"/>
              </a:spcAft>
              <a:defRPr sz="2400" b="1">
                <a:solidFill>
                  <a:schemeClr val="tx1"/>
                </a:solidFill>
                <a:latin typeface="Times New Roman" panose="02020603050405020304" pitchFamily="18" charset="0"/>
              </a:defRPr>
            </a:lvl7pPr>
            <a:lvl8pPr marL="1830388" defTabSz="938213" eaLnBrk="0" fontAlgn="base" hangingPunct="0">
              <a:spcBef>
                <a:spcPct val="0"/>
              </a:spcBef>
              <a:spcAft>
                <a:spcPct val="0"/>
              </a:spcAft>
              <a:defRPr sz="2400" b="1">
                <a:solidFill>
                  <a:schemeClr val="tx1"/>
                </a:solidFill>
                <a:latin typeface="Times New Roman" panose="02020603050405020304" pitchFamily="18" charset="0"/>
              </a:defRPr>
            </a:lvl8pPr>
            <a:lvl9pPr marL="2287588"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pPr lvl="4"/>
            <a:r>
              <a:rPr lang="en-US" sz="1200" b="0" smtClean="0"/>
              <a:t>Bruce Kraemer (Marvell)</a:t>
            </a:r>
          </a:p>
        </p:txBody>
      </p:sp>
      <p:sp>
        <p:nvSpPr>
          <p:cNvPr id="12295" name="Slide Number Placeholder 6"/>
          <p:cNvSpPr>
            <a:spLocks noGrp="1"/>
          </p:cNvSpPr>
          <p:nvPr>
            <p:ph type="sldNum" sz="quarter" idx="5"/>
          </p:nvPr>
        </p:nvSpPr>
        <p:spPr>
          <a:xfrm>
            <a:off x="4635500" y="6864350"/>
            <a:ext cx="414338"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200" b="0" smtClean="0"/>
              <a:t>Page </a:t>
            </a:r>
            <a:fld id="{56FFF4EB-5DB1-4C83-B02D-8AD5D978A35E}" type="slidenum">
              <a:rPr lang="en-US" sz="1200" b="0" smtClean="0"/>
              <a:pPr/>
              <a:t>27</a:t>
            </a:fld>
            <a:endParaRPr lang="en-US" sz="1200" b="0" smtClean="0"/>
          </a:p>
        </p:txBody>
      </p:sp>
    </p:spTree>
    <p:extLst>
      <p:ext uri="{BB962C8B-B14F-4D97-AF65-F5344CB8AC3E}">
        <p14:creationId xmlns:p14="http://schemas.microsoft.com/office/powerpoint/2010/main" val="2564244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802.11-11/0051r2</a:t>
            </a:r>
            <a:endParaRPr lang="en-US"/>
          </a:p>
        </p:txBody>
      </p:sp>
      <p:sp>
        <p:nvSpPr>
          <p:cNvPr id="5" name="Date Placeholder 4"/>
          <p:cNvSpPr>
            <a:spLocks noGrp="1"/>
          </p:cNvSpPr>
          <p:nvPr>
            <p:ph type="dt" idx="11"/>
          </p:nvPr>
        </p:nvSpPr>
        <p:spPr/>
        <p:txBody>
          <a:bodyPr/>
          <a:lstStyle/>
          <a:p>
            <a:pPr>
              <a:defRPr/>
            </a:pPr>
            <a:r>
              <a:rPr lang="en-US" smtClean="0"/>
              <a:t>May 2011</a:t>
            </a:r>
            <a:endParaRPr lang="en-US"/>
          </a:p>
        </p:txBody>
      </p:sp>
      <p:sp>
        <p:nvSpPr>
          <p:cNvPr id="6" name="Footer Placeholder 5"/>
          <p:cNvSpPr>
            <a:spLocks noGrp="1"/>
          </p:cNvSpPr>
          <p:nvPr>
            <p:ph type="ftr" sz="quarter" idx="12"/>
          </p:nvPr>
        </p:nvSpPr>
        <p:spPr/>
        <p:txBody>
          <a:bodyPr/>
          <a:lstStyle/>
          <a:p>
            <a:pPr lvl="4">
              <a:defRPr/>
            </a:pPr>
            <a:r>
              <a:rPr lang="en-US" smtClean="0"/>
              <a:t>Adrian Stephens, Intel Corporation</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0FE52186-36B6-4054-BEF3-62B8BA7A57CB}" type="slidenum">
              <a:rPr lang="en-US" smtClean="0"/>
              <a:pPr>
                <a:defRPr/>
              </a:pPr>
              <a:t>28</a:t>
            </a:fld>
            <a:endParaRPr lang="en-US"/>
          </a:p>
        </p:txBody>
      </p:sp>
    </p:spTree>
    <p:extLst>
      <p:ext uri="{BB962C8B-B14F-4D97-AF65-F5344CB8AC3E}">
        <p14:creationId xmlns:p14="http://schemas.microsoft.com/office/powerpoint/2010/main" val="14389331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802.11-11/0051r2</a:t>
            </a:r>
            <a:endParaRPr lang="en-US"/>
          </a:p>
        </p:txBody>
      </p:sp>
      <p:sp>
        <p:nvSpPr>
          <p:cNvPr id="5" name="Date Placeholder 4"/>
          <p:cNvSpPr>
            <a:spLocks noGrp="1"/>
          </p:cNvSpPr>
          <p:nvPr>
            <p:ph type="dt" idx="11"/>
          </p:nvPr>
        </p:nvSpPr>
        <p:spPr/>
        <p:txBody>
          <a:bodyPr/>
          <a:lstStyle/>
          <a:p>
            <a:pPr>
              <a:defRPr/>
            </a:pPr>
            <a:r>
              <a:rPr lang="en-US" smtClean="0"/>
              <a:t>May 2011</a:t>
            </a:r>
            <a:endParaRPr lang="en-US"/>
          </a:p>
        </p:txBody>
      </p:sp>
      <p:sp>
        <p:nvSpPr>
          <p:cNvPr id="6" name="Footer Placeholder 5"/>
          <p:cNvSpPr>
            <a:spLocks noGrp="1"/>
          </p:cNvSpPr>
          <p:nvPr>
            <p:ph type="ftr" sz="quarter" idx="12"/>
          </p:nvPr>
        </p:nvSpPr>
        <p:spPr/>
        <p:txBody>
          <a:bodyPr/>
          <a:lstStyle/>
          <a:p>
            <a:pPr lvl="4">
              <a:defRPr/>
            </a:pPr>
            <a:r>
              <a:rPr lang="en-US" smtClean="0"/>
              <a:t>Adrian Stephens, Intel Corporation</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0FE52186-36B6-4054-BEF3-62B8BA7A57CB}" type="slidenum">
              <a:rPr lang="en-US" smtClean="0"/>
              <a:pPr>
                <a:defRPr/>
              </a:pPr>
              <a:t>29</a:t>
            </a:fld>
            <a:endParaRPr lang="en-US"/>
          </a:p>
        </p:txBody>
      </p:sp>
    </p:spTree>
    <p:extLst>
      <p:ext uri="{BB962C8B-B14F-4D97-AF65-F5344CB8AC3E}">
        <p14:creationId xmlns:p14="http://schemas.microsoft.com/office/powerpoint/2010/main" val="3863489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802.11-15/0204r0</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3</a:t>
            </a:fld>
            <a:endParaRPr lang="en-US"/>
          </a:p>
        </p:txBody>
      </p:sp>
    </p:spTree>
    <p:extLst>
      <p:ext uri="{BB962C8B-B14F-4D97-AF65-F5344CB8AC3E}">
        <p14:creationId xmlns:p14="http://schemas.microsoft.com/office/powerpoint/2010/main" val="28111691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a:defRPr sz="2400" b="1">
                <a:solidFill>
                  <a:schemeClr val="tx1"/>
                </a:solidFill>
                <a:latin typeface="Times New Roman" panose="02020603050405020304" pitchFamily="18" charset="0"/>
              </a:defRPr>
            </a:lvl1pPr>
            <a:lvl2pPr marL="746125" indent="-285750" defTabSz="944563">
              <a:defRPr sz="2400" b="1">
                <a:solidFill>
                  <a:schemeClr val="tx1"/>
                </a:solidFill>
                <a:latin typeface="Times New Roman" panose="02020603050405020304" pitchFamily="18" charset="0"/>
              </a:defRPr>
            </a:lvl2pPr>
            <a:lvl3pPr marL="1147763" indent="-228600" defTabSz="944563">
              <a:defRPr sz="2400" b="1">
                <a:solidFill>
                  <a:schemeClr val="tx1"/>
                </a:solidFill>
                <a:latin typeface="Times New Roman" panose="02020603050405020304" pitchFamily="18" charset="0"/>
              </a:defRPr>
            </a:lvl3pPr>
            <a:lvl4pPr marL="1608138" indent="-228600" defTabSz="944563">
              <a:defRPr sz="2400" b="1">
                <a:solidFill>
                  <a:schemeClr val="tx1"/>
                </a:solidFill>
                <a:latin typeface="Times New Roman" panose="02020603050405020304" pitchFamily="18" charset="0"/>
              </a:defRPr>
            </a:lvl4pPr>
            <a:lvl5pPr marL="2068513" indent="-228600" defTabSz="944563">
              <a:defRPr sz="2400" b="1">
                <a:solidFill>
                  <a:schemeClr val="tx1"/>
                </a:solidFill>
                <a:latin typeface="Times New Roman" panose="02020603050405020304" pitchFamily="18" charset="0"/>
              </a:defRPr>
            </a:lvl5pPr>
            <a:lvl6pPr marL="2525713" indent="-228600" defTabSz="944563" eaLnBrk="0" fontAlgn="base" hangingPunct="0">
              <a:spcBef>
                <a:spcPct val="0"/>
              </a:spcBef>
              <a:spcAft>
                <a:spcPct val="0"/>
              </a:spcAft>
              <a:defRPr sz="2400" b="1">
                <a:solidFill>
                  <a:schemeClr val="tx1"/>
                </a:solidFill>
                <a:latin typeface="Times New Roman" panose="02020603050405020304" pitchFamily="18" charset="0"/>
              </a:defRPr>
            </a:lvl6pPr>
            <a:lvl7pPr marL="2982913" indent="-228600" defTabSz="944563" eaLnBrk="0" fontAlgn="base" hangingPunct="0">
              <a:spcBef>
                <a:spcPct val="0"/>
              </a:spcBef>
              <a:spcAft>
                <a:spcPct val="0"/>
              </a:spcAft>
              <a:defRPr sz="2400" b="1">
                <a:solidFill>
                  <a:schemeClr val="tx1"/>
                </a:solidFill>
                <a:latin typeface="Times New Roman" panose="02020603050405020304" pitchFamily="18" charset="0"/>
              </a:defRPr>
            </a:lvl7pPr>
            <a:lvl8pPr marL="3440113" indent="-228600" defTabSz="944563" eaLnBrk="0" fontAlgn="base" hangingPunct="0">
              <a:spcBef>
                <a:spcPct val="0"/>
              </a:spcBef>
              <a:spcAft>
                <a:spcPct val="0"/>
              </a:spcAft>
              <a:defRPr sz="2400" b="1">
                <a:solidFill>
                  <a:schemeClr val="tx1"/>
                </a:solidFill>
                <a:latin typeface="Times New Roman" panose="02020603050405020304" pitchFamily="18" charset="0"/>
              </a:defRPr>
            </a:lvl8pPr>
            <a:lvl9pPr marL="3897313" indent="-228600" defTabSz="94456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doc.: IEEE 802.11-15/0015r3</a:t>
            </a:r>
          </a:p>
        </p:txBody>
      </p:sp>
      <p:sp>
        <p:nvSpPr>
          <p:cNvPr id="1638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a:defRPr sz="2400" b="1">
                <a:solidFill>
                  <a:schemeClr val="tx1"/>
                </a:solidFill>
                <a:latin typeface="Times New Roman" panose="02020603050405020304" pitchFamily="18" charset="0"/>
              </a:defRPr>
            </a:lvl1pPr>
            <a:lvl2pPr marL="746125" indent="-285750" defTabSz="944563">
              <a:defRPr sz="2400" b="1">
                <a:solidFill>
                  <a:schemeClr val="tx1"/>
                </a:solidFill>
                <a:latin typeface="Times New Roman" panose="02020603050405020304" pitchFamily="18" charset="0"/>
              </a:defRPr>
            </a:lvl2pPr>
            <a:lvl3pPr marL="1147763" indent="-228600" defTabSz="944563">
              <a:defRPr sz="2400" b="1">
                <a:solidFill>
                  <a:schemeClr val="tx1"/>
                </a:solidFill>
                <a:latin typeface="Times New Roman" panose="02020603050405020304" pitchFamily="18" charset="0"/>
              </a:defRPr>
            </a:lvl3pPr>
            <a:lvl4pPr marL="1608138" indent="-228600" defTabSz="944563">
              <a:defRPr sz="2400" b="1">
                <a:solidFill>
                  <a:schemeClr val="tx1"/>
                </a:solidFill>
                <a:latin typeface="Times New Roman" panose="02020603050405020304" pitchFamily="18" charset="0"/>
              </a:defRPr>
            </a:lvl4pPr>
            <a:lvl5pPr marL="2068513" indent="-228600" defTabSz="944563">
              <a:defRPr sz="2400" b="1">
                <a:solidFill>
                  <a:schemeClr val="tx1"/>
                </a:solidFill>
                <a:latin typeface="Times New Roman" panose="02020603050405020304" pitchFamily="18" charset="0"/>
              </a:defRPr>
            </a:lvl5pPr>
            <a:lvl6pPr marL="2525713" indent="-228600" defTabSz="944563" eaLnBrk="0" fontAlgn="base" hangingPunct="0">
              <a:spcBef>
                <a:spcPct val="0"/>
              </a:spcBef>
              <a:spcAft>
                <a:spcPct val="0"/>
              </a:spcAft>
              <a:defRPr sz="2400" b="1">
                <a:solidFill>
                  <a:schemeClr val="tx1"/>
                </a:solidFill>
                <a:latin typeface="Times New Roman" panose="02020603050405020304" pitchFamily="18" charset="0"/>
              </a:defRPr>
            </a:lvl6pPr>
            <a:lvl7pPr marL="2982913" indent="-228600" defTabSz="944563" eaLnBrk="0" fontAlgn="base" hangingPunct="0">
              <a:spcBef>
                <a:spcPct val="0"/>
              </a:spcBef>
              <a:spcAft>
                <a:spcPct val="0"/>
              </a:spcAft>
              <a:defRPr sz="2400" b="1">
                <a:solidFill>
                  <a:schemeClr val="tx1"/>
                </a:solidFill>
                <a:latin typeface="Times New Roman" panose="02020603050405020304" pitchFamily="18" charset="0"/>
              </a:defRPr>
            </a:lvl7pPr>
            <a:lvl8pPr marL="3440113" indent="-228600" defTabSz="944563" eaLnBrk="0" fontAlgn="base" hangingPunct="0">
              <a:spcBef>
                <a:spcPct val="0"/>
              </a:spcBef>
              <a:spcAft>
                <a:spcPct val="0"/>
              </a:spcAft>
              <a:defRPr sz="2400" b="1">
                <a:solidFill>
                  <a:schemeClr val="tx1"/>
                </a:solidFill>
                <a:latin typeface="Times New Roman" panose="02020603050405020304" pitchFamily="18" charset="0"/>
              </a:defRPr>
            </a:lvl8pPr>
            <a:lvl9pPr marL="3897313" indent="-228600" defTabSz="94456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March 2014</a:t>
            </a:r>
          </a:p>
        </p:txBody>
      </p:sp>
      <p:sp>
        <p:nvSpPr>
          <p:cNvPr id="1638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4488" indent="-344488" defTabSz="944563">
              <a:defRPr sz="2400" b="1">
                <a:solidFill>
                  <a:schemeClr val="tx1"/>
                </a:solidFill>
                <a:latin typeface="Times New Roman" panose="02020603050405020304" pitchFamily="18" charset="0"/>
              </a:defRPr>
            </a:lvl1pPr>
            <a:lvl2pPr marL="746125" indent="-285750" defTabSz="944563">
              <a:defRPr sz="2400" b="1">
                <a:solidFill>
                  <a:schemeClr val="tx1"/>
                </a:solidFill>
                <a:latin typeface="Times New Roman" panose="02020603050405020304" pitchFamily="18" charset="0"/>
              </a:defRPr>
            </a:lvl2pPr>
            <a:lvl3pPr marL="1147763" indent="-228600" defTabSz="944563">
              <a:defRPr sz="2400" b="1">
                <a:solidFill>
                  <a:schemeClr val="tx1"/>
                </a:solidFill>
                <a:latin typeface="Times New Roman" panose="02020603050405020304" pitchFamily="18" charset="0"/>
              </a:defRPr>
            </a:lvl3pPr>
            <a:lvl4pPr marL="1608138" indent="-228600" defTabSz="944563">
              <a:defRPr sz="2400" b="1">
                <a:solidFill>
                  <a:schemeClr val="tx1"/>
                </a:solidFill>
                <a:latin typeface="Times New Roman" panose="02020603050405020304" pitchFamily="18" charset="0"/>
              </a:defRPr>
            </a:lvl4pPr>
            <a:lvl5pPr marL="458788" defTabSz="944563">
              <a:defRPr sz="2400" b="1">
                <a:solidFill>
                  <a:schemeClr val="tx1"/>
                </a:solidFill>
                <a:latin typeface="Times New Roman" panose="02020603050405020304" pitchFamily="18" charset="0"/>
              </a:defRPr>
            </a:lvl5pPr>
            <a:lvl6pPr marL="915988" defTabSz="944563" eaLnBrk="0" fontAlgn="base" hangingPunct="0">
              <a:spcBef>
                <a:spcPct val="0"/>
              </a:spcBef>
              <a:spcAft>
                <a:spcPct val="0"/>
              </a:spcAft>
              <a:defRPr sz="2400" b="1">
                <a:solidFill>
                  <a:schemeClr val="tx1"/>
                </a:solidFill>
                <a:latin typeface="Times New Roman" panose="02020603050405020304" pitchFamily="18" charset="0"/>
              </a:defRPr>
            </a:lvl6pPr>
            <a:lvl7pPr marL="1373188" defTabSz="944563" eaLnBrk="0" fontAlgn="base" hangingPunct="0">
              <a:spcBef>
                <a:spcPct val="0"/>
              </a:spcBef>
              <a:spcAft>
                <a:spcPct val="0"/>
              </a:spcAft>
              <a:defRPr sz="2400" b="1">
                <a:solidFill>
                  <a:schemeClr val="tx1"/>
                </a:solidFill>
                <a:latin typeface="Times New Roman" panose="02020603050405020304" pitchFamily="18" charset="0"/>
              </a:defRPr>
            </a:lvl7pPr>
            <a:lvl8pPr marL="1830388" defTabSz="944563" eaLnBrk="0" fontAlgn="base" hangingPunct="0">
              <a:spcBef>
                <a:spcPct val="0"/>
              </a:spcBef>
              <a:spcAft>
                <a:spcPct val="0"/>
              </a:spcAft>
              <a:defRPr sz="2400" b="1">
                <a:solidFill>
                  <a:schemeClr val="tx1"/>
                </a:solidFill>
                <a:latin typeface="Times New Roman" panose="02020603050405020304" pitchFamily="18" charset="0"/>
              </a:defRPr>
            </a:lvl8pPr>
            <a:lvl9pPr marL="2287588" defTabSz="944563" eaLnBrk="0" fontAlgn="base" hangingPunct="0">
              <a:spcBef>
                <a:spcPct val="0"/>
              </a:spcBef>
              <a:spcAft>
                <a:spcPct val="0"/>
              </a:spcAft>
              <a:defRPr sz="2400" b="1">
                <a:solidFill>
                  <a:schemeClr val="tx1"/>
                </a:solidFill>
                <a:latin typeface="Times New Roman" panose="02020603050405020304" pitchFamily="18" charset="0"/>
              </a:defRPr>
            </a:lvl9pPr>
          </a:lstStyle>
          <a:p>
            <a:pPr lvl="4"/>
            <a:r>
              <a:rPr lang="en-US" sz="1200" b="0" smtClean="0"/>
              <a:t>Bruce Kraemer (Marvell)</a:t>
            </a:r>
          </a:p>
        </p:txBody>
      </p:sp>
      <p:sp>
        <p:nvSpPr>
          <p:cNvPr id="16389" name="Rectangle 7"/>
          <p:cNvSpPr>
            <a:spLocks noGrp="1" noChangeArrowheads="1"/>
          </p:cNvSpPr>
          <p:nvPr>
            <p:ph type="sldNum" sz="quarter" idx="5"/>
          </p:nvPr>
        </p:nvSpPr>
        <p:spPr>
          <a:xfrm>
            <a:off x="4635500" y="6864350"/>
            <a:ext cx="414338"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a:defRPr sz="2400" b="1">
                <a:solidFill>
                  <a:schemeClr val="tx1"/>
                </a:solidFill>
                <a:latin typeface="Times New Roman" panose="02020603050405020304" pitchFamily="18" charset="0"/>
              </a:defRPr>
            </a:lvl1pPr>
            <a:lvl2pPr marL="746125" indent="-285750" defTabSz="944563">
              <a:defRPr sz="2400" b="1">
                <a:solidFill>
                  <a:schemeClr val="tx1"/>
                </a:solidFill>
                <a:latin typeface="Times New Roman" panose="02020603050405020304" pitchFamily="18" charset="0"/>
              </a:defRPr>
            </a:lvl2pPr>
            <a:lvl3pPr marL="1147763" indent="-228600" defTabSz="944563">
              <a:defRPr sz="2400" b="1">
                <a:solidFill>
                  <a:schemeClr val="tx1"/>
                </a:solidFill>
                <a:latin typeface="Times New Roman" panose="02020603050405020304" pitchFamily="18" charset="0"/>
              </a:defRPr>
            </a:lvl3pPr>
            <a:lvl4pPr marL="1608138" indent="-228600" defTabSz="944563">
              <a:defRPr sz="2400" b="1">
                <a:solidFill>
                  <a:schemeClr val="tx1"/>
                </a:solidFill>
                <a:latin typeface="Times New Roman" panose="02020603050405020304" pitchFamily="18" charset="0"/>
              </a:defRPr>
            </a:lvl4pPr>
            <a:lvl5pPr marL="2068513" indent="-228600" defTabSz="944563">
              <a:defRPr sz="2400" b="1">
                <a:solidFill>
                  <a:schemeClr val="tx1"/>
                </a:solidFill>
                <a:latin typeface="Times New Roman" panose="02020603050405020304" pitchFamily="18" charset="0"/>
              </a:defRPr>
            </a:lvl5pPr>
            <a:lvl6pPr marL="2525713" indent="-228600" defTabSz="944563" eaLnBrk="0" fontAlgn="base" hangingPunct="0">
              <a:spcBef>
                <a:spcPct val="0"/>
              </a:spcBef>
              <a:spcAft>
                <a:spcPct val="0"/>
              </a:spcAft>
              <a:defRPr sz="2400" b="1">
                <a:solidFill>
                  <a:schemeClr val="tx1"/>
                </a:solidFill>
                <a:latin typeface="Times New Roman" panose="02020603050405020304" pitchFamily="18" charset="0"/>
              </a:defRPr>
            </a:lvl6pPr>
            <a:lvl7pPr marL="2982913" indent="-228600" defTabSz="944563" eaLnBrk="0" fontAlgn="base" hangingPunct="0">
              <a:spcBef>
                <a:spcPct val="0"/>
              </a:spcBef>
              <a:spcAft>
                <a:spcPct val="0"/>
              </a:spcAft>
              <a:defRPr sz="2400" b="1">
                <a:solidFill>
                  <a:schemeClr val="tx1"/>
                </a:solidFill>
                <a:latin typeface="Times New Roman" panose="02020603050405020304" pitchFamily="18" charset="0"/>
              </a:defRPr>
            </a:lvl7pPr>
            <a:lvl8pPr marL="3440113" indent="-228600" defTabSz="944563" eaLnBrk="0" fontAlgn="base" hangingPunct="0">
              <a:spcBef>
                <a:spcPct val="0"/>
              </a:spcBef>
              <a:spcAft>
                <a:spcPct val="0"/>
              </a:spcAft>
              <a:defRPr sz="2400" b="1">
                <a:solidFill>
                  <a:schemeClr val="tx1"/>
                </a:solidFill>
                <a:latin typeface="Times New Roman" panose="02020603050405020304" pitchFamily="18" charset="0"/>
              </a:defRPr>
            </a:lvl8pPr>
            <a:lvl9pPr marL="3897313" indent="-228600" defTabSz="94456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200" b="0" smtClean="0"/>
              <a:t>Page </a:t>
            </a:r>
            <a:fld id="{8F75A707-82FC-478F-A261-570EE566FD42}" type="slidenum">
              <a:rPr lang="en-US" sz="1200" b="0" smtClean="0"/>
              <a:pPr/>
              <a:t>30</a:t>
            </a:fld>
            <a:endParaRPr lang="en-US" sz="1200" b="0" smtClean="0"/>
          </a:p>
        </p:txBody>
      </p:sp>
      <p:sp>
        <p:nvSpPr>
          <p:cNvPr id="16390" name="Rectangle 2"/>
          <p:cNvSpPr>
            <a:spLocks noGrp="1" noRot="1" noChangeAspect="1" noChangeArrowheads="1" noTextEdit="1"/>
          </p:cNvSpPr>
          <p:nvPr>
            <p:ph type="sldImg"/>
          </p:nvPr>
        </p:nvSpPr>
        <p:spPr>
          <a:ln/>
        </p:spPr>
      </p:sp>
      <p:sp>
        <p:nvSpPr>
          <p:cNvPr id="163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2269881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txBox="1">
            <a:spLocks noGrp="1" noChangeArrowheads="1"/>
          </p:cNvSpPr>
          <p:nvPr/>
        </p:nvSpPr>
        <p:spPr bwMode="auto">
          <a:xfrm>
            <a:off x="4026814" y="88629"/>
            <a:ext cx="218598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algn="r" eaLnBrk="0" hangingPunct="0"/>
            <a:r>
              <a:rPr lang="en-US" sz="1400" b="1" dirty="0"/>
              <a:t>doc.: IEEE 802.11-11/0483r0</a:t>
            </a:r>
          </a:p>
        </p:txBody>
      </p:sp>
      <p:sp>
        <p:nvSpPr>
          <p:cNvPr id="33794" name="Rectangle 3"/>
          <p:cNvSpPr txBox="1">
            <a:spLocks noGrp="1" noChangeArrowheads="1"/>
          </p:cNvSpPr>
          <p:nvPr/>
        </p:nvSpPr>
        <p:spPr bwMode="auto">
          <a:xfrm>
            <a:off x="646754" y="88629"/>
            <a:ext cx="74353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eaLnBrk="0" hangingPunct="0"/>
            <a:r>
              <a:rPr lang="en-US" sz="1400" b="1" dirty="0"/>
              <a:t>May 2011</a:t>
            </a:r>
          </a:p>
        </p:txBody>
      </p:sp>
      <p:sp>
        <p:nvSpPr>
          <p:cNvPr id="33795" name="Rectangle 6"/>
          <p:cNvSpPr txBox="1">
            <a:spLocks noGrp="1" noChangeArrowheads="1"/>
          </p:cNvSpPr>
          <p:nvPr/>
        </p:nvSpPr>
        <p:spPr bwMode="auto">
          <a:xfrm>
            <a:off x="4173778" y="8857085"/>
            <a:ext cx="203902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457200" defTabSz="939800">
              <a:defRPr sz="2800">
                <a:solidFill>
                  <a:schemeClr val="tx1"/>
                </a:solidFill>
                <a:latin typeface="Times New Roman" pitchFamily="18" charset="0"/>
              </a:defRPr>
            </a:lvl5pPr>
            <a:lvl6pPr marL="914400" defTabSz="939800" fontAlgn="base">
              <a:spcBef>
                <a:spcPct val="0"/>
              </a:spcBef>
              <a:spcAft>
                <a:spcPct val="0"/>
              </a:spcAft>
              <a:defRPr sz="2800">
                <a:solidFill>
                  <a:schemeClr val="tx1"/>
                </a:solidFill>
                <a:latin typeface="Times New Roman" pitchFamily="18" charset="0"/>
              </a:defRPr>
            </a:lvl6pPr>
            <a:lvl7pPr marL="1371600" defTabSz="939800" fontAlgn="base">
              <a:spcBef>
                <a:spcPct val="0"/>
              </a:spcBef>
              <a:spcAft>
                <a:spcPct val="0"/>
              </a:spcAft>
              <a:defRPr sz="2800">
                <a:solidFill>
                  <a:schemeClr val="tx1"/>
                </a:solidFill>
                <a:latin typeface="Times New Roman" pitchFamily="18" charset="0"/>
              </a:defRPr>
            </a:lvl7pPr>
            <a:lvl8pPr marL="1828800" defTabSz="939800" fontAlgn="base">
              <a:spcBef>
                <a:spcPct val="0"/>
              </a:spcBef>
              <a:spcAft>
                <a:spcPct val="0"/>
              </a:spcAft>
              <a:defRPr sz="2800">
                <a:solidFill>
                  <a:schemeClr val="tx1"/>
                </a:solidFill>
                <a:latin typeface="Times New Roman" pitchFamily="18" charset="0"/>
              </a:defRPr>
            </a:lvl8pPr>
            <a:lvl9pPr marL="2286000" defTabSz="939800" fontAlgn="base">
              <a:spcBef>
                <a:spcPct val="0"/>
              </a:spcBef>
              <a:spcAft>
                <a:spcPct val="0"/>
              </a:spcAft>
              <a:defRPr sz="2800">
                <a:solidFill>
                  <a:schemeClr val="tx1"/>
                </a:solidFill>
                <a:latin typeface="Times New Roman" pitchFamily="18" charset="0"/>
              </a:defRPr>
            </a:lvl9pPr>
          </a:lstStyle>
          <a:p>
            <a:pPr lvl="4" algn="r" eaLnBrk="0" hangingPunct="0"/>
            <a:r>
              <a:rPr lang="en-US" sz="1200" dirty="0"/>
              <a:t>Bruce Kraemer (Marvell)</a:t>
            </a:r>
          </a:p>
        </p:txBody>
      </p:sp>
      <p:sp>
        <p:nvSpPr>
          <p:cNvPr id="33796" name="Rectangle 7"/>
          <p:cNvSpPr txBox="1">
            <a:spLocks noGrp="1" noChangeArrowheads="1"/>
          </p:cNvSpPr>
          <p:nvPr/>
        </p:nvSpPr>
        <p:spPr bwMode="auto">
          <a:xfrm>
            <a:off x="3280088" y="8857085"/>
            <a:ext cx="41517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algn="r" eaLnBrk="0" hangingPunct="0"/>
            <a:r>
              <a:rPr lang="en-US" sz="1200" dirty="0"/>
              <a:t>Page </a:t>
            </a:r>
            <a:fld id="{4ED28A0E-4BA3-4608-97B3-66B1DD630016}" type="slidenum">
              <a:rPr lang="en-US" sz="1200"/>
              <a:pPr algn="r" eaLnBrk="0" hangingPunct="0"/>
              <a:t>31</a:t>
            </a:fld>
            <a:endParaRPr lang="en-US" sz="1200" dirty="0"/>
          </a:p>
        </p:txBody>
      </p:sp>
      <p:sp>
        <p:nvSpPr>
          <p:cNvPr id="33797" name="Rectangle 2"/>
          <p:cNvSpPr>
            <a:spLocks noGrp="1" noRot="1" noChangeAspect="1" noChangeArrowheads="1" noTextEdit="1"/>
          </p:cNvSpPr>
          <p:nvPr>
            <p:ph type="sldImg"/>
          </p:nvPr>
        </p:nvSpPr>
        <p:spPr>
          <a:xfrm>
            <a:off x="1144588" y="688975"/>
            <a:ext cx="4568825" cy="3427413"/>
          </a:xfrm>
          <a:ln/>
        </p:spPr>
      </p:sp>
      <p:sp>
        <p:nvSpPr>
          <p:cNvPr id="33798" name="Rectangle 3"/>
          <p:cNvSpPr>
            <a:spLocks noGrp="1" noChangeArrowheads="1"/>
          </p:cNvSpPr>
          <p:nvPr>
            <p:ph type="body" idx="1"/>
          </p:nvPr>
        </p:nvSpPr>
        <p:spPr>
          <a:xfrm>
            <a:off x="685340" y="4342783"/>
            <a:ext cx="5487326" cy="411355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7189990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txBox="1">
            <a:spLocks noGrp="1" noChangeArrowheads="1"/>
          </p:cNvSpPr>
          <p:nvPr/>
        </p:nvSpPr>
        <p:spPr bwMode="auto">
          <a:xfrm>
            <a:off x="4026814" y="88629"/>
            <a:ext cx="218598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algn="r" eaLnBrk="0" hangingPunct="0"/>
            <a:r>
              <a:rPr lang="en-US" sz="1400" b="1" dirty="0"/>
              <a:t>doc.: IEEE 802.11-11/0483r0</a:t>
            </a:r>
          </a:p>
        </p:txBody>
      </p:sp>
      <p:sp>
        <p:nvSpPr>
          <p:cNvPr id="31746" name="Rectangle 3"/>
          <p:cNvSpPr txBox="1">
            <a:spLocks noGrp="1" noChangeArrowheads="1"/>
          </p:cNvSpPr>
          <p:nvPr/>
        </p:nvSpPr>
        <p:spPr bwMode="auto">
          <a:xfrm>
            <a:off x="646754" y="88629"/>
            <a:ext cx="74353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eaLnBrk="0" hangingPunct="0"/>
            <a:r>
              <a:rPr lang="en-US" sz="1400" b="1" dirty="0"/>
              <a:t>May 2011</a:t>
            </a:r>
          </a:p>
        </p:txBody>
      </p:sp>
      <p:sp>
        <p:nvSpPr>
          <p:cNvPr id="31747" name="Rectangle 6"/>
          <p:cNvSpPr txBox="1">
            <a:spLocks noGrp="1" noChangeArrowheads="1"/>
          </p:cNvSpPr>
          <p:nvPr/>
        </p:nvSpPr>
        <p:spPr bwMode="auto">
          <a:xfrm>
            <a:off x="4173778" y="8857085"/>
            <a:ext cx="203902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457200" defTabSz="939800">
              <a:defRPr sz="2800">
                <a:solidFill>
                  <a:schemeClr val="tx1"/>
                </a:solidFill>
                <a:latin typeface="Times New Roman" pitchFamily="18" charset="0"/>
              </a:defRPr>
            </a:lvl5pPr>
            <a:lvl6pPr marL="914400" defTabSz="939800" fontAlgn="base">
              <a:spcBef>
                <a:spcPct val="0"/>
              </a:spcBef>
              <a:spcAft>
                <a:spcPct val="0"/>
              </a:spcAft>
              <a:defRPr sz="2800">
                <a:solidFill>
                  <a:schemeClr val="tx1"/>
                </a:solidFill>
                <a:latin typeface="Times New Roman" pitchFamily="18" charset="0"/>
              </a:defRPr>
            </a:lvl6pPr>
            <a:lvl7pPr marL="1371600" defTabSz="939800" fontAlgn="base">
              <a:spcBef>
                <a:spcPct val="0"/>
              </a:spcBef>
              <a:spcAft>
                <a:spcPct val="0"/>
              </a:spcAft>
              <a:defRPr sz="2800">
                <a:solidFill>
                  <a:schemeClr val="tx1"/>
                </a:solidFill>
                <a:latin typeface="Times New Roman" pitchFamily="18" charset="0"/>
              </a:defRPr>
            </a:lvl7pPr>
            <a:lvl8pPr marL="1828800" defTabSz="939800" fontAlgn="base">
              <a:spcBef>
                <a:spcPct val="0"/>
              </a:spcBef>
              <a:spcAft>
                <a:spcPct val="0"/>
              </a:spcAft>
              <a:defRPr sz="2800">
                <a:solidFill>
                  <a:schemeClr val="tx1"/>
                </a:solidFill>
                <a:latin typeface="Times New Roman" pitchFamily="18" charset="0"/>
              </a:defRPr>
            </a:lvl8pPr>
            <a:lvl9pPr marL="2286000" defTabSz="939800" fontAlgn="base">
              <a:spcBef>
                <a:spcPct val="0"/>
              </a:spcBef>
              <a:spcAft>
                <a:spcPct val="0"/>
              </a:spcAft>
              <a:defRPr sz="2800">
                <a:solidFill>
                  <a:schemeClr val="tx1"/>
                </a:solidFill>
                <a:latin typeface="Times New Roman" pitchFamily="18" charset="0"/>
              </a:defRPr>
            </a:lvl9pPr>
          </a:lstStyle>
          <a:p>
            <a:pPr lvl="4" algn="r" eaLnBrk="0" hangingPunct="0"/>
            <a:r>
              <a:rPr lang="en-US" sz="1200" dirty="0"/>
              <a:t>Bruce Kraemer (Marvell)</a:t>
            </a:r>
          </a:p>
        </p:txBody>
      </p:sp>
      <p:sp>
        <p:nvSpPr>
          <p:cNvPr id="31748" name="Rectangle 7"/>
          <p:cNvSpPr txBox="1">
            <a:spLocks noGrp="1" noChangeArrowheads="1"/>
          </p:cNvSpPr>
          <p:nvPr/>
        </p:nvSpPr>
        <p:spPr bwMode="auto">
          <a:xfrm>
            <a:off x="3280089" y="8857083"/>
            <a:ext cx="41517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algn="r" eaLnBrk="0" hangingPunct="0"/>
            <a:r>
              <a:rPr lang="en-US" sz="1200" dirty="0"/>
              <a:t>Page </a:t>
            </a:r>
            <a:fld id="{FBF61866-3B38-4060-AC4E-03A654F60552}" type="slidenum">
              <a:rPr lang="en-US" sz="1200"/>
              <a:pPr algn="r" eaLnBrk="0" hangingPunct="0"/>
              <a:t>32</a:t>
            </a:fld>
            <a:endParaRPr lang="en-US" sz="1200" dirty="0"/>
          </a:p>
        </p:txBody>
      </p:sp>
      <p:sp>
        <p:nvSpPr>
          <p:cNvPr id="31749" name="Rectangle 2"/>
          <p:cNvSpPr>
            <a:spLocks noGrp="1" noRot="1" noChangeAspect="1" noChangeArrowheads="1" noTextEdit="1"/>
          </p:cNvSpPr>
          <p:nvPr>
            <p:ph type="sldImg"/>
          </p:nvPr>
        </p:nvSpPr>
        <p:spPr>
          <a:xfrm>
            <a:off x="1144588" y="688975"/>
            <a:ext cx="4568825" cy="3427413"/>
          </a:xfrm>
          <a:ln/>
        </p:spPr>
      </p:sp>
      <p:sp>
        <p:nvSpPr>
          <p:cNvPr id="31750" name="Rectangle 3"/>
          <p:cNvSpPr>
            <a:spLocks noGrp="1" noChangeArrowheads="1"/>
          </p:cNvSpPr>
          <p:nvPr>
            <p:ph type="body" idx="1"/>
          </p:nvPr>
        </p:nvSpPr>
        <p:spPr>
          <a:xfrm>
            <a:off x="685340" y="4342783"/>
            <a:ext cx="5487326" cy="411355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9535001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802.11-11/0051r2</a:t>
            </a:r>
            <a:endParaRPr lang="en-US"/>
          </a:p>
        </p:txBody>
      </p:sp>
      <p:sp>
        <p:nvSpPr>
          <p:cNvPr id="5" name="Date Placeholder 4"/>
          <p:cNvSpPr>
            <a:spLocks noGrp="1"/>
          </p:cNvSpPr>
          <p:nvPr>
            <p:ph type="dt" idx="11"/>
          </p:nvPr>
        </p:nvSpPr>
        <p:spPr/>
        <p:txBody>
          <a:bodyPr/>
          <a:lstStyle/>
          <a:p>
            <a:pPr>
              <a:defRPr/>
            </a:pPr>
            <a:r>
              <a:rPr lang="en-US" smtClean="0"/>
              <a:t>May 2011</a:t>
            </a:r>
            <a:endParaRPr lang="en-US"/>
          </a:p>
        </p:txBody>
      </p:sp>
      <p:sp>
        <p:nvSpPr>
          <p:cNvPr id="6" name="Footer Placeholder 5"/>
          <p:cNvSpPr>
            <a:spLocks noGrp="1"/>
          </p:cNvSpPr>
          <p:nvPr>
            <p:ph type="ftr" sz="quarter" idx="12"/>
          </p:nvPr>
        </p:nvSpPr>
        <p:spPr/>
        <p:txBody>
          <a:bodyPr/>
          <a:lstStyle/>
          <a:p>
            <a:pPr lvl="4">
              <a:defRPr/>
            </a:pPr>
            <a:r>
              <a:rPr lang="en-US" smtClean="0"/>
              <a:t>Adrian Stephens, Intel Corporation</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0FE52186-36B6-4054-BEF3-62B8BA7A57CB}" type="slidenum">
              <a:rPr lang="en-US" smtClean="0"/>
              <a:pPr>
                <a:defRPr/>
              </a:pPr>
              <a:t>33</a:t>
            </a:fld>
            <a:endParaRPr lang="en-US"/>
          </a:p>
        </p:txBody>
      </p:sp>
    </p:spTree>
    <p:extLst>
      <p:ext uri="{BB962C8B-B14F-4D97-AF65-F5344CB8AC3E}">
        <p14:creationId xmlns:p14="http://schemas.microsoft.com/office/powerpoint/2010/main" val="15169634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doc.: IEEE 802.11-11/0051r2</a:t>
            </a:r>
          </a:p>
        </p:txBody>
      </p:sp>
      <p:sp>
        <p:nvSpPr>
          <p:cNvPr id="2355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May 2011</a:t>
            </a:r>
          </a:p>
        </p:txBody>
      </p:sp>
      <p:sp>
        <p:nvSpPr>
          <p:cNvPr id="2355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458788" defTabSz="938213">
              <a:defRPr sz="2400" b="1">
                <a:solidFill>
                  <a:schemeClr val="tx1"/>
                </a:solidFill>
                <a:latin typeface="Times New Roman" panose="02020603050405020304" pitchFamily="18" charset="0"/>
              </a:defRPr>
            </a:lvl5pPr>
            <a:lvl6pPr marL="915988" defTabSz="938213" eaLnBrk="0" fontAlgn="base" hangingPunct="0">
              <a:spcBef>
                <a:spcPct val="0"/>
              </a:spcBef>
              <a:spcAft>
                <a:spcPct val="0"/>
              </a:spcAft>
              <a:defRPr sz="2400" b="1">
                <a:solidFill>
                  <a:schemeClr val="tx1"/>
                </a:solidFill>
                <a:latin typeface="Times New Roman" panose="02020603050405020304" pitchFamily="18" charset="0"/>
              </a:defRPr>
            </a:lvl6pPr>
            <a:lvl7pPr marL="1373188" defTabSz="938213" eaLnBrk="0" fontAlgn="base" hangingPunct="0">
              <a:spcBef>
                <a:spcPct val="0"/>
              </a:spcBef>
              <a:spcAft>
                <a:spcPct val="0"/>
              </a:spcAft>
              <a:defRPr sz="2400" b="1">
                <a:solidFill>
                  <a:schemeClr val="tx1"/>
                </a:solidFill>
                <a:latin typeface="Times New Roman" panose="02020603050405020304" pitchFamily="18" charset="0"/>
              </a:defRPr>
            </a:lvl7pPr>
            <a:lvl8pPr marL="1830388" defTabSz="938213" eaLnBrk="0" fontAlgn="base" hangingPunct="0">
              <a:spcBef>
                <a:spcPct val="0"/>
              </a:spcBef>
              <a:spcAft>
                <a:spcPct val="0"/>
              </a:spcAft>
              <a:defRPr sz="2400" b="1">
                <a:solidFill>
                  <a:schemeClr val="tx1"/>
                </a:solidFill>
                <a:latin typeface="Times New Roman" panose="02020603050405020304" pitchFamily="18" charset="0"/>
              </a:defRPr>
            </a:lvl8pPr>
            <a:lvl9pPr marL="2287588"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pPr lvl="4"/>
            <a:r>
              <a:rPr lang="en-US" sz="1200" b="0" smtClean="0"/>
              <a:t>Adrian Stephens, Intel Corporation</a:t>
            </a:r>
          </a:p>
        </p:txBody>
      </p:sp>
      <p:sp>
        <p:nvSpPr>
          <p:cNvPr id="2355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200" b="0" smtClean="0"/>
              <a:t>Page </a:t>
            </a:r>
            <a:fld id="{4F87FA4D-B203-4A7A-ABA8-34BFB8289880}" type="slidenum">
              <a:rPr lang="en-US" sz="1200" b="0" smtClean="0"/>
              <a:pPr/>
              <a:t>34</a:t>
            </a:fld>
            <a:endParaRPr lang="en-US" sz="1200" b="0" smtClean="0"/>
          </a:p>
        </p:txBody>
      </p:sp>
      <p:sp>
        <p:nvSpPr>
          <p:cNvPr id="23558" name="Rectangle 2"/>
          <p:cNvSpPr>
            <a:spLocks noGrp="1" noRot="1" noChangeAspect="1" noChangeArrowheads="1" noTextEdit="1"/>
          </p:cNvSpPr>
          <p:nvPr>
            <p:ph type="sldImg"/>
          </p:nvPr>
        </p:nvSpPr>
        <p:spPr>
          <a:ln/>
        </p:spPr>
      </p:sp>
      <p:sp>
        <p:nvSpPr>
          <p:cNvPr id="235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11030352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doc.: IEEE 802.11-11/0051r2</a:t>
            </a:r>
          </a:p>
        </p:txBody>
      </p:sp>
      <p:sp>
        <p:nvSpPr>
          <p:cNvPr id="2662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May 2011</a:t>
            </a:r>
          </a:p>
        </p:txBody>
      </p:sp>
      <p:sp>
        <p:nvSpPr>
          <p:cNvPr id="2662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458788" defTabSz="938213">
              <a:defRPr sz="2400" b="1">
                <a:solidFill>
                  <a:schemeClr val="tx1"/>
                </a:solidFill>
                <a:latin typeface="Times New Roman" panose="02020603050405020304" pitchFamily="18" charset="0"/>
              </a:defRPr>
            </a:lvl5pPr>
            <a:lvl6pPr marL="915988" defTabSz="938213" eaLnBrk="0" fontAlgn="base" hangingPunct="0">
              <a:spcBef>
                <a:spcPct val="0"/>
              </a:spcBef>
              <a:spcAft>
                <a:spcPct val="0"/>
              </a:spcAft>
              <a:defRPr sz="2400" b="1">
                <a:solidFill>
                  <a:schemeClr val="tx1"/>
                </a:solidFill>
                <a:latin typeface="Times New Roman" panose="02020603050405020304" pitchFamily="18" charset="0"/>
              </a:defRPr>
            </a:lvl6pPr>
            <a:lvl7pPr marL="1373188" defTabSz="938213" eaLnBrk="0" fontAlgn="base" hangingPunct="0">
              <a:spcBef>
                <a:spcPct val="0"/>
              </a:spcBef>
              <a:spcAft>
                <a:spcPct val="0"/>
              </a:spcAft>
              <a:defRPr sz="2400" b="1">
                <a:solidFill>
                  <a:schemeClr val="tx1"/>
                </a:solidFill>
                <a:latin typeface="Times New Roman" panose="02020603050405020304" pitchFamily="18" charset="0"/>
              </a:defRPr>
            </a:lvl7pPr>
            <a:lvl8pPr marL="1830388" defTabSz="938213" eaLnBrk="0" fontAlgn="base" hangingPunct="0">
              <a:spcBef>
                <a:spcPct val="0"/>
              </a:spcBef>
              <a:spcAft>
                <a:spcPct val="0"/>
              </a:spcAft>
              <a:defRPr sz="2400" b="1">
                <a:solidFill>
                  <a:schemeClr val="tx1"/>
                </a:solidFill>
                <a:latin typeface="Times New Roman" panose="02020603050405020304" pitchFamily="18" charset="0"/>
              </a:defRPr>
            </a:lvl8pPr>
            <a:lvl9pPr marL="2287588"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pPr lvl="4"/>
            <a:r>
              <a:rPr lang="en-US" sz="1200" b="0" smtClean="0"/>
              <a:t>Adrian Stephens, Intel Corporation</a:t>
            </a:r>
          </a:p>
        </p:txBody>
      </p:sp>
      <p:sp>
        <p:nvSpPr>
          <p:cNvPr id="2662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200" b="0" smtClean="0"/>
              <a:t>Page </a:t>
            </a:r>
            <a:fld id="{4133829E-1379-4F30-BA93-BFA527872E12}" type="slidenum">
              <a:rPr lang="en-US" sz="1200" b="0" smtClean="0"/>
              <a:pPr/>
              <a:t>35</a:t>
            </a:fld>
            <a:endParaRPr lang="en-US" sz="1200" b="0" smtClean="0"/>
          </a:p>
        </p:txBody>
      </p:sp>
      <p:sp>
        <p:nvSpPr>
          <p:cNvPr id="26630" name="Rectangle 2"/>
          <p:cNvSpPr>
            <a:spLocks noGrp="1" noRot="1" noChangeAspect="1" noChangeArrowheads="1" noTextEdit="1"/>
          </p:cNvSpPr>
          <p:nvPr>
            <p:ph type="sldImg"/>
          </p:nvPr>
        </p:nvSpPr>
        <p:spPr>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26480548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802.11-11/0051r2</a:t>
            </a:r>
            <a:endParaRPr lang="en-US"/>
          </a:p>
        </p:txBody>
      </p:sp>
      <p:sp>
        <p:nvSpPr>
          <p:cNvPr id="5" name="Date Placeholder 4"/>
          <p:cNvSpPr>
            <a:spLocks noGrp="1"/>
          </p:cNvSpPr>
          <p:nvPr>
            <p:ph type="dt" idx="11"/>
          </p:nvPr>
        </p:nvSpPr>
        <p:spPr/>
        <p:txBody>
          <a:bodyPr/>
          <a:lstStyle/>
          <a:p>
            <a:pPr>
              <a:defRPr/>
            </a:pPr>
            <a:r>
              <a:rPr lang="en-US" smtClean="0"/>
              <a:t>May 2011</a:t>
            </a:r>
            <a:endParaRPr lang="en-US"/>
          </a:p>
        </p:txBody>
      </p:sp>
      <p:sp>
        <p:nvSpPr>
          <p:cNvPr id="6" name="Footer Placeholder 5"/>
          <p:cNvSpPr>
            <a:spLocks noGrp="1"/>
          </p:cNvSpPr>
          <p:nvPr>
            <p:ph type="ftr" sz="quarter" idx="12"/>
          </p:nvPr>
        </p:nvSpPr>
        <p:spPr/>
        <p:txBody>
          <a:bodyPr/>
          <a:lstStyle/>
          <a:p>
            <a:pPr lvl="4">
              <a:defRPr/>
            </a:pPr>
            <a:r>
              <a:rPr lang="en-US" smtClean="0"/>
              <a:t>Adrian Stephens, Intel Corporation</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0FE52186-36B6-4054-BEF3-62B8BA7A57CB}" type="slidenum">
              <a:rPr lang="en-US" smtClean="0"/>
              <a:pPr>
                <a:defRPr/>
              </a:pPr>
              <a:t>36</a:t>
            </a:fld>
            <a:endParaRPr lang="en-US"/>
          </a:p>
        </p:txBody>
      </p:sp>
    </p:spTree>
    <p:extLst>
      <p:ext uri="{BB962C8B-B14F-4D97-AF65-F5344CB8AC3E}">
        <p14:creationId xmlns:p14="http://schemas.microsoft.com/office/powerpoint/2010/main" val="14858328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802.11-11/0051r2</a:t>
            </a:r>
            <a:endParaRPr lang="en-US"/>
          </a:p>
        </p:txBody>
      </p:sp>
      <p:sp>
        <p:nvSpPr>
          <p:cNvPr id="5" name="Date Placeholder 4"/>
          <p:cNvSpPr>
            <a:spLocks noGrp="1"/>
          </p:cNvSpPr>
          <p:nvPr>
            <p:ph type="dt" idx="11"/>
          </p:nvPr>
        </p:nvSpPr>
        <p:spPr/>
        <p:txBody>
          <a:bodyPr/>
          <a:lstStyle/>
          <a:p>
            <a:pPr>
              <a:defRPr/>
            </a:pPr>
            <a:r>
              <a:rPr lang="en-US" smtClean="0"/>
              <a:t>May 2011</a:t>
            </a:r>
            <a:endParaRPr lang="en-US"/>
          </a:p>
        </p:txBody>
      </p:sp>
      <p:sp>
        <p:nvSpPr>
          <p:cNvPr id="6" name="Footer Placeholder 5"/>
          <p:cNvSpPr>
            <a:spLocks noGrp="1"/>
          </p:cNvSpPr>
          <p:nvPr>
            <p:ph type="ftr" sz="quarter" idx="12"/>
          </p:nvPr>
        </p:nvSpPr>
        <p:spPr/>
        <p:txBody>
          <a:bodyPr/>
          <a:lstStyle/>
          <a:p>
            <a:pPr lvl="4">
              <a:defRPr/>
            </a:pPr>
            <a:r>
              <a:rPr lang="en-US" smtClean="0"/>
              <a:t>Adrian Stephens, Intel Corporation</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0FE52186-36B6-4054-BEF3-62B8BA7A57CB}" type="slidenum">
              <a:rPr lang="en-US" smtClean="0"/>
              <a:pPr>
                <a:defRPr/>
              </a:pPr>
              <a:t>37</a:t>
            </a:fld>
            <a:endParaRPr lang="en-US"/>
          </a:p>
        </p:txBody>
      </p:sp>
    </p:spTree>
    <p:extLst>
      <p:ext uri="{BB962C8B-B14F-4D97-AF65-F5344CB8AC3E}">
        <p14:creationId xmlns:p14="http://schemas.microsoft.com/office/powerpoint/2010/main" val="14858328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6850" y="96239"/>
            <a:ext cx="2195858" cy="215444"/>
          </a:xfrm>
        </p:spPr>
        <p:txBody>
          <a:bodyPr/>
          <a:lstStyle/>
          <a:p>
            <a:pPr>
              <a:defRPr/>
            </a:pPr>
            <a:r>
              <a:rPr lang="en-US" smtClean="0"/>
              <a:t>doc.: IEEE 802.11-15/0204r0</a:t>
            </a:r>
            <a:endParaRPr lang="en-US" dirty="0"/>
          </a:p>
        </p:txBody>
      </p:sp>
      <p:sp>
        <p:nvSpPr>
          <p:cNvPr id="5" name="Date Placeholder 4"/>
          <p:cNvSpPr>
            <a:spLocks noGrp="1"/>
          </p:cNvSpPr>
          <p:nvPr>
            <p:ph type="dt" idx="11"/>
          </p:nvPr>
        </p:nvSpPr>
        <p:spPr>
          <a:xfrm>
            <a:off x="646863" y="96239"/>
            <a:ext cx="753411" cy="215444"/>
          </a:xfrm>
        </p:spPr>
        <p:txBody>
          <a:bodyPr/>
          <a:lstStyle/>
          <a:p>
            <a:pPr>
              <a:defRPr/>
            </a:pPr>
            <a:r>
              <a:rPr lang="en-US" smtClean="0"/>
              <a:t>January 2015</a:t>
            </a:r>
            <a:endParaRPr lang="en-US" dirty="0"/>
          </a:p>
        </p:txBody>
      </p:sp>
      <p:sp>
        <p:nvSpPr>
          <p:cNvPr id="6" name="Footer Placeholder 5"/>
          <p:cNvSpPr>
            <a:spLocks noGrp="1"/>
          </p:cNvSpPr>
          <p:nvPr>
            <p:ph type="ftr" sz="quarter" idx="12"/>
          </p:nvPr>
        </p:nvSpPr>
        <p:spPr>
          <a:xfrm>
            <a:off x="3656752" y="9000621"/>
            <a:ext cx="2555956" cy="184666"/>
          </a:xfrm>
        </p:spPr>
        <p:txBody>
          <a:bodyPr/>
          <a:lstStyle/>
          <a:p>
            <a:pPr lvl="4">
              <a:defRPr/>
            </a:pPr>
            <a:r>
              <a:rPr lang="en-US" dirty="0" smtClean="0"/>
              <a:t>Dorothy Stanley, Aruba Networks</a:t>
            </a:r>
            <a:endParaRPr lang="en-US" dirty="0"/>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38</a:t>
            </a:fld>
            <a:endParaRPr lang="en-US"/>
          </a:p>
        </p:txBody>
      </p:sp>
    </p:spTree>
    <p:extLst>
      <p:ext uri="{BB962C8B-B14F-4D97-AF65-F5344CB8AC3E}">
        <p14:creationId xmlns:p14="http://schemas.microsoft.com/office/powerpoint/2010/main" val="32807356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
        <p:nvSpPr>
          <p:cNvPr id="17412"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802.11-11/0051r2</a:t>
            </a:r>
          </a:p>
        </p:txBody>
      </p:sp>
      <p:sp>
        <p:nvSpPr>
          <p:cNvPr id="17413"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May 2011</a:t>
            </a:r>
          </a:p>
        </p:txBody>
      </p:sp>
      <p:sp>
        <p:nvSpPr>
          <p:cNvPr id="17414"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Adrian Stephens, Intel Corporation</a:t>
            </a:r>
          </a:p>
        </p:txBody>
      </p:sp>
      <p:sp>
        <p:nvSpPr>
          <p:cNvPr id="17415"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89429864-474A-49C0-B7CA-0329B1D17D21}" type="slidenum">
              <a:rPr lang="en-US" altLang="en-US" sz="1200" b="0"/>
              <a:pPr/>
              <a:t>39</a:t>
            </a:fld>
            <a:endParaRPr lang="en-US" altLang="en-US" sz="1200" b="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2.1.1</a:t>
            </a:r>
            <a:endParaRPr lang="en-US" dirty="0"/>
          </a:p>
        </p:txBody>
      </p:sp>
      <p:sp>
        <p:nvSpPr>
          <p:cNvPr id="4" name="Header Placeholder 3"/>
          <p:cNvSpPr>
            <a:spLocks noGrp="1"/>
          </p:cNvSpPr>
          <p:nvPr>
            <p:ph type="hdr" sz="quarter" idx="10"/>
          </p:nvPr>
        </p:nvSpPr>
        <p:spPr/>
        <p:txBody>
          <a:bodyPr/>
          <a:lstStyle/>
          <a:p>
            <a:pPr>
              <a:defRPr/>
            </a:pPr>
            <a:r>
              <a:rPr lang="en-US" smtClean="0"/>
              <a:t>doc.: IEEE 802.11-15/0204r0</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4</a:t>
            </a:fld>
            <a:endParaRPr lang="en-US"/>
          </a:p>
        </p:txBody>
      </p:sp>
    </p:spTree>
    <p:extLst>
      <p:ext uri="{BB962C8B-B14F-4D97-AF65-F5344CB8AC3E}">
        <p14:creationId xmlns:p14="http://schemas.microsoft.com/office/powerpoint/2010/main" val="395203950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802.11-11/0051r2</a:t>
            </a:r>
            <a:endParaRPr lang="en-US"/>
          </a:p>
        </p:txBody>
      </p:sp>
      <p:sp>
        <p:nvSpPr>
          <p:cNvPr id="5" name="Date Placeholder 4"/>
          <p:cNvSpPr>
            <a:spLocks noGrp="1"/>
          </p:cNvSpPr>
          <p:nvPr>
            <p:ph type="dt" idx="11"/>
          </p:nvPr>
        </p:nvSpPr>
        <p:spPr/>
        <p:txBody>
          <a:bodyPr/>
          <a:lstStyle/>
          <a:p>
            <a:pPr>
              <a:defRPr/>
            </a:pPr>
            <a:r>
              <a:rPr lang="en-US" smtClean="0"/>
              <a:t>May 2011</a:t>
            </a:r>
            <a:endParaRPr lang="en-US"/>
          </a:p>
        </p:txBody>
      </p:sp>
      <p:sp>
        <p:nvSpPr>
          <p:cNvPr id="6" name="Footer Placeholder 5"/>
          <p:cNvSpPr>
            <a:spLocks noGrp="1"/>
          </p:cNvSpPr>
          <p:nvPr>
            <p:ph type="ftr" sz="quarter" idx="12"/>
          </p:nvPr>
        </p:nvSpPr>
        <p:spPr/>
        <p:txBody>
          <a:bodyPr/>
          <a:lstStyle/>
          <a:p>
            <a:pPr lvl="4">
              <a:defRPr/>
            </a:pPr>
            <a:r>
              <a:rPr lang="en-US" smtClean="0"/>
              <a:t>Adrian Stephens, Intel Corporation</a:t>
            </a:r>
            <a:endParaRPr lang="en-US"/>
          </a:p>
        </p:txBody>
      </p:sp>
      <p:sp>
        <p:nvSpPr>
          <p:cNvPr id="7" name="Slide Number Placeholder 6"/>
          <p:cNvSpPr>
            <a:spLocks noGrp="1"/>
          </p:cNvSpPr>
          <p:nvPr>
            <p:ph type="sldNum" sz="quarter" idx="13"/>
          </p:nvPr>
        </p:nvSpPr>
        <p:spPr/>
        <p:txBody>
          <a:bodyPr/>
          <a:lstStyle/>
          <a:p>
            <a:r>
              <a:rPr lang="en-US" altLang="en-US" smtClean="0"/>
              <a:t>Page </a:t>
            </a:r>
            <a:fld id="{3B0D2278-6DA5-4EED-9EAD-5A818E2183E5}" type="slidenum">
              <a:rPr lang="en-US" altLang="en-US" smtClean="0"/>
              <a:pPr/>
              <a:t>40</a:t>
            </a:fld>
            <a:endParaRPr lang="en-US" altLang="en-US"/>
          </a:p>
        </p:txBody>
      </p:sp>
    </p:spTree>
    <p:extLst>
      <p:ext uri="{BB962C8B-B14F-4D97-AF65-F5344CB8AC3E}">
        <p14:creationId xmlns:p14="http://schemas.microsoft.com/office/powerpoint/2010/main" val="296961941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802.11-11/0051r2</a:t>
            </a:r>
            <a:endParaRPr lang="en-US"/>
          </a:p>
        </p:txBody>
      </p:sp>
      <p:sp>
        <p:nvSpPr>
          <p:cNvPr id="5" name="Date Placeholder 4"/>
          <p:cNvSpPr>
            <a:spLocks noGrp="1"/>
          </p:cNvSpPr>
          <p:nvPr>
            <p:ph type="dt" idx="11"/>
          </p:nvPr>
        </p:nvSpPr>
        <p:spPr/>
        <p:txBody>
          <a:bodyPr/>
          <a:lstStyle/>
          <a:p>
            <a:pPr>
              <a:defRPr/>
            </a:pPr>
            <a:r>
              <a:rPr lang="en-US" smtClean="0"/>
              <a:t>May 2011</a:t>
            </a:r>
            <a:endParaRPr lang="en-US"/>
          </a:p>
        </p:txBody>
      </p:sp>
      <p:sp>
        <p:nvSpPr>
          <p:cNvPr id="6" name="Footer Placeholder 5"/>
          <p:cNvSpPr>
            <a:spLocks noGrp="1"/>
          </p:cNvSpPr>
          <p:nvPr>
            <p:ph type="ftr" sz="quarter" idx="12"/>
          </p:nvPr>
        </p:nvSpPr>
        <p:spPr/>
        <p:txBody>
          <a:bodyPr/>
          <a:lstStyle/>
          <a:p>
            <a:pPr lvl="4">
              <a:defRPr/>
            </a:pPr>
            <a:r>
              <a:rPr lang="en-US" smtClean="0"/>
              <a:t>Adrian Stephens, Intel Corporation</a:t>
            </a:r>
            <a:endParaRPr lang="en-US"/>
          </a:p>
        </p:txBody>
      </p:sp>
      <p:sp>
        <p:nvSpPr>
          <p:cNvPr id="7" name="Slide Number Placeholder 6"/>
          <p:cNvSpPr>
            <a:spLocks noGrp="1"/>
          </p:cNvSpPr>
          <p:nvPr>
            <p:ph type="sldNum" sz="quarter" idx="13"/>
          </p:nvPr>
        </p:nvSpPr>
        <p:spPr/>
        <p:txBody>
          <a:bodyPr/>
          <a:lstStyle/>
          <a:p>
            <a:r>
              <a:rPr lang="en-US" altLang="en-US" smtClean="0"/>
              <a:t>Page </a:t>
            </a:r>
            <a:fld id="{3B0D2278-6DA5-4EED-9EAD-5A818E2183E5}" type="slidenum">
              <a:rPr lang="en-US" altLang="en-US" smtClean="0"/>
              <a:pPr/>
              <a:t>41</a:t>
            </a:fld>
            <a:endParaRPr lang="en-US" altLang="en-US"/>
          </a:p>
        </p:txBody>
      </p:sp>
    </p:spTree>
    <p:extLst>
      <p:ext uri="{BB962C8B-B14F-4D97-AF65-F5344CB8AC3E}">
        <p14:creationId xmlns:p14="http://schemas.microsoft.com/office/powerpoint/2010/main" val="100330230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a:defRPr sz="2400" b="1">
                <a:solidFill>
                  <a:schemeClr val="tx1"/>
                </a:solidFill>
                <a:latin typeface="Times New Roman" pitchFamily="18" charset="0"/>
              </a:defRPr>
            </a:lvl1pPr>
            <a:lvl2pPr marL="746125" indent="-287338" defTabSz="949325">
              <a:defRPr sz="2400" b="1">
                <a:solidFill>
                  <a:schemeClr val="tx1"/>
                </a:solidFill>
                <a:latin typeface="Times New Roman" pitchFamily="18" charset="0"/>
              </a:defRPr>
            </a:lvl2pPr>
            <a:lvl3pPr marL="1149350" indent="-228600" defTabSz="949325">
              <a:defRPr sz="2400" b="1">
                <a:solidFill>
                  <a:schemeClr val="tx1"/>
                </a:solidFill>
                <a:latin typeface="Times New Roman" pitchFamily="18" charset="0"/>
              </a:defRPr>
            </a:lvl3pPr>
            <a:lvl4pPr marL="1608138" indent="-228600" defTabSz="949325">
              <a:defRPr sz="2400" b="1">
                <a:solidFill>
                  <a:schemeClr val="tx1"/>
                </a:solidFill>
                <a:latin typeface="Times New Roman" pitchFamily="18" charset="0"/>
              </a:defRPr>
            </a:lvl4pPr>
            <a:lvl5pPr marL="2068513" indent="-228600" defTabSz="949325">
              <a:defRPr sz="2400" b="1">
                <a:solidFill>
                  <a:schemeClr val="tx1"/>
                </a:solidFill>
                <a:latin typeface="Times New Roman" pitchFamily="18" charset="0"/>
              </a:defRPr>
            </a:lvl5pPr>
            <a:lvl6pPr marL="2525713" indent="-228600" defTabSz="949325" eaLnBrk="0" fontAlgn="base" hangingPunct="0">
              <a:spcBef>
                <a:spcPct val="0"/>
              </a:spcBef>
              <a:spcAft>
                <a:spcPct val="0"/>
              </a:spcAft>
              <a:defRPr sz="2400" b="1">
                <a:solidFill>
                  <a:schemeClr val="tx1"/>
                </a:solidFill>
                <a:latin typeface="Times New Roman" pitchFamily="18" charset="0"/>
              </a:defRPr>
            </a:lvl6pPr>
            <a:lvl7pPr marL="2982913" indent="-228600" defTabSz="949325" eaLnBrk="0" fontAlgn="base" hangingPunct="0">
              <a:spcBef>
                <a:spcPct val="0"/>
              </a:spcBef>
              <a:spcAft>
                <a:spcPct val="0"/>
              </a:spcAft>
              <a:defRPr sz="2400" b="1">
                <a:solidFill>
                  <a:schemeClr val="tx1"/>
                </a:solidFill>
                <a:latin typeface="Times New Roman" pitchFamily="18" charset="0"/>
              </a:defRPr>
            </a:lvl7pPr>
            <a:lvl8pPr marL="3440113" indent="-228600" defTabSz="949325" eaLnBrk="0" fontAlgn="base" hangingPunct="0">
              <a:spcBef>
                <a:spcPct val="0"/>
              </a:spcBef>
              <a:spcAft>
                <a:spcPct val="0"/>
              </a:spcAft>
              <a:defRPr sz="2400" b="1">
                <a:solidFill>
                  <a:schemeClr val="tx1"/>
                </a:solidFill>
                <a:latin typeface="Times New Roman" pitchFamily="18" charset="0"/>
              </a:defRPr>
            </a:lvl8pPr>
            <a:lvl9pPr marL="3897313" indent="-228600" defTabSz="949325"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March 2014</a:t>
            </a:r>
          </a:p>
        </p:txBody>
      </p:sp>
      <p:sp>
        <p:nvSpPr>
          <p:cNvPr id="27651" name="Rectangle 2"/>
          <p:cNvSpPr>
            <a:spLocks noGrp="1" noChangeArrowheads="1"/>
          </p:cNvSpPr>
          <p:nvPr>
            <p:ph type="hdr" sz="quarter"/>
          </p:nvPr>
        </p:nvSpPr>
        <p:spPr>
          <a:xfrm>
            <a:off x="6276975" y="14288"/>
            <a:ext cx="2214563" cy="222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a:defRPr sz="2400" b="1">
                <a:solidFill>
                  <a:schemeClr val="tx1"/>
                </a:solidFill>
                <a:latin typeface="Times New Roman" pitchFamily="18" charset="0"/>
              </a:defRPr>
            </a:lvl1pPr>
            <a:lvl2pPr marL="746125" indent="-287338" defTabSz="949325">
              <a:defRPr sz="2400" b="1">
                <a:solidFill>
                  <a:schemeClr val="tx1"/>
                </a:solidFill>
                <a:latin typeface="Times New Roman" pitchFamily="18" charset="0"/>
              </a:defRPr>
            </a:lvl2pPr>
            <a:lvl3pPr marL="1149350" indent="-228600" defTabSz="949325">
              <a:defRPr sz="2400" b="1">
                <a:solidFill>
                  <a:schemeClr val="tx1"/>
                </a:solidFill>
                <a:latin typeface="Times New Roman" pitchFamily="18" charset="0"/>
              </a:defRPr>
            </a:lvl3pPr>
            <a:lvl4pPr marL="1608138" indent="-228600" defTabSz="949325">
              <a:defRPr sz="2400" b="1">
                <a:solidFill>
                  <a:schemeClr val="tx1"/>
                </a:solidFill>
                <a:latin typeface="Times New Roman" pitchFamily="18" charset="0"/>
              </a:defRPr>
            </a:lvl4pPr>
            <a:lvl5pPr marL="2068513" indent="-228600" defTabSz="949325">
              <a:defRPr sz="2400" b="1">
                <a:solidFill>
                  <a:schemeClr val="tx1"/>
                </a:solidFill>
                <a:latin typeface="Times New Roman" pitchFamily="18" charset="0"/>
              </a:defRPr>
            </a:lvl5pPr>
            <a:lvl6pPr marL="2525713" indent="-228600" defTabSz="949325" eaLnBrk="0" fontAlgn="base" hangingPunct="0">
              <a:spcBef>
                <a:spcPct val="0"/>
              </a:spcBef>
              <a:spcAft>
                <a:spcPct val="0"/>
              </a:spcAft>
              <a:defRPr sz="2400" b="1">
                <a:solidFill>
                  <a:schemeClr val="tx1"/>
                </a:solidFill>
                <a:latin typeface="Times New Roman" pitchFamily="18" charset="0"/>
              </a:defRPr>
            </a:lvl6pPr>
            <a:lvl7pPr marL="2982913" indent="-228600" defTabSz="949325" eaLnBrk="0" fontAlgn="base" hangingPunct="0">
              <a:spcBef>
                <a:spcPct val="0"/>
              </a:spcBef>
              <a:spcAft>
                <a:spcPct val="0"/>
              </a:spcAft>
              <a:defRPr sz="2400" b="1">
                <a:solidFill>
                  <a:schemeClr val="tx1"/>
                </a:solidFill>
                <a:latin typeface="Times New Roman" pitchFamily="18" charset="0"/>
              </a:defRPr>
            </a:lvl7pPr>
            <a:lvl8pPr marL="3440113" indent="-228600" defTabSz="949325" eaLnBrk="0" fontAlgn="base" hangingPunct="0">
              <a:spcBef>
                <a:spcPct val="0"/>
              </a:spcBef>
              <a:spcAft>
                <a:spcPct val="0"/>
              </a:spcAft>
              <a:defRPr sz="2400" b="1">
                <a:solidFill>
                  <a:schemeClr val="tx1"/>
                </a:solidFill>
                <a:latin typeface="Times New Roman" pitchFamily="18" charset="0"/>
              </a:defRPr>
            </a:lvl8pPr>
            <a:lvl9pPr marL="3897313" indent="-228600" defTabSz="949325"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802.11-14/0203r2</a:t>
            </a:r>
          </a:p>
        </p:txBody>
      </p:sp>
      <p:sp>
        <p:nvSpPr>
          <p:cNvPr id="27652" name="Rectangle 3"/>
          <p:cNvSpPr txBox="1">
            <a:spLocks noGrp="1" noChangeArrowheads="1"/>
          </p:cNvSpPr>
          <p:nvPr/>
        </p:nvSpPr>
        <p:spPr bwMode="auto">
          <a:xfrm>
            <a:off x="884238" y="14288"/>
            <a:ext cx="1198562"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44563">
              <a:defRPr sz="2400" b="1">
                <a:solidFill>
                  <a:schemeClr val="tx1"/>
                </a:solidFill>
                <a:latin typeface="Times New Roman" pitchFamily="18" charset="0"/>
              </a:defRPr>
            </a:lvl1pPr>
            <a:lvl2pPr marL="742950" indent="-285750" defTabSz="944563">
              <a:defRPr sz="2400" b="1">
                <a:solidFill>
                  <a:schemeClr val="tx1"/>
                </a:solidFill>
                <a:latin typeface="Times New Roman" pitchFamily="18" charset="0"/>
              </a:defRPr>
            </a:lvl2pPr>
            <a:lvl3pPr marL="1143000" indent="-228600" defTabSz="944563">
              <a:defRPr sz="2400" b="1">
                <a:solidFill>
                  <a:schemeClr val="tx1"/>
                </a:solidFill>
                <a:latin typeface="Times New Roman" pitchFamily="18" charset="0"/>
              </a:defRPr>
            </a:lvl3pPr>
            <a:lvl4pPr marL="1600200" indent="-228600" defTabSz="944563">
              <a:defRPr sz="2400" b="1">
                <a:solidFill>
                  <a:schemeClr val="tx1"/>
                </a:solidFill>
                <a:latin typeface="Times New Roman" pitchFamily="18" charset="0"/>
              </a:defRPr>
            </a:lvl4pPr>
            <a:lvl5pPr marL="2057400" indent="-228600" defTabSz="944563">
              <a:defRPr sz="2400" b="1">
                <a:solidFill>
                  <a:schemeClr val="tx1"/>
                </a:solidFill>
                <a:latin typeface="Times New Roman" pitchFamily="18" charset="0"/>
              </a:defRPr>
            </a:lvl5pPr>
            <a:lvl6pPr marL="2514600" indent="-228600" defTabSz="944563" eaLnBrk="0" fontAlgn="base" hangingPunct="0">
              <a:spcBef>
                <a:spcPct val="0"/>
              </a:spcBef>
              <a:spcAft>
                <a:spcPct val="0"/>
              </a:spcAft>
              <a:defRPr sz="2400" b="1">
                <a:solidFill>
                  <a:schemeClr val="tx1"/>
                </a:solidFill>
                <a:latin typeface="Times New Roman" pitchFamily="18" charset="0"/>
              </a:defRPr>
            </a:lvl6pPr>
            <a:lvl7pPr marL="2971800" indent="-228600" defTabSz="944563" eaLnBrk="0" fontAlgn="base" hangingPunct="0">
              <a:spcBef>
                <a:spcPct val="0"/>
              </a:spcBef>
              <a:spcAft>
                <a:spcPct val="0"/>
              </a:spcAft>
              <a:defRPr sz="2400" b="1">
                <a:solidFill>
                  <a:schemeClr val="tx1"/>
                </a:solidFill>
                <a:latin typeface="Times New Roman" pitchFamily="18" charset="0"/>
              </a:defRPr>
            </a:lvl7pPr>
            <a:lvl8pPr marL="3429000" indent="-228600" defTabSz="944563" eaLnBrk="0" fontAlgn="base" hangingPunct="0">
              <a:spcBef>
                <a:spcPct val="0"/>
              </a:spcBef>
              <a:spcAft>
                <a:spcPct val="0"/>
              </a:spcAft>
              <a:defRPr sz="2400" b="1">
                <a:solidFill>
                  <a:schemeClr val="tx1"/>
                </a:solidFill>
                <a:latin typeface="Times New Roman" pitchFamily="18" charset="0"/>
              </a:defRPr>
            </a:lvl8pPr>
            <a:lvl9pPr marL="3886200" indent="-228600" defTabSz="944563" eaLnBrk="0" fontAlgn="base" hangingPunct="0">
              <a:spcBef>
                <a:spcPct val="0"/>
              </a:spcBef>
              <a:spcAft>
                <a:spcPct val="0"/>
              </a:spcAft>
              <a:defRPr sz="2400" b="1">
                <a:solidFill>
                  <a:schemeClr val="tx1"/>
                </a:solidFill>
                <a:latin typeface="Times New Roman" pitchFamily="18" charset="0"/>
              </a:defRPr>
            </a:lvl9pPr>
          </a:lstStyle>
          <a:p>
            <a:r>
              <a:rPr lang="en-US" altLang="en-US" sz="1400"/>
              <a:t>November 2011</a:t>
            </a:r>
          </a:p>
        </p:txBody>
      </p:sp>
      <p:sp>
        <p:nvSpPr>
          <p:cNvPr id="27653" name="Rectangle 6"/>
          <p:cNvSpPr>
            <a:spLocks noGrp="1" noChangeArrowheads="1"/>
          </p:cNvSpPr>
          <p:nvPr>
            <p:ph type="ftr" sz="quarter" idx="4"/>
          </p:nvPr>
        </p:nvSpPr>
        <p:spPr>
          <a:xfrm>
            <a:off x="6437313" y="6862763"/>
            <a:ext cx="2054225" cy="1905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4488" indent="-344488" defTabSz="949325">
              <a:defRPr sz="2400" b="1">
                <a:solidFill>
                  <a:schemeClr val="tx1"/>
                </a:solidFill>
                <a:latin typeface="Times New Roman" pitchFamily="18" charset="0"/>
              </a:defRPr>
            </a:lvl1pPr>
            <a:lvl2pPr marL="746125" indent="-287338" defTabSz="949325">
              <a:defRPr sz="2400" b="1">
                <a:solidFill>
                  <a:schemeClr val="tx1"/>
                </a:solidFill>
                <a:latin typeface="Times New Roman" pitchFamily="18" charset="0"/>
              </a:defRPr>
            </a:lvl2pPr>
            <a:lvl3pPr marL="1149350" indent="-228600" defTabSz="949325">
              <a:defRPr sz="2400" b="1">
                <a:solidFill>
                  <a:schemeClr val="tx1"/>
                </a:solidFill>
                <a:latin typeface="Times New Roman" pitchFamily="18" charset="0"/>
              </a:defRPr>
            </a:lvl3pPr>
            <a:lvl4pPr marL="1608138" indent="-228600" defTabSz="949325">
              <a:defRPr sz="2400" b="1">
                <a:solidFill>
                  <a:schemeClr val="tx1"/>
                </a:solidFill>
                <a:latin typeface="Times New Roman" pitchFamily="18" charset="0"/>
              </a:defRPr>
            </a:lvl4pPr>
            <a:lvl5pPr marL="461963" defTabSz="949325">
              <a:defRPr sz="2400" b="1">
                <a:solidFill>
                  <a:schemeClr val="tx1"/>
                </a:solidFill>
                <a:latin typeface="Times New Roman" pitchFamily="18" charset="0"/>
              </a:defRPr>
            </a:lvl5pPr>
            <a:lvl6pPr marL="919163" defTabSz="949325" eaLnBrk="0" fontAlgn="base" hangingPunct="0">
              <a:spcBef>
                <a:spcPct val="0"/>
              </a:spcBef>
              <a:spcAft>
                <a:spcPct val="0"/>
              </a:spcAft>
              <a:defRPr sz="2400" b="1">
                <a:solidFill>
                  <a:schemeClr val="tx1"/>
                </a:solidFill>
                <a:latin typeface="Times New Roman" pitchFamily="18" charset="0"/>
              </a:defRPr>
            </a:lvl6pPr>
            <a:lvl7pPr marL="1376363" defTabSz="949325" eaLnBrk="0" fontAlgn="base" hangingPunct="0">
              <a:spcBef>
                <a:spcPct val="0"/>
              </a:spcBef>
              <a:spcAft>
                <a:spcPct val="0"/>
              </a:spcAft>
              <a:defRPr sz="2400" b="1">
                <a:solidFill>
                  <a:schemeClr val="tx1"/>
                </a:solidFill>
                <a:latin typeface="Times New Roman" pitchFamily="18" charset="0"/>
              </a:defRPr>
            </a:lvl7pPr>
            <a:lvl8pPr marL="1833563" defTabSz="949325" eaLnBrk="0" fontAlgn="base" hangingPunct="0">
              <a:spcBef>
                <a:spcPct val="0"/>
              </a:spcBef>
              <a:spcAft>
                <a:spcPct val="0"/>
              </a:spcAft>
              <a:defRPr sz="2400" b="1">
                <a:solidFill>
                  <a:schemeClr val="tx1"/>
                </a:solidFill>
                <a:latin typeface="Times New Roman" pitchFamily="18" charset="0"/>
              </a:defRPr>
            </a:lvl8pPr>
            <a:lvl9pPr marL="2290763" defTabSz="949325"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Bruce Kraemer (Marvell)</a:t>
            </a:r>
          </a:p>
        </p:txBody>
      </p:sp>
      <p:sp>
        <p:nvSpPr>
          <p:cNvPr id="27654" name="Rectangle 7"/>
          <p:cNvSpPr>
            <a:spLocks noGrp="1" noChangeArrowheads="1"/>
          </p:cNvSpPr>
          <p:nvPr>
            <p:ph type="sldNum" sz="quarter" idx="5"/>
          </p:nvPr>
        </p:nvSpPr>
        <p:spPr>
          <a:xfrm>
            <a:off x="4551363" y="6862763"/>
            <a:ext cx="496887" cy="1905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a:defRPr sz="2400" b="1">
                <a:solidFill>
                  <a:schemeClr val="tx1"/>
                </a:solidFill>
                <a:latin typeface="Times New Roman" pitchFamily="18" charset="0"/>
              </a:defRPr>
            </a:lvl1pPr>
            <a:lvl2pPr marL="746125" indent="-287338" defTabSz="949325">
              <a:defRPr sz="2400" b="1">
                <a:solidFill>
                  <a:schemeClr val="tx1"/>
                </a:solidFill>
                <a:latin typeface="Times New Roman" pitchFamily="18" charset="0"/>
              </a:defRPr>
            </a:lvl2pPr>
            <a:lvl3pPr marL="1149350" indent="-228600" defTabSz="949325">
              <a:defRPr sz="2400" b="1">
                <a:solidFill>
                  <a:schemeClr val="tx1"/>
                </a:solidFill>
                <a:latin typeface="Times New Roman" pitchFamily="18" charset="0"/>
              </a:defRPr>
            </a:lvl3pPr>
            <a:lvl4pPr marL="1608138" indent="-228600" defTabSz="949325">
              <a:defRPr sz="2400" b="1">
                <a:solidFill>
                  <a:schemeClr val="tx1"/>
                </a:solidFill>
                <a:latin typeface="Times New Roman" pitchFamily="18" charset="0"/>
              </a:defRPr>
            </a:lvl4pPr>
            <a:lvl5pPr marL="2068513" indent="-228600" defTabSz="949325">
              <a:defRPr sz="2400" b="1">
                <a:solidFill>
                  <a:schemeClr val="tx1"/>
                </a:solidFill>
                <a:latin typeface="Times New Roman" pitchFamily="18" charset="0"/>
              </a:defRPr>
            </a:lvl5pPr>
            <a:lvl6pPr marL="2525713" indent="-228600" defTabSz="949325" eaLnBrk="0" fontAlgn="base" hangingPunct="0">
              <a:spcBef>
                <a:spcPct val="0"/>
              </a:spcBef>
              <a:spcAft>
                <a:spcPct val="0"/>
              </a:spcAft>
              <a:defRPr sz="2400" b="1">
                <a:solidFill>
                  <a:schemeClr val="tx1"/>
                </a:solidFill>
                <a:latin typeface="Times New Roman" pitchFamily="18" charset="0"/>
              </a:defRPr>
            </a:lvl6pPr>
            <a:lvl7pPr marL="2982913" indent="-228600" defTabSz="949325" eaLnBrk="0" fontAlgn="base" hangingPunct="0">
              <a:spcBef>
                <a:spcPct val="0"/>
              </a:spcBef>
              <a:spcAft>
                <a:spcPct val="0"/>
              </a:spcAft>
              <a:defRPr sz="2400" b="1">
                <a:solidFill>
                  <a:schemeClr val="tx1"/>
                </a:solidFill>
                <a:latin typeface="Times New Roman" pitchFamily="18" charset="0"/>
              </a:defRPr>
            </a:lvl7pPr>
            <a:lvl8pPr marL="3440113" indent="-228600" defTabSz="949325" eaLnBrk="0" fontAlgn="base" hangingPunct="0">
              <a:spcBef>
                <a:spcPct val="0"/>
              </a:spcBef>
              <a:spcAft>
                <a:spcPct val="0"/>
              </a:spcAft>
              <a:defRPr sz="2400" b="1">
                <a:solidFill>
                  <a:schemeClr val="tx1"/>
                </a:solidFill>
                <a:latin typeface="Times New Roman" pitchFamily="18" charset="0"/>
              </a:defRPr>
            </a:lvl8pPr>
            <a:lvl9pPr marL="3897313" indent="-228600" defTabSz="949325"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12D76A18-4710-468A-9EEE-DA50DD197284}" type="slidenum">
              <a:rPr lang="en-US" altLang="en-US" sz="1200" b="0"/>
              <a:pPr/>
              <a:t>42</a:t>
            </a:fld>
            <a:endParaRPr lang="en-US" altLang="en-US" sz="1200" b="0"/>
          </a:p>
        </p:txBody>
      </p:sp>
      <p:sp>
        <p:nvSpPr>
          <p:cNvPr id="27655" name="Rectangle 2"/>
          <p:cNvSpPr>
            <a:spLocks noGrp="1" noRot="1" noChangeAspect="1" noChangeArrowheads="1" noTextEdit="1"/>
          </p:cNvSpPr>
          <p:nvPr>
            <p:ph type="sldImg"/>
          </p:nvPr>
        </p:nvSpPr>
        <p:spPr>
          <a:ln/>
        </p:spPr>
      </p:sp>
      <p:sp>
        <p:nvSpPr>
          <p:cNvPr id="276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a:defRPr sz="2400" b="1">
                <a:solidFill>
                  <a:schemeClr val="tx1"/>
                </a:solidFill>
                <a:latin typeface="Times New Roman" pitchFamily="18" charset="0"/>
              </a:defRPr>
            </a:lvl1pPr>
            <a:lvl2pPr marL="746125" indent="-287338" defTabSz="949325">
              <a:defRPr sz="2400" b="1">
                <a:solidFill>
                  <a:schemeClr val="tx1"/>
                </a:solidFill>
                <a:latin typeface="Times New Roman" pitchFamily="18" charset="0"/>
              </a:defRPr>
            </a:lvl2pPr>
            <a:lvl3pPr marL="1149350" indent="-228600" defTabSz="949325">
              <a:defRPr sz="2400" b="1">
                <a:solidFill>
                  <a:schemeClr val="tx1"/>
                </a:solidFill>
                <a:latin typeface="Times New Roman" pitchFamily="18" charset="0"/>
              </a:defRPr>
            </a:lvl3pPr>
            <a:lvl4pPr marL="1608138" indent="-228600" defTabSz="949325">
              <a:defRPr sz="2400" b="1">
                <a:solidFill>
                  <a:schemeClr val="tx1"/>
                </a:solidFill>
                <a:latin typeface="Times New Roman" pitchFamily="18" charset="0"/>
              </a:defRPr>
            </a:lvl4pPr>
            <a:lvl5pPr marL="2068513" indent="-228600" defTabSz="949325">
              <a:defRPr sz="2400" b="1">
                <a:solidFill>
                  <a:schemeClr val="tx1"/>
                </a:solidFill>
                <a:latin typeface="Times New Roman" pitchFamily="18" charset="0"/>
              </a:defRPr>
            </a:lvl5pPr>
            <a:lvl6pPr marL="2525713" indent="-228600" defTabSz="949325" eaLnBrk="0" fontAlgn="base" hangingPunct="0">
              <a:spcBef>
                <a:spcPct val="0"/>
              </a:spcBef>
              <a:spcAft>
                <a:spcPct val="0"/>
              </a:spcAft>
              <a:defRPr sz="2400" b="1">
                <a:solidFill>
                  <a:schemeClr val="tx1"/>
                </a:solidFill>
                <a:latin typeface="Times New Roman" pitchFamily="18" charset="0"/>
              </a:defRPr>
            </a:lvl6pPr>
            <a:lvl7pPr marL="2982913" indent="-228600" defTabSz="949325" eaLnBrk="0" fontAlgn="base" hangingPunct="0">
              <a:spcBef>
                <a:spcPct val="0"/>
              </a:spcBef>
              <a:spcAft>
                <a:spcPct val="0"/>
              </a:spcAft>
              <a:defRPr sz="2400" b="1">
                <a:solidFill>
                  <a:schemeClr val="tx1"/>
                </a:solidFill>
                <a:latin typeface="Times New Roman" pitchFamily="18" charset="0"/>
              </a:defRPr>
            </a:lvl7pPr>
            <a:lvl8pPr marL="3440113" indent="-228600" defTabSz="949325" eaLnBrk="0" fontAlgn="base" hangingPunct="0">
              <a:spcBef>
                <a:spcPct val="0"/>
              </a:spcBef>
              <a:spcAft>
                <a:spcPct val="0"/>
              </a:spcAft>
              <a:defRPr sz="2400" b="1">
                <a:solidFill>
                  <a:schemeClr val="tx1"/>
                </a:solidFill>
                <a:latin typeface="Times New Roman" pitchFamily="18" charset="0"/>
              </a:defRPr>
            </a:lvl8pPr>
            <a:lvl9pPr marL="3897313" indent="-228600" defTabSz="949325"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March 2014</a:t>
            </a:r>
          </a:p>
        </p:txBody>
      </p:sp>
      <p:sp>
        <p:nvSpPr>
          <p:cNvPr id="29699" name="Slide Image Placeholder 1"/>
          <p:cNvSpPr>
            <a:spLocks noGrp="1" noRot="1" noChangeAspect="1" noTextEdit="1"/>
          </p:cNvSpPr>
          <p:nvPr>
            <p:ph type="sldImg"/>
          </p:nvPr>
        </p:nvSpPr>
        <p:spPr>
          <a:xfrm>
            <a:off x="2922588" y="538163"/>
            <a:ext cx="3527425" cy="2646362"/>
          </a:xfrm>
          <a:ln/>
        </p:spPr>
      </p:sp>
      <p:sp>
        <p:nvSpPr>
          <p:cNvPr id="2970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29701" name="Header Placeholder 3"/>
          <p:cNvSpPr>
            <a:spLocks noGrp="1"/>
          </p:cNvSpPr>
          <p:nvPr>
            <p:ph type="hdr" sz="quarter"/>
          </p:nvPr>
        </p:nvSpPr>
        <p:spPr>
          <a:xfrm>
            <a:off x="6276975" y="14288"/>
            <a:ext cx="2214563" cy="222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a:defRPr sz="2400" b="1">
                <a:solidFill>
                  <a:schemeClr val="tx1"/>
                </a:solidFill>
                <a:latin typeface="Times New Roman" pitchFamily="18" charset="0"/>
              </a:defRPr>
            </a:lvl1pPr>
            <a:lvl2pPr marL="746125" indent="-287338" defTabSz="949325">
              <a:defRPr sz="2400" b="1">
                <a:solidFill>
                  <a:schemeClr val="tx1"/>
                </a:solidFill>
                <a:latin typeface="Times New Roman" pitchFamily="18" charset="0"/>
              </a:defRPr>
            </a:lvl2pPr>
            <a:lvl3pPr marL="1149350" indent="-228600" defTabSz="949325">
              <a:defRPr sz="2400" b="1">
                <a:solidFill>
                  <a:schemeClr val="tx1"/>
                </a:solidFill>
                <a:latin typeface="Times New Roman" pitchFamily="18" charset="0"/>
              </a:defRPr>
            </a:lvl3pPr>
            <a:lvl4pPr marL="1608138" indent="-228600" defTabSz="949325">
              <a:defRPr sz="2400" b="1">
                <a:solidFill>
                  <a:schemeClr val="tx1"/>
                </a:solidFill>
                <a:latin typeface="Times New Roman" pitchFamily="18" charset="0"/>
              </a:defRPr>
            </a:lvl4pPr>
            <a:lvl5pPr marL="2068513" indent="-228600" defTabSz="949325">
              <a:defRPr sz="2400" b="1">
                <a:solidFill>
                  <a:schemeClr val="tx1"/>
                </a:solidFill>
                <a:latin typeface="Times New Roman" pitchFamily="18" charset="0"/>
              </a:defRPr>
            </a:lvl5pPr>
            <a:lvl6pPr marL="2525713" indent="-228600" defTabSz="949325" eaLnBrk="0" fontAlgn="base" hangingPunct="0">
              <a:spcBef>
                <a:spcPct val="0"/>
              </a:spcBef>
              <a:spcAft>
                <a:spcPct val="0"/>
              </a:spcAft>
              <a:defRPr sz="2400" b="1">
                <a:solidFill>
                  <a:schemeClr val="tx1"/>
                </a:solidFill>
                <a:latin typeface="Times New Roman" pitchFamily="18" charset="0"/>
              </a:defRPr>
            </a:lvl6pPr>
            <a:lvl7pPr marL="2982913" indent="-228600" defTabSz="949325" eaLnBrk="0" fontAlgn="base" hangingPunct="0">
              <a:spcBef>
                <a:spcPct val="0"/>
              </a:spcBef>
              <a:spcAft>
                <a:spcPct val="0"/>
              </a:spcAft>
              <a:defRPr sz="2400" b="1">
                <a:solidFill>
                  <a:schemeClr val="tx1"/>
                </a:solidFill>
                <a:latin typeface="Times New Roman" pitchFamily="18" charset="0"/>
              </a:defRPr>
            </a:lvl7pPr>
            <a:lvl8pPr marL="3440113" indent="-228600" defTabSz="949325" eaLnBrk="0" fontAlgn="base" hangingPunct="0">
              <a:spcBef>
                <a:spcPct val="0"/>
              </a:spcBef>
              <a:spcAft>
                <a:spcPct val="0"/>
              </a:spcAft>
              <a:defRPr sz="2400" b="1">
                <a:solidFill>
                  <a:schemeClr val="tx1"/>
                </a:solidFill>
                <a:latin typeface="Times New Roman" pitchFamily="18" charset="0"/>
              </a:defRPr>
            </a:lvl8pPr>
            <a:lvl9pPr marL="3897313" indent="-228600" defTabSz="949325"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802.11-14/0203r2</a:t>
            </a:r>
          </a:p>
        </p:txBody>
      </p:sp>
      <p:sp>
        <p:nvSpPr>
          <p:cNvPr id="29702" name="Date Placeholder 4"/>
          <p:cNvSpPr txBox="1">
            <a:spLocks noGrp="1"/>
          </p:cNvSpPr>
          <p:nvPr/>
        </p:nvSpPr>
        <p:spPr bwMode="auto">
          <a:xfrm>
            <a:off x="884238" y="14288"/>
            <a:ext cx="1198562"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44563">
              <a:defRPr sz="2400" b="1">
                <a:solidFill>
                  <a:schemeClr val="tx1"/>
                </a:solidFill>
                <a:latin typeface="Times New Roman" pitchFamily="18" charset="0"/>
              </a:defRPr>
            </a:lvl1pPr>
            <a:lvl2pPr marL="742950" indent="-285750" defTabSz="944563">
              <a:defRPr sz="2400" b="1">
                <a:solidFill>
                  <a:schemeClr val="tx1"/>
                </a:solidFill>
                <a:latin typeface="Times New Roman" pitchFamily="18" charset="0"/>
              </a:defRPr>
            </a:lvl2pPr>
            <a:lvl3pPr marL="1143000" indent="-228600" defTabSz="944563">
              <a:defRPr sz="2400" b="1">
                <a:solidFill>
                  <a:schemeClr val="tx1"/>
                </a:solidFill>
                <a:latin typeface="Times New Roman" pitchFamily="18" charset="0"/>
              </a:defRPr>
            </a:lvl3pPr>
            <a:lvl4pPr marL="1600200" indent="-228600" defTabSz="944563">
              <a:defRPr sz="2400" b="1">
                <a:solidFill>
                  <a:schemeClr val="tx1"/>
                </a:solidFill>
                <a:latin typeface="Times New Roman" pitchFamily="18" charset="0"/>
              </a:defRPr>
            </a:lvl4pPr>
            <a:lvl5pPr marL="2057400" indent="-228600" defTabSz="944563">
              <a:defRPr sz="2400" b="1">
                <a:solidFill>
                  <a:schemeClr val="tx1"/>
                </a:solidFill>
                <a:latin typeface="Times New Roman" pitchFamily="18" charset="0"/>
              </a:defRPr>
            </a:lvl5pPr>
            <a:lvl6pPr marL="2514600" indent="-228600" defTabSz="944563" eaLnBrk="0" fontAlgn="base" hangingPunct="0">
              <a:spcBef>
                <a:spcPct val="0"/>
              </a:spcBef>
              <a:spcAft>
                <a:spcPct val="0"/>
              </a:spcAft>
              <a:defRPr sz="2400" b="1">
                <a:solidFill>
                  <a:schemeClr val="tx1"/>
                </a:solidFill>
                <a:latin typeface="Times New Roman" pitchFamily="18" charset="0"/>
              </a:defRPr>
            </a:lvl6pPr>
            <a:lvl7pPr marL="2971800" indent="-228600" defTabSz="944563" eaLnBrk="0" fontAlgn="base" hangingPunct="0">
              <a:spcBef>
                <a:spcPct val="0"/>
              </a:spcBef>
              <a:spcAft>
                <a:spcPct val="0"/>
              </a:spcAft>
              <a:defRPr sz="2400" b="1">
                <a:solidFill>
                  <a:schemeClr val="tx1"/>
                </a:solidFill>
                <a:latin typeface="Times New Roman" pitchFamily="18" charset="0"/>
              </a:defRPr>
            </a:lvl7pPr>
            <a:lvl8pPr marL="3429000" indent="-228600" defTabSz="944563" eaLnBrk="0" fontAlgn="base" hangingPunct="0">
              <a:spcBef>
                <a:spcPct val="0"/>
              </a:spcBef>
              <a:spcAft>
                <a:spcPct val="0"/>
              </a:spcAft>
              <a:defRPr sz="2400" b="1">
                <a:solidFill>
                  <a:schemeClr val="tx1"/>
                </a:solidFill>
                <a:latin typeface="Times New Roman" pitchFamily="18" charset="0"/>
              </a:defRPr>
            </a:lvl8pPr>
            <a:lvl9pPr marL="3886200" indent="-228600" defTabSz="944563" eaLnBrk="0" fontAlgn="base" hangingPunct="0">
              <a:spcBef>
                <a:spcPct val="0"/>
              </a:spcBef>
              <a:spcAft>
                <a:spcPct val="0"/>
              </a:spcAft>
              <a:defRPr sz="2400" b="1">
                <a:solidFill>
                  <a:schemeClr val="tx1"/>
                </a:solidFill>
                <a:latin typeface="Times New Roman" pitchFamily="18" charset="0"/>
              </a:defRPr>
            </a:lvl9pPr>
          </a:lstStyle>
          <a:p>
            <a:r>
              <a:rPr lang="en-US" altLang="en-US" sz="1400"/>
              <a:t>November 2011</a:t>
            </a:r>
          </a:p>
        </p:txBody>
      </p:sp>
      <p:sp>
        <p:nvSpPr>
          <p:cNvPr id="29703" name="Footer Placeholder 5"/>
          <p:cNvSpPr>
            <a:spLocks noGrp="1"/>
          </p:cNvSpPr>
          <p:nvPr>
            <p:ph type="ftr" sz="quarter" idx="4"/>
          </p:nvPr>
        </p:nvSpPr>
        <p:spPr>
          <a:xfrm>
            <a:off x="6669088" y="6862763"/>
            <a:ext cx="1822450" cy="1905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4488" indent="-344488" defTabSz="949325">
              <a:defRPr sz="2400" b="1">
                <a:solidFill>
                  <a:schemeClr val="tx1"/>
                </a:solidFill>
                <a:latin typeface="Times New Roman" pitchFamily="18" charset="0"/>
              </a:defRPr>
            </a:lvl1pPr>
            <a:lvl2pPr marL="746125" indent="-287338" defTabSz="949325">
              <a:defRPr sz="2400" b="1">
                <a:solidFill>
                  <a:schemeClr val="tx1"/>
                </a:solidFill>
                <a:latin typeface="Times New Roman" pitchFamily="18" charset="0"/>
              </a:defRPr>
            </a:lvl2pPr>
            <a:lvl3pPr marL="1149350" indent="-228600" defTabSz="949325">
              <a:defRPr sz="2400" b="1">
                <a:solidFill>
                  <a:schemeClr val="tx1"/>
                </a:solidFill>
                <a:latin typeface="Times New Roman" pitchFamily="18" charset="0"/>
              </a:defRPr>
            </a:lvl3pPr>
            <a:lvl4pPr marL="1608138" indent="-228600" defTabSz="949325">
              <a:defRPr sz="2400" b="1">
                <a:solidFill>
                  <a:schemeClr val="tx1"/>
                </a:solidFill>
                <a:latin typeface="Times New Roman" pitchFamily="18" charset="0"/>
              </a:defRPr>
            </a:lvl4pPr>
            <a:lvl5pPr marL="461963" defTabSz="949325">
              <a:defRPr sz="2400" b="1">
                <a:solidFill>
                  <a:schemeClr val="tx1"/>
                </a:solidFill>
                <a:latin typeface="Times New Roman" pitchFamily="18" charset="0"/>
              </a:defRPr>
            </a:lvl5pPr>
            <a:lvl6pPr marL="919163" defTabSz="949325" eaLnBrk="0" fontAlgn="base" hangingPunct="0">
              <a:spcBef>
                <a:spcPct val="0"/>
              </a:spcBef>
              <a:spcAft>
                <a:spcPct val="0"/>
              </a:spcAft>
              <a:defRPr sz="2400" b="1">
                <a:solidFill>
                  <a:schemeClr val="tx1"/>
                </a:solidFill>
                <a:latin typeface="Times New Roman" pitchFamily="18" charset="0"/>
              </a:defRPr>
            </a:lvl6pPr>
            <a:lvl7pPr marL="1376363" defTabSz="949325" eaLnBrk="0" fontAlgn="base" hangingPunct="0">
              <a:spcBef>
                <a:spcPct val="0"/>
              </a:spcBef>
              <a:spcAft>
                <a:spcPct val="0"/>
              </a:spcAft>
              <a:defRPr sz="2400" b="1">
                <a:solidFill>
                  <a:schemeClr val="tx1"/>
                </a:solidFill>
                <a:latin typeface="Times New Roman" pitchFamily="18" charset="0"/>
              </a:defRPr>
            </a:lvl7pPr>
            <a:lvl8pPr marL="1833563" defTabSz="949325" eaLnBrk="0" fontAlgn="base" hangingPunct="0">
              <a:spcBef>
                <a:spcPct val="0"/>
              </a:spcBef>
              <a:spcAft>
                <a:spcPct val="0"/>
              </a:spcAft>
              <a:defRPr sz="2400" b="1">
                <a:solidFill>
                  <a:schemeClr val="tx1"/>
                </a:solidFill>
                <a:latin typeface="Times New Roman" pitchFamily="18" charset="0"/>
              </a:defRPr>
            </a:lvl8pPr>
            <a:lvl9pPr marL="2290763" defTabSz="949325"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Andrew Myles, Cisco</a:t>
            </a:r>
          </a:p>
        </p:txBody>
      </p:sp>
      <p:sp>
        <p:nvSpPr>
          <p:cNvPr id="29704" name="Slide Number Placeholder 6"/>
          <p:cNvSpPr>
            <a:spLocks noGrp="1"/>
          </p:cNvSpPr>
          <p:nvPr>
            <p:ph type="sldNum" sz="quarter" idx="5"/>
          </p:nvPr>
        </p:nvSpPr>
        <p:spPr>
          <a:xfrm>
            <a:off x="4551363" y="6862763"/>
            <a:ext cx="496887" cy="1905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a:defRPr sz="2400" b="1">
                <a:solidFill>
                  <a:schemeClr val="tx1"/>
                </a:solidFill>
                <a:latin typeface="Times New Roman" pitchFamily="18" charset="0"/>
              </a:defRPr>
            </a:lvl1pPr>
            <a:lvl2pPr marL="746125" indent="-287338" defTabSz="949325">
              <a:defRPr sz="2400" b="1">
                <a:solidFill>
                  <a:schemeClr val="tx1"/>
                </a:solidFill>
                <a:latin typeface="Times New Roman" pitchFamily="18" charset="0"/>
              </a:defRPr>
            </a:lvl2pPr>
            <a:lvl3pPr marL="1149350" indent="-228600" defTabSz="949325">
              <a:defRPr sz="2400" b="1">
                <a:solidFill>
                  <a:schemeClr val="tx1"/>
                </a:solidFill>
                <a:latin typeface="Times New Roman" pitchFamily="18" charset="0"/>
              </a:defRPr>
            </a:lvl3pPr>
            <a:lvl4pPr marL="1608138" indent="-228600" defTabSz="949325">
              <a:defRPr sz="2400" b="1">
                <a:solidFill>
                  <a:schemeClr val="tx1"/>
                </a:solidFill>
                <a:latin typeface="Times New Roman" pitchFamily="18" charset="0"/>
              </a:defRPr>
            </a:lvl4pPr>
            <a:lvl5pPr marL="2068513" indent="-228600" defTabSz="949325">
              <a:defRPr sz="2400" b="1">
                <a:solidFill>
                  <a:schemeClr val="tx1"/>
                </a:solidFill>
                <a:latin typeface="Times New Roman" pitchFamily="18" charset="0"/>
              </a:defRPr>
            </a:lvl5pPr>
            <a:lvl6pPr marL="2525713" indent="-228600" defTabSz="949325" eaLnBrk="0" fontAlgn="base" hangingPunct="0">
              <a:spcBef>
                <a:spcPct val="0"/>
              </a:spcBef>
              <a:spcAft>
                <a:spcPct val="0"/>
              </a:spcAft>
              <a:defRPr sz="2400" b="1">
                <a:solidFill>
                  <a:schemeClr val="tx1"/>
                </a:solidFill>
                <a:latin typeface="Times New Roman" pitchFamily="18" charset="0"/>
              </a:defRPr>
            </a:lvl6pPr>
            <a:lvl7pPr marL="2982913" indent="-228600" defTabSz="949325" eaLnBrk="0" fontAlgn="base" hangingPunct="0">
              <a:spcBef>
                <a:spcPct val="0"/>
              </a:spcBef>
              <a:spcAft>
                <a:spcPct val="0"/>
              </a:spcAft>
              <a:defRPr sz="2400" b="1">
                <a:solidFill>
                  <a:schemeClr val="tx1"/>
                </a:solidFill>
                <a:latin typeface="Times New Roman" pitchFamily="18" charset="0"/>
              </a:defRPr>
            </a:lvl7pPr>
            <a:lvl8pPr marL="3440113" indent="-228600" defTabSz="949325" eaLnBrk="0" fontAlgn="base" hangingPunct="0">
              <a:spcBef>
                <a:spcPct val="0"/>
              </a:spcBef>
              <a:spcAft>
                <a:spcPct val="0"/>
              </a:spcAft>
              <a:defRPr sz="2400" b="1">
                <a:solidFill>
                  <a:schemeClr val="tx1"/>
                </a:solidFill>
                <a:latin typeface="Times New Roman" pitchFamily="18" charset="0"/>
              </a:defRPr>
            </a:lvl8pPr>
            <a:lvl9pPr marL="3897313" indent="-228600" defTabSz="949325"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A0D54322-3868-4D3D-A87E-58C2B811B151}" type="slidenum">
              <a:rPr lang="en-US" altLang="en-US" sz="1200" b="0"/>
              <a:pPr/>
              <a:t>43</a:t>
            </a:fld>
            <a:endParaRPr lang="en-US" altLang="en-US" sz="1200" b="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802-11-15/0005r1</a:t>
            </a:r>
            <a:endParaRPr lang="en-US"/>
          </a:p>
        </p:txBody>
      </p:sp>
      <p:sp>
        <p:nvSpPr>
          <p:cNvPr id="5" name="Date Placeholder 4"/>
          <p:cNvSpPr>
            <a:spLocks noGrp="1"/>
          </p:cNvSpPr>
          <p:nvPr>
            <p:ph type="dt" idx="11"/>
          </p:nvPr>
        </p:nvSpPr>
        <p:spPr>
          <a:xfrm>
            <a:off x="646863" y="96239"/>
            <a:ext cx="1041952" cy="215444"/>
          </a:xfrm>
        </p:spPr>
        <p:txBody>
          <a:bodyPr/>
          <a:lstStyle/>
          <a:p>
            <a:r>
              <a:rPr lang="en-US" smtClean="0"/>
              <a:t>January 2015</a:t>
            </a:r>
            <a:endParaRPr lang="en-US"/>
          </a:p>
        </p:txBody>
      </p:sp>
      <p:sp>
        <p:nvSpPr>
          <p:cNvPr id="6" name="Footer Placeholder 5"/>
          <p:cNvSpPr>
            <a:spLocks noGrp="1"/>
          </p:cNvSpPr>
          <p:nvPr>
            <p:ph type="ftr" idx="12"/>
          </p:nvPr>
        </p:nvSpPr>
        <p:spPr>
          <a:xfrm>
            <a:off x="4627338" y="9000621"/>
            <a:ext cx="1123706" cy="184666"/>
          </a:xfrm>
        </p:spPr>
        <p:txBody>
          <a:bodyPr/>
          <a:lstStyle/>
          <a:p>
            <a:r>
              <a:rPr lang="en-US" smtClean="0"/>
              <a:t>Jon Rosdahl, CSR</a:t>
            </a:r>
            <a:endParaRPr lang="en-US"/>
          </a:p>
        </p:txBody>
      </p:sp>
      <p:sp>
        <p:nvSpPr>
          <p:cNvPr id="7" name="Slide Number Placeholder 6"/>
          <p:cNvSpPr>
            <a:spLocks noGrp="1"/>
          </p:cNvSpPr>
          <p:nvPr>
            <p:ph type="sldNum" idx="13"/>
          </p:nvPr>
        </p:nvSpPr>
        <p:spPr>
          <a:xfrm>
            <a:off x="3279163" y="9000621"/>
            <a:ext cx="415177" cy="184666"/>
          </a:xfrm>
        </p:spPr>
        <p:txBody>
          <a:bodyPr/>
          <a:lstStyle/>
          <a:p>
            <a:r>
              <a:rPr lang="en-US" smtClean="0"/>
              <a:t>Page </a:t>
            </a:r>
            <a:fld id="{47A7FEEB-9CD2-43FE-843C-C5350BEACB45}" type="slidenum">
              <a:rPr lang="en-US" smtClean="0"/>
              <a:pPr/>
              <a:t>44</a:t>
            </a:fld>
            <a:endParaRPr lang="en-US"/>
          </a:p>
        </p:txBody>
      </p:sp>
    </p:spTree>
    <p:extLst>
      <p:ext uri="{BB962C8B-B14F-4D97-AF65-F5344CB8AC3E}">
        <p14:creationId xmlns:p14="http://schemas.microsoft.com/office/powerpoint/2010/main" val="33056937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802-11-15/0005r1</a:t>
            </a:r>
            <a:endParaRPr lang="en-US"/>
          </a:p>
        </p:txBody>
      </p:sp>
      <p:sp>
        <p:nvSpPr>
          <p:cNvPr id="5" name="Date Placeholder 4"/>
          <p:cNvSpPr>
            <a:spLocks noGrp="1"/>
          </p:cNvSpPr>
          <p:nvPr>
            <p:ph type="dt" idx="11"/>
          </p:nvPr>
        </p:nvSpPr>
        <p:spPr>
          <a:xfrm>
            <a:off x="646863" y="96239"/>
            <a:ext cx="1041952" cy="215444"/>
          </a:xfrm>
        </p:spPr>
        <p:txBody>
          <a:bodyPr/>
          <a:lstStyle/>
          <a:p>
            <a:r>
              <a:rPr lang="en-US" smtClean="0"/>
              <a:t>January 2015</a:t>
            </a:r>
            <a:endParaRPr lang="en-US"/>
          </a:p>
        </p:txBody>
      </p:sp>
      <p:sp>
        <p:nvSpPr>
          <p:cNvPr id="6" name="Footer Placeholder 5"/>
          <p:cNvSpPr>
            <a:spLocks noGrp="1"/>
          </p:cNvSpPr>
          <p:nvPr>
            <p:ph type="ftr" idx="12"/>
          </p:nvPr>
        </p:nvSpPr>
        <p:spPr>
          <a:xfrm>
            <a:off x="4627338" y="9000621"/>
            <a:ext cx="1123706" cy="184666"/>
          </a:xfrm>
        </p:spPr>
        <p:txBody>
          <a:bodyPr/>
          <a:lstStyle/>
          <a:p>
            <a:r>
              <a:rPr lang="en-US" smtClean="0"/>
              <a:t>Jon Rosdahl, CSR</a:t>
            </a:r>
            <a:endParaRPr lang="en-US"/>
          </a:p>
        </p:txBody>
      </p:sp>
      <p:sp>
        <p:nvSpPr>
          <p:cNvPr id="7" name="Slide Number Placeholder 6"/>
          <p:cNvSpPr>
            <a:spLocks noGrp="1"/>
          </p:cNvSpPr>
          <p:nvPr>
            <p:ph type="sldNum" idx="13"/>
          </p:nvPr>
        </p:nvSpPr>
        <p:spPr>
          <a:xfrm>
            <a:off x="3279163" y="9000621"/>
            <a:ext cx="415177" cy="184666"/>
          </a:xfrm>
        </p:spPr>
        <p:txBody>
          <a:bodyPr/>
          <a:lstStyle/>
          <a:p>
            <a:r>
              <a:rPr lang="en-US" smtClean="0"/>
              <a:t>Page </a:t>
            </a:r>
            <a:fld id="{47A7FEEB-9CD2-43FE-843C-C5350BEACB45}" type="slidenum">
              <a:rPr lang="en-US" smtClean="0"/>
              <a:pPr/>
              <a:t>45</a:t>
            </a:fld>
            <a:endParaRPr lang="en-US"/>
          </a:p>
        </p:txBody>
      </p:sp>
    </p:spTree>
    <p:extLst>
      <p:ext uri="{BB962C8B-B14F-4D97-AF65-F5344CB8AC3E}">
        <p14:creationId xmlns:p14="http://schemas.microsoft.com/office/powerpoint/2010/main" val="329539151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802-11-15/0005r1</a:t>
            </a:r>
            <a:endParaRPr lang="en-US"/>
          </a:p>
        </p:txBody>
      </p:sp>
      <p:sp>
        <p:nvSpPr>
          <p:cNvPr id="5" name="Date Placeholder 4"/>
          <p:cNvSpPr>
            <a:spLocks noGrp="1"/>
          </p:cNvSpPr>
          <p:nvPr>
            <p:ph type="dt" idx="11"/>
          </p:nvPr>
        </p:nvSpPr>
        <p:spPr>
          <a:xfrm>
            <a:off x="646863" y="96239"/>
            <a:ext cx="1041952" cy="215444"/>
          </a:xfrm>
        </p:spPr>
        <p:txBody>
          <a:bodyPr/>
          <a:lstStyle/>
          <a:p>
            <a:r>
              <a:rPr lang="en-US" smtClean="0"/>
              <a:t>January 2015</a:t>
            </a:r>
            <a:endParaRPr lang="en-US"/>
          </a:p>
        </p:txBody>
      </p:sp>
      <p:sp>
        <p:nvSpPr>
          <p:cNvPr id="6" name="Footer Placeholder 5"/>
          <p:cNvSpPr>
            <a:spLocks noGrp="1"/>
          </p:cNvSpPr>
          <p:nvPr>
            <p:ph type="ftr" idx="12"/>
          </p:nvPr>
        </p:nvSpPr>
        <p:spPr>
          <a:xfrm>
            <a:off x="4627338" y="9000621"/>
            <a:ext cx="1123706" cy="184666"/>
          </a:xfrm>
        </p:spPr>
        <p:txBody>
          <a:bodyPr/>
          <a:lstStyle/>
          <a:p>
            <a:r>
              <a:rPr lang="en-US" smtClean="0"/>
              <a:t>Jon Rosdahl, CSR</a:t>
            </a:r>
            <a:endParaRPr lang="en-US"/>
          </a:p>
        </p:txBody>
      </p:sp>
      <p:sp>
        <p:nvSpPr>
          <p:cNvPr id="7" name="Slide Number Placeholder 6"/>
          <p:cNvSpPr>
            <a:spLocks noGrp="1"/>
          </p:cNvSpPr>
          <p:nvPr>
            <p:ph type="sldNum" idx="13"/>
          </p:nvPr>
        </p:nvSpPr>
        <p:spPr>
          <a:xfrm>
            <a:off x="3279163" y="9000621"/>
            <a:ext cx="415177" cy="184666"/>
          </a:xfrm>
        </p:spPr>
        <p:txBody>
          <a:bodyPr/>
          <a:lstStyle/>
          <a:p>
            <a:r>
              <a:rPr lang="en-US" smtClean="0"/>
              <a:t>Page </a:t>
            </a:r>
            <a:fld id="{47A7FEEB-9CD2-43FE-843C-C5350BEACB45}" type="slidenum">
              <a:rPr lang="en-US" smtClean="0"/>
              <a:pPr/>
              <a:t>46</a:t>
            </a:fld>
            <a:endParaRPr lang="en-US"/>
          </a:p>
        </p:txBody>
      </p:sp>
    </p:spTree>
    <p:extLst>
      <p:ext uri="{BB962C8B-B14F-4D97-AF65-F5344CB8AC3E}">
        <p14:creationId xmlns:p14="http://schemas.microsoft.com/office/powerpoint/2010/main" val="5539672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802.11-11/0051r2</a:t>
            </a:r>
            <a:endParaRPr lang="en-US"/>
          </a:p>
        </p:txBody>
      </p:sp>
      <p:sp>
        <p:nvSpPr>
          <p:cNvPr id="5" name="Date Placeholder 4"/>
          <p:cNvSpPr>
            <a:spLocks noGrp="1"/>
          </p:cNvSpPr>
          <p:nvPr>
            <p:ph type="dt" idx="11"/>
          </p:nvPr>
        </p:nvSpPr>
        <p:spPr/>
        <p:txBody>
          <a:bodyPr/>
          <a:lstStyle/>
          <a:p>
            <a:pPr>
              <a:defRPr/>
            </a:pPr>
            <a:r>
              <a:rPr lang="en-US" smtClean="0"/>
              <a:t>May 2011</a:t>
            </a:r>
            <a:endParaRPr lang="en-US"/>
          </a:p>
        </p:txBody>
      </p:sp>
      <p:sp>
        <p:nvSpPr>
          <p:cNvPr id="6" name="Footer Placeholder 5"/>
          <p:cNvSpPr>
            <a:spLocks noGrp="1"/>
          </p:cNvSpPr>
          <p:nvPr>
            <p:ph type="ftr" sz="quarter" idx="12"/>
          </p:nvPr>
        </p:nvSpPr>
        <p:spPr/>
        <p:txBody>
          <a:bodyPr/>
          <a:lstStyle/>
          <a:p>
            <a:pPr lvl="4">
              <a:defRPr/>
            </a:pPr>
            <a:r>
              <a:rPr lang="en-US" smtClean="0"/>
              <a:t>Adrian Stephens, Intel Corporation</a:t>
            </a:r>
            <a:endParaRPr lang="en-US"/>
          </a:p>
        </p:txBody>
      </p:sp>
      <p:sp>
        <p:nvSpPr>
          <p:cNvPr id="7" name="Slide Number Placeholder 6"/>
          <p:cNvSpPr>
            <a:spLocks noGrp="1"/>
          </p:cNvSpPr>
          <p:nvPr>
            <p:ph type="sldNum" sz="quarter" idx="13"/>
          </p:nvPr>
        </p:nvSpPr>
        <p:spPr/>
        <p:txBody>
          <a:bodyPr/>
          <a:lstStyle/>
          <a:p>
            <a:r>
              <a:rPr lang="en-US" altLang="en-US" smtClean="0"/>
              <a:t>Page </a:t>
            </a:r>
            <a:fld id="{3B0D2278-6DA5-4EED-9EAD-5A818E2183E5}" type="slidenum">
              <a:rPr lang="en-US" altLang="en-US" smtClean="0"/>
              <a:pPr/>
              <a:t>47</a:t>
            </a:fld>
            <a:endParaRPr lang="en-US" altLang="en-US"/>
          </a:p>
        </p:txBody>
      </p:sp>
    </p:spTree>
    <p:extLst>
      <p:ext uri="{BB962C8B-B14F-4D97-AF65-F5344CB8AC3E}">
        <p14:creationId xmlns:p14="http://schemas.microsoft.com/office/powerpoint/2010/main" val="13766424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802.11-11/0051r2</a:t>
            </a:r>
            <a:endParaRPr lang="en-US"/>
          </a:p>
        </p:txBody>
      </p:sp>
      <p:sp>
        <p:nvSpPr>
          <p:cNvPr id="5" name="Date Placeholder 4"/>
          <p:cNvSpPr>
            <a:spLocks noGrp="1"/>
          </p:cNvSpPr>
          <p:nvPr>
            <p:ph type="dt" idx="11"/>
          </p:nvPr>
        </p:nvSpPr>
        <p:spPr/>
        <p:txBody>
          <a:bodyPr/>
          <a:lstStyle/>
          <a:p>
            <a:pPr>
              <a:defRPr/>
            </a:pPr>
            <a:r>
              <a:rPr lang="en-US" smtClean="0"/>
              <a:t>May 2011</a:t>
            </a:r>
            <a:endParaRPr lang="en-US"/>
          </a:p>
        </p:txBody>
      </p:sp>
      <p:sp>
        <p:nvSpPr>
          <p:cNvPr id="6" name="Footer Placeholder 5"/>
          <p:cNvSpPr>
            <a:spLocks noGrp="1"/>
          </p:cNvSpPr>
          <p:nvPr>
            <p:ph type="ftr" sz="quarter" idx="12"/>
          </p:nvPr>
        </p:nvSpPr>
        <p:spPr/>
        <p:txBody>
          <a:bodyPr/>
          <a:lstStyle/>
          <a:p>
            <a:pPr lvl="4">
              <a:defRPr/>
            </a:pPr>
            <a:r>
              <a:rPr lang="en-US" smtClean="0"/>
              <a:t>Adrian Stephens, Intel Corporation</a:t>
            </a:r>
            <a:endParaRPr lang="en-US"/>
          </a:p>
        </p:txBody>
      </p:sp>
      <p:sp>
        <p:nvSpPr>
          <p:cNvPr id="7" name="Slide Number Placeholder 6"/>
          <p:cNvSpPr>
            <a:spLocks noGrp="1"/>
          </p:cNvSpPr>
          <p:nvPr>
            <p:ph type="sldNum" sz="quarter" idx="13"/>
          </p:nvPr>
        </p:nvSpPr>
        <p:spPr/>
        <p:txBody>
          <a:bodyPr/>
          <a:lstStyle/>
          <a:p>
            <a:r>
              <a:rPr lang="en-US" altLang="en-US" smtClean="0"/>
              <a:t>Page </a:t>
            </a:r>
            <a:fld id="{3B0D2278-6DA5-4EED-9EAD-5A818E2183E5}" type="slidenum">
              <a:rPr lang="en-US" altLang="en-US" smtClean="0"/>
              <a:pPr/>
              <a:t>48</a:t>
            </a:fld>
            <a:endParaRPr lang="en-US" altLang="en-US"/>
          </a:p>
        </p:txBody>
      </p:sp>
    </p:spTree>
    <p:extLst>
      <p:ext uri="{BB962C8B-B14F-4D97-AF65-F5344CB8AC3E}">
        <p14:creationId xmlns:p14="http://schemas.microsoft.com/office/powerpoint/2010/main" val="825943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802.11-15/0204r0</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802.11-15/0204r0</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6</a:t>
            </a:fld>
            <a:endParaRPr lang="en-US"/>
          </a:p>
        </p:txBody>
      </p:sp>
    </p:spTree>
    <p:extLst>
      <p:ext uri="{BB962C8B-B14F-4D97-AF65-F5344CB8AC3E}">
        <p14:creationId xmlns:p14="http://schemas.microsoft.com/office/powerpoint/2010/main" val="1678578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smtClean="0"/>
              <a:t>doc.: IEEE 802.11-15/0204r0</a:t>
            </a:r>
            <a:endParaRPr lang="en-US"/>
          </a:p>
        </p:txBody>
      </p:sp>
      <p:sp>
        <p:nvSpPr>
          <p:cNvPr id="13315" name="Rectangle 3"/>
          <p:cNvSpPr>
            <a:spLocks noGrp="1" noChangeArrowheads="1"/>
          </p:cNvSpPr>
          <p:nvPr>
            <p:ph type="dt" sz="quarter" idx="1"/>
          </p:nvPr>
        </p:nvSpPr>
        <p:spPr>
          <a:noFill/>
        </p:spPr>
        <p:txBody>
          <a:bodyPr/>
          <a:lstStyle/>
          <a:p>
            <a:r>
              <a:rPr lang="en-US" smtClean="0"/>
              <a:t>January 2015</a:t>
            </a:r>
            <a:endParaRPr lang="en-US"/>
          </a:p>
        </p:txBody>
      </p:sp>
      <p:sp>
        <p:nvSpPr>
          <p:cNvPr id="13316" name="Rectangle 6"/>
          <p:cNvSpPr>
            <a:spLocks noGrp="1" noChangeArrowheads="1"/>
          </p:cNvSpPr>
          <p:nvPr>
            <p:ph type="ftr" sz="quarter" idx="4"/>
          </p:nvPr>
        </p:nvSpPr>
        <p:spPr>
          <a:noFill/>
        </p:spPr>
        <p:txBody>
          <a:bodyPr/>
          <a:lstStyle/>
          <a:p>
            <a:pPr lvl="4"/>
            <a:r>
              <a:rPr lang="en-US"/>
              <a:t>Jon Rosdahl, CSR</a:t>
            </a:r>
          </a:p>
        </p:txBody>
      </p:sp>
      <p:sp>
        <p:nvSpPr>
          <p:cNvPr id="13317" name="Rectangle 7"/>
          <p:cNvSpPr>
            <a:spLocks noGrp="1" noChangeArrowheads="1"/>
          </p:cNvSpPr>
          <p:nvPr>
            <p:ph type="sldNum" sz="quarter" idx="5"/>
          </p:nvPr>
        </p:nvSpPr>
        <p:spPr>
          <a:xfrm>
            <a:off x="3279163" y="9000621"/>
            <a:ext cx="415177" cy="184666"/>
          </a:xfrm>
          <a:noFill/>
        </p:spPr>
        <p:txBody>
          <a:bodyPr/>
          <a:lstStyle/>
          <a:p>
            <a:r>
              <a:rPr lang="en-US"/>
              <a:t>Page </a:t>
            </a:r>
            <a:fld id="{A3D196C6-C4A5-4DEA-A136-C30BCA8401B0}" type="slidenum">
              <a:rPr lang="en-US"/>
              <a:pPr/>
              <a:t>7</a:t>
            </a:fld>
            <a:endParaRPr lang="en-US"/>
          </a:p>
        </p:txBody>
      </p:sp>
      <p:sp>
        <p:nvSpPr>
          <p:cNvPr id="13318" name="Rectangle 7"/>
          <p:cNvSpPr txBox="1">
            <a:spLocks noGrp="1" noChangeArrowheads="1"/>
          </p:cNvSpPr>
          <p:nvPr/>
        </p:nvSpPr>
        <p:spPr bwMode="auto">
          <a:xfrm>
            <a:off x="3885887" y="8830468"/>
            <a:ext cx="2972114" cy="465933"/>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7</a:t>
            </a:fld>
            <a:endParaRPr lang="en-US"/>
          </a:p>
        </p:txBody>
      </p:sp>
      <p:sp>
        <p:nvSpPr>
          <p:cNvPr id="13319" name="Rectangle 2"/>
          <p:cNvSpPr>
            <a:spLocks noGrp="1" noRot="1" noChangeAspect="1" noChangeArrowheads="1" noTextEdit="1"/>
          </p:cNvSpPr>
          <p:nvPr>
            <p:ph type="sldImg"/>
          </p:nvPr>
        </p:nvSpPr>
        <p:spPr>
          <a:xfrm>
            <a:off x="1108075" y="698500"/>
            <a:ext cx="4643438" cy="3482975"/>
          </a:xfrm>
          <a:ln/>
        </p:spPr>
      </p:sp>
      <p:sp>
        <p:nvSpPr>
          <p:cNvPr id="13320" name="Rectangle 3"/>
          <p:cNvSpPr>
            <a:spLocks noGrp="1" noChangeArrowheads="1"/>
          </p:cNvSpPr>
          <p:nvPr>
            <p:ph type="body" idx="1"/>
          </p:nvPr>
        </p:nvSpPr>
        <p:spPr>
          <a:xfrm>
            <a:off x="915343" y="4416029"/>
            <a:ext cx="5027316" cy="4182267"/>
          </a:xfrm>
          <a:noFill/>
          <a:ln/>
        </p:spPr>
        <p:txBody>
          <a:bodyPr lIns="92643" tIns="46321" rIns="92643" bIns="46321"/>
          <a:lstStyle/>
          <a:p>
            <a:pPr defTabSz="914400"/>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2.1.2.1</a:t>
            </a:r>
            <a:endParaRPr lang="en-US" dirty="0"/>
          </a:p>
        </p:txBody>
      </p:sp>
      <p:sp>
        <p:nvSpPr>
          <p:cNvPr id="4" name="Header Placeholder 3"/>
          <p:cNvSpPr>
            <a:spLocks noGrp="1"/>
          </p:cNvSpPr>
          <p:nvPr>
            <p:ph type="hdr" sz="quarter" idx="10"/>
          </p:nvPr>
        </p:nvSpPr>
        <p:spPr/>
        <p:txBody>
          <a:bodyPr/>
          <a:lstStyle/>
          <a:p>
            <a:pPr>
              <a:defRPr/>
            </a:pPr>
            <a:r>
              <a:rPr lang="en-US" smtClean="0"/>
              <a:t>doc.: IEEE 802.11-15/0204r0</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8</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802.11-15/0204r0</a:t>
            </a:r>
            <a:endParaRPr lang="en-US"/>
          </a:p>
        </p:txBody>
      </p:sp>
      <p:sp>
        <p:nvSpPr>
          <p:cNvPr id="5" name="Date Placeholder 4"/>
          <p:cNvSpPr>
            <a:spLocks noGrp="1"/>
          </p:cNvSpPr>
          <p:nvPr>
            <p:ph type="dt" idx="11"/>
          </p:nvPr>
        </p:nvSpPr>
        <p:spPr/>
        <p:txBody>
          <a:bodyPr/>
          <a:lstStyle/>
          <a:p>
            <a:pPr>
              <a:defRPr/>
            </a:pPr>
            <a:r>
              <a:rPr lang="en-US" smtClean="0"/>
              <a:t>January 2015</a:t>
            </a:r>
            <a:endParaRPr lang="en-US"/>
          </a:p>
        </p:txBody>
      </p:sp>
      <p:sp>
        <p:nvSpPr>
          <p:cNvPr id="6" name="Footer Placeholder 5"/>
          <p:cNvSpPr>
            <a:spLocks noGrp="1"/>
          </p:cNvSpPr>
          <p:nvPr>
            <p:ph type="ftr" sz="quarter" idx="12"/>
          </p:nvPr>
        </p:nvSpPr>
        <p:spPr/>
        <p:txBody>
          <a:bodyPr/>
          <a:lstStyle/>
          <a:p>
            <a:pPr lvl="4">
              <a:defRPr/>
            </a:pPr>
            <a:r>
              <a:rPr lang="en-US" smtClean="0"/>
              <a:t>Jon Rosdahl, CSR</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1760162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794715A-9459-479D-A91A-AA0D18E717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BDAB140-1F37-41A1-86FB-23042E79CF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FD90922-50F1-4D9A-A0A0-0AA119072222}" type="slidenum">
              <a:rPr lang="en-US"/>
              <a:pPr>
                <a:defRPr/>
              </a:pPr>
              <a:t>‹#›</a:t>
            </a:fld>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38FAED2-464C-4508-9182-2C89713D063B}" type="slidenum">
              <a:rPr lang="en-US"/>
              <a:pPr>
                <a:defRPr/>
              </a:pPr>
              <a:t>‹#›</a:t>
            </a:fld>
            <a:endParaRPr lang="en-US"/>
          </a:p>
        </p:txBody>
      </p:sp>
    </p:spTree>
    <p:extLst>
      <p:ext uri="{BB962C8B-B14F-4D97-AF65-F5344CB8AC3E}">
        <p14:creationId xmlns:p14="http://schemas.microsoft.com/office/powerpoint/2010/main" val="2137906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381000"/>
            <a:ext cx="1752600" cy="276999"/>
          </a:xfrm>
          <a:ln/>
        </p:spPr>
        <p:txBody>
          <a:bodyPr/>
          <a:lstStyle>
            <a:lvl1pPr>
              <a:defRPr/>
            </a:lvl1pPr>
          </a:lstStyle>
          <a:p>
            <a:pPr>
              <a:defRPr/>
            </a:pPr>
            <a:r>
              <a:rPr lang="en-US" smtClean="0"/>
              <a:t>January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34B414-E725-475F-8EFC-03D12F3C5E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665287" cy="276999"/>
          </a:xfrm>
          <a:ln/>
        </p:spPr>
        <p:txBody>
          <a:bodyPr/>
          <a:lstStyle>
            <a:lvl1pPr>
              <a:defRPr/>
            </a:lvl1pPr>
          </a:lstStyle>
          <a:p>
            <a:pPr>
              <a:defRPr/>
            </a:pPr>
            <a:r>
              <a:rPr lang="en-US" smtClean="0"/>
              <a:t>January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7DC20B9-232F-45E3-915F-318DA7AF09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3CAF4A0-171B-47A7-BAFF-76E509FBC4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08CBE8C2-2801-4446-8A57-44AC89C9FB9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5F1A9F3-FE6C-43A0-821F-4518211088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304800"/>
            <a:ext cx="1676400" cy="276999"/>
          </a:xfrm>
          <a:ln/>
        </p:spPr>
        <p:txBody>
          <a:bodyPr/>
          <a:lstStyle>
            <a:lvl1pPr>
              <a:defRPr/>
            </a:lvl1pPr>
          </a:lstStyle>
          <a:p>
            <a:pPr>
              <a:defRPr/>
            </a:pPr>
            <a:r>
              <a:rPr lang="en-US" smtClean="0"/>
              <a:t>January 2015</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F8DB7B0-6F79-49ED-8154-EC3DF2434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FE0FAA6-9929-41F0-9BE4-0F3ED59E90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CA38D67-E29A-48CE-9E94-4D8E3C833C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817687" cy="2769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defRPr sz="1800" b="1" smtClean="0"/>
            </a:lvl1pPr>
          </a:lstStyle>
          <a:p>
            <a:pPr>
              <a:defRPr/>
            </a:pPr>
            <a:r>
              <a:rPr lang="en-US" smtClean="0"/>
              <a:t>January 2015</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mtClean="0"/>
            </a:lvl1pPr>
          </a:lstStyle>
          <a:p>
            <a:pPr>
              <a:defRPr/>
            </a:pPr>
            <a:r>
              <a:rPr lang="en-US" smtClean="0"/>
              <a:t>Dorothy Stanley, Aruba Networks</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mtClean="0"/>
            </a:lvl1pPr>
          </a:lstStyle>
          <a:p>
            <a:pPr>
              <a:defRPr/>
            </a:pPr>
            <a:r>
              <a:rPr lang="en-US"/>
              <a:t>Slide </a:t>
            </a:r>
            <a:fld id="{A7DEFA53-F68A-4830-A981-09096874D339}"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802.11-15/0204r0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8" Type="http://schemas.openxmlformats.org/officeDocument/2006/relationships/hyperlink" Target="https://mentor.ieee.org/802.11/dcn/14/11-14-0629-06-0000-802-11-operations-manual.docx" TargetMode="External"/><Relationship Id="rId3" Type="http://schemas.openxmlformats.org/officeDocument/2006/relationships/hyperlink" Target="http://standards.ieee.org/board/aud/LMSC.pdf" TargetMode="External"/><Relationship Id="rId7" Type="http://schemas.openxmlformats.org/officeDocument/2006/relationships/hyperlink" Target="http://www.ieee802.org/PNP/approved/IEEE_802_Chairs_guidelines_v19.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www.ieee802.org/PNP/approved/IEEE_802_WG_PandP_v16.pdf" TargetMode="External"/><Relationship Id="rId10" Type="http://schemas.openxmlformats.org/officeDocument/2006/relationships/hyperlink" Target="http://www.ieee802.org/devdocs.shtml" TargetMode="External"/><Relationship Id="rId4" Type="http://schemas.openxmlformats.org/officeDocument/2006/relationships/hyperlink" Target="http://www.ieee802.org/PNP/approved/IEEE_802_OM_v16.pdf" TargetMode="External"/><Relationship Id="rId9" Type="http://schemas.openxmlformats.org/officeDocument/2006/relationships/hyperlink" Target="http://www.ieee802.org/11/Rules/rules.s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ec/dcn/14/ec-14-0066-02-00EC-november-2014-rule-changes.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ww.ieee802.org/PNP/2014-11/IEEE_802_WG_PandP_v17.doc"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4/11-14-0629-06-0000-802-11-operations-manual.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mentor.ieee.org/802.11/dcn/14/11-14-0629-08-0000-802-11-operations-manual.docx"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ieee802.org/11/Reflector.html"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www.ieee802.org/11"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mailto:listserv@listserv.ieee.or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11-15-0013"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s://mentor.ieee.org/802.11/dcn/11-15-0006" TargetMode="External"/><Relationship Id="rId4" Type="http://schemas.openxmlformats.org/officeDocument/2006/relationships/hyperlink" Target="https://mentor.ieee.org/802.11/dcn/11-15-0005"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reservation@estrel.com"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hyperlink" Target="http://www.ieee802.org/11/PARs/index.html" TargetMode="External"/><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emf"/><Relationship Id="rId4" Type="http://schemas.openxmlformats.org/officeDocument/2006/relationships/package" Target="../embeddings/Microsoft_Excel_Binary_Worksheet1.xlsb"/></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tandards.ieee.org/db/patents/pat802_11.html" TargetMode="External"/><Relationship Id="rId2" Type="http://schemas.openxmlformats.org/officeDocument/2006/relationships/notesSlide" Target="../notesSlides/notesSlide41.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hyperlink" Target="http://www.techstreet.com/ieeegate.html" TargetMode="External"/><Relationship Id="rId2" Type="http://schemas.openxmlformats.org/officeDocument/2006/relationships/notesSlide" Target="../notesSlides/notesSlide42.xml"/><Relationship Id="rId1" Type="http://schemas.openxmlformats.org/officeDocument/2006/relationships/slideLayout" Target="../slideLayouts/slideLayout12.xml"/><Relationship Id="rId4" Type="http://schemas.openxmlformats.org/officeDocument/2006/relationships/hyperlink" Target="http://standards.ieee.org/about/get/802/802.11.html" TargetMode="Externa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www.ieee802.org/11/Meetings/Meeting_Plan.html" TargetMode="External"/><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board/pat/loa.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85800" y="381000"/>
            <a:ext cx="1828800" cy="276999"/>
          </a:xfrm>
          <a:noFill/>
        </p:spPr>
        <p:txBody>
          <a:bodyPr/>
          <a:lstStyle/>
          <a:p>
            <a:r>
              <a:rPr lang="en-US" smtClean="0"/>
              <a:t>January 2015</a:t>
            </a:r>
            <a:endParaRPr lang="en-US" dirty="0"/>
          </a:p>
        </p:txBody>
      </p:sp>
      <p:sp>
        <p:nvSpPr>
          <p:cNvPr id="1028" name="Footer Placeholder 4"/>
          <p:cNvSpPr>
            <a:spLocks noGrp="1"/>
          </p:cNvSpPr>
          <p:nvPr>
            <p:ph type="ftr" sz="quarter" idx="11"/>
          </p:nvPr>
        </p:nvSpPr>
        <p:spPr>
          <a:noFill/>
        </p:spPr>
        <p:txBody>
          <a:bodyPr/>
          <a:lstStyle/>
          <a:p>
            <a:r>
              <a:rPr lang="en-US" smtClean="0"/>
              <a:t>Dorothy Stanley, Aruba Networks</a:t>
            </a:r>
            <a:endParaRPr lang="en-US"/>
          </a:p>
        </p:txBody>
      </p:sp>
      <p:sp>
        <p:nvSpPr>
          <p:cNvPr id="1030" name="Rectangle 2"/>
          <p:cNvSpPr>
            <a:spLocks noGrp="1" noChangeArrowheads="1"/>
          </p:cNvSpPr>
          <p:nvPr>
            <p:ph type="title"/>
          </p:nvPr>
        </p:nvSpPr>
        <p:spPr>
          <a:xfrm>
            <a:off x="685800" y="685800"/>
            <a:ext cx="7772400" cy="762000"/>
          </a:xfrm>
          <a:noFill/>
        </p:spPr>
        <p:txBody>
          <a:bodyPr/>
          <a:lstStyle/>
          <a:p>
            <a:r>
              <a:rPr lang="en-GB" dirty="0"/>
              <a:t>Jan 2015 China Interim WG agenda materials</a:t>
            </a:r>
            <a:endParaRPr lang="en-US" dirty="0" smtClean="0"/>
          </a:p>
        </p:txBody>
      </p:sp>
      <p:sp>
        <p:nvSpPr>
          <p:cNvPr id="1031" name="Rectangle 3"/>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b="0" dirty="0" smtClean="0"/>
              <a:t> </a:t>
            </a:r>
            <a:r>
              <a:rPr lang="en-US" sz="2000" b="0" dirty="0" smtClean="0"/>
              <a:t>2015-01-19</a:t>
            </a:r>
            <a:endParaRPr lang="en-US" sz="2000" b="0" dirty="0" smtClean="0"/>
          </a:p>
          <a:p>
            <a:pPr algn="ctr">
              <a:buFontTx/>
              <a:buNone/>
            </a:pPr>
            <a:endParaRPr lang="en-US" sz="2000" b="0" dirty="0" smtClean="0"/>
          </a:p>
        </p:txBody>
      </p:sp>
      <p:graphicFrame>
        <p:nvGraphicFramePr>
          <p:cNvPr id="1026" name="Object 4"/>
          <p:cNvGraphicFramePr>
            <a:graphicFrameLocks noChangeAspect="1"/>
          </p:cNvGraphicFramePr>
          <p:nvPr>
            <p:extLst>
              <p:ext uri="{D42A27DB-BD31-4B8C-83A1-F6EECF244321}">
                <p14:modId xmlns:p14="http://schemas.microsoft.com/office/powerpoint/2010/main" val="3452954218"/>
              </p:ext>
            </p:extLst>
          </p:nvPr>
        </p:nvGraphicFramePr>
        <p:xfrm>
          <a:off x="609600" y="2292350"/>
          <a:ext cx="7997825" cy="2670175"/>
        </p:xfrm>
        <a:graphic>
          <a:graphicData uri="http://schemas.openxmlformats.org/presentationml/2006/ole">
            <mc:AlternateContent xmlns:mc="http://schemas.openxmlformats.org/markup-compatibility/2006">
              <mc:Choice xmlns:v="urn:schemas-microsoft-com:vml" Requires="v">
                <p:oleObj spid="_x0000_s1129" name="Document" r:id="rId4" imgW="8239149" imgH="2751163" progId="Word.Document.8">
                  <p:embed/>
                </p:oleObj>
              </mc:Choice>
              <mc:Fallback>
                <p:oleObj name="Document" r:id="rId4" imgW="8239149" imgH="2751163" progId="Word.Document.8">
                  <p:embed/>
                  <p:pic>
                    <p:nvPicPr>
                      <p:cNvPr id="0" name="Object 4"/>
                      <p:cNvPicPr>
                        <a:picLocks noChangeAspect="1" noChangeArrowheads="1"/>
                      </p:cNvPicPr>
                      <p:nvPr/>
                    </p:nvPicPr>
                    <p:blipFill>
                      <a:blip r:embed="rId5"/>
                      <a:srcRect/>
                      <a:stretch>
                        <a:fillRect/>
                      </a:stretch>
                    </p:blipFill>
                    <p:spPr bwMode="auto">
                      <a:xfrm>
                        <a:off x="609600" y="2292350"/>
                        <a:ext cx="7997825" cy="2670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
        <p:nvSpPr>
          <p:cNvPr id="3" name="Slide Number Placeholder 2"/>
          <p:cNvSpPr>
            <a:spLocks noGrp="1"/>
          </p:cNvSpPr>
          <p:nvPr>
            <p:ph type="sldNum" sz="quarter" idx="12"/>
          </p:nvPr>
        </p:nvSpPr>
        <p:spPr/>
        <p:txBody>
          <a:bodyPr/>
          <a:lstStyle/>
          <a:p>
            <a:pPr>
              <a:defRPr/>
            </a:pPr>
            <a:r>
              <a:rPr lang="en-US" smtClean="0"/>
              <a:t>Slide </a:t>
            </a:r>
            <a:fld id="{8634B414-E725-475F-8EFC-03D12F3C5E1A}"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January 2015</a:t>
            </a:r>
            <a:endParaRPr lang="en-US"/>
          </a:p>
        </p:txBody>
      </p:sp>
      <p:sp>
        <p:nvSpPr>
          <p:cNvPr id="8195" name="Footer Placeholder 4"/>
          <p:cNvSpPr>
            <a:spLocks noGrp="1"/>
          </p:cNvSpPr>
          <p:nvPr>
            <p:ph type="ftr" sz="quarter" idx="11"/>
          </p:nvPr>
        </p:nvSpPr>
        <p:spPr>
          <a:noFill/>
        </p:spPr>
        <p:txBody>
          <a:bodyPr/>
          <a:lstStyle/>
          <a:p>
            <a:r>
              <a:rPr lang="en-US" smtClean="0"/>
              <a:t>Dorothy Stanley, Aruba Networks</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 802.11 rules documents </a:t>
            </a:r>
          </a:p>
        </p:txBody>
      </p:sp>
      <p:sp>
        <p:nvSpPr>
          <p:cNvPr id="8198" name="Rectangle 3"/>
          <p:cNvSpPr>
            <a:spLocks noGrp="1" noChangeArrowheads="1"/>
          </p:cNvSpPr>
          <p:nvPr>
            <p:ph type="body" idx="1"/>
          </p:nvPr>
        </p:nvSpPr>
        <p:spPr>
          <a:xfrm>
            <a:off x="685800" y="1371600"/>
            <a:ext cx="8229600" cy="5181600"/>
          </a:xfrm>
          <a:noFill/>
        </p:spPr>
        <p:txBody>
          <a:bodyPr/>
          <a:lstStyle/>
          <a:p>
            <a:r>
              <a:rPr lang="en-US" sz="2000" dirty="0" smtClean="0"/>
              <a:t>IEEE 802 Policies &amp; Procedures </a:t>
            </a:r>
          </a:p>
          <a:p>
            <a:pPr lvl="1"/>
            <a:r>
              <a:rPr lang="en-US" sz="1600" dirty="0" smtClean="0"/>
              <a:t>(link to </a:t>
            </a:r>
            <a:r>
              <a:rPr lang="en-US" sz="1600" dirty="0" err="1" smtClean="0"/>
              <a:t>AudCom</a:t>
            </a:r>
            <a:r>
              <a:rPr lang="en-US" sz="1600" dirty="0" smtClean="0"/>
              <a:t>, approved by IEEE-SA Standards Board June 2014) </a:t>
            </a:r>
          </a:p>
          <a:p>
            <a:pPr lvl="1"/>
            <a:r>
              <a:rPr lang="en-US" sz="1600" dirty="0" smtClean="0">
                <a:hlinkClick r:id="rId3"/>
              </a:rPr>
              <a:t>http://standards.ieee.org/board/aud/LMSC.pdf</a:t>
            </a:r>
            <a:endParaRPr lang="en-US" sz="1600" dirty="0" smtClean="0"/>
          </a:p>
          <a:p>
            <a:r>
              <a:rPr lang="en-US" sz="2000" dirty="0" smtClean="0"/>
              <a:t>IEEE 802 Operations Manual (07 November 2014)</a:t>
            </a:r>
          </a:p>
          <a:p>
            <a:pPr lvl="1">
              <a:lnSpc>
                <a:spcPct val="80000"/>
              </a:lnSpc>
              <a:defRPr/>
            </a:pPr>
            <a:r>
              <a:rPr lang="en-US" altLang="en-US" sz="1600" dirty="0">
                <a:hlinkClick r:id="rId4"/>
              </a:rPr>
              <a:t>http://</a:t>
            </a:r>
            <a:r>
              <a:rPr lang="en-US" altLang="en-US" sz="1600" dirty="0" smtClean="0">
                <a:hlinkClick r:id="rId4"/>
              </a:rPr>
              <a:t>www.ieee802.org/PNP/approved/IEEE_802_OM_v16.pdf</a:t>
            </a:r>
            <a:r>
              <a:rPr lang="en-US" altLang="en-US" sz="1600" dirty="0" smtClean="0"/>
              <a:t>    </a:t>
            </a:r>
          </a:p>
          <a:p>
            <a:pPr>
              <a:lnSpc>
                <a:spcPct val="80000"/>
              </a:lnSpc>
              <a:defRPr/>
            </a:pPr>
            <a:r>
              <a:rPr lang="en-US" sz="2400" dirty="0" smtClean="0"/>
              <a:t>IEEE 802 Working Group Policies &amp;Procedures (18 July 2014)</a:t>
            </a:r>
          </a:p>
          <a:p>
            <a:pPr lvl="1"/>
            <a:r>
              <a:rPr lang="en-US" altLang="en-US" sz="1600" dirty="0" smtClean="0">
                <a:hlinkClick r:id="rId5"/>
              </a:rPr>
              <a:t>http://www.ieee802.org/PNP/approved/IEEE_802_WG_PandP_v16.pdf</a:t>
            </a:r>
            <a:endParaRPr lang="en-US" sz="1600" dirty="0" smtClean="0"/>
          </a:p>
          <a:p>
            <a:r>
              <a:rPr lang="en-US" sz="2000" dirty="0" smtClean="0"/>
              <a:t>IEEE 802 LMSC Chair's Guidelines (07 November 2014)</a:t>
            </a:r>
            <a:endParaRPr lang="en-US" sz="2000" dirty="0" smtClean="0">
              <a:hlinkClick r:id="rId6"/>
            </a:endParaRPr>
          </a:p>
          <a:p>
            <a:pPr lvl="1"/>
            <a:r>
              <a:rPr lang="en-US" sz="1600" dirty="0">
                <a:hlinkClick r:id="rId7"/>
              </a:rPr>
              <a:t>http://</a:t>
            </a:r>
            <a:r>
              <a:rPr lang="en-US" sz="1600" dirty="0" smtClean="0">
                <a:hlinkClick r:id="rId7"/>
              </a:rPr>
              <a:t>www.ieee802.org/PNP/approved/IEEE_802_Chairs_guidelines_v19.pdf</a:t>
            </a:r>
            <a:r>
              <a:rPr lang="en-US" sz="1600" dirty="0" smtClean="0"/>
              <a:t>  </a:t>
            </a:r>
          </a:p>
          <a:p>
            <a:r>
              <a:rPr lang="en-US" sz="2000" dirty="0" smtClean="0"/>
              <a:t>IEEE 802.11 WG OM: (08 November 2014)</a:t>
            </a:r>
          </a:p>
          <a:p>
            <a:pPr lvl="1"/>
            <a:r>
              <a:rPr lang="en-US" altLang="en-US" sz="1600" dirty="0">
                <a:hlinkClick r:id="rId8"/>
              </a:rPr>
              <a:t>https://</a:t>
            </a:r>
            <a:r>
              <a:rPr lang="en-US" altLang="en-US" sz="1600" dirty="0" smtClean="0">
                <a:hlinkClick r:id="rId8"/>
              </a:rPr>
              <a:t>mentor.ieee.org/802.11/dcn/14/11-14-0629-06-0000-802-11-operations-manual.docx</a:t>
            </a:r>
            <a:r>
              <a:rPr lang="en-US" altLang="en-US" sz="1600" dirty="0" smtClean="0"/>
              <a:t>  </a:t>
            </a:r>
          </a:p>
          <a:p>
            <a:r>
              <a:rPr lang="en-US" sz="2000" dirty="0" smtClean="0"/>
              <a:t>Policies and Procedures hierarchy</a:t>
            </a:r>
          </a:p>
          <a:p>
            <a:pPr lvl="1"/>
            <a:r>
              <a:rPr lang="en-US" sz="1600" dirty="0" smtClean="0">
                <a:hlinkClick r:id="rId9"/>
              </a:rPr>
              <a:t>http://www.ieee802.org/11/Rules/rules.shtml</a:t>
            </a:r>
            <a:endParaRPr lang="en-US" sz="1600" dirty="0" smtClean="0"/>
          </a:p>
          <a:p>
            <a:pPr marL="342900" lvl="1" indent="-342900">
              <a:buFontTx/>
              <a:buChar char="•"/>
            </a:pPr>
            <a:r>
              <a:rPr lang="en-US" altLang="en-US" sz="1800" b="1" dirty="0" smtClean="0"/>
              <a:t>IEEE </a:t>
            </a:r>
            <a:r>
              <a:rPr lang="en-US" altLang="en-US" sz="1800" b="1" dirty="0"/>
              <a:t>802 Procedural document website: </a:t>
            </a:r>
            <a:r>
              <a:rPr lang="en-US" altLang="en-US" sz="1800" dirty="0">
                <a:hlinkClick r:id="rId10"/>
              </a:rPr>
              <a:t>http://www.ieee802.org/devdocs.shtml</a:t>
            </a:r>
            <a:r>
              <a:rPr lang="en-US" altLang="en-US" sz="1800" dirty="0"/>
              <a:t> </a:t>
            </a:r>
          </a:p>
          <a:p>
            <a:endParaRPr lang="en-US" dirty="0" smtClean="0"/>
          </a:p>
          <a:p>
            <a:pPr lvl="1"/>
            <a:endParaRPr lang="en-US" sz="1800" dirty="0" smtClean="0"/>
          </a:p>
        </p:txBody>
      </p:sp>
      <p:sp>
        <p:nvSpPr>
          <p:cNvPr id="3" name="Slide Number Placeholder 2"/>
          <p:cNvSpPr>
            <a:spLocks noGrp="1"/>
          </p:cNvSpPr>
          <p:nvPr>
            <p:ph type="sldNum" sz="quarter" idx="12"/>
          </p:nvPr>
        </p:nvSpPr>
        <p:spPr/>
        <p:txBody>
          <a:bodyPr/>
          <a:lstStyle/>
          <a:p>
            <a:pPr>
              <a:defRPr/>
            </a:pPr>
            <a:r>
              <a:rPr lang="en-US" smtClean="0"/>
              <a:t>Slide </a:t>
            </a:r>
            <a:fld id="{8634B414-E725-475F-8EFC-03D12F3C5E1A}"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November 2014 IEEE 802 EC Rule Changes</a:t>
            </a:r>
            <a:endParaRPr lang="en-US" sz="2800" dirty="0"/>
          </a:p>
        </p:txBody>
      </p:sp>
      <p:sp>
        <p:nvSpPr>
          <p:cNvPr id="3" name="Content Placeholder 2"/>
          <p:cNvSpPr>
            <a:spLocks noGrp="1"/>
          </p:cNvSpPr>
          <p:nvPr>
            <p:ph idx="1"/>
          </p:nvPr>
        </p:nvSpPr>
        <p:spPr>
          <a:xfrm>
            <a:off x="609600" y="1600200"/>
            <a:ext cx="8458200" cy="5105400"/>
          </a:xfrm>
        </p:spPr>
        <p:txBody>
          <a:bodyPr/>
          <a:lstStyle/>
          <a:p>
            <a:r>
              <a:rPr lang="en-US" dirty="0" smtClean="0"/>
              <a:t>LMSC P&amp;P – no changes proposed</a:t>
            </a:r>
            <a:endParaRPr lang="en-US" b="0" dirty="0" smtClean="0"/>
          </a:p>
          <a:p>
            <a:r>
              <a:rPr lang="en-US" dirty="0" smtClean="0"/>
              <a:t>802 LMSC  OM</a:t>
            </a:r>
          </a:p>
          <a:p>
            <a:pPr lvl="1"/>
            <a:r>
              <a:rPr lang="en-US" dirty="0" smtClean="0"/>
              <a:t>Section 4.3 change to clarify SG rules (source: 802.11)</a:t>
            </a:r>
          </a:p>
          <a:p>
            <a:pPr marL="342900" lvl="1" indent="-342900">
              <a:buFontTx/>
              <a:buChar char="•"/>
            </a:pPr>
            <a:r>
              <a:rPr lang="en-US" sz="2400" b="1" dirty="0"/>
              <a:t>WG P&amp;P - Expect EC approval of changes in March </a:t>
            </a:r>
            <a:r>
              <a:rPr lang="en-US" sz="2400" b="1" dirty="0" smtClean="0"/>
              <a:t>2015</a:t>
            </a:r>
          </a:p>
          <a:p>
            <a:pPr lvl="1"/>
            <a:r>
              <a:rPr lang="en-US" dirty="0" smtClean="0"/>
              <a:t>EC changes under consideration are summarized in </a:t>
            </a:r>
            <a:r>
              <a:rPr lang="en-US" dirty="0" smtClean="0">
                <a:hlinkClick r:id="rId3"/>
              </a:rPr>
              <a:t>https://mentor.ieee.org/802-ec/dcn/14/ec-14-0066-02-00EC-november-2014-rule-changes.pdf</a:t>
            </a:r>
            <a:r>
              <a:rPr lang="en-US" dirty="0" smtClean="0"/>
              <a:t> and speculatively edited here: </a:t>
            </a:r>
            <a:r>
              <a:rPr lang="en-US" u="sng" dirty="0" smtClean="0">
                <a:hlinkClick r:id="rId4"/>
              </a:rPr>
              <a:t>http://www.ieee802.org/PNP/2014-11/IEEE_802_WG_PandP_v17.doc</a:t>
            </a:r>
            <a:r>
              <a:rPr lang="en-US" u="sng" dirty="0" smtClean="0"/>
              <a:t> </a:t>
            </a:r>
            <a:endParaRPr lang="en-US" dirty="0" smtClean="0"/>
          </a:p>
          <a:p>
            <a:pPr lvl="1"/>
            <a:r>
              <a:rPr lang="en-US" dirty="0" smtClean="0"/>
              <a:t>Many changes, to align with IEEE WG P&amp;P baseline</a:t>
            </a:r>
          </a:p>
          <a:p>
            <a:pPr lvl="1"/>
            <a:r>
              <a:rPr lang="en-US" dirty="0" smtClean="0"/>
              <a:t>Clarification questions, suggested corrections to IEEE P&amp;P baseline discussed at Dec 2014 </a:t>
            </a:r>
            <a:r>
              <a:rPr lang="en-US" dirty="0" err="1" smtClean="0"/>
              <a:t>Audcom</a:t>
            </a:r>
            <a:endParaRPr lang="en-US" dirty="0" smtClean="0"/>
          </a:p>
          <a:p>
            <a:r>
              <a:rPr lang="en-US" dirty="0" smtClean="0"/>
              <a:t>Chair’s Guidelines</a:t>
            </a:r>
          </a:p>
          <a:p>
            <a:pPr lvl="1"/>
            <a:r>
              <a:rPr lang="en-US" dirty="0" smtClean="0"/>
              <a:t>Grammatical edits</a:t>
            </a:r>
          </a:p>
        </p:txBody>
      </p:sp>
      <p:sp>
        <p:nvSpPr>
          <p:cNvPr id="4" name="Date Placeholder 3"/>
          <p:cNvSpPr>
            <a:spLocks noGrp="1"/>
          </p:cNvSpPr>
          <p:nvPr>
            <p:ph type="dt" sz="half" idx="10"/>
          </p:nvPr>
        </p:nvSpPr>
        <p:spPr/>
        <p:txBody>
          <a:bodyPr/>
          <a:lstStyle/>
          <a:p>
            <a:pPr>
              <a:defRPr/>
            </a:pPr>
            <a:r>
              <a:rPr lang="en-US" smtClean="0"/>
              <a:t>January 2015</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8634B414-E725-475F-8EFC-03D12F3C5E1A}"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802 LMSC OM: 4.3 Study Groups</a:t>
            </a:r>
            <a:endParaRPr lang="en-US" sz="2800" dirty="0"/>
          </a:p>
        </p:txBody>
      </p:sp>
      <p:sp>
        <p:nvSpPr>
          <p:cNvPr id="3" name="Content Placeholder 2"/>
          <p:cNvSpPr>
            <a:spLocks noGrp="1"/>
          </p:cNvSpPr>
          <p:nvPr>
            <p:ph idx="1"/>
          </p:nvPr>
        </p:nvSpPr>
        <p:spPr>
          <a:xfrm>
            <a:off x="609600" y="1600200"/>
            <a:ext cx="8458200" cy="4724400"/>
          </a:xfrm>
        </p:spPr>
        <p:txBody>
          <a:bodyPr/>
          <a:lstStyle/>
          <a:p>
            <a:pPr marL="0" indent="0">
              <a:buNone/>
            </a:pPr>
            <a:r>
              <a:rPr lang="en-US" sz="2000" dirty="0" smtClean="0"/>
              <a:t>4.3.1 Study </a:t>
            </a:r>
            <a:r>
              <a:rPr lang="en-US" sz="2000" dirty="0"/>
              <a:t>group operation</a:t>
            </a:r>
          </a:p>
          <a:p>
            <a:pPr marL="0" indent="0">
              <a:buNone/>
            </a:pPr>
            <a:r>
              <a:rPr lang="en-US" sz="2000" b="0" dirty="0"/>
              <a:t>Progress of each Study Group shall be presented at the closing Sponsor meeting of each IEEE </a:t>
            </a:r>
            <a:r>
              <a:rPr lang="en-US" sz="2000" b="0" dirty="0" smtClean="0"/>
              <a:t>802 </a:t>
            </a:r>
            <a:r>
              <a:rPr lang="en-US" sz="2000" b="0" dirty="0"/>
              <a:t>LMSC plenary session by the appropriate WG, TAG, or ECSG Chair. Study Groups may </a:t>
            </a:r>
            <a:r>
              <a:rPr lang="en-US" sz="2000" b="0" dirty="0" smtClean="0"/>
              <a:t>elect </a:t>
            </a:r>
            <a:r>
              <a:rPr lang="en-US" sz="2000" b="0" dirty="0"/>
              <a:t>officers other than the Chair, if </a:t>
            </a:r>
            <a:r>
              <a:rPr lang="en-US" sz="2000" b="0" dirty="0" smtClean="0"/>
              <a:t>necessary</a:t>
            </a:r>
            <a:r>
              <a:rPr lang="en-US" sz="2000" b="0" strike="sngStrike" dirty="0" smtClean="0"/>
              <a:t>, </a:t>
            </a:r>
            <a:r>
              <a:rPr lang="en-US" sz="2000" b="0" i="1" strike="sngStrike" dirty="0"/>
              <a:t>and will follow the general operating </a:t>
            </a:r>
            <a:r>
              <a:rPr lang="en-US" sz="2000" b="0" i="1" strike="sngStrike" dirty="0" smtClean="0"/>
              <a:t>procedures for </a:t>
            </a:r>
            <a:r>
              <a:rPr lang="en-US" sz="2000" b="0" i="1" strike="sngStrike" dirty="0"/>
              <a:t>WGs specified in the IEEE 802 LMSC WG P&amp;P</a:t>
            </a:r>
            <a:r>
              <a:rPr lang="en-US" sz="2000" b="0" i="1" dirty="0"/>
              <a:t>. </a:t>
            </a:r>
            <a:r>
              <a:rPr lang="en-US" sz="2000" b="0" i="1" dirty="0" smtClean="0"/>
              <a:t> </a:t>
            </a:r>
            <a:r>
              <a:rPr lang="en-US" sz="2000" b="0" dirty="0" smtClean="0"/>
              <a:t>Because </a:t>
            </a:r>
            <a:r>
              <a:rPr lang="en-US" sz="2000" b="0" dirty="0"/>
              <a:t>of the limited time duration of a </a:t>
            </a:r>
            <a:r>
              <a:rPr lang="en-US" sz="2000" b="0" dirty="0" smtClean="0"/>
              <a:t>Study </a:t>
            </a:r>
            <a:r>
              <a:rPr lang="en-US" sz="2000" b="0" dirty="0"/>
              <a:t>Group, no letter ballots are permitted.</a:t>
            </a:r>
          </a:p>
          <a:p>
            <a:pPr marL="0" indent="0">
              <a:buNone/>
            </a:pPr>
            <a:r>
              <a:rPr lang="en-US" sz="2000" b="0" dirty="0"/>
              <a:t>The election of an ECSG Vice Chair is subject to confirmation by the Sponsor.</a:t>
            </a:r>
          </a:p>
          <a:p>
            <a:pPr marL="0" indent="0">
              <a:buNone/>
            </a:pPr>
            <a:r>
              <a:rPr lang="en-US" sz="2000" dirty="0"/>
              <a:t>4.3.2 </a:t>
            </a:r>
            <a:r>
              <a:rPr lang="en-US" sz="2000" dirty="0" smtClean="0"/>
              <a:t>Voting </a:t>
            </a:r>
            <a:r>
              <a:rPr lang="en-US" sz="2000" dirty="0"/>
              <a:t>at study group meetings</a:t>
            </a:r>
          </a:p>
          <a:p>
            <a:pPr marL="0" indent="0">
              <a:buNone/>
            </a:pPr>
            <a:r>
              <a:rPr lang="en-US" sz="2000" b="0" dirty="0"/>
              <a:t>Any person attending a Study Group meeting may vote on all motions (including recommending </a:t>
            </a:r>
            <a:r>
              <a:rPr lang="en-US" sz="2000" b="0" dirty="0" smtClean="0"/>
              <a:t>approval </a:t>
            </a:r>
            <a:r>
              <a:rPr lang="en-US" sz="2000" b="0" dirty="0"/>
              <a:t>of a PAR). A vote is carried by 75% of those present and voting Approve or </a:t>
            </a:r>
            <a:r>
              <a:rPr lang="en-US" sz="2000" b="0" dirty="0" smtClean="0"/>
              <a:t>Disapprove.</a:t>
            </a:r>
          </a:p>
          <a:p>
            <a:pPr marL="0" indent="0">
              <a:buNone/>
            </a:pPr>
            <a:endParaRPr lang="en-US" sz="2000" b="0" dirty="0"/>
          </a:p>
          <a:p>
            <a:pPr marL="0" indent="0">
              <a:buNone/>
            </a:pPr>
            <a:r>
              <a:rPr lang="en-US" sz="1600" b="0" i="1" dirty="0" smtClean="0"/>
              <a:t>Comment: Clarify WG P&amp;P application to ECSG, WGSG; proposed resolution is to delete the italicized text.</a:t>
            </a:r>
            <a:endParaRPr lang="en-US" b="0" i="1" dirty="0"/>
          </a:p>
        </p:txBody>
      </p:sp>
      <p:sp>
        <p:nvSpPr>
          <p:cNvPr id="4" name="Date Placeholder 3"/>
          <p:cNvSpPr>
            <a:spLocks noGrp="1"/>
          </p:cNvSpPr>
          <p:nvPr>
            <p:ph type="dt" sz="half" idx="10"/>
          </p:nvPr>
        </p:nvSpPr>
        <p:spPr/>
        <p:txBody>
          <a:bodyPr/>
          <a:lstStyle/>
          <a:p>
            <a:pPr>
              <a:defRPr/>
            </a:pPr>
            <a:r>
              <a:rPr lang="en-US" smtClean="0"/>
              <a:t>January 2015</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8634B414-E725-475F-8EFC-03D12F3C5E1A}" type="slidenum">
              <a:rPr lang="en-US" smtClean="0"/>
              <a:pPr>
                <a:defRPr/>
              </a:pPr>
              <a:t>12</a:t>
            </a:fld>
            <a:endParaRPr lang="en-US"/>
          </a:p>
        </p:txBody>
      </p:sp>
    </p:spTree>
    <p:extLst>
      <p:ext uri="{BB962C8B-B14F-4D97-AF65-F5344CB8AC3E}">
        <p14:creationId xmlns:p14="http://schemas.microsoft.com/office/powerpoint/2010/main" val="10911976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LMSC WG P&amp;P Changes</a:t>
            </a:r>
            <a:endParaRPr lang="en-US" sz="2800" dirty="0"/>
          </a:p>
        </p:txBody>
      </p:sp>
      <p:sp>
        <p:nvSpPr>
          <p:cNvPr id="3" name="Content Placeholder 2"/>
          <p:cNvSpPr>
            <a:spLocks noGrp="1"/>
          </p:cNvSpPr>
          <p:nvPr>
            <p:ph idx="1"/>
          </p:nvPr>
        </p:nvSpPr>
        <p:spPr>
          <a:xfrm>
            <a:off x="609600" y="1600200"/>
            <a:ext cx="8458200" cy="4724400"/>
          </a:xfrm>
        </p:spPr>
        <p:txBody>
          <a:bodyPr/>
          <a:lstStyle/>
          <a:p>
            <a:r>
              <a:rPr lang="en-US" dirty="0" smtClean="0"/>
              <a:t>LMSC WG P&amp;P – asking </a:t>
            </a:r>
            <a:r>
              <a:rPr lang="en-US" dirty="0" err="1" smtClean="0"/>
              <a:t>Audcom</a:t>
            </a:r>
            <a:r>
              <a:rPr lang="en-US" dirty="0" smtClean="0"/>
              <a:t> for clarification</a:t>
            </a:r>
          </a:p>
          <a:p>
            <a:pPr lvl="1"/>
            <a:r>
              <a:rPr lang="en-US" dirty="0" smtClean="0"/>
              <a:t>3.4 Fiduciary duty to IEEE</a:t>
            </a:r>
          </a:p>
          <a:p>
            <a:pPr lvl="1"/>
            <a:r>
              <a:rPr lang="en-US" dirty="0" smtClean="0"/>
              <a:t>4.2 Roster information validation</a:t>
            </a:r>
          </a:p>
          <a:p>
            <a:pPr lvl="1"/>
            <a:r>
              <a:rPr lang="en-US" dirty="0" smtClean="0"/>
              <a:t>4.3 Participant definition</a:t>
            </a:r>
          </a:p>
          <a:p>
            <a:pPr lvl="1"/>
            <a:r>
              <a:rPr lang="en-US" dirty="0" smtClean="0"/>
              <a:t>6.0 Electronic meetings</a:t>
            </a:r>
          </a:p>
          <a:p>
            <a:pPr lvl="1"/>
            <a:r>
              <a:rPr lang="en-US" dirty="0" smtClean="0"/>
              <a:t>7.1 Approval of an action (2/3 approval)</a:t>
            </a:r>
          </a:p>
          <a:p>
            <a:pPr lvl="1"/>
            <a:r>
              <a:rPr lang="en-US" dirty="0" smtClean="0"/>
              <a:t>(old 9.7) roll-call votes deleted</a:t>
            </a:r>
          </a:p>
          <a:p>
            <a:pPr lvl="1"/>
            <a:r>
              <a:rPr lang="en-US" dirty="0" smtClean="0"/>
              <a:t>(was 9.6) text deleted, ensure that we still have text regarding duration of WG LBs ballots</a:t>
            </a:r>
          </a:p>
          <a:p>
            <a:pPr marL="0" indent="0">
              <a:buNone/>
            </a:pPr>
            <a:endParaRPr lang="en-US" dirty="0" smtClean="0"/>
          </a:p>
          <a:p>
            <a:pPr marL="0" indent="0">
              <a:buNone/>
            </a:pPr>
            <a:endParaRPr lang="en-US" dirty="0" smtClean="0"/>
          </a:p>
          <a:p>
            <a:pPr lvl="1"/>
            <a:endParaRPr lang="en-US" dirty="0" smtClean="0"/>
          </a:p>
          <a:p>
            <a:pPr lvl="1"/>
            <a:endParaRPr lang="en-US" dirty="0" smtClean="0"/>
          </a:p>
        </p:txBody>
      </p:sp>
      <p:sp>
        <p:nvSpPr>
          <p:cNvPr id="4" name="Date Placeholder 3"/>
          <p:cNvSpPr>
            <a:spLocks noGrp="1"/>
          </p:cNvSpPr>
          <p:nvPr>
            <p:ph type="dt" sz="half" idx="10"/>
          </p:nvPr>
        </p:nvSpPr>
        <p:spPr/>
        <p:txBody>
          <a:bodyPr/>
          <a:lstStyle/>
          <a:p>
            <a:pPr>
              <a:defRPr/>
            </a:pPr>
            <a:r>
              <a:rPr lang="en-US" smtClean="0"/>
              <a:t>January 2015</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8634B414-E725-475F-8EFC-03D12F3C5E1A}" type="slidenum">
              <a:rPr lang="en-US" smtClean="0"/>
              <a:pPr>
                <a:defRPr/>
              </a:pPr>
              <a:t>13</a:t>
            </a:fld>
            <a:endParaRPr lang="en-US"/>
          </a:p>
        </p:txBody>
      </p:sp>
    </p:spTree>
    <p:extLst>
      <p:ext uri="{BB962C8B-B14F-4D97-AF65-F5344CB8AC3E}">
        <p14:creationId xmlns:p14="http://schemas.microsoft.com/office/powerpoint/2010/main" val="13781706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Status and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smtClean="0">
                <a:hlinkClick r:id="rId3"/>
              </a:rPr>
              <a:t>11-14-0629-06 </a:t>
            </a:r>
            <a:r>
              <a:rPr lang="en-US" dirty="0"/>
              <a:t>contains the current IEEE 902.11 Operations Manual (approved </a:t>
            </a:r>
            <a:r>
              <a:rPr lang="en-US" dirty="0" smtClean="0"/>
              <a:t>November </a:t>
            </a:r>
            <a:r>
              <a:rPr lang="en-US" dirty="0"/>
              <a:t>2014</a:t>
            </a:r>
            <a:r>
              <a:rPr lang="en-US" dirty="0" smtClean="0"/>
              <a:t>). Changes:</a:t>
            </a:r>
          </a:p>
          <a:p>
            <a:pPr lvl="1"/>
            <a:r>
              <a:rPr lang="en-US" dirty="0" smtClean="0"/>
              <a:t>Corrected </a:t>
            </a:r>
            <a:r>
              <a:rPr lang="en-US" dirty="0"/>
              <a:t>Adrian’s email </a:t>
            </a:r>
          </a:p>
          <a:p>
            <a:pPr lvl="1"/>
            <a:r>
              <a:rPr lang="en-US" dirty="0"/>
              <a:t>Removed IEEE standards companion reference, replaced with IEEE Standards development process link [other1] </a:t>
            </a:r>
          </a:p>
          <a:p>
            <a:pPr lvl="1"/>
            <a:r>
              <a:rPr lang="en-US" dirty="0"/>
              <a:t>Changed section 7.1.5 </a:t>
            </a:r>
            <a:r>
              <a:rPr lang="en-US" dirty="0" smtClean="0"/>
              <a:t>reference </a:t>
            </a:r>
            <a:r>
              <a:rPr lang="en-US" dirty="0"/>
              <a:t>to refer to WG </a:t>
            </a:r>
            <a:r>
              <a:rPr lang="en-US" dirty="0" smtClean="0"/>
              <a:t>not TG </a:t>
            </a:r>
            <a:r>
              <a:rPr lang="en-US" dirty="0"/>
              <a:t>email lists</a:t>
            </a:r>
          </a:p>
          <a:p>
            <a:pPr lvl="1"/>
            <a:r>
              <a:rPr lang="en-US" dirty="0"/>
              <a:t>Addition to 7.1.5 for mentor document posting, to be consistent with 8.3 </a:t>
            </a:r>
          </a:p>
          <a:p>
            <a:r>
              <a:rPr lang="en-US" b="0" dirty="0" smtClean="0"/>
              <a:t>Changes </a:t>
            </a:r>
            <a:r>
              <a:rPr lang="en-US" b="0" dirty="0"/>
              <a:t>proposed in </a:t>
            </a:r>
            <a:r>
              <a:rPr lang="en-US" b="0" dirty="0">
                <a:hlinkClick r:id="rId4"/>
              </a:rPr>
              <a:t>https://</a:t>
            </a:r>
            <a:r>
              <a:rPr lang="en-US" b="0" dirty="0" smtClean="0">
                <a:hlinkClick r:id="rId4"/>
              </a:rPr>
              <a:t>mentor.ieee.org/802.11/dcn/14/11-14-0629-08-0000-802-11-operations-manual.docx</a:t>
            </a:r>
            <a:r>
              <a:rPr lang="en-US" b="0" dirty="0" smtClean="0"/>
              <a:t> </a:t>
            </a:r>
            <a:endParaRPr lang="en-US" b="0" dirty="0"/>
          </a:p>
          <a:p>
            <a:pPr lvl="1"/>
            <a:r>
              <a:rPr lang="en-US" dirty="0" smtClean="0"/>
              <a:t>Reflect approved extended element ID ANA policy (9.1.3)</a:t>
            </a:r>
            <a:endParaRPr lang="en-US" dirty="0"/>
          </a:p>
          <a:p>
            <a:pPr lvl="1"/>
            <a:r>
              <a:rPr lang="en-US" dirty="0" smtClean="0"/>
              <a:t>Remove requirement for </a:t>
            </a:r>
            <a:r>
              <a:rPr lang="en-US" b="1" dirty="0" smtClean="0"/>
              <a:t>local</a:t>
            </a:r>
            <a:r>
              <a:rPr lang="en-US" dirty="0" smtClean="0"/>
              <a:t> server access to drafts (8.4)</a:t>
            </a:r>
            <a:endParaRPr lang="en-US" dirty="0"/>
          </a:p>
          <a:p>
            <a:r>
              <a:rPr lang="en-US" b="0" dirty="0" smtClean="0"/>
              <a:t>Consider approval of updated document in March 2015</a:t>
            </a:r>
            <a:endParaRPr lang="en-US" b="0" dirty="0"/>
          </a:p>
        </p:txBody>
      </p:sp>
      <p:sp>
        <p:nvSpPr>
          <p:cNvPr id="4" name="Date Placeholder 3"/>
          <p:cNvSpPr>
            <a:spLocks noGrp="1"/>
          </p:cNvSpPr>
          <p:nvPr>
            <p:ph type="dt" sz="half" idx="10"/>
          </p:nvPr>
        </p:nvSpPr>
        <p:spPr/>
        <p:txBody>
          <a:bodyPr/>
          <a:lstStyle/>
          <a:p>
            <a:pPr>
              <a:defRPr/>
            </a:pPr>
            <a:r>
              <a:rPr lang="en-US" smtClean="0"/>
              <a:t>January 2015</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8634B414-E725-475F-8EFC-03D12F3C5E1A}" type="slidenum">
              <a:rPr lang="en-US" smtClean="0"/>
              <a:pPr>
                <a:defRPr/>
              </a:pPr>
              <a:t>14</a:t>
            </a:fld>
            <a:endParaRPr lang="en-US"/>
          </a:p>
        </p:txBody>
      </p:sp>
    </p:spTree>
    <p:extLst>
      <p:ext uri="{BB962C8B-B14F-4D97-AF65-F5344CB8AC3E}">
        <p14:creationId xmlns:p14="http://schemas.microsoft.com/office/powerpoint/2010/main" val="25146362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January 2015</a:t>
            </a:r>
            <a:endParaRPr lang="en-US" altLang="en-US" sz="1800" smtClean="0"/>
          </a:p>
        </p:txBody>
      </p:sp>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Dorothy Stanley, Aruba Networks</a:t>
            </a:r>
            <a:endParaRPr lang="en-US" altLang="en-US" sz="1200" b="0" smtClean="0"/>
          </a:p>
        </p:txBody>
      </p:sp>
      <p:sp>
        <p:nvSpPr>
          <p:cNvPr id="25605" name="Rectangle 2"/>
          <p:cNvSpPr>
            <a:spLocks noGrp="1" noChangeArrowheads="1"/>
          </p:cNvSpPr>
          <p:nvPr>
            <p:ph type="title"/>
          </p:nvPr>
        </p:nvSpPr>
        <p:spPr>
          <a:xfrm>
            <a:off x="685800" y="685800"/>
            <a:ext cx="7772400" cy="685800"/>
          </a:xfrm>
        </p:spPr>
        <p:txBody>
          <a:bodyPr/>
          <a:lstStyle/>
          <a:p>
            <a:r>
              <a:rPr lang="en-GB" altLang="en-US" smtClean="0"/>
              <a:t>Email Reflectors</a:t>
            </a:r>
          </a:p>
        </p:txBody>
      </p:sp>
      <p:sp>
        <p:nvSpPr>
          <p:cNvPr id="25606" name="Rectangle 3"/>
          <p:cNvSpPr>
            <a:spLocks noGrp="1" noChangeArrowheads="1"/>
          </p:cNvSpPr>
          <p:nvPr>
            <p:ph type="body" idx="1"/>
          </p:nvPr>
        </p:nvSpPr>
        <p:spPr>
          <a:xfrm>
            <a:off x="609600" y="1371600"/>
            <a:ext cx="8153400" cy="5105400"/>
          </a:xfrm>
        </p:spPr>
        <p:txBody>
          <a:bodyPr/>
          <a:lstStyle/>
          <a:p>
            <a:r>
              <a:rPr lang="en-GB" altLang="en-US" dirty="0" smtClean="0"/>
              <a:t>There is an email reflector for the working group,  plus one for each task group.</a:t>
            </a:r>
          </a:p>
          <a:p>
            <a:r>
              <a:rPr lang="en-GB" altLang="en-US" dirty="0" smtClean="0"/>
              <a:t>Write access to the reflectors allowed for those who are members with status: aspirant, nearly-voter, potential-voter, voter.</a:t>
            </a:r>
          </a:p>
          <a:p>
            <a:r>
              <a:rPr lang="en-GB" altLang="en-US" dirty="0" smtClean="0"/>
              <a:t>To make a request, visit the reflector request page:</a:t>
            </a:r>
            <a:br>
              <a:rPr lang="en-GB" altLang="en-US" dirty="0" smtClean="0"/>
            </a:br>
            <a:r>
              <a:rPr lang="en-GB" altLang="en-US" dirty="0" smtClean="0"/>
              <a:t>	</a:t>
            </a:r>
            <a:r>
              <a:rPr lang="en-GB" altLang="en-US" dirty="0" smtClean="0">
                <a:hlinkClick r:id="rId3"/>
              </a:rPr>
              <a:t>http://www.ieee802.org/11/Reflector.html</a:t>
            </a:r>
            <a:endParaRPr lang="en-GB" altLang="en-US" dirty="0" smtClean="0"/>
          </a:p>
          <a:p>
            <a:pPr lvl="1"/>
            <a:r>
              <a:rPr lang="en-GB" altLang="en-US" b="1" dirty="0" smtClean="0"/>
              <a:t>Gathers information and sends an email to Vice Chair</a:t>
            </a:r>
          </a:p>
          <a:p>
            <a:r>
              <a:rPr lang="en-GB" altLang="en-US" dirty="0" smtClean="0"/>
              <a:t>If you change your email address – </a:t>
            </a:r>
            <a:r>
              <a:rPr lang="en-GB" altLang="en-US" u="sng" dirty="0" smtClean="0"/>
              <a:t>please let me know</a:t>
            </a:r>
            <a:r>
              <a:rPr lang="en-GB" altLang="en-US" dirty="0" smtClean="0"/>
              <a:t>.  I will perform a global change to the list servers.</a:t>
            </a:r>
          </a:p>
          <a:p>
            <a:r>
              <a:rPr lang="en-GB" altLang="en-US" dirty="0" smtClean="0"/>
              <a:t>Public read access to all reflectors is available via the 802.11 home page </a:t>
            </a:r>
            <a:r>
              <a:rPr lang="en-GB" altLang="en-US" dirty="0" smtClean="0">
                <a:hlinkClick r:id="rId4"/>
              </a:rPr>
              <a:t>http://www.ieee802.org/11</a:t>
            </a:r>
            <a:r>
              <a:rPr lang="en-GB" altLang="en-US" dirty="0" smtClean="0"/>
              <a:t> on the “</a:t>
            </a:r>
            <a:r>
              <a:rPr lang="en-GB" altLang="en-US" i="1" dirty="0" smtClean="0"/>
              <a:t>WG Email</a:t>
            </a:r>
            <a:r>
              <a:rPr lang="en-GB" altLang="en-US" dirty="0" smtClean="0"/>
              <a:t>” menu.</a:t>
            </a:r>
          </a:p>
        </p:txBody>
      </p:sp>
      <p:sp>
        <p:nvSpPr>
          <p:cNvPr id="3" name="Slide Number Placeholder 2"/>
          <p:cNvSpPr>
            <a:spLocks noGrp="1"/>
          </p:cNvSpPr>
          <p:nvPr>
            <p:ph type="sldNum" sz="quarter" idx="12"/>
          </p:nvPr>
        </p:nvSpPr>
        <p:spPr/>
        <p:txBody>
          <a:bodyPr/>
          <a:lstStyle/>
          <a:p>
            <a:pPr>
              <a:defRPr/>
            </a:pPr>
            <a:r>
              <a:rPr lang="en-US" smtClean="0"/>
              <a:t>Slide </a:t>
            </a:r>
            <a:fld id="{8634B414-E725-475F-8EFC-03D12F3C5E1A}" type="slidenum">
              <a:rPr lang="en-US" smtClean="0"/>
              <a:pPr>
                <a:defRPr/>
              </a:pPr>
              <a:t>15</a:t>
            </a:fld>
            <a:endParaRPr lang="en-US"/>
          </a:p>
        </p:txBody>
      </p:sp>
    </p:spTree>
    <p:extLst>
      <p:ext uri="{BB962C8B-B14F-4D97-AF65-F5344CB8AC3E}">
        <p14:creationId xmlns:p14="http://schemas.microsoft.com/office/powerpoint/2010/main" val="11039394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802-ALL EMAIL List Server</a:t>
            </a:r>
          </a:p>
        </p:txBody>
      </p:sp>
      <p:sp>
        <p:nvSpPr>
          <p:cNvPr id="3" name="Content Placeholder 2"/>
          <p:cNvSpPr>
            <a:spLocks noGrp="1"/>
          </p:cNvSpPr>
          <p:nvPr>
            <p:ph idx="1"/>
          </p:nvPr>
        </p:nvSpPr>
        <p:spPr>
          <a:xfrm>
            <a:off x="685800" y="1981200"/>
            <a:ext cx="7772400" cy="4343400"/>
          </a:xfrm>
        </p:spPr>
        <p:txBody>
          <a:bodyPr/>
          <a:lstStyle/>
          <a:p>
            <a:pPr>
              <a:buNone/>
            </a:pPr>
            <a:r>
              <a:rPr lang="en-US" dirty="0" smtClean="0"/>
              <a:t>IEEE 802-ALL EMAIL List Server</a:t>
            </a:r>
          </a:p>
          <a:p>
            <a:r>
              <a:rPr lang="en-US" b="0" dirty="0" smtClean="0"/>
              <a:t>IEEE 802 only provides e-mailed session announcements. To join this list and stay informed about upcoming plenary sessions, send email to </a:t>
            </a:r>
            <a:r>
              <a:rPr lang="en-US" b="0" u="sng" dirty="0" smtClean="0">
                <a:hlinkClick r:id="rId3"/>
              </a:rPr>
              <a:t>listserv@listserv.ieee.org</a:t>
            </a:r>
            <a:r>
              <a:rPr lang="en-US" b="0" dirty="0" smtClean="0"/>
              <a:t> with no subject and with the following 2 lines appearing first in the body of the message: </a:t>
            </a:r>
          </a:p>
          <a:p>
            <a:pPr lvl="2">
              <a:buNone/>
            </a:pPr>
            <a:r>
              <a:rPr lang="en-US" b="0" dirty="0" smtClean="0"/>
              <a:t/>
            </a:r>
            <a:br>
              <a:rPr lang="en-US" b="0" dirty="0" smtClean="0"/>
            </a:br>
            <a:r>
              <a:rPr lang="en-US" sz="2400" b="1" dirty="0" smtClean="0"/>
              <a:t>subscribe  stds-802-all</a:t>
            </a:r>
          </a:p>
          <a:p>
            <a:pPr lvl="2">
              <a:buNone/>
            </a:pPr>
            <a:r>
              <a:rPr lang="en-US" sz="2400" b="1" dirty="0" smtClean="0"/>
              <a:t>	end</a:t>
            </a:r>
            <a:endParaRPr lang="en-US" sz="2400" b="1" dirty="0"/>
          </a:p>
        </p:txBody>
      </p:sp>
      <p:sp>
        <p:nvSpPr>
          <p:cNvPr id="4" name="Date Placeholder 3"/>
          <p:cNvSpPr>
            <a:spLocks noGrp="1"/>
          </p:cNvSpPr>
          <p:nvPr>
            <p:ph type="dt" sz="half" idx="10"/>
          </p:nvPr>
        </p:nvSpPr>
        <p:spPr/>
        <p:txBody>
          <a:bodyPr/>
          <a:lstStyle/>
          <a:p>
            <a:pPr>
              <a:defRPr/>
            </a:pPr>
            <a:r>
              <a:rPr lang="en-US" smtClean="0"/>
              <a:t>January 2015</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8634B414-E725-475F-8EFC-03D12F3C5E1A}"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for Posting Documents</a:t>
            </a:r>
            <a:endParaRPr lang="en-US" dirty="0"/>
          </a:p>
        </p:txBody>
      </p:sp>
      <p:sp>
        <p:nvSpPr>
          <p:cNvPr id="3" name="Content Placeholder 2"/>
          <p:cNvSpPr>
            <a:spLocks noGrp="1"/>
          </p:cNvSpPr>
          <p:nvPr>
            <p:ph idx="1"/>
          </p:nvPr>
        </p:nvSpPr>
        <p:spPr/>
        <p:txBody>
          <a:bodyPr/>
          <a:lstStyle/>
          <a:p>
            <a:r>
              <a:rPr lang="en-US" dirty="0" smtClean="0"/>
              <a:t>From the 802.11 OM – </a:t>
            </a:r>
          </a:p>
          <a:p>
            <a:pPr lvl="1"/>
            <a:r>
              <a:rPr lang="en-US" sz="2800" dirty="0" smtClean="0"/>
              <a:t>All submissions presented to and all minutes shall be posted to the 802.11 document server.</a:t>
            </a:r>
          </a:p>
          <a:p>
            <a:pPr lvl="1"/>
            <a:r>
              <a:rPr lang="en-US" sz="2800" dirty="0" smtClean="0"/>
              <a:t>Please check to ensure all documents are posted</a:t>
            </a:r>
          </a:p>
          <a:p>
            <a:pPr lvl="2"/>
            <a:r>
              <a:rPr lang="en-US" sz="2600" dirty="0" smtClean="0"/>
              <a:t>If you have a “pending” document that is in error, let Adrian or Jon or Dorothy know.</a:t>
            </a:r>
          </a:p>
          <a:p>
            <a:pPr lvl="1"/>
            <a:r>
              <a:rPr lang="en-US" sz="2800" dirty="0" smtClean="0"/>
              <a:t>Secretaries should put “Minutes” in the lower left corner for “minutes” of meetings.</a:t>
            </a:r>
          </a:p>
        </p:txBody>
      </p:sp>
      <p:sp>
        <p:nvSpPr>
          <p:cNvPr id="4" name="Date Placeholder 3"/>
          <p:cNvSpPr>
            <a:spLocks noGrp="1"/>
          </p:cNvSpPr>
          <p:nvPr>
            <p:ph type="dt" sz="half" idx="10"/>
          </p:nvPr>
        </p:nvSpPr>
        <p:spPr/>
        <p:txBody>
          <a:bodyPr/>
          <a:lstStyle/>
          <a:p>
            <a:pPr>
              <a:defRPr/>
            </a:pPr>
            <a:r>
              <a:rPr lang="en-US" smtClean="0"/>
              <a:t>January 2015</a:t>
            </a:r>
            <a:endParaRPr lang="en-US"/>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8634B414-E725-475F-8EFC-03D12F3C5E1A}"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altLang="en-US" dirty="0" smtClean="0"/>
              <a:t>W2.3 </a:t>
            </a:r>
            <a:r>
              <a:rPr lang="en-GB" altLang="en-US" dirty="0" smtClean="0"/>
              <a:t>Summary of Liaisons and Status</a:t>
            </a:r>
          </a:p>
        </p:txBody>
      </p:sp>
      <p:sp>
        <p:nvSpPr>
          <p:cNvPr id="10243" name="Content Placeholder 2"/>
          <p:cNvSpPr>
            <a:spLocks noGrp="1"/>
          </p:cNvSpPr>
          <p:nvPr>
            <p:ph idx="1"/>
          </p:nvPr>
        </p:nvSpPr>
        <p:spPr>
          <a:xfrm>
            <a:off x="696913" y="1752600"/>
            <a:ext cx="7772400" cy="4494213"/>
          </a:xfrm>
        </p:spPr>
        <p:txBody>
          <a:bodyPr/>
          <a:lstStyle/>
          <a:p>
            <a:r>
              <a:rPr lang="en-GB" altLang="en-US" dirty="0" smtClean="0"/>
              <a:t>NGMN (Next Generation Mobile Networks)</a:t>
            </a:r>
            <a:endParaRPr lang="en-GB" altLang="en-US" dirty="0" smtClean="0"/>
          </a:p>
          <a:p>
            <a:pPr lvl="1"/>
            <a:r>
              <a:rPr lang="en-GB" altLang="en-US" dirty="0" smtClean="0"/>
              <a:t>The liaison response in </a:t>
            </a:r>
            <a:r>
              <a:rPr lang="en-US" altLang="en-US" b="1" dirty="0" smtClean="0"/>
              <a:t>11-15-0191r1 </a:t>
            </a:r>
            <a:r>
              <a:rPr lang="en-US" altLang="en-US" dirty="0" smtClean="0"/>
              <a:t>was approved to be sent</a:t>
            </a:r>
            <a:endParaRPr lang="en-GB" altLang="en-US" dirty="0" smtClean="0"/>
          </a:p>
          <a:p>
            <a:pPr lvl="1"/>
            <a:r>
              <a:rPr lang="en-GB" altLang="en-US" dirty="0" smtClean="0"/>
              <a:t>Liaison from the Document 11-14/1366r0</a:t>
            </a:r>
          </a:p>
          <a:p>
            <a:pPr marL="857250" lvl="2" indent="0">
              <a:buNone/>
            </a:pPr>
            <a:endParaRPr lang="en-GB" altLang="en-US" dirty="0" smtClean="0"/>
          </a:p>
          <a:p>
            <a:r>
              <a:rPr lang="en-GB" altLang="en-US" dirty="0" smtClean="0"/>
              <a:t>JTC1/SC6</a:t>
            </a:r>
          </a:p>
          <a:p>
            <a:pPr lvl="1"/>
            <a:r>
              <a:rPr lang="en-GB" altLang="en-US" dirty="0" smtClean="0"/>
              <a:t>The liaison </a:t>
            </a:r>
            <a:r>
              <a:rPr lang="en-AU" dirty="0" smtClean="0"/>
              <a:t>text </a:t>
            </a:r>
            <a:r>
              <a:rPr lang="en-AU" dirty="0"/>
              <a:t>on slides 8 &amp; 9 (with appropriate editorial changes) of </a:t>
            </a:r>
            <a:r>
              <a:rPr lang="en-AU" dirty="0" smtClean="0"/>
              <a:t>802.11-15/0194r0 was approved (notification of sponsor ballot pool for </a:t>
            </a:r>
            <a:r>
              <a:rPr lang="en-US" dirty="0" smtClean="0"/>
              <a:t>P802.11-REVmc</a:t>
            </a:r>
          </a:p>
          <a:p>
            <a:pPr lvl="1"/>
            <a:endParaRPr lang="en-GB" altLang="en-US" sz="1800" dirty="0" smtClean="0"/>
          </a:p>
        </p:txBody>
      </p:sp>
      <p:sp>
        <p:nvSpPr>
          <p:cNvPr id="1024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January 2015</a:t>
            </a:r>
            <a:endParaRPr lang="en-US" altLang="en-US" sz="1800" smtClean="0"/>
          </a:p>
        </p:txBody>
      </p:sp>
      <p:sp>
        <p:nvSpPr>
          <p:cNvPr id="1024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Dorothy Stanley, Aruba Networks</a:t>
            </a:r>
            <a:endParaRPr lang="en-US" altLang="en-US" sz="1200" b="0" smtClean="0"/>
          </a:p>
        </p:txBody>
      </p:sp>
      <p:sp>
        <p:nvSpPr>
          <p:cNvPr id="102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a:t>Slide </a:t>
            </a:r>
            <a:fld id="{01757A16-3D63-4D91-80A5-5186890553E4}" type="slidenum">
              <a:rPr lang="en-US" altLang="en-US" sz="1200" b="0"/>
              <a:pPr>
                <a:spcBef>
                  <a:spcPct val="0"/>
                </a:spcBef>
                <a:buFontTx/>
                <a:buNone/>
              </a:pPr>
              <a:t>18</a:t>
            </a:fld>
            <a:endParaRPr lang="en-US" altLang="en-US" sz="1200" b="0"/>
          </a:p>
        </p:txBody>
      </p:sp>
    </p:spTree>
    <p:extLst>
      <p:ext uri="{BB962C8B-B14F-4D97-AF65-F5344CB8AC3E}">
        <p14:creationId xmlns:p14="http://schemas.microsoft.com/office/powerpoint/2010/main" val="21587660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685800" y="762000"/>
            <a:ext cx="7772400" cy="685800"/>
          </a:xfrm>
        </p:spPr>
        <p:txBody>
          <a:bodyPr/>
          <a:lstStyle/>
          <a:p>
            <a:r>
              <a:rPr lang="en-GB" dirty="0"/>
              <a:t>W</a:t>
            </a:r>
            <a:r>
              <a:rPr lang="en-GB" dirty="0" smtClean="0"/>
              <a:t>3.1 </a:t>
            </a:r>
            <a:r>
              <a:rPr lang="en-GB" dirty="0" smtClean="0"/>
              <a:t>802.11 Working Group Session Documents</a:t>
            </a:r>
          </a:p>
        </p:txBody>
      </p:sp>
      <p:sp>
        <p:nvSpPr>
          <p:cNvPr id="9220" name="Footer Placeholder 4"/>
          <p:cNvSpPr>
            <a:spLocks noGrp="1"/>
          </p:cNvSpPr>
          <p:nvPr>
            <p:ph type="ftr" sz="quarter" idx="11"/>
          </p:nvPr>
        </p:nvSpPr>
        <p:spPr>
          <a:xfrm>
            <a:off x="5099969" y="6477000"/>
            <a:ext cx="3443956"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dirty="0" smtClean="0"/>
              <a:t>Dorothy Stanley, Aruba Networks</a:t>
            </a:r>
            <a:endParaRPr lang="en-US" sz="1200" b="0" dirty="0" smtClean="0"/>
          </a:p>
        </p:txBody>
      </p:sp>
      <p:sp>
        <p:nvSpPr>
          <p:cNvPr id="3" name="Date Placeholder 2"/>
          <p:cNvSpPr>
            <a:spLocks noGrp="1"/>
          </p:cNvSpPr>
          <p:nvPr>
            <p:ph type="dt" sz="half" idx="10"/>
          </p:nvPr>
        </p:nvSpPr>
        <p:spPr/>
        <p:txBody>
          <a:bodyPr/>
          <a:lstStyle/>
          <a:p>
            <a:pPr>
              <a:defRPr/>
            </a:pPr>
            <a:r>
              <a:rPr lang="en-US" smtClean="0"/>
              <a:t>January 2015</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DDBC98B1-8847-456F-A590-69DC1C4B50DA}" type="slidenum">
              <a:rPr lang="en-US" smtClean="0"/>
              <a:pPr>
                <a:defRPr/>
              </a:pPr>
              <a:t>19</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670283275"/>
              </p:ext>
            </p:extLst>
          </p:nvPr>
        </p:nvGraphicFramePr>
        <p:xfrm>
          <a:off x="228600" y="1733331"/>
          <a:ext cx="8610600" cy="2914869"/>
        </p:xfrm>
        <a:graphic>
          <a:graphicData uri="http://schemas.openxmlformats.org/drawingml/2006/table">
            <a:tbl>
              <a:tblPr/>
              <a:tblGrid>
                <a:gridCol w="3187755"/>
                <a:gridCol w="5422845"/>
              </a:tblGrid>
              <a:tr h="476469">
                <a:tc>
                  <a:txBody>
                    <a:bodyPr/>
                    <a:lstStyle/>
                    <a:p>
                      <a:pPr algn="l" fontAlgn="b"/>
                      <a:r>
                        <a:rPr lang="en-GB" sz="2000" b="1" i="0" u="none" strike="noStrike" dirty="0">
                          <a:effectLst/>
                          <a:latin typeface="Arial" panose="020B0604020202020204" pitchFamily="34" charset="0"/>
                        </a:rPr>
                        <a:t>WG Session Reports</a:t>
                      </a:r>
                    </a:p>
                  </a:txBody>
                  <a:tcPr marL="0" marR="0" marT="0" marB="0" anchor="b">
                    <a:lnL>
                      <a:noFill/>
                    </a:lnL>
                    <a:lnR>
                      <a:noFill/>
                    </a:lnR>
                    <a:lnT>
                      <a:noFill/>
                    </a:lnT>
                    <a:lnB>
                      <a:noFill/>
                    </a:lnB>
                    <a:solidFill>
                      <a:srgbClr val="FFCCFF"/>
                    </a:solidFill>
                  </a:tcPr>
                </a:tc>
                <a:tc>
                  <a:txBody>
                    <a:bodyPr/>
                    <a:lstStyle/>
                    <a:p>
                      <a:pPr algn="l" fontAlgn="b"/>
                      <a:r>
                        <a:rPr lang="en-GB" sz="2000" b="0" i="0" u="none" strike="noStrike">
                          <a:solidFill>
                            <a:srgbClr val="323232"/>
                          </a:solidFill>
                          <a:effectLst/>
                          <a:latin typeface="Arial" panose="020B0604020202020204" pitchFamily="34" charset="0"/>
                        </a:rPr>
                        <a:t> </a:t>
                      </a:r>
                    </a:p>
                  </a:txBody>
                  <a:tcPr marL="0" marR="0" marT="0" marB="0" anchor="b">
                    <a:lnL>
                      <a:noFill/>
                    </a:lnL>
                    <a:lnR>
                      <a:noFill/>
                    </a:lnR>
                    <a:lnT>
                      <a:noFill/>
                    </a:lnT>
                    <a:lnB>
                      <a:noFill/>
                    </a:lnB>
                    <a:solidFill>
                      <a:srgbClr val="FFCCFF"/>
                    </a:solidFill>
                  </a:tcPr>
                </a:tc>
              </a:tr>
              <a:tr h="476469">
                <a:tc>
                  <a:txBody>
                    <a:bodyPr/>
                    <a:lstStyle/>
                    <a:p>
                      <a:pPr algn="l" fontAlgn="b"/>
                      <a:r>
                        <a:rPr lang="en-GB" sz="2000" b="0" i="0" u="none" strike="noStrike">
                          <a:solidFill>
                            <a:srgbClr val="323232"/>
                          </a:solidFill>
                          <a:effectLst/>
                          <a:latin typeface="Arial" panose="020B0604020202020204" pitchFamily="34" charset="0"/>
                        </a:rPr>
                        <a:t>WG Agenda</a:t>
                      </a:r>
                    </a:p>
                  </a:txBody>
                  <a:tcPr marL="0" marR="0" marT="0" marB="0" anchor="b">
                    <a:lnL>
                      <a:noFill/>
                    </a:lnL>
                    <a:lnR>
                      <a:noFill/>
                    </a:lnR>
                    <a:lnT>
                      <a:noFill/>
                    </a:lnT>
                    <a:lnB>
                      <a:noFill/>
                    </a:lnB>
                    <a:solidFill>
                      <a:srgbClr val="FFCCFF"/>
                    </a:solidFill>
                  </a:tcPr>
                </a:tc>
                <a:tc>
                  <a:txBody>
                    <a:bodyPr/>
                    <a:lstStyle/>
                    <a:p>
                      <a:pPr algn="l" fontAlgn="b"/>
                      <a:r>
                        <a:rPr lang="en-GB" sz="2000" b="0" i="0" u="sng" strike="noStrike" dirty="0">
                          <a:solidFill>
                            <a:srgbClr val="0000D4"/>
                          </a:solidFill>
                          <a:effectLst/>
                          <a:latin typeface="Arial" panose="020B0604020202020204" pitchFamily="34" charset="0"/>
                        </a:rPr>
                        <a:t>https://</a:t>
                      </a:r>
                      <a:r>
                        <a:rPr lang="en-GB" sz="2000" b="0" i="0" u="sng" strike="noStrike" dirty="0" smtClean="0">
                          <a:solidFill>
                            <a:srgbClr val="0000D4"/>
                          </a:solidFill>
                          <a:effectLst/>
                          <a:latin typeface="Arial" panose="020B0604020202020204" pitchFamily="34" charset="0"/>
                        </a:rPr>
                        <a:t>mentor.ieee.org/802.11/dcn/11-15-0203</a:t>
                      </a:r>
                      <a:endParaRPr lang="en-GB" sz="2000" b="0" i="0" u="sng" strike="noStrike" dirty="0">
                        <a:solidFill>
                          <a:srgbClr val="0000D4"/>
                        </a:solidFill>
                        <a:effectLst/>
                        <a:latin typeface="Arial" panose="020B0604020202020204" pitchFamily="34" charset="0"/>
                      </a:endParaRPr>
                    </a:p>
                  </a:txBody>
                  <a:tcPr marL="0" marR="0" marT="0" marB="0" anchor="b">
                    <a:lnL>
                      <a:noFill/>
                    </a:lnL>
                    <a:lnR>
                      <a:noFill/>
                    </a:lnR>
                    <a:lnT>
                      <a:noFill/>
                    </a:lnT>
                    <a:lnB>
                      <a:noFill/>
                    </a:lnB>
                    <a:solidFill>
                      <a:srgbClr val="FFCCFF"/>
                    </a:solidFill>
                  </a:tcPr>
                </a:tc>
              </a:tr>
              <a:tr h="476469">
                <a:tc>
                  <a:txBody>
                    <a:bodyPr/>
                    <a:lstStyle/>
                    <a:p>
                      <a:pPr algn="l" fontAlgn="b"/>
                      <a:r>
                        <a:rPr lang="en-GB" sz="2000" b="0" i="0" u="none" strike="noStrike">
                          <a:solidFill>
                            <a:srgbClr val="323232"/>
                          </a:solidFill>
                          <a:effectLst/>
                          <a:latin typeface="Arial" panose="020B0604020202020204" pitchFamily="34" charset="0"/>
                        </a:rPr>
                        <a:t>Opening report</a:t>
                      </a:r>
                    </a:p>
                  </a:txBody>
                  <a:tcPr marL="0" marR="0" marT="0" marB="0" anchor="b">
                    <a:lnL>
                      <a:noFill/>
                    </a:lnL>
                    <a:lnR>
                      <a:noFill/>
                    </a:lnR>
                    <a:lnT>
                      <a:noFill/>
                    </a:lnT>
                    <a:lnB>
                      <a:noFill/>
                    </a:lnB>
                    <a:solidFill>
                      <a:srgbClr val="FFCCFF"/>
                    </a:solidFill>
                  </a:tcPr>
                </a:tc>
                <a:tc>
                  <a:txBody>
                    <a:bodyPr/>
                    <a:lstStyle/>
                    <a:p>
                      <a:pPr algn="l" fontAlgn="b"/>
                      <a:r>
                        <a:rPr lang="en-GB" sz="2000" b="0" i="0" u="sng" strike="noStrike" dirty="0">
                          <a:solidFill>
                            <a:srgbClr val="0000D4"/>
                          </a:solidFill>
                          <a:effectLst/>
                          <a:latin typeface="Arial" panose="020B0604020202020204" pitchFamily="34" charset="0"/>
                        </a:rPr>
                        <a:t>https://</a:t>
                      </a:r>
                      <a:r>
                        <a:rPr lang="en-GB" sz="2000" b="0" i="0" u="sng" strike="noStrike" dirty="0" smtClean="0">
                          <a:solidFill>
                            <a:srgbClr val="0000D4"/>
                          </a:solidFill>
                          <a:effectLst/>
                          <a:latin typeface="Arial" panose="020B0604020202020204" pitchFamily="34" charset="0"/>
                        </a:rPr>
                        <a:t>mentor.ieee.org/802.11/dcn/11-15-0204</a:t>
                      </a:r>
                      <a:endParaRPr lang="en-GB" sz="2000" b="0" i="0" u="sng" strike="noStrike" dirty="0">
                        <a:solidFill>
                          <a:srgbClr val="0000D4"/>
                        </a:solidFill>
                        <a:effectLst/>
                        <a:latin typeface="Arial" panose="020B0604020202020204" pitchFamily="34" charset="0"/>
                      </a:endParaRPr>
                    </a:p>
                  </a:txBody>
                  <a:tcPr marL="0" marR="0" marT="0" marB="0" anchor="b">
                    <a:lnL>
                      <a:noFill/>
                    </a:lnL>
                    <a:lnR>
                      <a:noFill/>
                    </a:lnR>
                    <a:lnT>
                      <a:noFill/>
                    </a:lnT>
                    <a:lnB>
                      <a:noFill/>
                    </a:lnB>
                    <a:solidFill>
                      <a:srgbClr val="FFCCFF"/>
                    </a:solidFill>
                  </a:tcPr>
                </a:tc>
              </a:tr>
              <a:tr h="476469">
                <a:tc>
                  <a:txBody>
                    <a:bodyPr/>
                    <a:lstStyle/>
                    <a:p>
                      <a:pPr algn="l" fontAlgn="b"/>
                      <a:r>
                        <a:rPr lang="en-GB" sz="2000" b="0" i="0" u="none" strike="noStrike">
                          <a:solidFill>
                            <a:srgbClr val="323232"/>
                          </a:solidFill>
                          <a:effectLst/>
                          <a:latin typeface="Arial" panose="020B0604020202020204" pitchFamily="34" charset="0"/>
                        </a:rPr>
                        <a:t>Snapshots</a:t>
                      </a:r>
                    </a:p>
                  </a:txBody>
                  <a:tcPr marL="0" marR="0" marT="0" marB="0" anchor="b">
                    <a:lnL>
                      <a:noFill/>
                    </a:lnL>
                    <a:lnR>
                      <a:noFill/>
                    </a:lnR>
                    <a:lnT>
                      <a:noFill/>
                    </a:lnT>
                    <a:lnB>
                      <a:noFill/>
                    </a:lnB>
                    <a:solidFill>
                      <a:srgbClr val="FFCCFF"/>
                    </a:solidFill>
                  </a:tcPr>
                </a:tc>
                <a:tc>
                  <a:txBody>
                    <a:bodyPr/>
                    <a:lstStyle/>
                    <a:p>
                      <a:pPr algn="l" fontAlgn="b"/>
                      <a:r>
                        <a:rPr lang="en-GB" sz="2000" b="0" i="0" u="sng" strike="noStrike">
                          <a:solidFill>
                            <a:srgbClr val="0000D4"/>
                          </a:solidFill>
                          <a:effectLst/>
                          <a:latin typeface="Arial" panose="020B0604020202020204" pitchFamily="34" charset="0"/>
                          <a:hlinkClick r:id="rId3"/>
                        </a:rPr>
                        <a:t>https://mentor.ieee.org/802.11/dcn/11-15-0013</a:t>
                      </a:r>
                      <a:endParaRPr lang="en-GB" sz="2000" b="0" i="0" u="sng" strike="noStrike">
                        <a:solidFill>
                          <a:srgbClr val="0000D4"/>
                        </a:solidFill>
                        <a:effectLst/>
                        <a:latin typeface="Arial" panose="020B0604020202020204" pitchFamily="34" charset="0"/>
                      </a:endParaRPr>
                    </a:p>
                  </a:txBody>
                  <a:tcPr marL="0" marR="0" marT="0" marB="0" anchor="b">
                    <a:lnL>
                      <a:noFill/>
                    </a:lnL>
                    <a:lnR>
                      <a:noFill/>
                    </a:lnR>
                    <a:lnT>
                      <a:noFill/>
                    </a:lnT>
                    <a:lnB>
                      <a:noFill/>
                    </a:lnB>
                    <a:solidFill>
                      <a:srgbClr val="FFCCFF"/>
                    </a:solidFill>
                  </a:tcPr>
                </a:tc>
              </a:tr>
              <a:tr h="532524">
                <a:tc>
                  <a:txBody>
                    <a:bodyPr/>
                    <a:lstStyle/>
                    <a:p>
                      <a:pPr algn="l" fontAlgn="b"/>
                      <a:r>
                        <a:rPr lang="en-GB" sz="2000" b="0" i="0" u="none" strike="noStrike" dirty="0">
                          <a:solidFill>
                            <a:srgbClr val="323232"/>
                          </a:solidFill>
                          <a:effectLst/>
                          <a:latin typeface="Arial" panose="020B0604020202020204" pitchFamily="34" charset="0"/>
                        </a:rPr>
                        <a:t>1</a:t>
                      </a:r>
                      <a:r>
                        <a:rPr lang="en-GB" sz="2000" b="0" i="0" u="none" strike="noStrike" baseline="30000" dirty="0">
                          <a:solidFill>
                            <a:srgbClr val="323232"/>
                          </a:solidFill>
                          <a:effectLst/>
                          <a:latin typeface="Arial" panose="020B0604020202020204" pitchFamily="34" charset="0"/>
                        </a:rPr>
                        <a:t>st</a:t>
                      </a:r>
                      <a:r>
                        <a:rPr lang="en-GB" sz="2000" b="0" i="0" u="none" strike="noStrike" dirty="0">
                          <a:solidFill>
                            <a:srgbClr val="323232"/>
                          </a:solidFill>
                          <a:effectLst/>
                          <a:latin typeface="Arial" panose="020B0604020202020204" pitchFamily="34" charset="0"/>
                        </a:rPr>
                        <a:t> vice chair</a:t>
                      </a:r>
                    </a:p>
                  </a:txBody>
                  <a:tcPr marL="0" marR="0" marT="0" marB="0" anchor="b">
                    <a:lnL>
                      <a:noFill/>
                    </a:lnL>
                    <a:lnR>
                      <a:noFill/>
                    </a:lnR>
                    <a:lnT>
                      <a:noFill/>
                    </a:lnT>
                    <a:lnB>
                      <a:noFill/>
                    </a:lnB>
                    <a:solidFill>
                      <a:srgbClr val="FFCCFF"/>
                    </a:solidFill>
                  </a:tcPr>
                </a:tc>
                <a:tc>
                  <a:txBody>
                    <a:bodyPr/>
                    <a:lstStyle/>
                    <a:p>
                      <a:pPr algn="l" fontAlgn="b"/>
                      <a:r>
                        <a:rPr lang="en-GB" sz="2000" b="0" i="0" u="sng" strike="noStrike">
                          <a:solidFill>
                            <a:srgbClr val="0000D4"/>
                          </a:solidFill>
                          <a:effectLst/>
                          <a:latin typeface="Arial" panose="020B0604020202020204" pitchFamily="34" charset="0"/>
                          <a:hlinkClick r:id="rId4"/>
                        </a:rPr>
                        <a:t>https://mentor.ieee.org/802.11/dcn/11-15-0005</a:t>
                      </a:r>
                      <a:endParaRPr lang="en-GB" sz="2000" b="0" i="0" u="sng" strike="noStrike">
                        <a:solidFill>
                          <a:srgbClr val="0000D4"/>
                        </a:solidFill>
                        <a:effectLst/>
                        <a:latin typeface="Arial" panose="020B0604020202020204" pitchFamily="34" charset="0"/>
                      </a:endParaRPr>
                    </a:p>
                  </a:txBody>
                  <a:tcPr marL="0" marR="0" marT="0" marB="0" anchor="b">
                    <a:lnL>
                      <a:noFill/>
                    </a:lnL>
                    <a:lnR>
                      <a:noFill/>
                    </a:lnR>
                    <a:lnT>
                      <a:noFill/>
                    </a:lnT>
                    <a:lnB>
                      <a:noFill/>
                    </a:lnB>
                    <a:solidFill>
                      <a:srgbClr val="FFCCFF"/>
                    </a:solidFill>
                  </a:tcPr>
                </a:tc>
              </a:tr>
              <a:tr h="476469">
                <a:tc>
                  <a:txBody>
                    <a:bodyPr/>
                    <a:lstStyle/>
                    <a:p>
                      <a:pPr algn="l" fontAlgn="b"/>
                      <a:r>
                        <a:rPr lang="en-GB" sz="2000" b="0" i="0" u="none" strike="noStrike" dirty="0">
                          <a:solidFill>
                            <a:srgbClr val="323232"/>
                          </a:solidFill>
                          <a:effectLst/>
                          <a:latin typeface="Arial" panose="020B0604020202020204" pitchFamily="34" charset="0"/>
                        </a:rPr>
                        <a:t>Treasurer</a:t>
                      </a:r>
                    </a:p>
                  </a:txBody>
                  <a:tcPr marL="0" marR="0" marT="0" marB="0" anchor="b">
                    <a:lnL>
                      <a:noFill/>
                    </a:lnL>
                    <a:lnR>
                      <a:noFill/>
                    </a:lnR>
                    <a:lnT>
                      <a:noFill/>
                    </a:lnT>
                    <a:lnB>
                      <a:noFill/>
                    </a:lnB>
                    <a:solidFill>
                      <a:srgbClr val="FFCCFF"/>
                    </a:solidFill>
                  </a:tcPr>
                </a:tc>
                <a:tc>
                  <a:txBody>
                    <a:bodyPr/>
                    <a:lstStyle/>
                    <a:p>
                      <a:pPr algn="l" fontAlgn="b"/>
                      <a:r>
                        <a:rPr lang="en-GB" sz="2000" b="0" i="0" u="sng" strike="noStrike" dirty="0">
                          <a:solidFill>
                            <a:srgbClr val="0000D4"/>
                          </a:solidFill>
                          <a:effectLst/>
                          <a:latin typeface="Arial" panose="020B0604020202020204" pitchFamily="34" charset="0"/>
                          <a:hlinkClick r:id="rId5"/>
                        </a:rPr>
                        <a:t>https://mentor.ieee.org/802.11/dcn/11-15-0006</a:t>
                      </a:r>
                      <a:endParaRPr lang="en-GB" sz="2000" b="0" i="0" u="sng" strike="noStrike" dirty="0">
                        <a:solidFill>
                          <a:srgbClr val="0000D4"/>
                        </a:solidFill>
                        <a:effectLst/>
                        <a:latin typeface="Arial" panose="020B0604020202020204" pitchFamily="34" charset="0"/>
                      </a:endParaRPr>
                    </a:p>
                  </a:txBody>
                  <a:tcPr marL="0" marR="0" marT="0" marB="0" anchor="b">
                    <a:lnL>
                      <a:noFill/>
                    </a:lnL>
                    <a:lnR>
                      <a:noFill/>
                    </a:lnR>
                    <a:lnT>
                      <a:noFill/>
                    </a:lnT>
                    <a:lnB>
                      <a:noFill/>
                    </a:lnB>
                    <a:solidFill>
                      <a:srgbClr val="FFCCFF"/>
                    </a:solidFill>
                  </a:tcPr>
                </a:tc>
              </a:tr>
            </a:tbl>
          </a:graphicData>
        </a:graphic>
      </p:graphicFrame>
    </p:spTree>
    <p:extLst>
      <p:ext uri="{BB962C8B-B14F-4D97-AF65-F5344CB8AC3E}">
        <p14:creationId xmlns:p14="http://schemas.microsoft.com/office/powerpoint/2010/main" val="2542308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January 2015</a:t>
            </a:r>
            <a:endParaRPr lang="en-US"/>
          </a:p>
        </p:txBody>
      </p:sp>
      <p:sp>
        <p:nvSpPr>
          <p:cNvPr id="3075" name="Footer Placeholder 4"/>
          <p:cNvSpPr>
            <a:spLocks noGrp="1"/>
          </p:cNvSpPr>
          <p:nvPr>
            <p:ph type="ftr" sz="quarter" idx="11"/>
          </p:nvPr>
        </p:nvSpPr>
        <p:spPr>
          <a:noFill/>
        </p:spPr>
        <p:txBody>
          <a:bodyPr/>
          <a:lstStyle/>
          <a:p>
            <a:r>
              <a:rPr lang="en-US" smtClean="0"/>
              <a:t>Dorothy Stanley, Aruba Networks</a:t>
            </a:r>
            <a:endParaRPr lang="en-US"/>
          </a:p>
        </p:txBody>
      </p:sp>
      <p:sp>
        <p:nvSpPr>
          <p:cNvPr id="3077" name="Rectangle 2"/>
          <p:cNvSpPr>
            <a:spLocks noGrp="1" noChangeArrowheads="1"/>
          </p:cNvSpPr>
          <p:nvPr>
            <p:ph type="title"/>
          </p:nvPr>
        </p:nvSpPr>
        <p:spPr>
          <a:xfrm>
            <a:off x="685800" y="685800"/>
            <a:ext cx="7772400" cy="533400"/>
          </a:xfrm>
          <a:noFill/>
        </p:spPr>
        <p:txBody>
          <a:bodyPr/>
          <a:lstStyle/>
          <a:p>
            <a:r>
              <a:rPr lang="en-US" dirty="0" smtClean="0"/>
              <a:t>Abstract</a:t>
            </a:r>
          </a:p>
        </p:txBody>
      </p:sp>
      <p:sp>
        <p:nvSpPr>
          <p:cNvPr id="3078" name="Rectangle 3"/>
          <p:cNvSpPr>
            <a:spLocks noGrp="1" noChangeArrowheads="1"/>
          </p:cNvSpPr>
          <p:nvPr>
            <p:ph type="body" idx="1"/>
          </p:nvPr>
        </p:nvSpPr>
        <p:spPr>
          <a:xfrm>
            <a:off x="685800" y="1295400"/>
            <a:ext cx="7924800" cy="5029200"/>
          </a:xfrm>
          <a:noFill/>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This document contains material for the 802.11 WG plenary meetings at the China Interim January 2015 session, Xiamen China</a:t>
            </a:r>
          </a:p>
          <a:p>
            <a:pPr lvl="1">
              <a:buNone/>
            </a:pPr>
            <a:r>
              <a:rPr lang="en-US" dirty="0"/>
              <a:t>	</a:t>
            </a:r>
            <a:endParaRPr lang="en-US" dirty="0" smtClean="0"/>
          </a:p>
          <a:p>
            <a:pPr lvl="1">
              <a:buFontTx/>
              <a:buNone/>
            </a:pPr>
            <a:endParaRPr lang="en-US" dirty="0" smtClean="0"/>
          </a:p>
          <a:p>
            <a:pPr>
              <a:buFontTx/>
              <a:buNone/>
            </a:pPr>
            <a:r>
              <a:rPr lang="en-US" dirty="0" smtClean="0"/>
              <a:t>	</a:t>
            </a:r>
          </a:p>
        </p:txBody>
      </p:sp>
      <p:sp>
        <p:nvSpPr>
          <p:cNvPr id="3" name="Slide Number Placeholder 2"/>
          <p:cNvSpPr>
            <a:spLocks noGrp="1"/>
          </p:cNvSpPr>
          <p:nvPr>
            <p:ph type="sldNum" sz="quarter" idx="12"/>
          </p:nvPr>
        </p:nvSpPr>
        <p:spPr/>
        <p:txBody>
          <a:bodyPr/>
          <a:lstStyle/>
          <a:p>
            <a:pPr>
              <a:defRPr/>
            </a:pPr>
            <a:r>
              <a:rPr lang="en-US" smtClean="0"/>
              <a:t>Slide </a:t>
            </a:r>
            <a:fld id="{8634B414-E725-475F-8EFC-03D12F3C5E1A}"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82960"/>
          </a:xfrm>
        </p:spPr>
        <p:txBody>
          <a:bodyPr/>
          <a:lstStyle/>
          <a:p>
            <a:r>
              <a:rPr lang="en-US" dirty="0" smtClean="0"/>
              <a:t>W</a:t>
            </a:r>
            <a:r>
              <a:rPr lang="en-US" dirty="0" smtClean="0"/>
              <a:t>3.2 </a:t>
            </a:r>
            <a:r>
              <a:rPr lang="en-US" dirty="0" smtClean="0"/>
              <a:t>Next Meeting </a:t>
            </a:r>
            <a:r>
              <a:rPr lang="en-US" dirty="0" smtClean="0"/>
              <a:t>Reminder</a:t>
            </a:r>
            <a:endParaRPr lang="en-US" dirty="0"/>
          </a:p>
        </p:txBody>
      </p:sp>
      <p:sp>
        <p:nvSpPr>
          <p:cNvPr id="3" name="Content Placeholder 2"/>
          <p:cNvSpPr>
            <a:spLocks noGrp="1"/>
          </p:cNvSpPr>
          <p:nvPr>
            <p:ph idx="1"/>
          </p:nvPr>
        </p:nvSpPr>
        <p:spPr>
          <a:xfrm>
            <a:off x="467544" y="1340768"/>
            <a:ext cx="8280920" cy="5040560"/>
          </a:xfrm>
        </p:spPr>
        <p:txBody>
          <a:bodyPr/>
          <a:lstStyle/>
          <a:p>
            <a:r>
              <a:rPr lang="en-US" dirty="0" smtClean="0"/>
              <a:t>2015 March Plenary - </a:t>
            </a:r>
            <a:r>
              <a:rPr lang="en-US" dirty="0"/>
              <a:t>March 8-13, 2015</a:t>
            </a:r>
            <a:endParaRPr lang="en-US" dirty="0" smtClean="0"/>
          </a:p>
          <a:p>
            <a:r>
              <a:rPr lang="en-US" b="0" dirty="0"/>
              <a:t>	</a:t>
            </a:r>
            <a:r>
              <a:rPr lang="en-US" b="0" dirty="0" err="1" smtClean="0"/>
              <a:t>Estrel</a:t>
            </a:r>
            <a:r>
              <a:rPr lang="en-US" b="0" dirty="0" smtClean="0"/>
              <a:t> Berlin Germany --Time to make Hotel Reservations</a:t>
            </a:r>
          </a:p>
          <a:p>
            <a:r>
              <a:rPr lang="en-US" b="0" dirty="0"/>
              <a:t>	</a:t>
            </a:r>
            <a:r>
              <a:rPr lang="en-US" b="0" dirty="0" smtClean="0"/>
              <a:t>  Meeting Registrations Deadline Feb</a:t>
            </a:r>
          </a:p>
          <a:p>
            <a:r>
              <a:rPr lang="en-US" dirty="0" smtClean="0"/>
              <a:t>Hotel Reservation Deadline</a:t>
            </a:r>
            <a:r>
              <a:rPr lang="en-US" b="0" dirty="0" smtClean="0"/>
              <a:t>: </a:t>
            </a:r>
          </a:p>
          <a:p>
            <a:r>
              <a:rPr lang="en-US" sz="1800" dirty="0">
                <a:solidFill>
                  <a:srgbClr val="FF0000"/>
                </a:solidFill>
              </a:rPr>
              <a:t>IEEE 802 GROUP RATE DEADLINE*:  MONDAY, JANUARY 12, 2015 (Germany</a:t>
            </a:r>
            <a:r>
              <a:rPr lang="en-US" sz="1800" dirty="0" smtClean="0">
                <a:solidFill>
                  <a:srgbClr val="FF0000"/>
                </a:solidFill>
              </a:rPr>
              <a:t>*)</a:t>
            </a:r>
            <a:r>
              <a:rPr lang="en-US" sz="1800" b="0" dirty="0"/>
              <a:t/>
            </a:r>
            <a:br>
              <a:rPr lang="en-US" sz="1800" b="0" dirty="0"/>
            </a:br>
            <a:endParaRPr lang="en-US" sz="1800" b="0" dirty="0"/>
          </a:p>
          <a:p>
            <a:r>
              <a:rPr lang="en-US" sz="1800" dirty="0" smtClean="0"/>
              <a:t>ESTREL HOTEL </a:t>
            </a:r>
            <a:r>
              <a:rPr lang="en-US" sz="1800" dirty="0"/>
              <a:t>CANCELLATION POLICY </a:t>
            </a:r>
          </a:p>
          <a:p>
            <a:r>
              <a:rPr lang="en-US" sz="1800" b="0" dirty="0"/>
              <a:t>* </a:t>
            </a:r>
            <a:r>
              <a:rPr lang="en-US" sz="1800" dirty="0"/>
              <a:t>Individual guest room reservations can be </a:t>
            </a:r>
            <a:r>
              <a:rPr lang="en-US" sz="1800" u="sng" dirty="0"/>
              <a:t>cancelled free of charge until 4 weeks prior to arrival date</a:t>
            </a:r>
            <a:r>
              <a:rPr lang="en-US" sz="1800" dirty="0"/>
              <a:t>. </a:t>
            </a:r>
          </a:p>
          <a:p>
            <a:r>
              <a:rPr lang="en-US" sz="1800" b="0" dirty="0"/>
              <a:t>* After this date, all cancellations or no shows, </a:t>
            </a:r>
            <a:r>
              <a:rPr lang="en-US" sz="1800" b="0" dirty="0">
                <a:solidFill>
                  <a:srgbClr val="FF0000"/>
                </a:solidFill>
              </a:rPr>
              <a:t>the </a:t>
            </a:r>
            <a:r>
              <a:rPr lang="en-US" sz="1800" b="0" dirty="0" err="1">
                <a:solidFill>
                  <a:srgbClr val="FF0000"/>
                </a:solidFill>
              </a:rPr>
              <a:t>Estrel</a:t>
            </a:r>
            <a:r>
              <a:rPr lang="en-US" sz="1800" b="0" dirty="0">
                <a:solidFill>
                  <a:srgbClr val="FF0000"/>
                </a:solidFill>
              </a:rPr>
              <a:t> will charge 80% of the room rate as cancellation charges.</a:t>
            </a:r>
          </a:p>
          <a:p>
            <a:r>
              <a:rPr lang="en-US" sz="1800" dirty="0">
                <a:solidFill>
                  <a:schemeClr val="accent1">
                    <a:lumMod val="75000"/>
                  </a:schemeClr>
                </a:solidFill>
              </a:rPr>
              <a:t>* Cancel Reservation by email: </a:t>
            </a:r>
            <a:r>
              <a:rPr lang="en-US" sz="1800" dirty="0">
                <a:solidFill>
                  <a:schemeClr val="accent1">
                    <a:lumMod val="75000"/>
                  </a:schemeClr>
                </a:solidFill>
                <a:hlinkClick r:id="rId3"/>
              </a:rPr>
              <a:t>reservation@estrel.com</a:t>
            </a:r>
            <a:r>
              <a:rPr lang="en-US" sz="1800" dirty="0">
                <a:solidFill>
                  <a:schemeClr val="accent1">
                    <a:lumMod val="75000"/>
                  </a:schemeClr>
                </a:solidFill>
              </a:rPr>
              <a:t> </a:t>
            </a:r>
          </a:p>
          <a:p>
            <a:endParaRPr lang="en-US" sz="1800" dirty="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4294967295"/>
          </p:nvPr>
        </p:nvSpPr>
        <p:spPr>
          <a:xfrm>
            <a:off x="6477000" y="6400800"/>
            <a:ext cx="2819400" cy="228600"/>
          </a:xfrm>
          <a:prstGeom prst="rect">
            <a:avLst/>
          </a:prstGeom>
        </p:spPr>
        <p:txBody>
          <a:bodyPr/>
          <a:lstStyle/>
          <a:p>
            <a:pPr algn="just"/>
            <a:r>
              <a:rPr lang="en-GB" dirty="0" smtClean="0"/>
              <a:t>Dorothy Stanley, Aruba Networks</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January 2015</a:t>
            </a:r>
            <a:endParaRPr lang="en-GB" dirty="0"/>
          </a:p>
        </p:txBody>
      </p:sp>
      <p:sp>
        <p:nvSpPr>
          <p:cNvPr id="7" name="Footer Placeholder 4"/>
          <p:cNvSpPr>
            <a:spLocks noGrp="1"/>
          </p:cNvSpPr>
          <p:nvPr>
            <p:ph type="ftr" idx="4294967295"/>
          </p:nvPr>
        </p:nvSpPr>
        <p:spPr>
          <a:xfrm>
            <a:off x="6248400" y="6629400"/>
            <a:ext cx="3352800" cy="152400"/>
          </a:xfrm>
          <a:prstGeom prst="rect">
            <a:avLst/>
          </a:prstGeom>
        </p:spPr>
        <p:txBody>
          <a:bodyPr/>
          <a:lstStyle/>
          <a:p>
            <a:pPr algn="just"/>
            <a:r>
              <a:rPr lang="en-GB" dirty="0" smtClean="0"/>
              <a:t>From 11-15-0005 by Jon Rosdahl, CSR</a:t>
            </a:r>
            <a:endParaRPr lang="en-GB" dirty="0"/>
          </a:p>
        </p:txBody>
      </p:sp>
    </p:spTree>
    <p:extLst>
      <p:ext uri="{BB962C8B-B14F-4D97-AF65-F5344CB8AC3E}">
        <p14:creationId xmlns:p14="http://schemas.microsoft.com/office/powerpoint/2010/main" val="7556542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7558608" cy="609599"/>
          </a:xfrm>
        </p:spPr>
        <p:txBody>
          <a:bodyPr/>
          <a:lstStyle/>
          <a:p>
            <a:pPr lvl="0" rtl="0" eaLnBrk="1" fontAlgn="base" hangingPunct="1"/>
            <a:r>
              <a:rPr lang="en-GB" sz="2800" dirty="0" smtClean="0">
                <a:solidFill>
                  <a:srgbClr val="000000"/>
                </a:solidFill>
                <a:latin typeface="+mn-lt"/>
                <a:ea typeface="+mn-ea"/>
                <a:cs typeface="+mn-cs"/>
              </a:rPr>
              <a:t>W</a:t>
            </a:r>
            <a:r>
              <a:rPr lang="en-GB" sz="2800" dirty="0" smtClean="0">
                <a:solidFill>
                  <a:srgbClr val="000000"/>
                </a:solidFill>
                <a:effectLst/>
                <a:latin typeface="+mn-lt"/>
                <a:ea typeface="+mn-ea"/>
                <a:cs typeface="+mn-cs"/>
              </a:rPr>
              <a:t>3.3</a:t>
            </a:r>
            <a:r>
              <a:rPr lang="en-GB" sz="2800" dirty="0" smtClean="0">
                <a:solidFill>
                  <a:srgbClr val="000000"/>
                </a:solidFill>
                <a:effectLst/>
                <a:latin typeface="+mn-lt"/>
                <a:ea typeface="+mn-ea"/>
                <a:cs typeface="+mn-cs"/>
              </a:rPr>
              <a:t>	Meeting registration</a:t>
            </a:r>
            <a:endParaRPr lang="en-US" sz="3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4294967295"/>
          </p:nvPr>
        </p:nvSpPr>
        <p:spPr>
          <a:xfrm>
            <a:off x="6340480" y="6448425"/>
            <a:ext cx="3184520" cy="180975"/>
          </a:xfrm>
          <a:prstGeom prst="rect">
            <a:avLst/>
          </a:prstGeom>
        </p:spPr>
        <p:txBody>
          <a:bodyPr/>
          <a:lstStyle/>
          <a:p>
            <a:r>
              <a:rPr lang="en-GB" dirty="0" smtClean="0"/>
              <a:t>Dorothy Stanley, Aruba Networks</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January 2015</a:t>
            </a:r>
            <a:endParaRPr lang="en-GB" dirty="0"/>
          </a:p>
        </p:txBody>
      </p:sp>
      <p:sp>
        <p:nvSpPr>
          <p:cNvPr id="7" name="Content Placeholder 6"/>
          <p:cNvSpPr>
            <a:spLocks noGrp="1"/>
          </p:cNvSpPr>
          <p:nvPr>
            <p:ph idx="1"/>
          </p:nvPr>
        </p:nvSpPr>
        <p:spPr/>
        <p:txBody>
          <a:bodyPr/>
          <a:lstStyle/>
          <a:p>
            <a:r>
              <a:rPr lang="en-US" dirty="0" smtClean="0"/>
              <a:t>Meeting registration fee: collected by hotel</a:t>
            </a:r>
            <a:endParaRPr lang="en-US" dirty="0"/>
          </a:p>
        </p:txBody>
      </p:sp>
    </p:spTree>
    <p:extLst>
      <p:ext uri="{BB962C8B-B14F-4D97-AF65-F5344CB8AC3E}">
        <p14:creationId xmlns:p14="http://schemas.microsoft.com/office/powerpoint/2010/main" val="25245162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599"/>
          </a:xfrm>
        </p:spPr>
        <p:txBody>
          <a:bodyPr/>
          <a:lstStyle/>
          <a:p>
            <a:pPr rtl="0" eaLnBrk="1" fontAlgn="base" hangingPunct="1"/>
            <a:r>
              <a:rPr lang="en-US" dirty="0" smtClean="0">
                <a:solidFill>
                  <a:srgbClr val="000000"/>
                </a:solidFill>
              </a:rPr>
              <a:t>W</a:t>
            </a:r>
            <a:r>
              <a:rPr lang="en-US" sz="3200" dirty="0" smtClean="0">
                <a:solidFill>
                  <a:srgbClr val="000000"/>
                </a:solidFill>
              </a:rPr>
              <a:t>3.4 </a:t>
            </a:r>
            <a:r>
              <a:rPr lang="en-US" sz="3200" dirty="0" smtClean="0">
                <a:solidFill>
                  <a:srgbClr val="000000"/>
                </a:solidFill>
              </a:rPr>
              <a:t>Recording attendance</a:t>
            </a:r>
            <a:endParaRPr lang="en-US" dirty="0"/>
          </a:p>
        </p:txBody>
      </p:sp>
      <p:sp>
        <p:nvSpPr>
          <p:cNvPr id="3" name="Content Placeholder 2"/>
          <p:cNvSpPr>
            <a:spLocks noGrp="1"/>
          </p:cNvSpPr>
          <p:nvPr>
            <p:ph idx="1"/>
          </p:nvPr>
        </p:nvSpPr>
        <p:spPr>
          <a:xfrm>
            <a:off x="457200" y="1219200"/>
            <a:ext cx="8305800" cy="5181600"/>
          </a:xfrm>
        </p:spPr>
        <p:txBody>
          <a:bodyPr/>
          <a:lstStyle/>
          <a:p>
            <a:pPr>
              <a:lnSpc>
                <a:spcPct val="90000"/>
              </a:lnSpc>
            </a:pPr>
            <a:r>
              <a:rPr lang="en-GB" sz="2000" dirty="0" smtClean="0"/>
              <a:t>It is a </a:t>
            </a:r>
            <a:r>
              <a:rPr lang="en-GB" sz="2000" dirty="0" smtClean="0">
                <a:solidFill>
                  <a:srgbClr val="FF3300"/>
                </a:solidFill>
              </a:rPr>
              <a:t>requirement</a:t>
            </a:r>
            <a:r>
              <a:rPr lang="en-GB" sz="2000" dirty="0" smtClean="0"/>
              <a:t> that attendees record their participation at an 802.11 session and declare their affiliation.  This record is usually made using the IMAT attendance system.</a:t>
            </a:r>
          </a:p>
          <a:p>
            <a:pPr lvl="1">
              <a:lnSpc>
                <a:spcPct val="90000"/>
              </a:lnSpc>
            </a:pPr>
            <a:r>
              <a:rPr lang="en-GB" sz="1800" dirty="0" smtClean="0"/>
              <a:t>If you wish to participate without recording attendance,  send an email per session to the WG 2</a:t>
            </a:r>
            <a:r>
              <a:rPr lang="en-GB" sz="1800" baseline="30000" dirty="0" smtClean="0"/>
              <a:t>nd</a:t>
            </a:r>
            <a:r>
              <a:rPr lang="en-GB" sz="1800" dirty="0" smtClean="0"/>
              <a:t> vice chair declaring your participation and affiliation.   You cannot gain or maintain 802.11 voting membership using this method.</a:t>
            </a:r>
          </a:p>
          <a:p>
            <a:pPr>
              <a:lnSpc>
                <a:spcPct val="90000"/>
              </a:lnSpc>
            </a:pPr>
            <a:r>
              <a:rPr lang="en-GB" sz="2000" dirty="0" smtClean="0"/>
              <a:t>You must record 75% attendance of eligible 802.11 slots in a session for that session to count towards gaining or maintaining 802.11 voting membership</a:t>
            </a:r>
          </a:p>
          <a:p>
            <a:pPr lvl="1">
              <a:lnSpc>
                <a:spcPct val="90000"/>
              </a:lnSpc>
            </a:pPr>
            <a:r>
              <a:rPr lang="en-GB" sz="1800" dirty="0" smtClean="0"/>
              <a:t>You need a single IEEE-SA web account</a:t>
            </a:r>
          </a:p>
          <a:p>
            <a:pPr lvl="2">
              <a:lnSpc>
                <a:spcPct val="90000"/>
              </a:lnSpc>
            </a:pPr>
            <a:r>
              <a:rPr lang="en-GB" dirty="0" smtClean="0"/>
              <a:t>The IEEE SA web account requires a working email address</a:t>
            </a:r>
          </a:p>
          <a:p>
            <a:pPr lvl="2">
              <a:lnSpc>
                <a:spcPct val="90000"/>
              </a:lnSpc>
            </a:pPr>
            <a:r>
              <a:rPr lang="en-GB" dirty="0" smtClean="0"/>
              <a:t>do not remove your email address from the account</a:t>
            </a:r>
          </a:p>
          <a:p>
            <a:pPr lvl="1">
              <a:lnSpc>
                <a:spcPct val="90000"/>
              </a:lnSpc>
            </a:pPr>
            <a:r>
              <a:rPr lang="en-GB" sz="1800" dirty="0" smtClean="0"/>
              <a:t>Use the email address associated with that web account when registering attendance</a:t>
            </a:r>
          </a:p>
          <a:p>
            <a:pPr lvl="2">
              <a:lnSpc>
                <a:spcPct val="90000"/>
              </a:lnSpc>
            </a:pPr>
            <a:r>
              <a:rPr lang="en-GB" dirty="0" smtClean="0"/>
              <a:t>If you change email addresses, update the web account,  don’t create a new web account,  or your membership status may not be calculated properly</a:t>
            </a:r>
          </a:p>
          <a:p>
            <a:pPr lvl="1">
              <a:lnSpc>
                <a:spcPct val="90000"/>
              </a:lnSpc>
            </a:pPr>
            <a:r>
              <a:rPr lang="en-GB" dirty="0" smtClean="0"/>
              <a:t>Record attendance using this URL:</a:t>
            </a:r>
            <a:r>
              <a:rPr lang="en-US" dirty="0"/>
              <a:t> </a:t>
            </a:r>
            <a:r>
              <a:rPr lang="en-US" dirty="0" smtClean="0"/>
              <a:t> </a:t>
            </a:r>
            <a:r>
              <a:rPr lang="en-US" b="1" dirty="0" smtClean="0">
                <a:solidFill>
                  <a:schemeClr val="tx2"/>
                </a:solidFill>
              </a:rPr>
              <a:t>IMAT.IEEE.ORG/</a:t>
            </a:r>
            <a:endParaRPr lang="en-US" b="1" dirty="0">
              <a:solidFill>
                <a:schemeClr val="tx2"/>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4294967295"/>
          </p:nvPr>
        </p:nvSpPr>
        <p:spPr>
          <a:xfrm>
            <a:off x="6416680" y="6400800"/>
            <a:ext cx="3184520" cy="180975"/>
          </a:xfrm>
          <a:prstGeom prst="rect">
            <a:avLst/>
          </a:prstGeom>
        </p:spPr>
        <p:txBody>
          <a:bodyPr/>
          <a:lstStyle/>
          <a:p>
            <a:r>
              <a:rPr lang="en-GB" dirty="0" smtClean="0"/>
              <a:t>Dorothy Stanley, Aruba Networks</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January 2015</a:t>
            </a:r>
            <a:endParaRPr lang="en-GB" dirty="0"/>
          </a:p>
        </p:txBody>
      </p:sp>
      <p:sp>
        <p:nvSpPr>
          <p:cNvPr id="7" name="Footer Placeholder 4"/>
          <p:cNvSpPr>
            <a:spLocks noGrp="1"/>
          </p:cNvSpPr>
          <p:nvPr>
            <p:ph type="ftr" idx="4294967295"/>
          </p:nvPr>
        </p:nvSpPr>
        <p:spPr>
          <a:xfrm>
            <a:off x="6172200" y="6629400"/>
            <a:ext cx="3352800" cy="152400"/>
          </a:xfrm>
          <a:prstGeom prst="rect">
            <a:avLst/>
          </a:prstGeom>
        </p:spPr>
        <p:txBody>
          <a:bodyPr/>
          <a:lstStyle/>
          <a:p>
            <a:pPr algn="just"/>
            <a:r>
              <a:rPr lang="en-GB" dirty="0" smtClean="0"/>
              <a:t>From 11-15-0005 by Jon Rosdahl, CSR</a:t>
            </a:r>
            <a:endParaRPr lang="en-GB" dirty="0"/>
          </a:p>
        </p:txBody>
      </p:sp>
    </p:spTree>
    <p:extLst>
      <p:ext uri="{BB962C8B-B14F-4D97-AF65-F5344CB8AC3E}">
        <p14:creationId xmlns:p14="http://schemas.microsoft.com/office/powerpoint/2010/main" val="8108938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599"/>
          </a:xfrm>
        </p:spPr>
        <p:txBody>
          <a:bodyPr/>
          <a:lstStyle/>
          <a:p>
            <a:pPr rtl="0" eaLnBrk="1" fontAlgn="base" hangingPunct="1"/>
            <a:r>
              <a:rPr lang="en-US" dirty="0" smtClean="0">
                <a:solidFill>
                  <a:srgbClr val="000000"/>
                </a:solidFill>
              </a:rPr>
              <a:t>W</a:t>
            </a:r>
            <a:r>
              <a:rPr lang="en-US" sz="3200" dirty="0" smtClean="0">
                <a:solidFill>
                  <a:srgbClr val="000000"/>
                </a:solidFill>
              </a:rPr>
              <a:t>3.5 </a:t>
            </a:r>
            <a:r>
              <a:rPr lang="en-US" sz="3200" dirty="0" smtClean="0">
                <a:solidFill>
                  <a:srgbClr val="000000"/>
                </a:solidFill>
              </a:rPr>
              <a:t>Local File server</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4294967295"/>
          </p:nvPr>
        </p:nvSpPr>
        <p:spPr>
          <a:xfrm>
            <a:off x="6400800" y="6448425"/>
            <a:ext cx="3184520" cy="180975"/>
          </a:xfrm>
          <a:prstGeom prst="rect">
            <a:avLst/>
          </a:prstGeom>
        </p:spPr>
        <p:txBody>
          <a:bodyPr/>
          <a:lstStyle/>
          <a:p>
            <a:r>
              <a:rPr lang="en-GB" dirty="0" smtClean="0"/>
              <a:t>Dorothy Stanley, Aruba Networks</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January 2015</a:t>
            </a:r>
            <a:endParaRPr lang="en-GB" dirty="0"/>
          </a:p>
        </p:txBody>
      </p:sp>
      <p:sp>
        <p:nvSpPr>
          <p:cNvPr id="3" name="Content Placeholder 2"/>
          <p:cNvSpPr>
            <a:spLocks noGrp="1"/>
          </p:cNvSpPr>
          <p:nvPr>
            <p:ph idx="1"/>
          </p:nvPr>
        </p:nvSpPr>
        <p:spPr>
          <a:xfrm>
            <a:off x="611560" y="1484784"/>
            <a:ext cx="7770813" cy="4609629"/>
          </a:xfrm>
        </p:spPr>
        <p:txBody>
          <a:bodyPr/>
          <a:lstStyle/>
          <a:p>
            <a:r>
              <a:rPr lang="en-US" sz="2800" dirty="0" smtClean="0"/>
              <a:t>No Local Server this week</a:t>
            </a:r>
          </a:p>
          <a:p>
            <a:r>
              <a:rPr lang="en-US" sz="2800" dirty="0" smtClean="0"/>
              <a:t>Access </a:t>
            </a:r>
            <a:r>
              <a:rPr lang="en-US" sz="2800" dirty="0" smtClean="0"/>
              <a:t>to </a:t>
            </a:r>
            <a:r>
              <a:rPr lang="en-US" sz="2800" dirty="0"/>
              <a:t>Mentor is here: https://</a:t>
            </a:r>
            <a:r>
              <a:rPr lang="en-US" sz="2800" dirty="0" smtClean="0"/>
              <a:t>mentor.ieee.org/802.11/documents</a:t>
            </a:r>
          </a:p>
          <a:p>
            <a:endParaRPr lang="en-US" sz="2800" dirty="0" smtClean="0"/>
          </a:p>
          <a:p>
            <a:r>
              <a:rPr lang="en-US" sz="2800" dirty="0" smtClean="0"/>
              <a:t>Local Network Access: </a:t>
            </a:r>
          </a:p>
          <a:p>
            <a:pPr lvl="1"/>
            <a:r>
              <a:rPr lang="en-US" dirty="0" smtClean="0"/>
              <a:t>TBA</a:t>
            </a:r>
            <a:endParaRPr lang="en-US" dirty="0"/>
          </a:p>
          <a:p>
            <a:endParaRPr lang="en-US" sz="2800" dirty="0" smtClean="0"/>
          </a:p>
          <a:p>
            <a:endParaRPr lang="en-US" sz="2800" dirty="0"/>
          </a:p>
        </p:txBody>
      </p:sp>
    </p:spTree>
    <p:extLst>
      <p:ext uri="{BB962C8B-B14F-4D97-AF65-F5344CB8AC3E}">
        <p14:creationId xmlns:p14="http://schemas.microsoft.com/office/powerpoint/2010/main" val="1654036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599"/>
          </a:xfrm>
        </p:spPr>
        <p:txBody>
          <a:bodyPr/>
          <a:lstStyle/>
          <a:p>
            <a:pPr rtl="0" eaLnBrk="1" fontAlgn="base" hangingPunct="1"/>
            <a:r>
              <a:rPr lang="en-US" dirty="0" smtClean="0">
                <a:solidFill>
                  <a:srgbClr val="000000"/>
                </a:solidFill>
              </a:rPr>
              <a:t>W</a:t>
            </a:r>
            <a:r>
              <a:rPr lang="en-US" sz="3200" dirty="0" smtClean="0">
                <a:solidFill>
                  <a:srgbClr val="000000"/>
                </a:solidFill>
              </a:rPr>
              <a:t>3.6 Breakfast and Break Information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r>
              <a:rPr lang="en-GB" smtClean="0"/>
              <a:t>Dorothy Stanley, Aruba Networks</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January 2015</a:t>
            </a:r>
            <a:endParaRPr lang="en-GB" dirty="0"/>
          </a:p>
        </p:txBody>
      </p:sp>
      <p:sp>
        <p:nvSpPr>
          <p:cNvPr id="3" name="Content Placeholder 2"/>
          <p:cNvSpPr>
            <a:spLocks noGrp="1"/>
          </p:cNvSpPr>
          <p:nvPr>
            <p:ph idx="1"/>
          </p:nvPr>
        </p:nvSpPr>
        <p:spPr>
          <a:xfrm>
            <a:off x="611560" y="1484784"/>
            <a:ext cx="7770813" cy="4609629"/>
          </a:xfrm>
        </p:spPr>
        <p:txBody>
          <a:bodyPr/>
          <a:lstStyle/>
          <a:p>
            <a:r>
              <a:rPr lang="en-US" sz="2800" dirty="0" smtClean="0"/>
              <a:t>To be announced: PENG</a:t>
            </a:r>
            <a:endParaRPr lang="en-US" dirty="0"/>
          </a:p>
          <a:p>
            <a:endParaRPr lang="en-US" sz="2800" dirty="0" smtClean="0"/>
          </a:p>
          <a:p>
            <a:endParaRPr lang="en-US" sz="2800" dirty="0"/>
          </a:p>
        </p:txBody>
      </p:sp>
    </p:spTree>
    <p:extLst>
      <p:ext uri="{BB962C8B-B14F-4D97-AF65-F5344CB8AC3E}">
        <p14:creationId xmlns:p14="http://schemas.microsoft.com/office/powerpoint/2010/main" val="42118022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GB" altLang="en-US" dirty="0"/>
              <a:t>W</a:t>
            </a:r>
            <a:r>
              <a:rPr lang="en-GB" altLang="en-US" dirty="0" smtClean="0"/>
              <a:t>3.7 </a:t>
            </a:r>
            <a:r>
              <a:rPr lang="en-GB" altLang="en-US" dirty="0" smtClean="0"/>
              <a:t>802 EC and IEEE-SA Standards Board decisions</a:t>
            </a:r>
          </a:p>
        </p:txBody>
      </p:sp>
      <p:sp>
        <p:nvSpPr>
          <p:cNvPr id="14339" name="Content Placeholder 2"/>
          <p:cNvSpPr>
            <a:spLocks noGrp="1"/>
          </p:cNvSpPr>
          <p:nvPr>
            <p:ph idx="1"/>
          </p:nvPr>
        </p:nvSpPr>
        <p:spPr/>
        <p:txBody>
          <a:bodyPr/>
          <a:lstStyle/>
          <a:p>
            <a:r>
              <a:rPr lang="en-GB" altLang="en-US" dirty="0" smtClean="0"/>
              <a:t>PARS</a:t>
            </a:r>
          </a:p>
          <a:p>
            <a:pPr lvl="1"/>
            <a:r>
              <a:rPr lang="en-GB" altLang="en-US" dirty="0" smtClean="0"/>
              <a:t>NG60 PAR and CSD approved by 802.11 WG in Jan 2015 Atlanta session, will be forwarded to EC in March for approval</a:t>
            </a:r>
            <a:endParaRPr lang="en-GB" altLang="en-US" dirty="0" smtClean="0"/>
          </a:p>
          <a:p>
            <a:r>
              <a:rPr lang="en-GB" altLang="en-US" dirty="0" smtClean="0"/>
              <a:t>Approval of draft standards</a:t>
            </a:r>
          </a:p>
          <a:p>
            <a:pPr lvl="1"/>
            <a:r>
              <a:rPr lang="en-GB" altLang="en-US" dirty="0" smtClean="0"/>
              <a:t>None</a:t>
            </a:r>
          </a:p>
        </p:txBody>
      </p:sp>
      <p:sp>
        <p:nvSpPr>
          <p:cNvPr id="1434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January 2015</a:t>
            </a:r>
            <a:endParaRPr lang="en-US" altLang="en-US" sz="1800" smtClean="0"/>
          </a:p>
        </p:txBody>
      </p:sp>
      <p:sp>
        <p:nvSpPr>
          <p:cNvPr id="1434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Dorothy Stanley, Aruba Networks</a:t>
            </a:r>
            <a:endParaRPr lang="en-US" altLang="en-US" sz="1200" b="0" smtClean="0"/>
          </a:p>
        </p:txBody>
      </p:sp>
      <p:sp>
        <p:nvSpPr>
          <p:cNvPr id="1434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a:t>Slide </a:t>
            </a:r>
            <a:fld id="{80ED41D0-DD9F-4CC2-9F43-8B3C43EA737B}" type="slidenum">
              <a:rPr lang="en-US" altLang="en-US" sz="1200" b="0"/>
              <a:pPr>
                <a:spcBef>
                  <a:spcPct val="0"/>
                </a:spcBef>
                <a:buFontTx/>
                <a:buNone/>
              </a:pPr>
              <a:t>25</a:t>
            </a:fld>
            <a:endParaRPr lang="en-US" altLang="en-US" sz="1200" b="0"/>
          </a:p>
        </p:txBody>
      </p:sp>
    </p:spTree>
    <p:extLst>
      <p:ext uri="{BB962C8B-B14F-4D97-AF65-F5344CB8AC3E}">
        <p14:creationId xmlns:p14="http://schemas.microsoft.com/office/powerpoint/2010/main" val="3434412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dirty="0"/>
              <a:t>W</a:t>
            </a:r>
            <a:r>
              <a:rPr lang="en-GB" dirty="0" smtClean="0"/>
              <a:t>4.1.1 </a:t>
            </a:r>
            <a:r>
              <a:rPr lang="en-GB" dirty="0" smtClean="0"/>
              <a:t>Type of Groups</a:t>
            </a:r>
            <a:endParaRPr lang="en-US" dirty="0" smtClean="0"/>
          </a:p>
        </p:txBody>
      </p:sp>
      <p:graphicFrame>
        <p:nvGraphicFramePr>
          <p:cNvPr id="3" name="Table 2"/>
          <p:cNvGraphicFramePr>
            <a:graphicFrameLocks noGrp="1"/>
          </p:cNvGraphicFramePr>
          <p:nvPr/>
        </p:nvGraphicFramePr>
        <p:xfrm>
          <a:off x="1066800" y="1828800"/>
          <a:ext cx="7391400" cy="3311525"/>
        </p:xfrm>
        <a:graphic>
          <a:graphicData uri="http://schemas.openxmlformats.org/drawingml/2006/table">
            <a:tbl>
              <a:tblPr firstRow="1" bandRow="1">
                <a:tableStyleId>{5C22544A-7EE6-4342-B048-85BDC9FD1C3A}</a:tableStyleId>
              </a:tblPr>
              <a:tblGrid>
                <a:gridCol w="3048000"/>
                <a:gridCol w="4343400"/>
              </a:tblGrid>
              <a:tr h="662305">
                <a:tc>
                  <a:txBody>
                    <a:bodyPr/>
                    <a:lstStyle/>
                    <a:p>
                      <a:pPr algn="ctr"/>
                      <a:r>
                        <a:rPr lang="en-GB" sz="3200" dirty="0" smtClean="0"/>
                        <a:t>Type of Group</a:t>
                      </a:r>
                      <a:endParaRPr lang="en-GB" sz="3200" dirty="0"/>
                    </a:p>
                  </a:txBody>
                  <a:tcPr marT="45736" marB="45736"/>
                </a:tc>
                <a:tc>
                  <a:txBody>
                    <a:bodyPr/>
                    <a:lstStyle/>
                    <a:p>
                      <a:pPr algn="ctr"/>
                      <a:r>
                        <a:rPr lang="en-GB" sz="3200" dirty="0" smtClean="0"/>
                        <a:t>Description</a:t>
                      </a:r>
                      <a:endParaRPr lang="en-GB" sz="3200" dirty="0"/>
                    </a:p>
                  </a:txBody>
                  <a:tcPr marT="45736" marB="45736"/>
                </a:tc>
              </a:tr>
              <a:tr h="662305">
                <a:tc>
                  <a:txBody>
                    <a:bodyPr/>
                    <a:lstStyle/>
                    <a:p>
                      <a:pPr algn="ctr"/>
                      <a:r>
                        <a:rPr lang="en-GB" sz="3200" dirty="0" smtClean="0"/>
                        <a:t>WG</a:t>
                      </a:r>
                      <a:endParaRPr lang="en-GB" sz="3200" dirty="0"/>
                    </a:p>
                  </a:txBody>
                  <a:tcPr marT="45736" marB="45736"/>
                </a:tc>
                <a:tc>
                  <a:txBody>
                    <a:bodyPr/>
                    <a:lstStyle/>
                    <a:p>
                      <a:pPr algn="ctr"/>
                      <a:r>
                        <a:rPr lang="en-GB" sz="3200" dirty="0" smtClean="0"/>
                        <a:t>Working Group</a:t>
                      </a:r>
                      <a:endParaRPr lang="en-GB" sz="3200" dirty="0"/>
                    </a:p>
                  </a:txBody>
                  <a:tcPr marT="45736" marB="45736"/>
                </a:tc>
              </a:tr>
              <a:tr h="662305">
                <a:tc>
                  <a:txBody>
                    <a:bodyPr/>
                    <a:lstStyle/>
                    <a:p>
                      <a:pPr algn="ctr"/>
                      <a:r>
                        <a:rPr lang="en-GB" sz="3200" dirty="0" smtClean="0"/>
                        <a:t>SC</a:t>
                      </a:r>
                      <a:endParaRPr lang="en-GB" sz="3200" dirty="0"/>
                    </a:p>
                  </a:txBody>
                  <a:tcPr marT="45736" marB="45736"/>
                </a:tc>
                <a:tc>
                  <a:txBody>
                    <a:bodyPr/>
                    <a:lstStyle/>
                    <a:p>
                      <a:pPr algn="ctr"/>
                      <a:r>
                        <a:rPr lang="en-GB" sz="3200" dirty="0" smtClean="0"/>
                        <a:t>Standing Committee</a:t>
                      </a:r>
                    </a:p>
                  </a:txBody>
                  <a:tcPr marT="45736" marB="45736"/>
                </a:tc>
              </a:tr>
              <a:tr h="662305">
                <a:tc>
                  <a:txBody>
                    <a:bodyPr/>
                    <a:lstStyle/>
                    <a:p>
                      <a:pPr algn="ctr"/>
                      <a:r>
                        <a:rPr lang="en-GB" sz="3200" dirty="0" smtClean="0"/>
                        <a:t>TG</a:t>
                      </a:r>
                      <a:endParaRPr lang="en-GB" sz="3200" dirty="0"/>
                    </a:p>
                  </a:txBody>
                  <a:tcPr marT="45736" marB="45736"/>
                </a:tc>
                <a:tc>
                  <a:txBody>
                    <a:bodyPr/>
                    <a:lstStyle/>
                    <a:p>
                      <a:pPr algn="ctr"/>
                      <a:r>
                        <a:rPr lang="en-GB" sz="3200" dirty="0" smtClean="0"/>
                        <a:t>Task Group</a:t>
                      </a:r>
                      <a:endParaRPr lang="en-GB" sz="3200" dirty="0"/>
                    </a:p>
                  </a:txBody>
                  <a:tcPr marT="45736" marB="45736"/>
                </a:tc>
              </a:tr>
              <a:tr h="662305">
                <a:tc>
                  <a:txBody>
                    <a:bodyPr/>
                    <a:lstStyle/>
                    <a:p>
                      <a:pPr algn="ctr"/>
                      <a:r>
                        <a:rPr lang="en-GB" sz="3200" dirty="0" smtClean="0"/>
                        <a:t>SG</a:t>
                      </a:r>
                      <a:endParaRPr lang="en-GB" sz="3200" dirty="0"/>
                    </a:p>
                  </a:txBody>
                  <a:tcPr marT="45736" marB="45736"/>
                </a:tc>
                <a:tc>
                  <a:txBody>
                    <a:bodyPr/>
                    <a:lstStyle/>
                    <a:p>
                      <a:pPr algn="ctr"/>
                      <a:r>
                        <a:rPr lang="en-GB" sz="3200" dirty="0" smtClean="0"/>
                        <a:t>Study Group</a:t>
                      </a:r>
                    </a:p>
                  </a:txBody>
                  <a:tcPr marT="45736" marB="45736"/>
                </a:tc>
              </a:tr>
            </a:tbl>
          </a:graphicData>
        </a:graphic>
      </p:graphicFrame>
      <p:sp>
        <p:nvSpPr>
          <p:cNvPr id="10264" name="Footer Placehold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Dorothy Stanley, Aruba Networks</a:t>
            </a:r>
            <a:endParaRPr lang="en-US" sz="1200" b="0" smtClean="0"/>
          </a:p>
        </p:txBody>
      </p:sp>
      <p:sp>
        <p:nvSpPr>
          <p:cNvPr id="2" name="Date Placeholder 1"/>
          <p:cNvSpPr>
            <a:spLocks noGrp="1"/>
          </p:cNvSpPr>
          <p:nvPr>
            <p:ph type="dt" sz="half" idx="10"/>
          </p:nvPr>
        </p:nvSpPr>
        <p:spPr/>
        <p:txBody>
          <a:bodyPr/>
          <a:lstStyle/>
          <a:p>
            <a:pPr>
              <a:defRPr/>
            </a:pPr>
            <a:r>
              <a:rPr lang="en-US" smtClean="0"/>
              <a:t>January 2015</a:t>
            </a:r>
            <a:endParaRPr lang="en-US" dirty="0"/>
          </a:p>
        </p:txBody>
      </p:sp>
      <p:sp>
        <p:nvSpPr>
          <p:cNvPr id="4" name="Slide Number Placeholder 3"/>
          <p:cNvSpPr>
            <a:spLocks noGrp="1"/>
          </p:cNvSpPr>
          <p:nvPr>
            <p:ph type="sldNum" sz="quarter" idx="12"/>
          </p:nvPr>
        </p:nvSpPr>
        <p:spPr/>
        <p:txBody>
          <a:bodyPr/>
          <a:lstStyle/>
          <a:p>
            <a:pPr>
              <a:defRPr/>
            </a:pPr>
            <a:r>
              <a:rPr lang="en-US" smtClean="0"/>
              <a:t>Slide </a:t>
            </a:r>
            <a:fld id="{638FAED2-464C-4508-9182-2C89713D063B}" type="slidenum">
              <a:rPr lang="en-US" smtClean="0"/>
              <a:pPr>
                <a:defRPr/>
              </a:pPr>
              <a:t>26</a:t>
            </a:fld>
            <a:endParaRPr lang="en-US"/>
          </a:p>
        </p:txBody>
      </p:sp>
      <p:sp>
        <p:nvSpPr>
          <p:cNvPr id="7" name="Footer Placeholder 4"/>
          <p:cNvSpPr txBox="1">
            <a:spLocks/>
          </p:cNvSpPr>
          <p:nvPr/>
        </p:nvSpPr>
        <p:spPr bwMode="auto">
          <a:xfrm>
            <a:off x="5867400" y="6629400"/>
            <a:ext cx="269009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smtClean="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algn="just"/>
            <a:r>
              <a:rPr lang="en-GB" dirty="0" smtClean="0"/>
              <a:t>From 11-14-1563 by Adrian Stephens, Intel</a:t>
            </a:r>
            <a:endParaRPr lang="en-GB" dirty="0"/>
          </a:p>
        </p:txBody>
      </p:sp>
    </p:spTree>
    <p:extLst>
      <p:ext uri="{BB962C8B-B14F-4D97-AF65-F5344CB8AC3E}">
        <p14:creationId xmlns:p14="http://schemas.microsoft.com/office/powerpoint/2010/main" val="8765648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152400"/>
            <a:ext cx="7086600" cy="457200"/>
          </a:xfrm>
        </p:spPr>
        <p:txBody>
          <a:bodyPr/>
          <a:lstStyle/>
          <a:p>
            <a:r>
              <a:rPr lang="en-GB" dirty="0"/>
              <a:t>W</a:t>
            </a:r>
            <a:r>
              <a:rPr lang="en-GB" dirty="0" smtClean="0"/>
              <a:t>4.1.1 </a:t>
            </a:r>
            <a:r>
              <a:rPr lang="en-GB" dirty="0" smtClean="0"/>
              <a:t>Groups</a:t>
            </a:r>
          </a:p>
        </p:txBody>
      </p:sp>
      <p:graphicFrame>
        <p:nvGraphicFramePr>
          <p:cNvPr id="7" name="Group 148"/>
          <p:cNvGraphicFramePr>
            <a:graphicFrameLocks/>
          </p:cNvGraphicFramePr>
          <p:nvPr>
            <p:extLst>
              <p:ext uri="{D42A27DB-BD31-4B8C-83A1-F6EECF244321}">
                <p14:modId xmlns:p14="http://schemas.microsoft.com/office/powerpoint/2010/main" val="2454850364"/>
              </p:ext>
            </p:extLst>
          </p:nvPr>
        </p:nvGraphicFramePr>
        <p:xfrm>
          <a:off x="304800" y="609601"/>
          <a:ext cx="8534400" cy="5776549"/>
        </p:xfrm>
        <a:graphic>
          <a:graphicData uri="http://schemas.openxmlformats.org/drawingml/2006/table">
            <a:tbl>
              <a:tblPr/>
              <a:tblGrid>
                <a:gridCol w="1003764"/>
                <a:gridCol w="2303316"/>
                <a:gridCol w="5227320"/>
              </a:tblGrid>
              <a:tr h="37842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Type</a:t>
                      </a:r>
                    </a:p>
                  </a:txBody>
                  <a:tcPr marT="45725" marB="4572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Group</a:t>
                      </a:r>
                    </a:p>
                  </a:txBody>
                  <a:tcPr marT="45725" marB="4572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Description</a:t>
                      </a:r>
                    </a:p>
                  </a:txBody>
                  <a:tcPr marT="45725" marB="4572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31171">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WG</a:t>
                      </a:r>
                    </a:p>
                  </a:txBody>
                  <a:tcPr marT="45725" marB="4572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WG11</a:t>
                      </a:r>
                    </a:p>
                  </a:txBody>
                  <a:tcPr marT="45725" marB="4572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The IEEE 802.11 Working Group</a:t>
                      </a:r>
                    </a:p>
                  </a:txBody>
                  <a:tcPr marT="45725" marB="4572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00681">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SC</a:t>
                      </a:r>
                    </a:p>
                  </a:txBody>
                  <a:tcPr marT="27435" marB="2743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ARC</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Architecture</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SC</a:t>
                      </a:r>
                    </a:p>
                  </a:txBody>
                  <a:tcPr marT="27435" marB="2743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PAR</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PAR review</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SC</a:t>
                      </a:r>
                    </a:p>
                  </a:txBody>
                  <a:tcPr marT="27435" marB="2743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REG</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Regulatory</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SC</a:t>
                      </a:r>
                    </a:p>
                  </a:txBody>
                  <a:tcPr marT="27435" marB="2743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PUB</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Publicity</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SC</a:t>
                      </a:r>
                    </a:p>
                  </a:txBody>
                  <a:tcPr marT="27435" marB="2743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WNG</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Wireless Next Generation</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802 SC</a:t>
                      </a:r>
                    </a:p>
                  </a:txBody>
                  <a:tcPr marT="27435" marB="2743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JTC1</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ISO/IEC JTC1/SC6</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84821">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TG</a:t>
                      </a:r>
                    </a:p>
                  </a:txBody>
                  <a:tcPr marT="27435" marB="2743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MC</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Revision mc (</a:t>
                      </a:r>
                      <a:r>
                        <a:rPr kumimoji="0" lang="en-US" sz="1800" b="0" i="0" u="none" strike="noStrike" cap="none" normalizeH="0" baseline="0" dirty="0" err="1" smtClean="0">
                          <a:ln>
                            <a:noFill/>
                          </a:ln>
                          <a:solidFill>
                            <a:schemeClr val="tx1"/>
                          </a:solidFill>
                          <a:effectLst/>
                          <a:latin typeface="Times New Roman" pitchFamily="18" charset="0"/>
                        </a:rPr>
                        <a:t>REVmc</a:t>
                      </a:r>
                      <a:r>
                        <a:rPr kumimoji="0" lang="en-US" sz="1800" b="0" i="0" u="none" strike="noStrike" cap="none" normalizeH="0" baseline="0" dirty="0" smtClean="0">
                          <a:ln>
                            <a:noFill/>
                          </a:ln>
                          <a:solidFill>
                            <a:schemeClr val="tx1"/>
                          </a:solidFill>
                          <a:effectLst/>
                          <a:latin typeface="Times New Roman" pitchFamily="18" charset="0"/>
                        </a:rPr>
                        <a:t>)</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67999">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TG</a:t>
                      </a:r>
                    </a:p>
                  </a:txBody>
                  <a:tcPr marT="27435" marB="27435"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AH</a:t>
                      </a:r>
                    </a:p>
                  </a:txBody>
                  <a:tcPr marT="27435" marB="27435"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Operation in 900 MHz bands (S1G)</a:t>
                      </a:r>
                    </a:p>
                  </a:txBody>
                  <a:tcPr marT="27435" marB="27435"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3714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TG</a:t>
                      </a:r>
                    </a:p>
                  </a:txBody>
                  <a:tcPr marT="27435" marB="2743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AI</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Fast Initial Link Setup (FILS)</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3714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TG</a:t>
                      </a:r>
                    </a:p>
                  </a:txBody>
                  <a:tcPr marT="27435" marB="2743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AJ</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China </a:t>
                      </a:r>
                      <a:r>
                        <a:rPr kumimoji="0" lang="en-US" sz="1800" b="0" i="0" u="none" strike="noStrike" cap="none" normalizeH="0" baseline="0" dirty="0" err="1" smtClean="0">
                          <a:ln>
                            <a:noFill/>
                          </a:ln>
                          <a:solidFill>
                            <a:schemeClr val="tx1"/>
                          </a:solidFill>
                          <a:effectLst/>
                          <a:latin typeface="Times New Roman" pitchFamily="18" charset="0"/>
                        </a:rPr>
                        <a:t>Milli</a:t>
                      </a:r>
                      <a:r>
                        <a:rPr kumimoji="0" lang="en-US" sz="1800" b="0" i="0" u="none" strike="noStrike" cap="none" normalizeH="0" baseline="0" dirty="0" smtClean="0">
                          <a:ln>
                            <a:noFill/>
                          </a:ln>
                          <a:solidFill>
                            <a:schemeClr val="tx1"/>
                          </a:solidFill>
                          <a:effectLst/>
                          <a:latin typeface="Times New Roman" pitchFamily="18" charset="0"/>
                        </a:rPr>
                        <a:t>-Meter Wave (CMMW)</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3714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TG</a:t>
                      </a:r>
                    </a:p>
                  </a:txBody>
                  <a:tcPr marT="27435" marB="2743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AQ</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Pre-association Discovery (PAD)</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3714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TG</a:t>
                      </a:r>
                    </a:p>
                  </a:txBody>
                  <a:tcPr marT="27435" marB="2743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AK</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General Link (GLK)</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3714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TG</a:t>
                      </a:r>
                    </a:p>
                  </a:txBody>
                  <a:tcPr marT="27435" marB="2743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AX</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High Efficiency Wireless LAN (HEW)</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3714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SG</a:t>
                      </a:r>
                    </a:p>
                  </a:txBody>
                  <a:tcPr marT="27435" marB="2743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NG60</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Next Generation 60 GHz</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3714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SG</a:t>
                      </a:r>
                    </a:p>
                  </a:txBody>
                  <a:tcPr marT="27435" marB="2743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NGP</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Next Generation Positioning</a:t>
                      </a:r>
                    </a:p>
                  </a:txBody>
                  <a:tcPr marT="27435" marB="2743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11330" name="Footer Placehold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Dorothy Stanley, Aruba Networks</a:t>
            </a:r>
            <a:endParaRPr lang="en-US" sz="1200" b="0" smtClean="0"/>
          </a:p>
        </p:txBody>
      </p:sp>
      <p:sp>
        <p:nvSpPr>
          <p:cNvPr id="2" name="Date Placeholder 1"/>
          <p:cNvSpPr>
            <a:spLocks noGrp="1"/>
          </p:cNvSpPr>
          <p:nvPr>
            <p:ph type="dt" sz="half" idx="10"/>
          </p:nvPr>
        </p:nvSpPr>
        <p:spPr/>
        <p:txBody>
          <a:bodyPr/>
          <a:lstStyle/>
          <a:p>
            <a:pPr>
              <a:defRPr/>
            </a:pPr>
            <a:r>
              <a:rPr lang="en-US" smtClean="0"/>
              <a:t>January 2015</a:t>
            </a:r>
            <a:endParaRPr lang="en-US" dirty="0"/>
          </a:p>
        </p:txBody>
      </p:sp>
      <p:sp>
        <p:nvSpPr>
          <p:cNvPr id="3" name="Slide Number Placeholder 2"/>
          <p:cNvSpPr>
            <a:spLocks noGrp="1"/>
          </p:cNvSpPr>
          <p:nvPr>
            <p:ph type="sldNum" sz="quarter" idx="12"/>
          </p:nvPr>
        </p:nvSpPr>
        <p:spPr/>
        <p:txBody>
          <a:bodyPr/>
          <a:lstStyle/>
          <a:p>
            <a:pPr>
              <a:defRPr/>
            </a:pPr>
            <a:r>
              <a:rPr lang="en-US" smtClean="0"/>
              <a:t>Slide </a:t>
            </a:r>
            <a:fld id="{638FAED2-464C-4508-9182-2C89713D063B}" type="slidenum">
              <a:rPr lang="en-US" smtClean="0"/>
              <a:pPr>
                <a:defRPr/>
              </a:pPr>
              <a:t>27</a:t>
            </a:fld>
            <a:endParaRPr lang="en-US"/>
          </a:p>
        </p:txBody>
      </p:sp>
      <p:sp>
        <p:nvSpPr>
          <p:cNvPr id="8" name="Footer Placeholder 4"/>
          <p:cNvSpPr txBox="1">
            <a:spLocks/>
          </p:cNvSpPr>
          <p:nvPr/>
        </p:nvSpPr>
        <p:spPr bwMode="auto">
          <a:xfrm>
            <a:off x="5867400" y="6629400"/>
            <a:ext cx="269009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smtClean="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algn="just"/>
            <a:r>
              <a:rPr lang="en-GB" dirty="0" smtClean="0"/>
              <a:t>From 11-14-1563 by Adrian Stephens, Intel</a:t>
            </a:r>
            <a:endParaRPr lang="en-GB" dirty="0"/>
          </a:p>
        </p:txBody>
      </p:sp>
    </p:spTree>
    <p:extLst>
      <p:ext uri="{BB962C8B-B14F-4D97-AF65-F5344CB8AC3E}">
        <p14:creationId xmlns:p14="http://schemas.microsoft.com/office/powerpoint/2010/main" val="31315282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72"/>
          <p:cNvSpPr>
            <a:spLocks noGrp="1" noChangeArrowheads="1"/>
          </p:cNvSpPr>
          <p:nvPr>
            <p:ph type="title"/>
          </p:nvPr>
        </p:nvSpPr>
        <p:spPr>
          <a:xfrm>
            <a:off x="685800" y="685800"/>
            <a:ext cx="7772400" cy="685800"/>
          </a:xfrm>
        </p:spPr>
        <p:txBody>
          <a:bodyPr/>
          <a:lstStyle/>
          <a:p>
            <a:r>
              <a:rPr lang="en-US" dirty="0"/>
              <a:t>W</a:t>
            </a:r>
            <a:r>
              <a:rPr lang="en-US" dirty="0" smtClean="0"/>
              <a:t>4.1.2 </a:t>
            </a:r>
            <a:r>
              <a:rPr lang="en-US" dirty="0" smtClean="0"/>
              <a:t>PAR Expiration/Renewal Schedule</a:t>
            </a:r>
          </a:p>
        </p:txBody>
      </p:sp>
      <p:graphicFrame>
        <p:nvGraphicFramePr>
          <p:cNvPr id="3247205" name="Group 101"/>
          <p:cNvGraphicFramePr>
            <a:graphicFrameLocks noGrp="1"/>
          </p:cNvGraphicFramePr>
          <p:nvPr>
            <p:ph idx="1"/>
            <p:extLst>
              <p:ext uri="{D42A27DB-BD31-4B8C-83A1-F6EECF244321}">
                <p14:modId xmlns:p14="http://schemas.microsoft.com/office/powerpoint/2010/main" val="4262814299"/>
              </p:ext>
            </p:extLst>
          </p:nvPr>
        </p:nvGraphicFramePr>
        <p:xfrm>
          <a:off x="304800" y="1728788"/>
          <a:ext cx="5384800" cy="4084640"/>
        </p:xfrm>
        <a:graphic>
          <a:graphicData uri="http://schemas.openxmlformats.org/drawingml/2006/table">
            <a:tbl>
              <a:tblPr/>
              <a:tblGrid>
                <a:gridCol w="2209800"/>
                <a:gridCol w="3175000"/>
              </a:tblGrid>
              <a:tr h="45723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Project</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PAR Expiration Date</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51820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rPr>
                        <a:t>AH</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rPr>
                        <a:t>31-DEC-2016</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51820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rPr>
                        <a:t>AI</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rPr>
                        <a:t>31-DEC-2016</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51820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rPr>
                        <a:t>MC</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rPr>
                        <a:t>31-DEC-2016</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51820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rPr>
                        <a:t>AJ</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rPr>
                        <a:t>31-DEC-2016</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51820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rPr>
                        <a:t>AK</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800" b="1" i="0" u="none" strike="noStrike" cap="none" normalizeH="0" baseline="0" dirty="0" smtClean="0">
                          <a:ln>
                            <a:noFill/>
                          </a:ln>
                          <a:solidFill>
                            <a:schemeClr val="tx1"/>
                          </a:solidFill>
                          <a:effectLst/>
                          <a:latin typeface="Times New Roman" pitchFamily="18" charset="0"/>
                        </a:rPr>
                        <a:t>31-DEC-2016</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51820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rPr>
                        <a:t>AQ</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800" b="1" i="0" u="none" strike="noStrike" cap="none" normalizeH="0" baseline="0" dirty="0" smtClean="0">
                          <a:ln>
                            <a:noFill/>
                          </a:ln>
                          <a:solidFill>
                            <a:schemeClr val="tx1"/>
                          </a:solidFill>
                          <a:effectLst/>
                          <a:latin typeface="Times New Roman" pitchFamily="18" charset="0"/>
                        </a:rPr>
                        <a:t>31-DEC-2016</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51820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rPr>
                        <a:t>AX</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800" b="1" i="0" u="none" strike="noStrike" cap="none" normalizeH="0" baseline="0" dirty="0" smtClean="0">
                          <a:ln>
                            <a:noFill/>
                          </a:ln>
                          <a:solidFill>
                            <a:schemeClr val="tx1"/>
                          </a:solidFill>
                          <a:effectLst/>
                          <a:latin typeface="Times New Roman" pitchFamily="18" charset="0"/>
                        </a:rPr>
                        <a:t>31-DEC-2018</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13345" name="Text Box 83"/>
          <p:cNvSpPr txBox="1">
            <a:spLocks noChangeArrowheads="1"/>
          </p:cNvSpPr>
          <p:nvPr/>
        </p:nvSpPr>
        <p:spPr bwMode="auto">
          <a:xfrm>
            <a:off x="819150" y="5943600"/>
            <a:ext cx="45989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800">
                <a:hlinkClick r:id="rId3"/>
              </a:rPr>
              <a:t>http://www.ieee802.org/11/PARs/index.html</a:t>
            </a:r>
            <a:endParaRPr lang="en-US" sz="1800"/>
          </a:p>
        </p:txBody>
      </p:sp>
      <p:sp>
        <p:nvSpPr>
          <p:cNvPr id="13346" name="Footer Placehold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Dorothy Stanley, Aruba Networks</a:t>
            </a:r>
            <a:endParaRPr lang="en-US" sz="1200" b="0" smtClean="0"/>
          </a:p>
        </p:txBody>
      </p:sp>
      <p:sp>
        <p:nvSpPr>
          <p:cNvPr id="2" name="Date Placeholder 1"/>
          <p:cNvSpPr>
            <a:spLocks noGrp="1"/>
          </p:cNvSpPr>
          <p:nvPr>
            <p:ph type="dt" sz="half" idx="10"/>
          </p:nvPr>
        </p:nvSpPr>
        <p:spPr/>
        <p:txBody>
          <a:bodyPr/>
          <a:lstStyle/>
          <a:p>
            <a:pPr>
              <a:defRPr/>
            </a:pPr>
            <a:r>
              <a:rPr lang="en-US" smtClean="0"/>
              <a:t>January 2015</a:t>
            </a:r>
            <a:endParaRPr lang="en-US" dirty="0"/>
          </a:p>
        </p:txBody>
      </p:sp>
      <p:sp>
        <p:nvSpPr>
          <p:cNvPr id="3" name="Slide Number Placeholder 2"/>
          <p:cNvSpPr>
            <a:spLocks noGrp="1"/>
          </p:cNvSpPr>
          <p:nvPr>
            <p:ph type="sldNum" sz="quarter" idx="12"/>
          </p:nvPr>
        </p:nvSpPr>
        <p:spPr/>
        <p:txBody>
          <a:bodyPr/>
          <a:lstStyle/>
          <a:p>
            <a:pPr>
              <a:defRPr/>
            </a:pPr>
            <a:r>
              <a:rPr lang="en-US" smtClean="0"/>
              <a:t>Slide </a:t>
            </a:r>
            <a:fld id="{638FAED2-464C-4508-9182-2C89713D063B}" type="slidenum">
              <a:rPr lang="en-US" smtClean="0"/>
              <a:pPr>
                <a:defRPr/>
              </a:pPr>
              <a:t>28</a:t>
            </a:fld>
            <a:endParaRPr lang="en-US"/>
          </a:p>
        </p:txBody>
      </p:sp>
      <p:sp>
        <p:nvSpPr>
          <p:cNvPr id="8" name="Footer Placeholder 4"/>
          <p:cNvSpPr txBox="1">
            <a:spLocks/>
          </p:cNvSpPr>
          <p:nvPr/>
        </p:nvSpPr>
        <p:spPr bwMode="auto">
          <a:xfrm>
            <a:off x="5867400" y="6629400"/>
            <a:ext cx="269009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smtClean="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algn="just"/>
            <a:r>
              <a:rPr lang="en-GB" dirty="0" smtClean="0"/>
              <a:t>From 11-14-1563 by Adrian Stephens, Intel</a:t>
            </a:r>
            <a:endParaRPr lang="en-GB" dirty="0"/>
          </a:p>
        </p:txBody>
      </p:sp>
    </p:spTree>
    <p:extLst>
      <p:ext uri="{BB962C8B-B14F-4D97-AF65-F5344CB8AC3E}">
        <p14:creationId xmlns:p14="http://schemas.microsoft.com/office/powerpoint/2010/main" val="24795934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0" y="930275"/>
            <a:ext cx="7772400" cy="822325"/>
          </a:xfrm>
        </p:spPr>
        <p:txBody>
          <a:bodyPr/>
          <a:lstStyle/>
          <a:p>
            <a:r>
              <a:rPr lang="en-US" dirty="0"/>
              <a:t>W</a:t>
            </a:r>
            <a:r>
              <a:rPr lang="en-US" dirty="0" smtClean="0"/>
              <a:t>4.1.3 </a:t>
            </a:r>
            <a:r>
              <a:rPr lang="en-US" dirty="0" smtClean="0"/>
              <a:t>802.11 WG Appointed positions</a:t>
            </a:r>
          </a:p>
        </p:txBody>
      </p:sp>
      <p:sp>
        <p:nvSpPr>
          <p:cNvPr id="76805" name="Rectangle 3"/>
          <p:cNvSpPr>
            <a:spLocks noGrp="1" noChangeArrowheads="1"/>
          </p:cNvSpPr>
          <p:nvPr>
            <p:ph type="body" idx="1"/>
          </p:nvPr>
        </p:nvSpPr>
        <p:spPr>
          <a:xfrm>
            <a:off x="149225" y="1989138"/>
            <a:ext cx="8994775" cy="4114800"/>
          </a:xfrm>
        </p:spPr>
        <p:txBody>
          <a:bodyPr/>
          <a:lstStyle/>
          <a:p>
            <a:pPr>
              <a:defRPr/>
            </a:pPr>
            <a:r>
              <a:rPr lang="en-US" sz="2600" dirty="0" smtClean="0"/>
              <a:t>WG Secretary – Stephen McCann</a:t>
            </a:r>
          </a:p>
          <a:p>
            <a:pPr>
              <a:defRPr/>
            </a:pPr>
            <a:r>
              <a:rPr lang="en-US" sz="2600" dirty="0" smtClean="0"/>
              <a:t>Treasurer – Jon Rosdahl</a:t>
            </a:r>
          </a:p>
          <a:p>
            <a:pPr>
              <a:defRPr/>
            </a:pPr>
            <a:r>
              <a:rPr lang="en-US" sz="2600" dirty="0" smtClean="0"/>
              <a:t>Publicity – Stephen McCann</a:t>
            </a:r>
          </a:p>
          <a:p>
            <a:pPr>
              <a:defRPr/>
            </a:pPr>
            <a:r>
              <a:rPr lang="en-US" sz="2600" dirty="0" smtClean="0"/>
              <a:t>ANA Authority – Adrian Stephens</a:t>
            </a:r>
          </a:p>
          <a:p>
            <a:pPr>
              <a:defRPr/>
            </a:pPr>
            <a:r>
              <a:rPr lang="en-US" sz="2600" dirty="0" smtClean="0"/>
              <a:t>WG Technical Editors – Adrian Stephens, Peter Ecclesine</a:t>
            </a:r>
            <a:endParaRPr lang="en-US" sz="2600" dirty="0"/>
          </a:p>
          <a:p>
            <a:pPr marL="0" indent="0">
              <a:buFontTx/>
              <a:buNone/>
              <a:defRPr/>
            </a:pPr>
            <a:endParaRPr lang="en-US" sz="2600" dirty="0" smtClean="0"/>
          </a:p>
        </p:txBody>
      </p:sp>
      <p:sp>
        <p:nvSpPr>
          <p:cNvPr id="14341" name="Footer Placehold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Dorothy Stanley, Aruba Networks</a:t>
            </a:r>
            <a:endParaRPr lang="en-US" sz="1200" b="0" smtClean="0"/>
          </a:p>
        </p:txBody>
      </p:sp>
      <p:sp>
        <p:nvSpPr>
          <p:cNvPr id="2" name="Date Placeholder 1"/>
          <p:cNvSpPr>
            <a:spLocks noGrp="1"/>
          </p:cNvSpPr>
          <p:nvPr>
            <p:ph type="dt" sz="half" idx="10"/>
          </p:nvPr>
        </p:nvSpPr>
        <p:spPr/>
        <p:txBody>
          <a:bodyPr/>
          <a:lstStyle/>
          <a:p>
            <a:pPr>
              <a:defRPr/>
            </a:pPr>
            <a:r>
              <a:rPr lang="en-US" smtClean="0"/>
              <a:t>January 2015</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DDBC98B1-8847-456F-A590-69DC1C4B50DA}" type="slidenum">
              <a:rPr lang="en-US" smtClean="0"/>
              <a:pPr>
                <a:defRPr/>
              </a:pPr>
              <a:t>29</a:t>
            </a:fld>
            <a:endParaRPr lang="en-US"/>
          </a:p>
        </p:txBody>
      </p:sp>
      <p:sp>
        <p:nvSpPr>
          <p:cNvPr id="7" name="Footer Placeholder 4"/>
          <p:cNvSpPr txBox="1">
            <a:spLocks/>
          </p:cNvSpPr>
          <p:nvPr/>
        </p:nvSpPr>
        <p:spPr bwMode="auto">
          <a:xfrm>
            <a:off x="5867400" y="6629400"/>
            <a:ext cx="269009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smtClean="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algn="just"/>
            <a:r>
              <a:rPr lang="en-GB" dirty="0" smtClean="0"/>
              <a:t>From 11-14-1563 by Adrian Stephens, Intel</a:t>
            </a:r>
            <a:endParaRPr lang="en-GB" dirty="0"/>
          </a:p>
        </p:txBody>
      </p:sp>
    </p:spTree>
    <p:extLst>
      <p:ext uri="{BB962C8B-B14F-4D97-AF65-F5344CB8AC3E}">
        <p14:creationId xmlns:p14="http://schemas.microsoft.com/office/powerpoint/2010/main" val="2712875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Wednesday Jan 21, 2015</a:t>
            </a:r>
            <a:r>
              <a:rPr lang="en-US" sz="3200" dirty="0" smtClean="0"/>
              <a:t>– </a:t>
            </a:r>
            <a:r>
              <a:rPr lang="en-US" sz="3200" dirty="0" smtClean="0"/>
              <a:t/>
            </a:r>
            <a:br>
              <a:rPr lang="en-US" sz="3200" dirty="0" smtClean="0"/>
            </a:br>
            <a:r>
              <a:rPr lang="en-US" sz="3200" dirty="0" smtClean="0"/>
              <a:t>802.11 Opening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a:t>
            </a:r>
            <a:r>
              <a:rPr lang="en-US" dirty="0" smtClean="0"/>
              <a:t>Plenary – China Interim January 2015</a:t>
            </a:r>
            <a:endParaRPr lang="en-US" dirty="0"/>
          </a:p>
        </p:txBody>
      </p:sp>
      <p:sp>
        <p:nvSpPr>
          <p:cNvPr id="4" name="Date Placeholder 3"/>
          <p:cNvSpPr>
            <a:spLocks noGrp="1"/>
          </p:cNvSpPr>
          <p:nvPr>
            <p:ph type="dt" sz="half" idx="10"/>
          </p:nvPr>
        </p:nvSpPr>
        <p:spPr>
          <a:xfrm>
            <a:off x="696913" y="332601"/>
            <a:ext cx="1741487" cy="276999"/>
          </a:xfrm>
        </p:spPr>
        <p:txBody>
          <a:bodyPr/>
          <a:lstStyle/>
          <a:p>
            <a:pPr>
              <a:defRPr/>
            </a:pPr>
            <a:r>
              <a:rPr lang="en-US" smtClean="0"/>
              <a:t>January 2015</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B7DC20B9-232F-45E3-915F-318DA7AF0997}"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2057400" y="152400"/>
            <a:ext cx="3733801" cy="381000"/>
          </a:xfrm>
        </p:spPr>
        <p:txBody>
          <a:bodyPr/>
          <a:lstStyle/>
          <a:p>
            <a:r>
              <a:rPr lang="en-US" sz="2800" dirty="0" smtClean="0"/>
              <a:t>Officer confirmation </a:t>
            </a:r>
          </a:p>
        </p:txBody>
      </p:sp>
      <p:graphicFrame>
        <p:nvGraphicFramePr>
          <p:cNvPr id="11" name="Group 148"/>
          <p:cNvGraphicFramePr>
            <a:graphicFrameLocks/>
          </p:cNvGraphicFramePr>
          <p:nvPr>
            <p:extLst>
              <p:ext uri="{D42A27DB-BD31-4B8C-83A1-F6EECF244321}">
                <p14:modId xmlns:p14="http://schemas.microsoft.com/office/powerpoint/2010/main" val="2645337636"/>
              </p:ext>
            </p:extLst>
          </p:nvPr>
        </p:nvGraphicFramePr>
        <p:xfrm>
          <a:off x="152400" y="685800"/>
          <a:ext cx="8763000" cy="5763265"/>
        </p:xfrm>
        <a:graphic>
          <a:graphicData uri="http://schemas.openxmlformats.org/drawingml/2006/table">
            <a:tbl>
              <a:tblPr/>
              <a:tblGrid>
                <a:gridCol w="514350"/>
                <a:gridCol w="685800"/>
                <a:gridCol w="1771650"/>
                <a:gridCol w="2209800"/>
                <a:gridCol w="2133600"/>
                <a:gridCol w="1447800"/>
              </a:tblGrid>
              <a:tr h="28422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rPr>
                        <a:t>Cat</a:t>
                      </a:r>
                    </a:p>
                  </a:txBody>
                  <a:tcPr marT="45698" marB="4569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rPr>
                        <a:t>Group</a:t>
                      </a:r>
                    </a:p>
                  </a:txBody>
                  <a:tcPr marT="45698" marB="4569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Chair</a:t>
                      </a:r>
                    </a:p>
                  </a:txBody>
                  <a:tcPr marT="45698" marB="4569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Vice Chair</a:t>
                      </a:r>
                    </a:p>
                  </a:txBody>
                  <a:tcPr marT="45698" marB="4569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Technical Editor</a:t>
                      </a:r>
                    </a:p>
                  </a:txBody>
                  <a:tcPr marT="45698" marB="4569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 Secretary</a:t>
                      </a:r>
                    </a:p>
                  </a:txBody>
                  <a:tcPr marT="45698" marB="4569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60614">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SC</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ARC</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Mark HAMILTON</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Joe LEVY</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60614">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SC</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PAR</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Jon ROSDAHL</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60614">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SC</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PUB</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Stephen MCCANN</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60614">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SC</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REG</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Richard KENNEDY</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60614">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SC</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WNG</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Clint CHAPLIN</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Jim LANSFORD</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60614">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TG</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MC</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Dorothy STANLEY</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Mark HAMILTON, Jon ROSDAHL</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Adrian STEPHENS, sub-editors Emily QI, Edward AU</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Jon ROSDAHL</a:t>
                      </a: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67942">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TG</a:t>
                      </a:r>
                    </a:p>
                  </a:txBody>
                  <a:tcPr marT="27418" marB="27418"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AH</a:t>
                      </a:r>
                    </a:p>
                  </a:txBody>
                  <a:tcPr marT="27418" marB="27418"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err="1" smtClean="0">
                          <a:ln>
                            <a:noFill/>
                          </a:ln>
                          <a:solidFill>
                            <a:schemeClr val="tx1"/>
                          </a:solidFill>
                          <a:effectLst/>
                          <a:latin typeface="Times New Roman" pitchFamily="18" charset="0"/>
                          <a:ea typeface="+mn-ea"/>
                          <a:cs typeface="+mn-cs"/>
                        </a:rPr>
                        <a:t>Yongho</a:t>
                      </a: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 SEOK</a:t>
                      </a:r>
                    </a:p>
                  </a:txBody>
                  <a:tcPr marT="27418" marB="27418"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altLang="ko-KR" sz="1400" b="1" i="0" u="none" strike="noStrike" kern="1200" cap="none" normalizeH="0" baseline="0" dirty="0" smtClean="0">
                          <a:ln>
                            <a:noFill/>
                          </a:ln>
                          <a:solidFill>
                            <a:schemeClr val="tx1"/>
                          </a:solidFill>
                          <a:effectLst/>
                          <a:latin typeface="Times New Roman" pitchFamily="18" charset="0"/>
                          <a:ea typeface="+mn-ea"/>
                          <a:cs typeface="+mn-cs"/>
                        </a:rPr>
                        <a:t>Alfred ASTERJADHI </a:t>
                      </a: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 </a:t>
                      </a:r>
                      <a:r>
                        <a:rPr kumimoji="0" lang="en-US" altLang="ko-KR" sz="1400" b="1" i="0" u="none" strike="noStrike" kern="1200" cap="none" normalizeH="0" baseline="0" dirty="0" smtClean="0">
                          <a:ln>
                            <a:noFill/>
                          </a:ln>
                          <a:solidFill>
                            <a:schemeClr val="tx1"/>
                          </a:solidFill>
                          <a:effectLst/>
                          <a:latin typeface="Times New Roman" pitchFamily="18" charset="0"/>
                          <a:ea typeface="+mn-ea"/>
                          <a:cs typeface="+mn-cs"/>
                        </a:rPr>
                        <a:t>Zander LEI</a:t>
                      </a: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err="1" smtClean="0">
                          <a:ln>
                            <a:noFill/>
                          </a:ln>
                          <a:solidFill>
                            <a:schemeClr val="tx1"/>
                          </a:solidFill>
                          <a:effectLst/>
                          <a:latin typeface="Times New Roman" pitchFamily="18" charset="0"/>
                          <a:ea typeface="+mn-ea"/>
                          <a:cs typeface="+mn-cs"/>
                        </a:rPr>
                        <a:t>Yongho</a:t>
                      </a: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 SEOK,</a:t>
                      </a:r>
                      <a:r>
                        <a:rPr kumimoji="0" lang="en-US" altLang="ko-KR" sz="1400" b="1" i="0" u="none" strike="noStrike" kern="1200" cap="none" normalizeH="0" baseline="0" dirty="0" smtClean="0">
                          <a:ln>
                            <a:noFill/>
                          </a:ln>
                          <a:solidFill>
                            <a:schemeClr val="tx1"/>
                          </a:solidFill>
                          <a:effectLst/>
                          <a:latin typeface="Times New Roman" pitchFamily="18" charset="0"/>
                          <a:ea typeface="+mn-ea"/>
                          <a:cs typeface="+mn-cs"/>
                        </a:rPr>
                        <a:t> Alfred ASTERJADHI</a:t>
                      </a: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 </a:t>
                      </a:r>
                    </a:p>
                  </a:txBody>
                  <a:tcPr marT="27418" marB="27418"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algn="ctr"/>
                      <a:r>
                        <a:rPr kumimoji="0" lang="en-US" altLang="ko-KR" sz="1400" b="1" i="0" u="none" strike="noStrike" kern="1200" cap="none" normalizeH="0" baseline="0" dirty="0" smtClean="0">
                          <a:ln>
                            <a:noFill/>
                          </a:ln>
                          <a:solidFill>
                            <a:schemeClr val="tx1"/>
                          </a:solidFill>
                          <a:effectLst/>
                          <a:latin typeface="Times New Roman" pitchFamily="18" charset="0"/>
                          <a:ea typeface="+mn-ea"/>
                          <a:cs typeface="+mn-cs"/>
                        </a:rPr>
                        <a:t>Zander LEI </a:t>
                      </a: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T="27418" marB="27418"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88675">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smtClean="0">
                          <a:ln>
                            <a:noFill/>
                          </a:ln>
                          <a:solidFill>
                            <a:schemeClr val="tx1"/>
                          </a:solidFill>
                          <a:effectLst/>
                          <a:latin typeface="Times New Roman" pitchFamily="18" charset="0"/>
                          <a:ea typeface="+mn-ea"/>
                          <a:cs typeface="+mn-cs"/>
                        </a:rPr>
                        <a:t>TG</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AI</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Hiroshi MANO</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Marc EMMELMANN</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Lee ARMSTRONG</a:t>
                      </a:r>
                    </a:p>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Ping FANG</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Hitoshi MORIOKA</a:t>
                      </a: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57647">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TG</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AJ</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Xiaoming PENG</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Haiming WANG</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altLang="en-US" sz="1400" b="1" i="0" u="none" strike="noStrike" kern="1200" cap="none" normalizeH="0" baseline="0" dirty="0" err="1" smtClean="0">
                          <a:ln>
                            <a:noFill/>
                          </a:ln>
                          <a:solidFill>
                            <a:schemeClr val="tx1"/>
                          </a:solidFill>
                          <a:effectLst/>
                          <a:latin typeface="Times New Roman" pitchFamily="18" charset="0"/>
                          <a:ea typeface="+mn-ea"/>
                          <a:cs typeface="+mn-cs"/>
                        </a:rPr>
                        <a:t>Jiamin</a:t>
                      </a:r>
                      <a:r>
                        <a:rPr kumimoji="0" lang="en-US" altLang="en-US" sz="1400" b="1" i="0" u="none" strike="noStrike" kern="1200" cap="none" normalizeH="0" baseline="0" dirty="0" smtClean="0">
                          <a:ln>
                            <a:noFill/>
                          </a:ln>
                          <a:solidFill>
                            <a:schemeClr val="tx1"/>
                          </a:solidFill>
                          <a:effectLst/>
                          <a:latin typeface="Times New Roman" pitchFamily="18" charset="0"/>
                          <a:ea typeface="+mn-ea"/>
                          <a:cs typeface="+mn-cs"/>
                        </a:rPr>
                        <a:t> CHEN </a:t>
                      </a: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HAO </a:t>
                      </a:r>
                      <a:r>
                        <a:rPr kumimoji="0" lang="en-US" sz="1400" b="1" i="0" u="none" strike="noStrike" kern="1200" cap="none" normalizeH="0" baseline="0" dirty="0" err="1" smtClean="0">
                          <a:ln>
                            <a:noFill/>
                          </a:ln>
                          <a:solidFill>
                            <a:schemeClr val="tx1"/>
                          </a:solidFill>
                          <a:effectLst/>
                          <a:latin typeface="Times New Roman" pitchFamily="18" charset="0"/>
                          <a:ea typeface="+mn-ea"/>
                          <a:cs typeface="+mn-cs"/>
                        </a:rPr>
                        <a:t>Peng</a:t>
                      </a: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88675">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TG</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AK</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Donald EASTLAKE</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Mark HAMILTON</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Donald EASTLAKE</a:t>
                      </a:r>
                    </a:p>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Norm FINN</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Filip MESTANOV</a:t>
                      </a: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70605">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TG</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AQ</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Stephen MCCANN </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err="1" smtClean="0">
                          <a:ln>
                            <a:noFill/>
                          </a:ln>
                          <a:solidFill>
                            <a:schemeClr val="tx1"/>
                          </a:solidFill>
                          <a:effectLst/>
                          <a:latin typeface="Times New Roman" pitchFamily="18" charset="0"/>
                          <a:ea typeface="+mn-ea"/>
                          <a:cs typeface="+mn-cs"/>
                        </a:rPr>
                        <a:t>Yunsong</a:t>
                      </a: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 YANG</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Dan GAL</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err="1" smtClean="0">
                          <a:ln>
                            <a:noFill/>
                          </a:ln>
                          <a:solidFill>
                            <a:schemeClr val="tx1"/>
                          </a:solidFill>
                          <a:effectLst/>
                          <a:latin typeface="Times New Roman" pitchFamily="18" charset="0"/>
                          <a:ea typeface="+mn-ea"/>
                          <a:cs typeface="+mn-cs"/>
                        </a:rPr>
                        <a:t>Dapeng</a:t>
                      </a: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 LIU </a:t>
                      </a: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521903">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TG</a:t>
                      </a:r>
                    </a:p>
                  </a:txBody>
                  <a:tcPr marT="27418" marB="27418"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AX</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Osama ABOUL-MAGD</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Simone MERLIN</a:t>
                      </a:r>
                    </a:p>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Ron PORAT</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Robert STACEY</a:t>
                      </a:r>
                    </a:p>
                  </a:txBody>
                  <a:tcPr marT="27418" marB="27418"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lang="en-CA" altLang="en-US" sz="1400" b="1" dirty="0" smtClean="0"/>
                        <a:t>Yasuhiko INOUE</a:t>
                      </a:r>
                      <a:r>
                        <a:rPr lang="en-CA" altLang="en-US" sz="1400" dirty="0" smtClean="0"/>
                        <a:t> </a:t>
                      </a: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8" marB="27418"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97438">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SG</a:t>
                      </a:r>
                    </a:p>
                  </a:txBody>
                  <a:tcPr marT="27414" marB="274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NG60</a:t>
                      </a:r>
                    </a:p>
                  </a:txBody>
                  <a:tcPr marT="27414" marB="27414"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Edward AU</a:t>
                      </a:r>
                    </a:p>
                  </a:txBody>
                  <a:tcPr marT="27414" marB="27414"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4" marB="27414"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4" marB="27414"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err="1" smtClean="0">
                          <a:ln>
                            <a:noFill/>
                          </a:ln>
                          <a:solidFill>
                            <a:schemeClr val="tx1"/>
                          </a:solidFill>
                          <a:effectLst/>
                          <a:latin typeface="Times New Roman" pitchFamily="18" charset="0"/>
                          <a:ea typeface="+mn-ea"/>
                          <a:cs typeface="+mn-cs"/>
                        </a:rPr>
                        <a:t>Jeorge</a:t>
                      </a: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 HURTARTE</a:t>
                      </a:r>
                    </a:p>
                  </a:txBody>
                  <a:tcPr marT="27414" marB="274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73090">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SG</a:t>
                      </a:r>
                    </a:p>
                  </a:txBody>
                  <a:tcPr marT="27414" marB="274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NGP</a:t>
                      </a:r>
                    </a:p>
                  </a:txBody>
                  <a:tcPr marT="27414" marB="27414"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Jonathan SEGEV</a:t>
                      </a:r>
                    </a:p>
                  </a:txBody>
                  <a:tcPr marT="27414" marB="27414"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4" marB="27414"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smtClean="0">
                        <a:ln>
                          <a:noFill/>
                        </a:ln>
                        <a:solidFill>
                          <a:schemeClr val="tx1"/>
                        </a:solidFill>
                        <a:effectLst/>
                        <a:latin typeface="Times New Roman" pitchFamily="18" charset="0"/>
                        <a:ea typeface="+mn-ea"/>
                        <a:cs typeface="+mn-cs"/>
                      </a:endParaRPr>
                    </a:p>
                  </a:txBody>
                  <a:tcPr marT="27414" marB="27414"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Times New Roman" pitchFamily="18" charset="0"/>
                          <a:ea typeface="+mn-ea"/>
                          <a:cs typeface="+mn-cs"/>
                        </a:rPr>
                        <a:t>Gabor BAJKO</a:t>
                      </a:r>
                    </a:p>
                  </a:txBody>
                  <a:tcPr marT="27414" marB="274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2" name="TextBox 1"/>
          <p:cNvSpPr txBox="1"/>
          <p:nvPr/>
        </p:nvSpPr>
        <p:spPr>
          <a:xfrm>
            <a:off x="6629400" y="1905000"/>
            <a:ext cx="1981200" cy="338554"/>
          </a:xfrm>
          <a:prstGeom prst="rect">
            <a:avLst/>
          </a:prstGeom>
          <a:solidFill>
            <a:srgbClr val="FFFF00"/>
          </a:solidFill>
        </p:spPr>
        <p:txBody>
          <a:bodyPr wrap="square" rtlCol="0">
            <a:spAutoFit/>
          </a:bodyPr>
          <a:lstStyle/>
          <a:p>
            <a:r>
              <a:rPr lang="en-GB" sz="1600" dirty="0" smtClean="0"/>
              <a:t>For confirmation</a:t>
            </a:r>
            <a:endParaRPr lang="en-GB" sz="1600" dirty="0"/>
          </a:p>
        </p:txBody>
      </p:sp>
      <p:sp>
        <p:nvSpPr>
          <p:cNvPr id="3" name="TextBox 2"/>
          <p:cNvSpPr txBox="1"/>
          <p:nvPr/>
        </p:nvSpPr>
        <p:spPr>
          <a:xfrm>
            <a:off x="6400800" y="1447800"/>
            <a:ext cx="2362200" cy="307777"/>
          </a:xfrm>
          <a:prstGeom prst="rect">
            <a:avLst/>
          </a:prstGeom>
          <a:solidFill>
            <a:schemeClr val="accent1">
              <a:lumMod val="60000"/>
              <a:lumOff val="40000"/>
            </a:schemeClr>
          </a:solidFill>
        </p:spPr>
        <p:txBody>
          <a:bodyPr wrap="square" rtlCol="0">
            <a:spAutoFit/>
          </a:bodyPr>
          <a:lstStyle/>
          <a:p>
            <a:r>
              <a:rPr lang="en-GB" sz="1400" dirty="0" smtClean="0"/>
              <a:t>Officer changed this session</a:t>
            </a:r>
            <a:endParaRPr lang="en-GB" sz="1400" dirty="0"/>
          </a:p>
        </p:txBody>
      </p:sp>
      <p:sp>
        <p:nvSpPr>
          <p:cNvPr id="4" name="Footer Placeholder 3"/>
          <p:cNvSpPr>
            <a:spLocks noGrp="1"/>
          </p:cNvSpPr>
          <p:nvPr>
            <p:ph type="ftr" sz="quarter" idx="11"/>
          </p:nvPr>
        </p:nvSpPr>
        <p:spPr/>
        <p:txBody>
          <a:bodyPr/>
          <a:lstStyle/>
          <a:p>
            <a:pPr>
              <a:defRPr/>
            </a:pPr>
            <a:r>
              <a:rPr lang="en-US" smtClean="0"/>
              <a:t>Dorothy Stanley, Aruba Networks</a:t>
            </a:r>
            <a:endParaRPr lang="en-US" dirty="0"/>
          </a:p>
        </p:txBody>
      </p:sp>
      <p:sp>
        <p:nvSpPr>
          <p:cNvPr id="5" name="Date Placeholder 4"/>
          <p:cNvSpPr>
            <a:spLocks noGrp="1"/>
          </p:cNvSpPr>
          <p:nvPr>
            <p:ph type="dt" sz="half" idx="10"/>
          </p:nvPr>
        </p:nvSpPr>
        <p:spPr/>
        <p:txBody>
          <a:bodyPr/>
          <a:lstStyle/>
          <a:p>
            <a:pPr>
              <a:defRPr/>
            </a:pPr>
            <a:r>
              <a:rPr lang="en-US" smtClean="0"/>
              <a:t>January 2015</a:t>
            </a:r>
            <a:endParaRPr lang="en-US" dirty="0"/>
          </a:p>
        </p:txBody>
      </p:sp>
      <p:sp>
        <p:nvSpPr>
          <p:cNvPr id="8" name="TextBox 7"/>
          <p:cNvSpPr txBox="1"/>
          <p:nvPr/>
        </p:nvSpPr>
        <p:spPr>
          <a:xfrm>
            <a:off x="1295400" y="6474108"/>
            <a:ext cx="6175858" cy="369332"/>
          </a:xfrm>
          <a:prstGeom prst="rect">
            <a:avLst/>
          </a:prstGeom>
          <a:noFill/>
        </p:spPr>
        <p:txBody>
          <a:bodyPr wrap="none" rtlCol="0">
            <a:spAutoFit/>
          </a:bodyPr>
          <a:lstStyle/>
          <a:p>
            <a:r>
              <a:rPr lang="en-US" sz="1800" dirty="0" smtClean="0"/>
              <a:t>Jonathan Segev  confirmed as NGP SG chair by Affirmation</a:t>
            </a:r>
            <a:endParaRPr lang="en-US" sz="1800" dirty="0"/>
          </a:p>
        </p:txBody>
      </p:sp>
      <p:sp>
        <p:nvSpPr>
          <p:cNvPr id="7" name="Slide Number Placeholder 6"/>
          <p:cNvSpPr>
            <a:spLocks noGrp="1"/>
          </p:cNvSpPr>
          <p:nvPr>
            <p:ph type="sldNum" sz="quarter" idx="12"/>
          </p:nvPr>
        </p:nvSpPr>
        <p:spPr/>
        <p:txBody>
          <a:bodyPr/>
          <a:lstStyle/>
          <a:p>
            <a:pPr>
              <a:defRPr/>
            </a:pPr>
            <a:r>
              <a:rPr lang="en-US" smtClean="0"/>
              <a:t>Slide </a:t>
            </a:r>
            <a:fld id="{638FAED2-464C-4508-9182-2C89713D063B}" type="slidenum">
              <a:rPr lang="en-US" smtClean="0"/>
              <a:pPr>
                <a:defRPr/>
              </a:pPr>
              <a:t>30</a:t>
            </a:fld>
            <a:endParaRPr lang="en-US"/>
          </a:p>
        </p:txBody>
      </p:sp>
    </p:spTree>
    <p:extLst>
      <p:ext uri="{BB962C8B-B14F-4D97-AF65-F5344CB8AC3E}">
        <p14:creationId xmlns:p14="http://schemas.microsoft.com/office/powerpoint/2010/main" val="39262768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80" name="Line 29"/>
          <p:cNvSpPr>
            <a:spLocks noChangeShapeType="1"/>
          </p:cNvSpPr>
          <p:nvPr/>
        </p:nvSpPr>
        <p:spPr bwMode="auto">
          <a:xfrm flipV="1">
            <a:off x="0" y="3200400"/>
            <a:ext cx="9144000" cy="1635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48" name="AutoShape 11"/>
          <p:cNvSpPr>
            <a:spLocks noChangeArrowheads="1"/>
          </p:cNvSpPr>
          <p:nvPr/>
        </p:nvSpPr>
        <p:spPr bwMode="auto">
          <a:xfrm>
            <a:off x="1180690" y="739083"/>
            <a:ext cx="1164003" cy="5185555"/>
          </a:xfrm>
          <a:prstGeom prst="cube">
            <a:avLst>
              <a:gd name="adj" fmla="val 4486"/>
            </a:avLst>
          </a:prstGeom>
          <a:solidFill>
            <a:srgbClr val="FFCC00"/>
          </a:solidFill>
          <a:ln w="9525">
            <a:solidFill>
              <a:schemeClr val="tx1"/>
            </a:solidFill>
            <a:miter lim="800000"/>
            <a:headEnd/>
            <a:tailEnd/>
          </a:ln>
        </p:spPr>
        <p:txBody>
          <a:bodyPr wrap="none" anchor="ctr"/>
          <a:lstStyle/>
          <a:p>
            <a:pPr algn="ctr" eaLnBrk="0" hangingPunct="0"/>
            <a:r>
              <a:rPr lang="en-US" sz="1400" b="1" dirty="0">
                <a:latin typeface="Arial" panose="020B0604020202020204" pitchFamily="34" charset="0"/>
                <a:cs typeface="Arial" panose="020B0604020202020204" pitchFamily="34" charset="0"/>
              </a:rPr>
              <a:t>802.11</a:t>
            </a:r>
          </a:p>
          <a:p>
            <a:pPr algn="ctr" eaLnBrk="0" hangingPunct="0"/>
            <a:r>
              <a:rPr lang="en-US" sz="1400" b="1" dirty="0">
                <a:latin typeface="Arial" panose="020B0604020202020204" pitchFamily="34" charset="0"/>
                <a:cs typeface="Arial" panose="020B0604020202020204" pitchFamily="34" charset="0"/>
              </a:rPr>
              <a:t>-2003</a:t>
            </a:r>
          </a:p>
        </p:txBody>
      </p:sp>
      <p:sp>
        <p:nvSpPr>
          <p:cNvPr id="32791" name="AutoShape 11"/>
          <p:cNvSpPr>
            <a:spLocks noChangeArrowheads="1"/>
          </p:cNvSpPr>
          <p:nvPr/>
        </p:nvSpPr>
        <p:spPr bwMode="auto">
          <a:xfrm>
            <a:off x="4419600" y="706218"/>
            <a:ext cx="2797854" cy="5211982"/>
          </a:xfrm>
          <a:prstGeom prst="cube">
            <a:avLst>
              <a:gd name="adj" fmla="val 4486"/>
            </a:avLst>
          </a:prstGeom>
          <a:solidFill>
            <a:srgbClr val="FFCC00"/>
          </a:solidFill>
          <a:ln w="9525">
            <a:solidFill>
              <a:schemeClr val="tx1"/>
            </a:solidFill>
            <a:miter lim="800000"/>
            <a:headEnd/>
            <a:tailEnd/>
          </a:ln>
        </p:spPr>
        <p:txBody>
          <a:bodyPr wrap="none" anchor="ctr"/>
          <a:lstStyle/>
          <a:p>
            <a:pPr algn="ctr" eaLnBrk="0" hangingPunct="0"/>
            <a:r>
              <a:rPr lang="en-US" sz="1400" b="1" dirty="0">
                <a:latin typeface="Arial" panose="020B0604020202020204" pitchFamily="34" charset="0"/>
                <a:cs typeface="Arial" panose="020B0604020202020204" pitchFamily="34" charset="0"/>
              </a:rPr>
              <a:t>802.11</a:t>
            </a:r>
          </a:p>
          <a:p>
            <a:pPr algn="ctr" eaLnBrk="0" hangingPunct="0"/>
            <a:r>
              <a:rPr lang="en-US" sz="1400" b="1" dirty="0">
                <a:latin typeface="Arial" panose="020B0604020202020204" pitchFamily="34" charset="0"/>
                <a:cs typeface="Arial" panose="020B0604020202020204" pitchFamily="34" charset="0"/>
              </a:rPr>
              <a:t>-</a:t>
            </a:r>
            <a:r>
              <a:rPr lang="en-US" sz="1400" b="1" dirty="0" smtClean="0">
                <a:latin typeface="Arial" panose="020B0604020202020204" pitchFamily="34" charset="0"/>
                <a:cs typeface="Arial" panose="020B0604020202020204" pitchFamily="34" charset="0"/>
              </a:rPr>
              <a:t>2012</a:t>
            </a:r>
            <a:endParaRPr lang="en-US" sz="1400" b="1" dirty="0">
              <a:latin typeface="Arial" panose="020B0604020202020204" pitchFamily="34" charset="0"/>
              <a:cs typeface="Arial" panose="020B0604020202020204" pitchFamily="34" charset="0"/>
            </a:endParaRPr>
          </a:p>
        </p:txBody>
      </p:sp>
      <p:sp>
        <p:nvSpPr>
          <p:cNvPr id="32770" name="Rectangle 2"/>
          <p:cNvSpPr>
            <a:spLocks noGrp="1" noChangeArrowheads="1"/>
          </p:cNvSpPr>
          <p:nvPr>
            <p:ph type="title"/>
          </p:nvPr>
        </p:nvSpPr>
        <p:spPr>
          <a:xfrm>
            <a:off x="1535513" y="140672"/>
            <a:ext cx="4712887" cy="457200"/>
          </a:xfrm>
        </p:spPr>
        <p:txBody>
          <a:bodyPr/>
          <a:lstStyle/>
          <a:p>
            <a:pPr algn="ctr"/>
            <a:r>
              <a:rPr lang="en-US" sz="2800" dirty="0" smtClean="0"/>
              <a:t>IEEE 802.11 Revisions</a:t>
            </a:r>
          </a:p>
        </p:txBody>
      </p:sp>
      <p:sp>
        <p:nvSpPr>
          <p:cNvPr id="32782" name="AutoShape 42"/>
          <p:cNvSpPr>
            <a:spLocks noChangeArrowheads="1"/>
          </p:cNvSpPr>
          <p:nvPr/>
        </p:nvSpPr>
        <p:spPr bwMode="auto">
          <a:xfrm>
            <a:off x="5933769" y="2362200"/>
            <a:ext cx="990600" cy="757237"/>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11w</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Management</a:t>
            </a:r>
          </a:p>
          <a:p>
            <a:pPr algn="ctr"/>
            <a:r>
              <a:rPr lang="en-US" sz="1000" b="1" dirty="0">
                <a:latin typeface="Tahoma" pitchFamily="34" charset="0"/>
                <a:ea typeface="ＭＳ Ｐゴシック" charset="-128"/>
                <a:cs typeface="Arial" pitchFamily="34" charset="0"/>
              </a:rPr>
              <a:t>Frame </a:t>
            </a:r>
          </a:p>
          <a:p>
            <a:pPr algn="ctr"/>
            <a:r>
              <a:rPr lang="en-US" sz="1000" b="1" dirty="0">
                <a:latin typeface="Tahoma" pitchFamily="34" charset="0"/>
                <a:ea typeface="ＭＳ Ｐゴシック" charset="-128"/>
                <a:cs typeface="Arial" pitchFamily="34" charset="0"/>
              </a:rPr>
              <a:t>Security</a:t>
            </a:r>
          </a:p>
        </p:txBody>
      </p:sp>
      <p:sp>
        <p:nvSpPr>
          <p:cNvPr id="32785" name="AutoShape 12"/>
          <p:cNvSpPr>
            <a:spLocks noChangeArrowheads="1"/>
          </p:cNvSpPr>
          <p:nvPr/>
        </p:nvSpPr>
        <p:spPr bwMode="auto">
          <a:xfrm>
            <a:off x="188408" y="1447800"/>
            <a:ext cx="685800" cy="3810000"/>
          </a:xfrm>
          <a:prstGeom prst="cube">
            <a:avLst>
              <a:gd name="adj" fmla="val 4514"/>
            </a:avLst>
          </a:prstGeom>
          <a:solidFill>
            <a:srgbClr val="FFC000"/>
          </a:solidFill>
          <a:ln w="9525">
            <a:solidFill>
              <a:schemeClr val="tx1"/>
            </a:solidFill>
            <a:miter lim="800000"/>
            <a:headEnd/>
            <a:tailEnd/>
          </a:ln>
        </p:spPr>
        <p:txBody>
          <a:bodyPr wrap="none" anchor="ctr"/>
          <a:lstStyle/>
          <a:p>
            <a:pPr algn="ctr"/>
            <a:r>
              <a:rPr lang="en-US" sz="1400" dirty="0" smtClean="0">
                <a:latin typeface="Arial" panose="020B0604020202020204" pitchFamily="34" charset="0"/>
                <a:cs typeface="Arial" panose="020B0604020202020204" pitchFamily="34" charset="0"/>
              </a:rPr>
              <a:t>IEEE</a:t>
            </a:r>
          </a:p>
          <a:p>
            <a:pPr algn="ctr"/>
            <a:r>
              <a:rPr lang="en-US" sz="1400" dirty="0" err="1" smtClean="0">
                <a:latin typeface="Arial" panose="020B0604020202020204" pitchFamily="34" charset="0"/>
                <a:cs typeface="Arial" panose="020B0604020202020204" pitchFamily="34" charset="0"/>
              </a:rPr>
              <a:t>Std</a:t>
            </a:r>
            <a:endParaRPr lang="en-US" sz="1400" dirty="0">
              <a:latin typeface="Arial" panose="020B0604020202020204" pitchFamily="34" charset="0"/>
              <a:cs typeface="Arial" panose="020B0604020202020204" pitchFamily="34" charset="0"/>
            </a:endParaRPr>
          </a:p>
          <a:p>
            <a:pPr algn="ctr"/>
            <a:r>
              <a:rPr lang="en-US" sz="1400" b="1" dirty="0" smtClean="0">
                <a:latin typeface="Arial" panose="020B0604020202020204" pitchFamily="34" charset="0"/>
                <a:cs typeface="Arial" panose="020B0604020202020204" pitchFamily="34" charset="0"/>
              </a:rPr>
              <a:t>802.11</a:t>
            </a:r>
            <a:endParaRPr lang="en-US" sz="1400" b="1" dirty="0">
              <a:latin typeface="Arial" panose="020B0604020202020204" pitchFamily="34" charset="0"/>
              <a:cs typeface="Arial" panose="020B0604020202020204" pitchFamily="34" charset="0"/>
            </a:endParaRPr>
          </a:p>
          <a:p>
            <a:pPr algn="ctr"/>
            <a:r>
              <a:rPr lang="en-US" sz="1400" b="1" dirty="0">
                <a:latin typeface="Arial" panose="020B0604020202020204" pitchFamily="34" charset="0"/>
                <a:cs typeface="Arial" panose="020B0604020202020204" pitchFamily="34" charset="0"/>
              </a:rPr>
              <a:t> -1999</a:t>
            </a:r>
          </a:p>
          <a:p>
            <a:pPr algn="ctr"/>
            <a:endParaRPr lang="en-US" sz="1000" b="1" dirty="0">
              <a:latin typeface="Tahoma" pitchFamily="34" charset="0"/>
              <a:ea typeface="ＭＳ Ｐゴシック" charset="-128"/>
              <a:cs typeface="Arial" pitchFamily="34" charset="0"/>
            </a:endParaRPr>
          </a:p>
        </p:txBody>
      </p:sp>
      <p:sp>
        <p:nvSpPr>
          <p:cNvPr id="32786" name="Text Box 3"/>
          <p:cNvSpPr txBox="1">
            <a:spLocks noChangeArrowheads="1"/>
          </p:cNvSpPr>
          <p:nvPr/>
        </p:nvSpPr>
        <p:spPr bwMode="auto">
          <a:xfrm>
            <a:off x="222227" y="5488763"/>
            <a:ext cx="58862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r>
              <a:rPr lang="en-US" sz="1400" b="1" dirty="0" smtClean="0">
                <a:latin typeface="Tahoma" pitchFamily="34" charset="0"/>
                <a:ea typeface="ＭＳ Ｐゴシック" charset="-128"/>
                <a:cs typeface="Arial" pitchFamily="34" charset="0"/>
              </a:rPr>
              <a:t>MAC</a:t>
            </a:r>
          </a:p>
          <a:p>
            <a:pPr algn="ctr"/>
            <a:r>
              <a:rPr lang="en-US" sz="1400" dirty="0" smtClean="0">
                <a:latin typeface="Tahoma" pitchFamily="34" charset="0"/>
                <a:ea typeface="ＭＳ Ｐゴシック" charset="-128"/>
                <a:cs typeface="Arial" pitchFamily="34" charset="0"/>
              </a:rPr>
              <a:t>&amp;</a:t>
            </a:r>
            <a:endParaRPr lang="en-US" sz="1400" dirty="0">
              <a:latin typeface="Tahoma" pitchFamily="34" charset="0"/>
              <a:ea typeface="ＭＳ Ｐゴシック" charset="-128"/>
              <a:cs typeface="Arial" pitchFamily="34" charset="0"/>
            </a:endParaRPr>
          </a:p>
          <a:p>
            <a:r>
              <a:rPr lang="en-US" sz="1400" b="1" dirty="0" smtClean="0">
                <a:latin typeface="Tahoma" pitchFamily="34" charset="0"/>
                <a:ea typeface="ＭＳ Ｐゴシック" charset="-128"/>
                <a:cs typeface="Arial" pitchFamily="34" charset="0"/>
              </a:rPr>
              <a:t>PHY</a:t>
            </a:r>
            <a:endParaRPr lang="en-US" sz="2000" b="1" dirty="0">
              <a:latin typeface="Tahoma" pitchFamily="34" charset="0"/>
              <a:ea typeface="ＭＳ Ｐゴシック" charset="-128"/>
              <a:cs typeface="Arial" pitchFamily="34" charset="0"/>
            </a:endParaRPr>
          </a:p>
        </p:txBody>
      </p:sp>
      <p:sp>
        <p:nvSpPr>
          <p:cNvPr id="32787" name="Text Box 6"/>
          <p:cNvSpPr txBox="1">
            <a:spLocks noChangeArrowheads="1"/>
          </p:cNvSpPr>
          <p:nvPr/>
        </p:nvSpPr>
        <p:spPr bwMode="auto">
          <a:xfrm>
            <a:off x="201315" y="956225"/>
            <a:ext cx="584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r>
              <a:rPr lang="en-US" sz="1400" b="1" dirty="0">
                <a:latin typeface="Tahoma" pitchFamily="34" charset="0"/>
                <a:ea typeface="ＭＳ Ｐゴシック" charset="-128"/>
                <a:cs typeface="Arial" pitchFamily="34" charset="0"/>
              </a:rPr>
              <a:t>MAC</a:t>
            </a:r>
            <a:endParaRPr lang="en-US" sz="2000" b="1" dirty="0">
              <a:latin typeface="Tahoma" pitchFamily="34" charset="0"/>
              <a:ea typeface="ＭＳ Ｐゴシック" charset="-128"/>
              <a:cs typeface="Arial" pitchFamily="34" charset="0"/>
            </a:endParaRPr>
          </a:p>
        </p:txBody>
      </p:sp>
      <p:sp>
        <p:nvSpPr>
          <p:cNvPr id="32771" name="AutoShape 9"/>
          <p:cNvSpPr>
            <a:spLocks noChangeArrowheads="1"/>
          </p:cNvSpPr>
          <p:nvPr/>
        </p:nvSpPr>
        <p:spPr bwMode="auto">
          <a:xfrm>
            <a:off x="4490845" y="971550"/>
            <a:ext cx="990600" cy="457200"/>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11k</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RRM</a:t>
            </a:r>
          </a:p>
        </p:txBody>
      </p:sp>
      <p:sp>
        <p:nvSpPr>
          <p:cNvPr id="32772" name="AutoShape 10"/>
          <p:cNvSpPr>
            <a:spLocks noChangeArrowheads="1"/>
          </p:cNvSpPr>
          <p:nvPr/>
        </p:nvSpPr>
        <p:spPr bwMode="auto">
          <a:xfrm>
            <a:off x="4490845" y="2758931"/>
            <a:ext cx="990600" cy="457200"/>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11r</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Fast Roam</a:t>
            </a:r>
          </a:p>
        </p:txBody>
      </p:sp>
      <p:sp>
        <p:nvSpPr>
          <p:cNvPr id="32773" name="AutoShape 14"/>
          <p:cNvSpPr>
            <a:spLocks noChangeArrowheads="1"/>
          </p:cNvSpPr>
          <p:nvPr/>
        </p:nvSpPr>
        <p:spPr bwMode="auto">
          <a:xfrm>
            <a:off x="1335530" y="4015172"/>
            <a:ext cx="833438" cy="536575"/>
          </a:xfrm>
          <a:prstGeom prst="cube">
            <a:avLst>
              <a:gd name="adj" fmla="val 4514"/>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11a </a:t>
            </a:r>
          </a:p>
          <a:p>
            <a:pPr algn="ctr"/>
            <a:r>
              <a:rPr lang="en-US" sz="1000" b="1" dirty="0" smtClean="0">
                <a:latin typeface="Tahoma" pitchFamily="34" charset="0"/>
                <a:ea typeface="ＭＳ Ｐゴシック" charset="-128"/>
                <a:cs typeface="Arial" pitchFamily="34" charset="0"/>
              </a:rPr>
              <a:t>54 </a:t>
            </a:r>
            <a:r>
              <a:rPr lang="en-US" sz="1000" b="1" dirty="0">
                <a:latin typeface="Tahoma" pitchFamily="34" charset="0"/>
                <a:ea typeface="ＭＳ Ｐゴシック" charset="-128"/>
                <a:cs typeface="Arial" pitchFamily="34" charset="0"/>
              </a:rPr>
              <a:t>Mbps</a:t>
            </a:r>
          </a:p>
          <a:p>
            <a:pPr algn="ctr"/>
            <a:r>
              <a:rPr lang="en-US" sz="1000" b="1" dirty="0">
                <a:latin typeface="Tahoma" pitchFamily="34" charset="0"/>
                <a:ea typeface="ＭＳ Ｐゴシック" charset="-128"/>
                <a:cs typeface="Arial" pitchFamily="34" charset="0"/>
              </a:rPr>
              <a:t>5GHz</a:t>
            </a:r>
          </a:p>
        </p:txBody>
      </p:sp>
      <p:sp>
        <p:nvSpPr>
          <p:cNvPr id="32774" name="AutoShape 15"/>
          <p:cNvSpPr>
            <a:spLocks noChangeArrowheads="1"/>
          </p:cNvSpPr>
          <p:nvPr/>
        </p:nvSpPr>
        <p:spPr bwMode="auto">
          <a:xfrm>
            <a:off x="1316503" y="4905622"/>
            <a:ext cx="838200" cy="606426"/>
          </a:xfrm>
          <a:prstGeom prst="cube">
            <a:avLst>
              <a:gd name="adj" fmla="val 4514"/>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11b</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11 Mbps</a:t>
            </a:r>
          </a:p>
          <a:p>
            <a:pPr algn="ctr"/>
            <a:r>
              <a:rPr lang="en-US" sz="1000" b="1" dirty="0">
                <a:latin typeface="Tahoma" pitchFamily="34" charset="0"/>
                <a:ea typeface="ＭＳ Ｐゴシック" charset="-128"/>
                <a:cs typeface="Arial" pitchFamily="34" charset="0"/>
              </a:rPr>
              <a:t>2.4GHz</a:t>
            </a:r>
          </a:p>
        </p:txBody>
      </p:sp>
      <p:sp>
        <p:nvSpPr>
          <p:cNvPr id="32775" name="AutoShape 18"/>
          <p:cNvSpPr>
            <a:spLocks noChangeArrowheads="1"/>
          </p:cNvSpPr>
          <p:nvPr/>
        </p:nvSpPr>
        <p:spPr bwMode="auto">
          <a:xfrm>
            <a:off x="1334038" y="2118109"/>
            <a:ext cx="838200" cy="376238"/>
          </a:xfrm>
          <a:prstGeom prst="cube">
            <a:avLst>
              <a:gd name="adj" fmla="val 6597"/>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11d</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Intl roaming</a:t>
            </a:r>
            <a:r>
              <a:rPr lang="en-US" sz="1000" b="1" dirty="0">
                <a:solidFill>
                  <a:schemeClr val="bg1"/>
                </a:solidFill>
                <a:latin typeface="Tahoma" pitchFamily="34" charset="0"/>
                <a:ea typeface="ＭＳ Ｐゴシック" charset="-128"/>
                <a:cs typeface="Arial" pitchFamily="34" charset="0"/>
              </a:rPr>
              <a:t> </a:t>
            </a:r>
          </a:p>
        </p:txBody>
      </p:sp>
      <p:sp>
        <p:nvSpPr>
          <p:cNvPr id="32776" name="AutoShape 21"/>
          <p:cNvSpPr>
            <a:spLocks noChangeArrowheads="1"/>
          </p:cNvSpPr>
          <p:nvPr/>
        </p:nvSpPr>
        <p:spPr bwMode="auto">
          <a:xfrm>
            <a:off x="5951231" y="1526951"/>
            <a:ext cx="973138" cy="687388"/>
          </a:xfrm>
          <a:prstGeom prst="cube">
            <a:avLst>
              <a:gd name="adj" fmla="val 4486"/>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11v</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Network</a:t>
            </a:r>
          </a:p>
          <a:p>
            <a:pPr algn="ctr"/>
            <a:r>
              <a:rPr lang="en-US" sz="1000" b="1" dirty="0">
                <a:latin typeface="Tahoma" pitchFamily="34" charset="0"/>
                <a:ea typeface="ＭＳ Ｐゴシック" charset="-128"/>
                <a:cs typeface="Arial" pitchFamily="34" charset="0"/>
              </a:rPr>
              <a:t>Management</a:t>
            </a:r>
          </a:p>
          <a:p>
            <a:pPr algn="ctr"/>
            <a:endParaRPr lang="en-US" sz="1000" b="1" dirty="0">
              <a:latin typeface="Tahoma" pitchFamily="34" charset="0"/>
              <a:ea typeface="ＭＳ Ｐゴシック" charset="-128"/>
              <a:cs typeface="Arial" pitchFamily="34" charset="0"/>
            </a:endParaRPr>
          </a:p>
        </p:txBody>
      </p:sp>
      <p:sp>
        <p:nvSpPr>
          <p:cNvPr id="32777" name="AutoShape 22"/>
          <p:cNvSpPr>
            <a:spLocks noChangeArrowheads="1"/>
          </p:cNvSpPr>
          <p:nvPr/>
        </p:nvSpPr>
        <p:spPr bwMode="auto">
          <a:xfrm>
            <a:off x="5942500" y="971056"/>
            <a:ext cx="990600" cy="457200"/>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11s</a:t>
            </a:r>
            <a:endParaRPr lang="en-US" sz="1000" b="1" dirty="0">
              <a:latin typeface="Tahoma" pitchFamily="34" charset="0"/>
              <a:ea typeface="ＭＳ Ｐゴシック" charset="-128"/>
              <a:cs typeface="Arial" pitchFamily="34" charset="0"/>
            </a:endParaRPr>
          </a:p>
          <a:p>
            <a:pPr algn="ctr"/>
            <a:r>
              <a:rPr lang="en-US" sz="1000" dirty="0">
                <a:latin typeface="Tahoma" pitchFamily="34" charset="0"/>
                <a:ea typeface="ＭＳ Ｐゴシック" charset="-128"/>
                <a:cs typeface="Arial" pitchFamily="34" charset="0"/>
              </a:rPr>
              <a:t>Mesh</a:t>
            </a:r>
          </a:p>
        </p:txBody>
      </p:sp>
      <p:sp>
        <p:nvSpPr>
          <p:cNvPr id="32778" name="AutoShape 23"/>
          <p:cNvSpPr>
            <a:spLocks noChangeArrowheads="1"/>
          </p:cNvSpPr>
          <p:nvPr/>
        </p:nvSpPr>
        <p:spPr bwMode="auto">
          <a:xfrm>
            <a:off x="4490845" y="1521618"/>
            <a:ext cx="975544" cy="528638"/>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11u</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WIEN </a:t>
            </a:r>
          </a:p>
        </p:txBody>
      </p:sp>
      <p:sp>
        <p:nvSpPr>
          <p:cNvPr id="32779" name="AutoShape 24"/>
          <p:cNvSpPr>
            <a:spLocks noChangeArrowheads="1"/>
          </p:cNvSpPr>
          <p:nvPr/>
        </p:nvSpPr>
        <p:spPr bwMode="auto">
          <a:xfrm>
            <a:off x="5933769" y="4881563"/>
            <a:ext cx="999331" cy="757237"/>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Tahoma" pitchFamily="34" charset="0"/>
                <a:cs typeface="Tahoma" pitchFamily="34" charset="0"/>
              </a:rPr>
              <a:t>11y</a:t>
            </a:r>
            <a:endParaRPr lang="en-US" sz="1000" b="1" dirty="0">
              <a:latin typeface="Tahoma" pitchFamily="34" charset="0"/>
              <a:ea typeface="Tahoma" pitchFamily="34" charset="0"/>
              <a:cs typeface="Tahoma" pitchFamily="34" charset="0"/>
            </a:endParaRPr>
          </a:p>
          <a:p>
            <a:pPr algn="ctr" eaLnBrk="0" hangingPunct="0"/>
            <a:r>
              <a:rPr lang="en-US" sz="1000" b="1" dirty="0">
                <a:solidFill>
                  <a:srgbClr val="000000"/>
                </a:solidFill>
                <a:latin typeface="Tahoma" pitchFamily="34" charset="0"/>
                <a:ea typeface="Tahoma" pitchFamily="34" charset="0"/>
                <a:cs typeface="Tahoma" pitchFamily="34" charset="0"/>
              </a:rPr>
              <a:t>Contention</a:t>
            </a:r>
          </a:p>
          <a:p>
            <a:pPr algn="ctr" eaLnBrk="0" hangingPunct="0"/>
            <a:r>
              <a:rPr lang="en-US" sz="1000" b="1" dirty="0">
                <a:solidFill>
                  <a:srgbClr val="000000"/>
                </a:solidFill>
                <a:latin typeface="Tahoma" pitchFamily="34" charset="0"/>
                <a:ea typeface="Tahoma" pitchFamily="34" charset="0"/>
                <a:cs typeface="Tahoma" pitchFamily="34" charset="0"/>
              </a:rPr>
              <a:t>Based</a:t>
            </a:r>
          </a:p>
          <a:p>
            <a:pPr algn="ctr" eaLnBrk="0" hangingPunct="0"/>
            <a:r>
              <a:rPr lang="en-US" sz="1000" b="1" dirty="0">
                <a:solidFill>
                  <a:srgbClr val="000000"/>
                </a:solidFill>
                <a:latin typeface="Tahoma" pitchFamily="34" charset="0"/>
                <a:ea typeface="Tahoma" pitchFamily="34" charset="0"/>
                <a:cs typeface="Tahoma" pitchFamily="34" charset="0"/>
              </a:rPr>
              <a:t>Protocol</a:t>
            </a:r>
          </a:p>
        </p:txBody>
      </p:sp>
      <p:sp>
        <p:nvSpPr>
          <p:cNvPr id="32781" name="AutoShape 41"/>
          <p:cNvSpPr>
            <a:spLocks noChangeArrowheads="1"/>
          </p:cNvSpPr>
          <p:nvPr/>
        </p:nvSpPr>
        <p:spPr bwMode="auto">
          <a:xfrm>
            <a:off x="5264551" y="3843133"/>
            <a:ext cx="990600" cy="757238"/>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11n</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High </a:t>
            </a:r>
          </a:p>
          <a:p>
            <a:pPr algn="ctr"/>
            <a:r>
              <a:rPr lang="en-US" sz="1000" b="1" dirty="0">
                <a:latin typeface="Tahoma" pitchFamily="34" charset="0"/>
                <a:ea typeface="ＭＳ Ｐゴシック" charset="-128"/>
                <a:cs typeface="Arial" pitchFamily="34" charset="0"/>
              </a:rPr>
              <a:t>Throughput</a:t>
            </a:r>
          </a:p>
          <a:p>
            <a:pPr algn="ctr"/>
            <a:r>
              <a:rPr lang="en-US" sz="1000" b="1" dirty="0">
                <a:latin typeface="Tahoma" pitchFamily="34" charset="0"/>
                <a:ea typeface="ＭＳ Ｐゴシック" charset="-128"/>
                <a:cs typeface="Arial" pitchFamily="34" charset="0"/>
              </a:rPr>
              <a:t>(&gt;100 Mbps)</a:t>
            </a:r>
          </a:p>
        </p:txBody>
      </p:sp>
      <p:sp>
        <p:nvSpPr>
          <p:cNvPr id="32783" name="AutoShape 43"/>
          <p:cNvSpPr>
            <a:spLocks noChangeArrowheads="1"/>
          </p:cNvSpPr>
          <p:nvPr/>
        </p:nvSpPr>
        <p:spPr bwMode="auto">
          <a:xfrm>
            <a:off x="4508865" y="2160984"/>
            <a:ext cx="952500" cy="473075"/>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11z</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TDLS</a:t>
            </a:r>
          </a:p>
        </p:txBody>
      </p:sp>
      <p:sp>
        <p:nvSpPr>
          <p:cNvPr id="32784" name="AutoShape 44"/>
          <p:cNvSpPr>
            <a:spLocks noChangeArrowheads="1"/>
          </p:cNvSpPr>
          <p:nvPr/>
        </p:nvSpPr>
        <p:spPr bwMode="auto">
          <a:xfrm>
            <a:off x="4490839" y="4890112"/>
            <a:ext cx="962025" cy="723900"/>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11p</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WAVE</a:t>
            </a:r>
          </a:p>
        </p:txBody>
      </p:sp>
      <p:sp>
        <p:nvSpPr>
          <p:cNvPr id="32788" name="AutoShape 11"/>
          <p:cNvSpPr>
            <a:spLocks noChangeArrowheads="1"/>
          </p:cNvSpPr>
          <p:nvPr/>
        </p:nvSpPr>
        <p:spPr bwMode="auto">
          <a:xfrm>
            <a:off x="7391400" y="706218"/>
            <a:ext cx="1676400" cy="5218420"/>
          </a:xfrm>
          <a:prstGeom prst="cube">
            <a:avLst>
              <a:gd name="adj" fmla="val 4486"/>
            </a:avLst>
          </a:prstGeom>
          <a:solidFill>
            <a:srgbClr val="99FF66"/>
          </a:solidFill>
          <a:ln w="9525">
            <a:solidFill>
              <a:schemeClr val="tx1"/>
            </a:solidFill>
            <a:miter lim="800000"/>
            <a:headEnd/>
            <a:tailEnd/>
          </a:ln>
        </p:spPr>
        <p:txBody>
          <a:bodyPr wrap="none" anchor="ctr"/>
          <a:lstStyle/>
          <a:p>
            <a:pPr algn="ctr"/>
            <a:r>
              <a:rPr lang="en-US" sz="1400" dirty="0">
                <a:latin typeface="Arial" panose="020B0604020202020204" pitchFamily="34" charset="0"/>
                <a:cs typeface="Arial" panose="020B0604020202020204" pitchFamily="34" charset="0"/>
              </a:rPr>
              <a:t>802.11</a:t>
            </a:r>
          </a:p>
          <a:p>
            <a:pPr algn="ctr"/>
            <a:r>
              <a:rPr lang="en-US" sz="1400" dirty="0">
                <a:latin typeface="Arial" panose="020B0604020202020204" pitchFamily="34" charset="0"/>
                <a:cs typeface="Arial" panose="020B0604020202020204" pitchFamily="34" charset="0"/>
              </a:rPr>
              <a:t>-</a:t>
            </a:r>
            <a:r>
              <a:rPr lang="en-US" sz="1400" dirty="0" smtClean="0">
                <a:latin typeface="Arial" panose="020B0604020202020204" pitchFamily="34" charset="0"/>
                <a:cs typeface="Arial" panose="020B0604020202020204" pitchFamily="34" charset="0"/>
              </a:rPr>
              <a:t>2016 (TBC)</a:t>
            </a:r>
            <a:endParaRPr lang="en-US" sz="1400" dirty="0">
              <a:latin typeface="Arial" panose="020B0604020202020204" pitchFamily="34" charset="0"/>
              <a:cs typeface="Arial" panose="020B0604020202020204" pitchFamily="34" charset="0"/>
            </a:endParaRPr>
          </a:p>
        </p:txBody>
      </p:sp>
      <p:sp>
        <p:nvSpPr>
          <p:cNvPr id="32799" name="AutoShape 11"/>
          <p:cNvSpPr>
            <a:spLocks noChangeArrowheads="1"/>
          </p:cNvSpPr>
          <p:nvPr/>
        </p:nvSpPr>
        <p:spPr bwMode="auto">
          <a:xfrm>
            <a:off x="2717240" y="739083"/>
            <a:ext cx="1463004" cy="5185555"/>
          </a:xfrm>
          <a:prstGeom prst="cube">
            <a:avLst>
              <a:gd name="adj" fmla="val 4486"/>
            </a:avLst>
          </a:prstGeom>
          <a:solidFill>
            <a:srgbClr val="FFCC00"/>
          </a:solidFill>
          <a:ln w="9525">
            <a:solidFill>
              <a:schemeClr val="tx1"/>
            </a:solidFill>
            <a:miter lim="800000"/>
            <a:headEnd/>
            <a:tailEnd/>
          </a:ln>
        </p:spPr>
        <p:txBody>
          <a:bodyPr wrap="none" anchor="ctr"/>
          <a:lstStyle/>
          <a:p>
            <a:pPr algn="ctr" eaLnBrk="0" hangingPunct="0"/>
            <a:r>
              <a:rPr lang="en-US" sz="1400" b="1" dirty="0">
                <a:latin typeface="Arial" panose="020B0604020202020204" pitchFamily="34" charset="0"/>
                <a:cs typeface="Arial" panose="020B0604020202020204" pitchFamily="34" charset="0"/>
              </a:rPr>
              <a:t>802.11</a:t>
            </a:r>
          </a:p>
          <a:p>
            <a:pPr algn="ctr" eaLnBrk="0" hangingPunct="0"/>
            <a:r>
              <a:rPr lang="en-US" sz="1400" b="1" dirty="0">
                <a:latin typeface="Arial" panose="020B0604020202020204" pitchFamily="34" charset="0"/>
                <a:cs typeface="Arial" panose="020B0604020202020204" pitchFamily="34" charset="0"/>
              </a:rPr>
              <a:t>-</a:t>
            </a:r>
            <a:r>
              <a:rPr lang="en-US" sz="1400" b="1" dirty="0" smtClean="0">
                <a:latin typeface="Arial" panose="020B0604020202020204" pitchFamily="34" charset="0"/>
                <a:cs typeface="Arial" panose="020B0604020202020204" pitchFamily="34" charset="0"/>
              </a:rPr>
              <a:t>2007</a:t>
            </a:r>
            <a:endParaRPr lang="en-US" sz="1400" b="1" dirty="0">
              <a:latin typeface="Arial" panose="020B0604020202020204" pitchFamily="34" charset="0"/>
              <a:cs typeface="Arial" panose="020B0604020202020204" pitchFamily="34" charset="0"/>
            </a:endParaRPr>
          </a:p>
        </p:txBody>
      </p:sp>
      <p:sp>
        <p:nvSpPr>
          <p:cNvPr id="32800" name="AutoShape 15"/>
          <p:cNvSpPr>
            <a:spLocks noChangeArrowheads="1"/>
          </p:cNvSpPr>
          <p:nvPr/>
        </p:nvSpPr>
        <p:spPr bwMode="auto">
          <a:xfrm>
            <a:off x="2896746" y="4954486"/>
            <a:ext cx="990897" cy="457200"/>
          </a:xfrm>
          <a:prstGeom prst="cube">
            <a:avLst>
              <a:gd name="adj" fmla="val 4514"/>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11g</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54 Mbps</a:t>
            </a:r>
          </a:p>
          <a:p>
            <a:pPr algn="ctr"/>
            <a:r>
              <a:rPr lang="en-US" sz="1000" b="1" dirty="0">
                <a:latin typeface="Tahoma" pitchFamily="34" charset="0"/>
                <a:ea typeface="ＭＳ Ｐゴシック" charset="-128"/>
                <a:cs typeface="Arial" pitchFamily="34" charset="0"/>
              </a:rPr>
              <a:t>2.4GHz</a:t>
            </a:r>
          </a:p>
        </p:txBody>
      </p:sp>
      <p:sp>
        <p:nvSpPr>
          <p:cNvPr id="32801" name="AutoShape 16"/>
          <p:cNvSpPr>
            <a:spLocks noChangeArrowheads="1"/>
          </p:cNvSpPr>
          <p:nvPr/>
        </p:nvSpPr>
        <p:spPr bwMode="auto">
          <a:xfrm>
            <a:off x="2936107" y="1066800"/>
            <a:ext cx="990896" cy="376238"/>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dirty="0">
                <a:latin typeface="Tahoma" pitchFamily="34" charset="0"/>
                <a:ea typeface="ＭＳ Ｐゴシック" charset="-128"/>
                <a:cs typeface="Arial" pitchFamily="34" charset="0"/>
              </a:rPr>
              <a:t>11e</a:t>
            </a:r>
          </a:p>
          <a:p>
            <a:pPr algn="ctr"/>
            <a:r>
              <a:rPr lang="en-US" sz="1000" dirty="0" err="1">
                <a:latin typeface="Tahoma" pitchFamily="34" charset="0"/>
                <a:ea typeface="ＭＳ Ｐゴシック" charset="-128"/>
                <a:cs typeface="Arial" pitchFamily="34" charset="0"/>
              </a:rPr>
              <a:t>QoS</a:t>
            </a:r>
            <a:endParaRPr lang="en-US" sz="1000" dirty="0">
              <a:latin typeface="Tahoma" pitchFamily="34" charset="0"/>
              <a:ea typeface="ＭＳ Ｐゴシック" charset="-128"/>
              <a:cs typeface="Arial" pitchFamily="34" charset="0"/>
            </a:endParaRPr>
          </a:p>
        </p:txBody>
      </p:sp>
      <p:sp>
        <p:nvSpPr>
          <p:cNvPr id="32802" name="AutoShape 17"/>
          <p:cNvSpPr>
            <a:spLocks noChangeArrowheads="1"/>
          </p:cNvSpPr>
          <p:nvPr/>
        </p:nvSpPr>
        <p:spPr bwMode="auto">
          <a:xfrm>
            <a:off x="2920265" y="2116931"/>
            <a:ext cx="969802" cy="376238"/>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11i</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Security</a:t>
            </a:r>
          </a:p>
        </p:txBody>
      </p:sp>
      <p:sp>
        <p:nvSpPr>
          <p:cNvPr id="32803" name="AutoShape 19"/>
          <p:cNvSpPr>
            <a:spLocks noChangeArrowheads="1"/>
          </p:cNvSpPr>
          <p:nvPr/>
        </p:nvSpPr>
        <p:spPr bwMode="auto">
          <a:xfrm>
            <a:off x="2937449" y="1515293"/>
            <a:ext cx="989554" cy="522783"/>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11h</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DFS &amp; TPC</a:t>
            </a:r>
          </a:p>
        </p:txBody>
      </p:sp>
      <p:sp>
        <p:nvSpPr>
          <p:cNvPr id="32804" name="AutoShape 18"/>
          <p:cNvSpPr>
            <a:spLocks noChangeArrowheads="1"/>
          </p:cNvSpPr>
          <p:nvPr/>
        </p:nvSpPr>
        <p:spPr bwMode="auto">
          <a:xfrm>
            <a:off x="2917522" y="4092342"/>
            <a:ext cx="990896" cy="376238"/>
          </a:xfrm>
          <a:prstGeom prst="cube">
            <a:avLst>
              <a:gd name="adj" fmla="val 6597"/>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11j</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JP bands</a:t>
            </a:r>
            <a:r>
              <a:rPr lang="en-US" sz="1000" b="1" dirty="0">
                <a:solidFill>
                  <a:schemeClr val="bg1"/>
                </a:solidFill>
                <a:latin typeface="Tahoma" pitchFamily="34" charset="0"/>
                <a:ea typeface="ＭＳ Ｐゴシック" charset="-128"/>
                <a:cs typeface="Arial" pitchFamily="34" charset="0"/>
              </a:rPr>
              <a:t> </a:t>
            </a:r>
          </a:p>
        </p:txBody>
      </p:sp>
      <p:sp>
        <p:nvSpPr>
          <p:cNvPr id="40" name="AutoShape 18"/>
          <p:cNvSpPr>
            <a:spLocks noChangeArrowheads="1"/>
          </p:cNvSpPr>
          <p:nvPr/>
        </p:nvSpPr>
        <p:spPr bwMode="auto">
          <a:xfrm>
            <a:off x="2922200" y="2699543"/>
            <a:ext cx="998408" cy="376238"/>
          </a:xfrm>
          <a:prstGeom prst="cube">
            <a:avLst>
              <a:gd name="adj" fmla="val 6597"/>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defRPr/>
            </a:pPr>
            <a:r>
              <a:rPr lang="en-US" sz="1000" b="1" dirty="0" smtClean="0">
                <a:solidFill>
                  <a:schemeClr val="bg2">
                    <a:lumMod val="75000"/>
                  </a:schemeClr>
                </a:solidFill>
                <a:latin typeface="Tahoma" pitchFamily="34" charset="0"/>
                <a:ea typeface="ＭＳ Ｐゴシック" charset="-128"/>
                <a:cs typeface="Arial" charset="0"/>
              </a:rPr>
              <a:t>11f </a:t>
            </a:r>
            <a:endParaRPr lang="en-US" sz="1000" b="1" dirty="0">
              <a:solidFill>
                <a:schemeClr val="bg2">
                  <a:lumMod val="75000"/>
                </a:schemeClr>
              </a:solidFill>
              <a:latin typeface="Tahoma" pitchFamily="34" charset="0"/>
              <a:ea typeface="ＭＳ Ｐゴシック" charset="-128"/>
              <a:cs typeface="Arial" charset="0"/>
            </a:endParaRPr>
          </a:p>
          <a:p>
            <a:pPr algn="ctr">
              <a:defRPr/>
            </a:pPr>
            <a:r>
              <a:rPr lang="en-US" sz="1000" b="1" dirty="0">
                <a:solidFill>
                  <a:schemeClr val="bg2">
                    <a:lumMod val="75000"/>
                  </a:schemeClr>
                </a:solidFill>
                <a:latin typeface="Tahoma" pitchFamily="34" charset="0"/>
                <a:ea typeface="ＭＳ Ｐゴシック" charset="-128"/>
                <a:cs typeface="Arial" charset="0"/>
              </a:rPr>
              <a:t>Inter AP </a:t>
            </a:r>
          </a:p>
        </p:txBody>
      </p:sp>
      <p:sp>
        <p:nvSpPr>
          <p:cNvPr id="32792" name="AutoShape 9"/>
          <p:cNvSpPr>
            <a:spLocks noChangeArrowheads="1"/>
          </p:cNvSpPr>
          <p:nvPr/>
        </p:nvSpPr>
        <p:spPr bwMode="auto">
          <a:xfrm>
            <a:off x="7530420" y="887490"/>
            <a:ext cx="1295400" cy="523797"/>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100" b="1" dirty="0" smtClean="0">
                <a:latin typeface="Tahoma" pitchFamily="34" charset="0"/>
                <a:ea typeface="ＭＳ Ｐゴシック" charset="-128"/>
                <a:cs typeface="Arial" pitchFamily="34" charset="0"/>
              </a:rPr>
              <a:t>11aa</a:t>
            </a:r>
            <a:endParaRPr lang="en-US" sz="1100" b="1" dirty="0">
              <a:latin typeface="Tahoma" pitchFamily="34" charset="0"/>
              <a:ea typeface="ＭＳ Ｐゴシック" charset="-128"/>
              <a:cs typeface="Arial" pitchFamily="34" charset="0"/>
            </a:endParaRPr>
          </a:p>
          <a:p>
            <a:pPr algn="ctr"/>
            <a:r>
              <a:rPr lang="en-US" sz="1100" b="1" dirty="0">
                <a:latin typeface="Tahoma" pitchFamily="34" charset="0"/>
                <a:ea typeface="ＭＳ Ｐゴシック" charset="-128"/>
                <a:cs typeface="Arial" pitchFamily="34" charset="0"/>
              </a:rPr>
              <a:t>Video Transport</a:t>
            </a:r>
          </a:p>
        </p:txBody>
      </p:sp>
      <p:sp>
        <p:nvSpPr>
          <p:cNvPr id="32793" name="AutoShape 10"/>
          <p:cNvSpPr>
            <a:spLocks noChangeArrowheads="1"/>
          </p:cNvSpPr>
          <p:nvPr/>
        </p:nvSpPr>
        <p:spPr bwMode="auto">
          <a:xfrm>
            <a:off x="7530420" y="1740054"/>
            <a:ext cx="1295400" cy="523797"/>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100" b="1" dirty="0" smtClean="0">
                <a:latin typeface="Tahoma" pitchFamily="34" charset="0"/>
                <a:ea typeface="ＭＳ Ｐゴシック" charset="-128"/>
                <a:cs typeface="Arial" pitchFamily="34" charset="0"/>
              </a:rPr>
              <a:t>11ae</a:t>
            </a:r>
            <a:endParaRPr lang="en-US" sz="1100" b="1" dirty="0">
              <a:latin typeface="Tahoma" pitchFamily="34" charset="0"/>
              <a:ea typeface="ＭＳ Ｐゴシック" charset="-128"/>
              <a:cs typeface="Arial" pitchFamily="34" charset="0"/>
            </a:endParaRPr>
          </a:p>
          <a:p>
            <a:pPr algn="ctr"/>
            <a:r>
              <a:rPr lang="en-US" sz="1100" b="1" dirty="0" err="1">
                <a:latin typeface="Tahoma" pitchFamily="34" charset="0"/>
                <a:ea typeface="ＭＳ Ｐゴシック" charset="-128"/>
                <a:cs typeface="Arial" pitchFamily="34" charset="0"/>
              </a:rPr>
              <a:t>QoS</a:t>
            </a:r>
            <a:r>
              <a:rPr lang="en-US" sz="1100" b="1" dirty="0">
                <a:latin typeface="Tahoma" pitchFamily="34" charset="0"/>
                <a:ea typeface="ＭＳ Ｐゴシック" charset="-128"/>
                <a:cs typeface="Arial" pitchFamily="34" charset="0"/>
              </a:rPr>
              <a:t> Mgt Frames</a:t>
            </a:r>
          </a:p>
        </p:txBody>
      </p:sp>
      <p:sp>
        <p:nvSpPr>
          <p:cNvPr id="32795" name="AutoShape 41"/>
          <p:cNvSpPr>
            <a:spLocks noChangeArrowheads="1"/>
          </p:cNvSpPr>
          <p:nvPr/>
        </p:nvSpPr>
        <p:spPr bwMode="auto">
          <a:xfrm>
            <a:off x="7517720" y="4523791"/>
            <a:ext cx="1308100" cy="451100"/>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50" b="1" dirty="0" smtClean="0">
                <a:latin typeface="Tahoma" pitchFamily="34" charset="0"/>
                <a:ea typeface="ＭＳ Ｐゴシック" charset="-128"/>
                <a:cs typeface="Arial" pitchFamily="34" charset="0"/>
              </a:rPr>
              <a:t>11ac -VHT</a:t>
            </a:r>
          </a:p>
          <a:p>
            <a:pPr algn="ctr"/>
            <a:r>
              <a:rPr lang="en-US" sz="1050" dirty="0" smtClean="0">
                <a:latin typeface="Tahoma" pitchFamily="34" charset="0"/>
                <a:ea typeface="ＭＳ Ｐゴシック" charset="-128"/>
                <a:cs typeface="Arial" pitchFamily="34" charset="0"/>
              </a:rPr>
              <a:t>&gt;1 </a:t>
            </a:r>
            <a:r>
              <a:rPr lang="en-US" sz="1050" b="1" dirty="0" err="1" smtClean="0">
                <a:latin typeface="Tahoma" pitchFamily="34" charset="0"/>
                <a:ea typeface="ＭＳ Ｐゴシック" charset="-128"/>
                <a:cs typeface="Arial" pitchFamily="34" charset="0"/>
              </a:rPr>
              <a:t>Gbps</a:t>
            </a:r>
            <a:r>
              <a:rPr lang="en-US" sz="1050" b="1" dirty="0" smtClean="0">
                <a:latin typeface="Tahoma" pitchFamily="34" charset="0"/>
                <a:ea typeface="ＭＳ Ｐゴシック" charset="-128"/>
                <a:cs typeface="Arial" pitchFamily="34" charset="0"/>
              </a:rPr>
              <a:t> @ 5GHz</a:t>
            </a:r>
            <a:endParaRPr lang="en-US" sz="1050" b="1" dirty="0">
              <a:latin typeface="Tahoma" pitchFamily="34" charset="0"/>
              <a:ea typeface="ＭＳ Ｐゴシック" charset="-128"/>
              <a:cs typeface="Arial" pitchFamily="34" charset="0"/>
            </a:endParaRPr>
          </a:p>
        </p:txBody>
      </p:sp>
      <p:sp>
        <p:nvSpPr>
          <p:cNvPr id="32797" name="AutoShape 41"/>
          <p:cNvSpPr>
            <a:spLocks noChangeArrowheads="1"/>
          </p:cNvSpPr>
          <p:nvPr/>
        </p:nvSpPr>
        <p:spPr bwMode="auto">
          <a:xfrm>
            <a:off x="7524070" y="5098509"/>
            <a:ext cx="1295400" cy="436602"/>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11ad - VHT</a:t>
            </a:r>
            <a:endParaRPr lang="en-US" sz="1000" b="1" dirty="0">
              <a:latin typeface="Tahoma" pitchFamily="34" charset="0"/>
              <a:ea typeface="ＭＳ Ｐゴシック" charset="-128"/>
              <a:cs typeface="Arial" pitchFamily="34" charset="0"/>
            </a:endParaRPr>
          </a:p>
          <a:p>
            <a:pPr algn="ctr"/>
            <a:r>
              <a:rPr lang="en-US" sz="1000" dirty="0" smtClean="0">
                <a:latin typeface="Tahoma" pitchFamily="34" charset="0"/>
                <a:ea typeface="ＭＳ Ｐゴシック" charset="-128"/>
                <a:cs typeface="Arial" pitchFamily="34" charset="0"/>
              </a:rPr>
              <a:t>&gt;1 </a:t>
            </a:r>
            <a:r>
              <a:rPr lang="en-US" sz="1000" b="1" dirty="0" err="1" smtClean="0">
                <a:latin typeface="Tahoma" pitchFamily="34" charset="0"/>
                <a:ea typeface="ＭＳ Ｐゴシック" charset="-128"/>
                <a:cs typeface="Arial" pitchFamily="34" charset="0"/>
              </a:rPr>
              <a:t>Gbps</a:t>
            </a:r>
            <a:r>
              <a:rPr lang="en-US" sz="1000" b="1" dirty="0" smtClean="0">
                <a:latin typeface="Tahoma" pitchFamily="34" charset="0"/>
                <a:ea typeface="ＭＳ Ｐゴシック" charset="-128"/>
                <a:cs typeface="Arial" pitchFamily="34" charset="0"/>
              </a:rPr>
              <a:t> </a:t>
            </a:r>
            <a:r>
              <a:rPr lang="en-US" sz="1000" b="1" dirty="0">
                <a:latin typeface="Tahoma" pitchFamily="34" charset="0"/>
                <a:ea typeface="ＭＳ Ｐゴシック" charset="-128"/>
                <a:cs typeface="Arial" pitchFamily="34" charset="0"/>
              </a:rPr>
              <a:t>@ 60GHz</a:t>
            </a:r>
          </a:p>
        </p:txBody>
      </p:sp>
      <p:sp>
        <p:nvSpPr>
          <p:cNvPr id="32798" name="AutoShape 9"/>
          <p:cNvSpPr>
            <a:spLocks noChangeArrowheads="1"/>
          </p:cNvSpPr>
          <p:nvPr/>
        </p:nvSpPr>
        <p:spPr bwMode="auto">
          <a:xfrm>
            <a:off x="7510463" y="3960005"/>
            <a:ext cx="1295400" cy="457200"/>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100" b="1" dirty="0" smtClean="0">
                <a:latin typeface="Tahoma" pitchFamily="34" charset="0"/>
                <a:ea typeface="ＭＳ Ｐゴシック" charset="-128"/>
                <a:cs typeface="Arial" pitchFamily="34" charset="0"/>
              </a:rPr>
              <a:t>11af</a:t>
            </a:r>
            <a:endParaRPr lang="en-US" sz="1100" b="1" dirty="0">
              <a:latin typeface="Tahoma" pitchFamily="34" charset="0"/>
              <a:ea typeface="ＭＳ Ｐゴシック" charset="-128"/>
              <a:cs typeface="Arial" pitchFamily="34" charset="0"/>
            </a:endParaRPr>
          </a:p>
          <a:p>
            <a:pPr algn="ctr"/>
            <a:r>
              <a:rPr lang="en-US" sz="1100" b="1" dirty="0">
                <a:latin typeface="Tahoma" pitchFamily="34" charset="0"/>
                <a:ea typeface="ＭＳ Ｐゴシック" charset="-128"/>
                <a:cs typeface="Arial" pitchFamily="34" charset="0"/>
              </a:rPr>
              <a:t>TV Whitespace</a:t>
            </a:r>
          </a:p>
        </p:txBody>
      </p:sp>
      <p:sp>
        <p:nvSpPr>
          <p:cNvPr id="5" name="Right Arrow 4"/>
          <p:cNvSpPr/>
          <p:nvPr/>
        </p:nvSpPr>
        <p:spPr bwMode="auto">
          <a:xfrm>
            <a:off x="4108040" y="3194469"/>
            <a:ext cx="445118" cy="426058"/>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smtClean="0">
              <a:ln>
                <a:noFill/>
              </a:ln>
              <a:solidFill>
                <a:schemeClr val="tx1"/>
              </a:solidFill>
              <a:effectLst/>
              <a:latin typeface="Times New Roman" pitchFamily="18" charset="0"/>
            </a:endParaRPr>
          </a:p>
        </p:txBody>
      </p:sp>
      <p:sp>
        <p:nvSpPr>
          <p:cNvPr id="50" name="Right Arrow 49"/>
          <p:cNvSpPr/>
          <p:nvPr/>
        </p:nvSpPr>
        <p:spPr bwMode="auto">
          <a:xfrm>
            <a:off x="2286032" y="3173653"/>
            <a:ext cx="445118" cy="426058"/>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smtClean="0">
              <a:ln>
                <a:noFill/>
              </a:ln>
              <a:solidFill>
                <a:schemeClr val="tx1"/>
              </a:solidFill>
              <a:effectLst/>
              <a:latin typeface="Times New Roman" pitchFamily="18" charset="0"/>
            </a:endParaRPr>
          </a:p>
        </p:txBody>
      </p:sp>
      <p:sp>
        <p:nvSpPr>
          <p:cNvPr id="54" name="Right Arrow 53"/>
          <p:cNvSpPr/>
          <p:nvPr/>
        </p:nvSpPr>
        <p:spPr bwMode="auto">
          <a:xfrm>
            <a:off x="847060" y="3139771"/>
            <a:ext cx="445118" cy="426058"/>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smtClean="0">
              <a:ln>
                <a:noFill/>
              </a:ln>
              <a:solidFill>
                <a:schemeClr val="tx1"/>
              </a:solidFill>
              <a:effectLst/>
              <a:latin typeface="Times New Roman" pitchFamily="18" charset="0"/>
            </a:endParaRPr>
          </a:p>
        </p:txBody>
      </p:sp>
      <p:sp>
        <p:nvSpPr>
          <p:cNvPr id="55" name="Right Arrow 54"/>
          <p:cNvSpPr/>
          <p:nvPr/>
        </p:nvSpPr>
        <p:spPr bwMode="auto">
          <a:xfrm>
            <a:off x="7076313" y="3169460"/>
            <a:ext cx="445118" cy="426058"/>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smtClean="0">
              <a:ln>
                <a:noFill/>
              </a:ln>
              <a:solidFill>
                <a:schemeClr val="tx1"/>
              </a:solidFill>
              <a:effectLst/>
              <a:latin typeface="Times New Roman" pitchFamily="18" charset="0"/>
            </a:endParaRPr>
          </a:p>
        </p:txBody>
      </p:sp>
      <p:sp>
        <p:nvSpPr>
          <p:cNvPr id="6" name="Footer Placeholder 5"/>
          <p:cNvSpPr>
            <a:spLocks noGrp="1"/>
          </p:cNvSpPr>
          <p:nvPr>
            <p:ph type="ftr" sz="quarter" idx="11"/>
          </p:nvPr>
        </p:nvSpPr>
        <p:spPr/>
        <p:txBody>
          <a:bodyPr/>
          <a:lstStyle/>
          <a:p>
            <a:pPr>
              <a:defRPr/>
            </a:pPr>
            <a:r>
              <a:rPr lang="en-US" smtClean="0"/>
              <a:t>Dorothy Stanley, Aruba Networks</a:t>
            </a:r>
            <a:endParaRPr lang="en-US"/>
          </a:p>
        </p:txBody>
      </p:sp>
      <p:sp>
        <p:nvSpPr>
          <p:cNvPr id="7" name="Date Placeholder 6"/>
          <p:cNvSpPr>
            <a:spLocks noGrp="1"/>
          </p:cNvSpPr>
          <p:nvPr>
            <p:ph type="dt" sz="half" idx="10"/>
          </p:nvPr>
        </p:nvSpPr>
        <p:spPr/>
        <p:txBody>
          <a:bodyPr/>
          <a:lstStyle/>
          <a:p>
            <a:pPr>
              <a:defRPr/>
            </a:pPr>
            <a:r>
              <a:rPr lang="en-US" smtClean="0"/>
              <a:t>January 2015</a:t>
            </a:r>
            <a:endParaRPr lang="en-US" dirty="0"/>
          </a:p>
        </p:txBody>
      </p:sp>
      <p:sp>
        <p:nvSpPr>
          <p:cNvPr id="11" name="Slide Number Placeholder 10"/>
          <p:cNvSpPr>
            <a:spLocks noGrp="1"/>
          </p:cNvSpPr>
          <p:nvPr>
            <p:ph type="sldNum" sz="quarter" idx="12"/>
          </p:nvPr>
        </p:nvSpPr>
        <p:spPr/>
        <p:txBody>
          <a:bodyPr/>
          <a:lstStyle/>
          <a:p>
            <a:pPr>
              <a:defRPr/>
            </a:pPr>
            <a:r>
              <a:rPr lang="en-US" smtClean="0"/>
              <a:t>Slide </a:t>
            </a:r>
            <a:fld id="{3FBD1F51-5136-477F-A21E-BB3B46CB0CD8}" type="slidenum">
              <a:rPr lang="en-US" smtClean="0"/>
              <a:pPr>
                <a:defRPr/>
              </a:pPr>
              <a:t>31</a:t>
            </a:fld>
            <a:endParaRPr lang="en-US"/>
          </a:p>
        </p:txBody>
      </p:sp>
      <p:sp>
        <p:nvSpPr>
          <p:cNvPr id="42" name="Footer Placeholder 4"/>
          <p:cNvSpPr txBox="1">
            <a:spLocks/>
          </p:cNvSpPr>
          <p:nvPr/>
        </p:nvSpPr>
        <p:spPr bwMode="auto">
          <a:xfrm>
            <a:off x="5867400" y="6629400"/>
            <a:ext cx="269009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smtClean="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algn="just"/>
            <a:r>
              <a:rPr lang="en-GB" dirty="0" smtClean="0"/>
              <a:t>From 11-14-1563 by Adrian Stephens, Intel</a:t>
            </a:r>
            <a:endParaRPr lang="en-GB" dirty="0"/>
          </a:p>
        </p:txBody>
      </p:sp>
    </p:spTree>
    <p:extLst>
      <p:ext uri="{BB962C8B-B14F-4D97-AF65-F5344CB8AC3E}">
        <p14:creationId xmlns:p14="http://schemas.microsoft.com/office/powerpoint/2010/main" val="41669111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bwMode="auto">
          <a:xfrm>
            <a:off x="6019800" y="1419225"/>
            <a:ext cx="1789093" cy="4448175"/>
          </a:xfrm>
          <a:prstGeom prst="ellipse">
            <a:avLst/>
          </a:prstGeom>
          <a:solidFill>
            <a:srgbClr val="99FF66">
              <a:alpha val="76000"/>
            </a:srgbClr>
          </a:solidFill>
          <a:ln w="12700" cap="flat" cmpd="sng" algn="ctr">
            <a:solidFill>
              <a:schemeClr val="tx1">
                <a:alpha val="43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smtClean="0">
              <a:ln>
                <a:noFill/>
              </a:ln>
              <a:solidFill>
                <a:schemeClr val="tx1"/>
              </a:solidFill>
              <a:effectLst/>
              <a:latin typeface="Times New Roman" pitchFamily="18" charset="0"/>
            </a:endParaRPr>
          </a:p>
        </p:txBody>
      </p:sp>
      <p:sp>
        <p:nvSpPr>
          <p:cNvPr id="40" name="AutoShape 11"/>
          <p:cNvSpPr>
            <a:spLocks noChangeArrowheads="1"/>
          </p:cNvSpPr>
          <p:nvPr/>
        </p:nvSpPr>
        <p:spPr bwMode="auto">
          <a:xfrm>
            <a:off x="3775073" y="1419225"/>
            <a:ext cx="1025528" cy="565129"/>
          </a:xfrm>
          <a:prstGeom prst="cube">
            <a:avLst>
              <a:gd name="adj" fmla="val 4486"/>
            </a:avLst>
          </a:prstGeom>
          <a:solidFill>
            <a:srgbClr val="99FF66"/>
          </a:solidFill>
          <a:ln w="9525">
            <a:solidFill>
              <a:schemeClr val="tx1"/>
            </a:solidFill>
            <a:miter lim="800000"/>
            <a:headEnd/>
            <a:tailEnd/>
          </a:ln>
        </p:spPr>
        <p:txBody>
          <a:bodyPr wrap="none" anchor="ctr"/>
          <a:lstStyle/>
          <a:p>
            <a:pPr algn="ctr"/>
            <a:r>
              <a:rPr lang="en-US" sz="1400" b="1" dirty="0" smtClean="0">
                <a:latin typeface="Tahoma" pitchFamily="34" charset="0"/>
                <a:ea typeface="ＭＳ Ｐゴシック" charset="-128"/>
                <a:cs typeface="Arial" pitchFamily="34" charset="0"/>
              </a:rPr>
              <a:t>802.11</a:t>
            </a:r>
          </a:p>
          <a:p>
            <a:pPr algn="ctr"/>
            <a:r>
              <a:rPr lang="en-US" sz="1400" b="1" dirty="0" smtClean="0">
                <a:latin typeface="Tahoma" pitchFamily="34" charset="0"/>
                <a:ea typeface="ＭＳ Ｐゴシック" charset="-128"/>
                <a:cs typeface="Arial" pitchFamily="34" charset="0"/>
              </a:rPr>
              <a:t>-2016</a:t>
            </a:r>
            <a:endParaRPr lang="en-US" sz="1400" b="1" dirty="0">
              <a:latin typeface="Tahoma" pitchFamily="34" charset="0"/>
              <a:ea typeface="ＭＳ Ｐゴシック" charset="-128"/>
              <a:cs typeface="Arial" pitchFamily="34" charset="0"/>
            </a:endParaRPr>
          </a:p>
        </p:txBody>
      </p:sp>
      <p:sp>
        <p:nvSpPr>
          <p:cNvPr id="30722" name="Rectangle 2"/>
          <p:cNvSpPr>
            <a:spLocks noGrp="1" noChangeArrowheads="1"/>
          </p:cNvSpPr>
          <p:nvPr>
            <p:ph type="title"/>
          </p:nvPr>
        </p:nvSpPr>
        <p:spPr>
          <a:xfrm>
            <a:off x="685800" y="685800"/>
            <a:ext cx="7772400" cy="649287"/>
          </a:xfrm>
        </p:spPr>
        <p:txBody>
          <a:bodyPr/>
          <a:lstStyle/>
          <a:p>
            <a:r>
              <a:rPr lang="en-US" dirty="0" smtClean="0"/>
              <a:t>IEEE 802.11 Standards Pipeline</a:t>
            </a:r>
          </a:p>
        </p:txBody>
      </p:sp>
      <p:sp>
        <p:nvSpPr>
          <p:cNvPr id="30723" name="Text Box 3"/>
          <p:cNvSpPr txBox="1">
            <a:spLocks noChangeArrowheads="1"/>
          </p:cNvSpPr>
          <p:nvPr/>
        </p:nvSpPr>
        <p:spPr bwMode="auto">
          <a:xfrm>
            <a:off x="101260" y="5182745"/>
            <a:ext cx="121219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r>
              <a:rPr lang="en-US" sz="1400" b="1" dirty="0" smtClean="0">
                <a:latin typeface="Tahoma" pitchFamily="34" charset="0"/>
                <a:ea typeface="ＭＳ Ｐゴシック" charset="-128"/>
                <a:cs typeface="Arial" pitchFamily="34" charset="0"/>
              </a:rPr>
              <a:t>MAC &amp; PHY</a:t>
            </a:r>
            <a:endParaRPr lang="en-US" sz="2000" b="1" dirty="0">
              <a:latin typeface="Tahoma" pitchFamily="34" charset="0"/>
              <a:ea typeface="ＭＳ Ｐゴシック" charset="-128"/>
              <a:cs typeface="Arial" pitchFamily="34" charset="0"/>
            </a:endParaRPr>
          </a:p>
        </p:txBody>
      </p:sp>
      <p:sp>
        <p:nvSpPr>
          <p:cNvPr id="30724" name="Text Box 4"/>
          <p:cNvSpPr txBox="1">
            <a:spLocks noChangeArrowheads="1"/>
          </p:cNvSpPr>
          <p:nvPr/>
        </p:nvSpPr>
        <p:spPr bwMode="auto">
          <a:xfrm>
            <a:off x="5145491" y="5965581"/>
            <a:ext cx="8114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r>
              <a:rPr lang="en-US" sz="1200" dirty="0">
                <a:latin typeface="Tahoma" pitchFamily="34" charset="0"/>
                <a:ea typeface="ＭＳ Ｐゴシック" charset="-128"/>
                <a:cs typeface="Arial" pitchFamily="34" charset="0"/>
              </a:rPr>
              <a:t>Sponsor</a:t>
            </a:r>
          </a:p>
          <a:p>
            <a:pPr algn="ctr"/>
            <a:r>
              <a:rPr lang="en-US" sz="1200" dirty="0">
                <a:latin typeface="Tahoma" pitchFamily="34" charset="0"/>
                <a:ea typeface="ＭＳ Ｐゴシック" charset="-128"/>
                <a:cs typeface="Arial" pitchFamily="34" charset="0"/>
              </a:rPr>
              <a:t>Ballot</a:t>
            </a:r>
          </a:p>
        </p:txBody>
      </p:sp>
      <p:sp>
        <p:nvSpPr>
          <p:cNvPr id="30725" name="AutoShape 5"/>
          <p:cNvSpPr>
            <a:spLocks/>
          </p:cNvSpPr>
          <p:nvPr/>
        </p:nvSpPr>
        <p:spPr bwMode="auto">
          <a:xfrm rot="-5400000">
            <a:off x="4197350" y="5392738"/>
            <a:ext cx="215900" cy="990600"/>
          </a:xfrm>
          <a:prstGeom prst="leftBrace">
            <a:avLst>
              <a:gd name="adj1" fmla="val 38235"/>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sz="2000"/>
          </a:p>
        </p:txBody>
      </p:sp>
      <p:sp>
        <p:nvSpPr>
          <p:cNvPr id="30726" name="Text Box 6"/>
          <p:cNvSpPr txBox="1">
            <a:spLocks noChangeArrowheads="1"/>
          </p:cNvSpPr>
          <p:nvPr/>
        </p:nvSpPr>
        <p:spPr bwMode="auto">
          <a:xfrm>
            <a:off x="466724" y="1526030"/>
            <a:ext cx="5381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r>
              <a:rPr lang="en-US" sz="1400" b="1" dirty="0">
                <a:latin typeface="Tahoma" pitchFamily="34" charset="0"/>
                <a:ea typeface="ＭＳ Ｐゴシック" charset="-128"/>
                <a:cs typeface="Arial" pitchFamily="34" charset="0"/>
              </a:rPr>
              <a:t>MAC</a:t>
            </a:r>
            <a:endParaRPr lang="en-US" sz="2000" b="1" dirty="0">
              <a:latin typeface="Tahoma" pitchFamily="34" charset="0"/>
              <a:ea typeface="ＭＳ Ｐゴシック" charset="-128"/>
              <a:cs typeface="Arial" pitchFamily="34" charset="0"/>
            </a:endParaRPr>
          </a:p>
        </p:txBody>
      </p:sp>
      <p:sp>
        <p:nvSpPr>
          <p:cNvPr id="30727" name="Text Box 7"/>
          <p:cNvSpPr txBox="1">
            <a:spLocks noChangeArrowheads="1"/>
          </p:cNvSpPr>
          <p:nvPr/>
        </p:nvSpPr>
        <p:spPr bwMode="auto">
          <a:xfrm>
            <a:off x="1479550" y="6004360"/>
            <a:ext cx="982663"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lnSpc>
                <a:spcPct val="80000"/>
              </a:lnSpc>
            </a:pPr>
            <a:r>
              <a:rPr lang="en-US" sz="1200" dirty="0">
                <a:latin typeface="Tahoma" pitchFamily="34" charset="0"/>
                <a:ea typeface="ＭＳ Ｐゴシック" charset="-128"/>
                <a:cs typeface="Arial" pitchFamily="34" charset="0"/>
              </a:rPr>
              <a:t>Study </a:t>
            </a:r>
          </a:p>
          <a:p>
            <a:pPr algn="ctr">
              <a:lnSpc>
                <a:spcPct val="80000"/>
              </a:lnSpc>
            </a:pPr>
            <a:r>
              <a:rPr lang="en-US" sz="1200" dirty="0">
                <a:latin typeface="Tahoma" pitchFamily="34" charset="0"/>
                <a:ea typeface="ＭＳ Ｐゴシック" charset="-128"/>
                <a:cs typeface="Arial" pitchFamily="34" charset="0"/>
              </a:rPr>
              <a:t>groups</a:t>
            </a:r>
          </a:p>
        </p:txBody>
      </p:sp>
      <p:sp>
        <p:nvSpPr>
          <p:cNvPr id="30728" name="AutoShape 8"/>
          <p:cNvSpPr>
            <a:spLocks/>
          </p:cNvSpPr>
          <p:nvPr/>
        </p:nvSpPr>
        <p:spPr bwMode="auto">
          <a:xfrm rot="-5400000">
            <a:off x="1887537" y="5364163"/>
            <a:ext cx="168275" cy="914400"/>
          </a:xfrm>
          <a:prstGeom prst="leftBrace">
            <a:avLst>
              <a:gd name="adj1" fmla="val 45283"/>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sz="2000"/>
          </a:p>
        </p:txBody>
      </p:sp>
      <p:sp>
        <p:nvSpPr>
          <p:cNvPr id="30733" name="Text Box 13"/>
          <p:cNvSpPr txBox="1">
            <a:spLocks noChangeArrowheads="1"/>
          </p:cNvSpPr>
          <p:nvPr/>
        </p:nvSpPr>
        <p:spPr bwMode="auto">
          <a:xfrm>
            <a:off x="8001000" y="5939135"/>
            <a:ext cx="938077" cy="461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r>
              <a:rPr lang="en-US" sz="1200" dirty="0">
                <a:latin typeface="Tahoma" pitchFamily="34" charset="0"/>
                <a:ea typeface="ＭＳ Ｐゴシック" charset="-128"/>
                <a:cs typeface="Arial" pitchFamily="34" charset="0"/>
              </a:rPr>
              <a:t>Published</a:t>
            </a:r>
          </a:p>
          <a:p>
            <a:pPr algn="ctr"/>
            <a:r>
              <a:rPr lang="en-US" sz="1200" dirty="0">
                <a:latin typeface="Tahoma" pitchFamily="34" charset="0"/>
                <a:ea typeface="ＭＳ Ｐゴシック" charset="-128"/>
                <a:cs typeface="Arial" pitchFamily="34" charset="0"/>
              </a:rPr>
              <a:t>Standard</a:t>
            </a:r>
          </a:p>
        </p:txBody>
      </p:sp>
      <p:sp>
        <p:nvSpPr>
          <p:cNvPr id="30743" name="Text Box 26"/>
          <p:cNvSpPr txBox="1">
            <a:spLocks noChangeArrowheads="1"/>
          </p:cNvSpPr>
          <p:nvPr/>
        </p:nvSpPr>
        <p:spPr bwMode="auto">
          <a:xfrm>
            <a:off x="3808135" y="6028318"/>
            <a:ext cx="114486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lnSpc>
                <a:spcPct val="80000"/>
              </a:lnSpc>
            </a:pPr>
            <a:r>
              <a:rPr lang="en-US" sz="1200" dirty="0">
                <a:latin typeface="Tahoma" pitchFamily="34" charset="0"/>
                <a:ea typeface="ＭＳ Ｐゴシック" charset="-128"/>
                <a:cs typeface="Arial" pitchFamily="34" charset="0"/>
              </a:rPr>
              <a:t>WG  </a:t>
            </a:r>
          </a:p>
          <a:p>
            <a:pPr algn="ctr">
              <a:lnSpc>
                <a:spcPct val="80000"/>
              </a:lnSpc>
            </a:pPr>
            <a:r>
              <a:rPr lang="en-US" sz="1200" dirty="0">
                <a:latin typeface="Tahoma" pitchFamily="34" charset="0"/>
                <a:ea typeface="ＭＳ Ｐゴシック" charset="-128"/>
                <a:cs typeface="Arial" pitchFamily="34" charset="0"/>
              </a:rPr>
              <a:t>Letter Ballot</a:t>
            </a:r>
          </a:p>
        </p:txBody>
      </p:sp>
      <p:sp>
        <p:nvSpPr>
          <p:cNvPr id="30744" name="AutoShape 27"/>
          <p:cNvSpPr>
            <a:spLocks/>
          </p:cNvSpPr>
          <p:nvPr/>
        </p:nvSpPr>
        <p:spPr bwMode="auto">
          <a:xfrm rot="-5400000">
            <a:off x="5403076" y="5329238"/>
            <a:ext cx="195262" cy="1117600"/>
          </a:xfrm>
          <a:prstGeom prst="leftBrace">
            <a:avLst>
              <a:gd name="adj1" fmla="val 76871"/>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vert="eaVert" wrap="none" anchor="ctr"/>
          <a:lstStyle/>
          <a:p>
            <a:pPr eaLnBrk="0" hangingPunct="0"/>
            <a:endParaRPr lang="en-US" sz="2000"/>
          </a:p>
        </p:txBody>
      </p:sp>
      <p:sp>
        <p:nvSpPr>
          <p:cNvPr id="30746" name="Line 29"/>
          <p:cNvSpPr>
            <a:spLocks noChangeShapeType="1"/>
          </p:cNvSpPr>
          <p:nvPr/>
        </p:nvSpPr>
        <p:spPr bwMode="auto">
          <a:xfrm>
            <a:off x="1274763" y="3581400"/>
            <a:ext cx="7869237"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8226" name="AutoShape 32"/>
          <p:cNvSpPr>
            <a:spLocks noChangeArrowheads="1"/>
          </p:cNvSpPr>
          <p:nvPr/>
        </p:nvSpPr>
        <p:spPr bwMode="auto">
          <a:xfrm>
            <a:off x="6382796" y="4203414"/>
            <a:ext cx="1085850" cy="425450"/>
          </a:xfrm>
          <a:prstGeom prst="cube">
            <a:avLst>
              <a:gd name="adj" fmla="val 10069"/>
            </a:avLst>
          </a:prstGeom>
          <a:solidFill>
            <a:srgbClr val="99CCFF"/>
          </a:solidFill>
          <a:ln w="9525">
            <a:solidFill>
              <a:schemeClr val="tx1"/>
            </a:solidFill>
            <a:miter lim="800000"/>
            <a:headEnd/>
            <a:tailEnd/>
          </a:ln>
          <a:effectLst/>
        </p:spPr>
        <p:txBody>
          <a:bodyPr wrap="none" anchor="ctr"/>
          <a:lstStyle/>
          <a:p>
            <a:pPr algn="ctr">
              <a:defRPr/>
            </a:pPr>
            <a:r>
              <a:rPr lang="en-US" sz="1000" b="1" dirty="0">
                <a:latin typeface="Tahoma" pitchFamily="34" charset="0"/>
                <a:ea typeface="ＭＳ Ｐゴシック" charset="-128"/>
                <a:cs typeface="Arial" charset="0"/>
              </a:rPr>
              <a:t>802.11ac</a:t>
            </a:r>
          </a:p>
          <a:p>
            <a:pPr algn="ctr">
              <a:defRPr/>
            </a:pPr>
            <a:r>
              <a:rPr lang="en-US" sz="1000" b="1" dirty="0">
                <a:latin typeface="Tahoma" pitchFamily="34" charset="0"/>
                <a:ea typeface="ＭＳ Ｐゴシック" charset="-128"/>
                <a:cs typeface="Arial" charset="0"/>
              </a:rPr>
              <a:t>VHT 5GHz</a:t>
            </a:r>
          </a:p>
        </p:txBody>
      </p:sp>
      <p:sp>
        <p:nvSpPr>
          <p:cNvPr id="30749" name="AutoShape 34"/>
          <p:cNvSpPr>
            <a:spLocks/>
          </p:cNvSpPr>
          <p:nvPr/>
        </p:nvSpPr>
        <p:spPr bwMode="auto">
          <a:xfrm rot="-5400000">
            <a:off x="3017838" y="5365751"/>
            <a:ext cx="269875" cy="990600"/>
          </a:xfrm>
          <a:prstGeom prst="leftBrace">
            <a:avLst>
              <a:gd name="adj1" fmla="val 30588"/>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sz="2000"/>
          </a:p>
        </p:txBody>
      </p:sp>
      <p:sp>
        <p:nvSpPr>
          <p:cNvPr id="30750" name="Text Box 35"/>
          <p:cNvSpPr txBox="1">
            <a:spLocks noChangeArrowheads="1"/>
          </p:cNvSpPr>
          <p:nvPr/>
        </p:nvSpPr>
        <p:spPr bwMode="auto">
          <a:xfrm>
            <a:off x="2484917" y="6019800"/>
            <a:ext cx="134524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lnSpc>
                <a:spcPct val="80000"/>
              </a:lnSpc>
            </a:pPr>
            <a:r>
              <a:rPr lang="en-US" sz="1200" dirty="0">
                <a:latin typeface="Tahoma" pitchFamily="34" charset="0"/>
                <a:ea typeface="ＭＳ Ｐゴシック" charset="-128"/>
                <a:cs typeface="Arial" pitchFamily="34" charset="0"/>
              </a:rPr>
              <a:t>TG without </a:t>
            </a:r>
          </a:p>
          <a:p>
            <a:pPr algn="ctr">
              <a:lnSpc>
                <a:spcPct val="80000"/>
              </a:lnSpc>
            </a:pPr>
            <a:r>
              <a:rPr lang="en-US" sz="1200" dirty="0">
                <a:latin typeface="Tahoma" pitchFamily="34" charset="0"/>
                <a:ea typeface="ＭＳ Ｐゴシック" charset="-128"/>
                <a:cs typeface="Arial" pitchFamily="34" charset="0"/>
              </a:rPr>
              <a:t>Approved draft</a:t>
            </a:r>
          </a:p>
        </p:txBody>
      </p:sp>
      <p:sp>
        <p:nvSpPr>
          <p:cNvPr id="30751" name="Text Box 36"/>
          <p:cNvSpPr txBox="1">
            <a:spLocks noChangeArrowheads="1"/>
          </p:cNvSpPr>
          <p:nvPr/>
        </p:nvSpPr>
        <p:spPr bwMode="auto">
          <a:xfrm>
            <a:off x="184170" y="5993150"/>
            <a:ext cx="113506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lnSpc>
                <a:spcPct val="80000"/>
              </a:lnSpc>
            </a:pPr>
            <a:r>
              <a:rPr lang="en-US" sz="1200" dirty="0">
                <a:latin typeface="Tahoma" pitchFamily="34" charset="0"/>
                <a:ea typeface="ＭＳ Ｐゴシック" charset="-128"/>
                <a:cs typeface="Arial" pitchFamily="34" charset="0"/>
              </a:rPr>
              <a:t>Discussion Topics</a:t>
            </a:r>
          </a:p>
        </p:txBody>
      </p:sp>
      <p:sp>
        <p:nvSpPr>
          <p:cNvPr id="30752" name="AutoShape 37"/>
          <p:cNvSpPr>
            <a:spLocks/>
          </p:cNvSpPr>
          <p:nvPr/>
        </p:nvSpPr>
        <p:spPr bwMode="auto">
          <a:xfrm rot="-5400000">
            <a:off x="645319" y="5377830"/>
            <a:ext cx="201612" cy="914400"/>
          </a:xfrm>
          <a:prstGeom prst="leftBrace">
            <a:avLst>
              <a:gd name="adj1" fmla="val 37795"/>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sz="2000"/>
          </a:p>
        </p:txBody>
      </p:sp>
      <p:sp>
        <p:nvSpPr>
          <p:cNvPr id="30753" name="Text Box 38"/>
          <p:cNvSpPr txBox="1">
            <a:spLocks noChangeArrowheads="1"/>
          </p:cNvSpPr>
          <p:nvPr/>
        </p:nvSpPr>
        <p:spPr bwMode="auto">
          <a:xfrm>
            <a:off x="6556337" y="5959475"/>
            <a:ext cx="1124026" cy="461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r>
              <a:rPr lang="en-US" sz="1200" dirty="0">
                <a:latin typeface="Tahoma" pitchFamily="34" charset="0"/>
                <a:ea typeface="ＭＳ Ｐゴシック" charset="-128"/>
                <a:cs typeface="Arial" pitchFamily="34" charset="0"/>
              </a:rPr>
              <a:t>Published</a:t>
            </a:r>
          </a:p>
          <a:p>
            <a:pPr algn="ctr"/>
            <a:r>
              <a:rPr lang="en-US" sz="1200" dirty="0">
                <a:latin typeface="Tahoma" pitchFamily="34" charset="0"/>
                <a:ea typeface="ＭＳ Ｐゴシック" charset="-128"/>
                <a:cs typeface="Arial" pitchFamily="34" charset="0"/>
              </a:rPr>
              <a:t>Amendment</a:t>
            </a:r>
          </a:p>
        </p:txBody>
      </p:sp>
      <p:sp>
        <p:nvSpPr>
          <p:cNvPr id="8239" name="AutoShape 45"/>
          <p:cNvSpPr>
            <a:spLocks noChangeArrowheads="1"/>
          </p:cNvSpPr>
          <p:nvPr/>
        </p:nvSpPr>
        <p:spPr bwMode="auto">
          <a:xfrm>
            <a:off x="6401846" y="3706504"/>
            <a:ext cx="1085850" cy="434975"/>
          </a:xfrm>
          <a:prstGeom prst="cube">
            <a:avLst>
              <a:gd name="adj" fmla="val 10069"/>
            </a:avLst>
          </a:prstGeom>
          <a:solidFill>
            <a:srgbClr val="99CCFF"/>
          </a:solidFill>
          <a:ln w="9525">
            <a:solidFill>
              <a:schemeClr val="tx1"/>
            </a:solidFill>
            <a:miter lim="800000"/>
            <a:headEnd/>
            <a:tailEnd/>
          </a:ln>
          <a:effectLst/>
        </p:spPr>
        <p:txBody>
          <a:bodyPr wrap="none" anchor="ctr"/>
          <a:lstStyle/>
          <a:p>
            <a:pPr algn="ctr">
              <a:defRPr/>
            </a:pPr>
            <a:r>
              <a:rPr lang="en-US" sz="1000" b="1" dirty="0">
                <a:latin typeface="Tahoma" pitchFamily="34" charset="0"/>
                <a:ea typeface="ＭＳ Ｐゴシック" charset="-128"/>
                <a:cs typeface="Arial" charset="0"/>
              </a:rPr>
              <a:t>802.11af</a:t>
            </a:r>
          </a:p>
          <a:p>
            <a:pPr algn="ctr">
              <a:defRPr/>
            </a:pPr>
            <a:r>
              <a:rPr lang="en-US" sz="1000" b="1" dirty="0" smtClean="0">
                <a:latin typeface="Tahoma" pitchFamily="34" charset="0"/>
                <a:ea typeface="ＭＳ Ｐゴシック" charset="-128"/>
                <a:cs typeface="Arial" charset="0"/>
              </a:rPr>
              <a:t>TVWS</a:t>
            </a:r>
            <a:endParaRPr lang="en-US" sz="1000" b="1" dirty="0">
              <a:latin typeface="Tahoma" pitchFamily="34" charset="0"/>
              <a:ea typeface="ＭＳ Ｐゴシック" charset="-128"/>
              <a:cs typeface="Arial" charset="0"/>
            </a:endParaRPr>
          </a:p>
        </p:txBody>
      </p:sp>
      <p:sp>
        <p:nvSpPr>
          <p:cNvPr id="8241" name="AutoShape 47"/>
          <p:cNvSpPr>
            <a:spLocks noChangeArrowheads="1"/>
          </p:cNvSpPr>
          <p:nvPr/>
        </p:nvSpPr>
        <p:spPr bwMode="auto">
          <a:xfrm>
            <a:off x="3810000" y="2895600"/>
            <a:ext cx="990600" cy="533400"/>
          </a:xfrm>
          <a:prstGeom prst="cube">
            <a:avLst>
              <a:gd name="adj" fmla="val 10069"/>
            </a:avLst>
          </a:prstGeom>
          <a:solidFill>
            <a:srgbClr val="85FFE0"/>
          </a:solidFill>
          <a:ln w="9525">
            <a:solidFill>
              <a:schemeClr val="tx1"/>
            </a:solidFill>
            <a:miter lim="800000"/>
            <a:headEnd/>
            <a:tailEnd/>
          </a:ln>
          <a:effectLst/>
        </p:spPr>
        <p:txBody>
          <a:bodyPr wrap="none" anchor="ctr"/>
          <a:lstStyle/>
          <a:p>
            <a:pPr algn="ctr">
              <a:defRPr/>
            </a:pPr>
            <a:r>
              <a:rPr lang="en-US" sz="1200" b="1" dirty="0">
                <a:latin typeface="Tahoma" pitchFamily="34" charset="0"/>
                <a:ea typeface="ＭＳ Ｐゴシック" charset="-128"/>
                <a:cs typeface="Arial" charset="0"/>
              </a:rPr>
              <a:t>802.11ai</a:t>
            </a:r>
          </a:p>
          <a:p>
            <a:pPr algn="ctr">
              <a:defRPr/>
            </a:pPr>
            <a:r>
              <a:rPr lang="en-US" sz="1200" b="1" dirty="0">
                <a:latin typeface="Tahoma" pitchFamily="34" charset="0"/>
                <a:ea typeface="ＭＳ Ｐゴシック" charset="-128"/>
                <a:cs typeface="Arial" charset="0"/>
              </a:rPr>
              <a:t>FILS</a:t>
            </a:r>
          </a:p>
        </p:txBody>
      </p:sp>
      <p:sp>
        <p:nvSpPr>
          <p:cNvPr id="9264" name="Cloud"/>
          <p:cNvSpPr>
            <a:spLocks noChangeAspect="1" noEditPoints="1" noChangeArrowheads="1"/>
          </p:cNvSpPr>
          <p:nvPr/>
        </p:nvSpPr>
        <p:spPr bwMode="auto">
          <a:xfrm>
            <a:off x="12700" y="2184400"/>
            <a:ext cx="1466850" cy="26447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noFill/>
          <a:ln w="9525">
            <a:solidFill>
              <a:srgbClr val="000000"/>
            </a:solidFill>
            <a:miter lim="800000"/>
            <a:headEnd/>
            <a:tailEnd/>
          </a:ln>
          <a:effectLst>
            <a:outerShdw dist="107763" dir="2700000" algn="ctr" rotWithShape="0">
              <a:srgbClr val="808080"/>
            </a:outerShdw>
          </a:effectLst>
          <a:extLst/>
        </p:spPr>
        <p:txBody>
          <a:bodyPr/>
          <a:lstStyle/>
          <a:p>
            <a:pPr eaLnBrk="0" hangingPunct="0">
              <a:defRPr/>
            </a:pPr>
            <a:endParaRPr lang="en-US"/>
          </a:p>
        </p:txBody>
      </p:sp>
      <p:sp>
        <p:nvSpPr>
          <p:cNvPr id="8243" name="AutoShape 49"/>
          <p:cNvSpPr>
            <a:spLocks noChangeArrowheads="1"/>
          </p:cNvSpPr>
          <p:nvPr/>
        </p:nvSpPr>
        <p:spPr bwMode="auto">
          <a:xfrm>
            <a:off x="3810000" y="3765550"/>
            <a:ext cx="990600" cy="501650"/>
          </a:xfrm>
          <a:prstGeom prst="cube">
            <a:avLst>
              <a:gd name="adj" fmla="val 10069"/>
            </a:avLst>
          </a:prstGeom>
          <a:solidFill>
            <a:srgbClr val="85FFE0"/>
          </a:solidFill>
          <a:ln w="9525">
            <a:solidFill>
              <a:schemeClr val="tx1"/>
            </a:solidFill>
            <a:miter lim="800000"/>
            <a:headEnd/>
            <a:tailEnd/>
          </a:ln>
          <a:effectLst/>
        </p:spPr>
        <p:txBody>
          <a:bodyPr wrap="none" anchor="ctr"/>
          <a:lstStyle/>
          <a:p>
            <a:pPr algn="ctr">
              <a:defRPr/>
            </a:pPr>
            <a:r>
              <a:rPr lang="en-US" sz="1200" b="1" dirty="0">
                <a:latin typeface="Tahoma" pitchFamily="34" charset="0"/>
                <a:ea typeface="ＭＳ Ｐゴシック" charset="-128"/>
                <a:cs typeface="Arial" charset="0"/>
              </a:rPr>
              <a:t>802.11 </a:t>
            </a:r>
            <a:r>
              <a:rPr lang="en-US" sz="1200" b="1" dirty="0" smtClean="0">
                <a:latin typeface="Tahoma" pitchFamily="34" charset="0"/>
                <a:ea typeface="ＭＳ Ｐゴシック" charset="-128"/>
                <a:cs typeface="Arial" charset="0"/>
              </a:rPr>
              <a:t>ah</a:t>
            </a:r>
          </a:p>
          <a:p>
            <a:pPr algn="ctr">
              <a:defRPr/>
            </a:pPr>
            <a:r>
              <a:rPr lang="en-US" sz="1200" b="1" dirty="0" smtClean="0">
                <a:latin typeface="Tahoma" pitchFamily="34" charset="0"/>
                <a:ea typeface="ＭＳ Ｐゴシック" charset="-128"/>
                <a:cs typeface="Arial" charset="0"/>
              </a:rPr>
              <a:t>&lt; 1Ghz</a:t>
            </a:r>
            <a:endParaRPr lang="en-US" sz="1200" b="1" dirty="0">
              <a:latin typeface="Tahoma" pitchFamily="34" charset="0"/>
              <a:ea typeface="ＭＳ Ｐゴシック" charset="-128"/>
              <a:cs typeface="Arial" charset="0"/>
            </a:endParaRPr>
          </a:p>
        </p:txBody>
      </p:sp>
      <p:sp>
        <p:nvSpPr>
          <p:cNvPr id="30765" name="AutoShape 46"/>
          <p:cNvSpPr>
            <a:spLocks noChangeArrowheads="1"/>
          </p:cNvSpPr>
          <p:nvPr/>
        </p:nvSpPr>
        <p:spPr bwMode="auto">
          <a:xfrm>
            <a:off x="278606" y="3332161"/>
            <a:ext cx="914400" cy="608013"/>
          </a:xfrm>
          <a:prstGeom prst="cube">
            <a:avLst>
              <a:gd name="adj" fmla="val 10069"/>
            </a:avLst>
          </a:prstGeom>
          <a:solidFill>
            <a:srgbClr val="FF97DA"/>
          </a:solidFill>
          <a:ln w="9525">
            <a:solidFill>
              <a:schemeClr val="tx1"/>
            </a:solidFill>
            <a:miter lim="800000"/>
            <a:headEnd/>
            <a:tailEnd/>
          </a:ln>
        </p:spPr>
        <p:txBody>
          <a:bodyPr wrap="none" anchor="ctr"/>
          <a:lstStyle/>
          <a:p>
            <a:pPr algn="ctr"/>
            <a:r>
              <a:rPr lang="en-US" sz="1800" b="1">
                <a:latin typeface="Tahoma" pitchFamily="34" charset="0"/>
                <a:ea typeface="ＭＳ Ｐゴシック" charset="-128"/>
                <a:cs typeface="Arial" pitchFamily="34" charset="0"/>
              </a:rPr>
              <a:t>WNG</a:t>
            </a:r>
          </a:p>
        </p:txBody>
      </p:sp>
      <p:sp>
        <p:nvSpPr>
          <p:cNvPr id="30776" name="AutoShape 27"/>
          <p:cNvSpPr>
            <a:spLocks/>
          </p:cNvSpPr>
          <p:nvPr/>
        </p:nvSpPr>
        <p:spPr bwMode="auto">
          <a:xfrm rot="-5400000">
            <a:off x="6876257" y="5123656"/>
            <a:ext cx="239712" cy="1552575"/>
          </a:xfrm>
          <a:prstGeom prst="leftBrace">
            <a:avLst>
              <a:gd name="adj1" fmla="val 46117"/>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sz="2000"/>
          </a:p>
        </p:txBody>
      </p:sp>
      <p:sp>
        <p:nvSpPr>
          <p:cNvPr id="30777" name="AutoShape 31"/>
          <p:cNvSpPr>
            <a:spLocks noChangeArrowheads="1"/>
          </p:cNvSpPr>
          <p:nvPr/>
        </p:nvSpPr>
        <p:spPr bwMode="auto">
          <a:xfrm>
            <a:off x="6410325" y="2786063"/>
            <a:ext cx="1085850" cy="466725"/>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a:latin typeface="Tahoma" pitchFamily="34" charset="0"/>
                <a:ea typeface="ＭＳ Ｐゴシック" charset="-128"/>
                <a:cs typeface="Arial" pitchFamily="34" charset="0"/>
              </a:rPr>
              <a:t>802.11ae</a:t>
            </a:r>
          </a:p>
          <a:p>
            <a:pPr algn="ctr"/>
            <a:r>
              <a:rPr lang="en-US" sz="1000" b="1" dirty="0" err="1">
                <a:latin typeface="Tahoma" pitchFamily="34" charset="0"/>
                <a:ea typeface="ＭＳ Ｐゴシック" charset="-128"/>
                <a:cs typeface="Arial" pitchFamily="34" charset="0"/>
              </a:rPr>
              <a:t>QoS</a:t>
            </a:r>
            <a:r>
              <a:rPr lang="en-US" sz="1000" b="1" dirty="0">
                <a:latin typeface="Tahoma" pitchFamily="34" charset="0"/>
                <a:ea typeface="ＭＳ Ｐゴシック" charset="-128"/>
                <a:cs typeface="Arial" pitchFamily="34" charset="0"/>
              </a:rPr>
              <a:t> Mgt Frames</a:t>
            </a:r>
          </a:p>
        </p:txBody>
      </p:sp>
      <p:sp>
        <p:nvSpPr>
          <p:cNvPr id="30779" name="AutoShape 31"/>
          <p:cNvSpPr>
            <a:spLocks noChangeArrowheads="1"/>
          </p:cNvSpPr>
          <p:nvPr/>
        </p:nvSpPr>
        <p:spPr bwMode="auto">
          <a:xfrm>
            <a:off x="6382796" y="4724400"/>
            <a:ext cx="1085850" cy="533400"/>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a:latin typeface="Tahoma" pitchFamily="34" charset="0"/>
                <a:ea typeface="ＭＳ Ｐゴシック" charset="-128"/>
                <a:cs typeface="Arial" pitchFamily="34" charset="0"/>
              </a:rPr>
              <a:t>802.11ad</a:t>
            </a:r>
          </a:p>
          <a:p>
            <a:pPr algn="ctr"/>
            <a:r>
              <a:rPr lang="en-US" sz="1000" b="1" dirty="0">
                <a:latin typeface="Tahoma" pitchFamily="34" charset="0"/>
                <a:ea typeface="ＭＳ Ｐゴシック" charset="-128"/>
                <a:cs typeface="Arial" pitchFamily="34" charset="0"/>
              </a:rPr>
              <a:t>VHT 60 GHz</a:t>
            </a:r>
          </a:p>
        </p:txBody>
      </p:sp>
      <p:sp>
        <p:nvSpPr>
          <p:cNvPr id="30780" name="AutoShape 46"/>
          <p:cNvSpPr>
            <a:spLocks noChangeArrowheads="1"/>
          </p:cNvSpPr>
          <p:nvPr/>
        </p:nvSpPr>
        <p:spPr bwMode="auto">
          <a:xfrm>
            <a:off x="2657474" y="2227262"/>
            <a:ext cx="914400" cy="565150"/>
          </a:xfrm>
          <a:prstGeom prst="cube">
            <a:avLst>
              <a:gd name="adj" fmla="val 10069"/>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sz="1200" b="1" dirty="0" smtClean="0">
                <a:latin typeface="Tahoma" pitchFamily="34" charset="0"/>
                <a:ea typeface="ＭＳ Ｐゴシック" charset="-128"/>
                <a:cs typeface="Arial" pitchFamily="34" charset="0"/>
              </a:rPr>
              <a:t>802.11AQ</a:t>
            </a:r>
          </a:p>
          <a:p>
            <a:pPr algn="ctr"/>
            <a:r>
              <a:rPr lang="en-US" sz="1200" b="1" dirty="0" smtClean="0">
                <a:latin typeface="Tahoma" pitchFamily="34" charset="0"/>
                <a:ea typeface="ＭＳ Ｐゴシック" charset="-128"/>
                <a:cs typeface="Arial" pitchFamily="34" charset="0"/>
              </a:rPr>
              <a:t>PAD</a:t>
            </a:r>
            <a:endParaRPr lang="en-US" sz="1200" b="1" dirty="0">
              <a:latin typeface="Tahoma" pitchFamily="34" charset="0"/>
              <a:ea typeface="ＭＳ Ｐゴシック" charset="-128"/>
              <a:cs typeface="Arial" pitchFamily="34" charset="0"/>
            </a:endParaRPr>
          </a:p>
        </p:txBody>
      </p:sp>
      <p:sp>
        <p:nvSpPr>
          <p:cNvPr id="30781" name="AutoShape 46"/>
          <p:cNvSpPr>
            <a:spLocks noChangeArrowheads="1"/>
          </p:cNvSpPr>
          <p:nvPr/>
        </p:nvSpPr>
        <p:spPr bwMode="auto">
          <a:xfrm>
            <a:off x="2681722" y="4754960"/>
            <a:ext cx="990600" cy="533400"/>
          </a:xfrm>
          <a:prstGeom prst="cube">
            <a:avLst>
              <a:gd name="adj" fmla="val 10069"/>
            </a:avLst>
          </a:prstGeom>
          <a:solidFill>
            <a:srgbClr val="85FFE0"/>
          </a:solidFill>
          <a:ln w="9525">
            <a:solidFill>
              <a:schemeClr val="tx1"/>
            </a:solidFill>
            <a:miter lim="800000"/>
            <a:headEnd/>
            <a:tailEnd/>
          </a:ln>
        </p:spPr>
        <p:txBody>
          <a:bodyPr wrap="none" anchor="ctr"/>
          <a:lstStyle/>
          <a:p>
            <a:pPr algn="ctr"/>
            <a:endParaRPr lang="en-US" sz="1200" b="1" dirty="0" smtClean="0">
              <a:latin typeface="Tahoma" pitchFamily="34" charset="0"/>
              <a:ea typeface="ＭＳ Ｐゴシック" charset="-128"/>
              <a:cs typeface="Arial" pitchFamily="34" charset="0"/>
            </a:endParaRPr>
          </a:p>
          <a:p>
            <a:pPr algn="ctr"/>
            <a:r>
              <a:rPr lang="en-US" sz="1200" b="1" dirty="0" smtClean="0">
                <a:latin typeface="Tahoma" pitchFamily="34" charset="0"/>
                <a:ea typeface="ＭＳ Ｐゴシック" charset="-128"/>
                <a:cs typeface="Arial" pitchFamily="34" charset="0"/>
              </a:rPr>
              <a:t>802.11aj</a:t>
            </a:r>
          </a:p>
          <a:p>
            <a:pPr algn="ctr"/>
            <a:r>
              <a:rPr lang="en-US" sz="1200" b="1" dirty="0" smtClean="0">
                <a:latin typeface="Tahoma" pitchFamily="34" charset="0"/>
                <a:ea typeface="ＭＳ Ｐゴシック" charset="-128"/>
                <a:cs typeface="Arial" pitchFamily="34" charset="0"/>
              </a:rPr>
              <a:t>CMMW</a:t>
            </a:r>
          </a:p>
          <a:p>
            <a:pPr algn="ctr"/>
            <a:endParaRPr lang="en-US" sz="1200" b="1" dirty="0">
              <a:latin typeface="Tahoma" pitchFamily="34" charset="0"/>
              <a:ea typeface="ＭＳ Ｐゴシック" charset="-128"/>
              <a:cs typeface="Arial" pitchFamily="34" charset="0"/>
            </a:endParaRPr>
          </a:p>
        </p:txBody>
      </p:sp>
      <p:cxnSp>
        <p:nvCxnSpPr>
          <p:cNvPr id="41" name="Straight Connector 40"/>
          <p:cNvCxnSpPr/>
          <p:nvPr/>
        </p:nvCxnSpPr>
        <p:spPr bwMode="auto">
          <a:xfrm>
            <a:off x="7772401" y="1419225"/>
            <a:ext cx="0" cy="4194969"/>
          </a:xfrm>
          <a:prstGeom prst="line">
            <a:avLst/>
          </a:prstGeom>
          <a:solidFill>
            <a:schemeClr val="accent1"/>
          </a:solidFill>
          <a:ln w="1270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AutoShape 46"/>
          <p:cNvSpPr>
            <a:spLocks noChangeArrowheads="1"/>
          </p:cNvSpPr>
          <p:nvPr/>
        </p:nvSpPr>
        <p:spPr bwMode="auto">
          <a:xfrm>
            <a:off x="2632074" y="1479550"/>
            <a:ext cx="914400" cy="565150"/>
          </a:xfrm>
          <a:prstGeom prst="cube">
            <a:avLst>
              <a:gd name="adj" fmla="val 10069"/>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sz="1200" b="1" dirty="0" smtClean="0">
                <a:latin typeface="Tahoma" pitchFamily="34" charset="0"/>
                <a:ea typeface="ＭＳ Ｐゴシック" charset="-128"/>
                <a:cs typeface="Arial" pitchFamily="34" charset="0"/>
              </a:rPr>
              <a:t>802.11AK</a:t>
            </a:r>
          </a:p>
          <a:p>
            <a:pPr algn="ctr"/>
            <a:r>
              <a:rPr lang="en-US" sz="1200" b="1" dirty="0" smtClean="0">
                <a:latin typeface="Tahoma" pitchFamily="34" charset="0"/>
                <a:ea typeface="ＭＳ Ｐゴシック" charset="-128"/>
                <a:cs typeface="Arial" pitchFamily="34" charset="0"/>
              </a:rPr>
              <a:t>GLK</a:t>
            </a:r>
            <a:endParaRPr lang="en-US" sz="1200" b="1" dirty="0">
              <a:latin typeface="Tahoma" pitchFamily="34" charset="0"/>
              <a:ea typeface="ＭＳ Ｐゴシック" charset="-128"/>
              <a:cs typeface="Arial" pitchFamily="34" charset="0"/>
            </a:endParaRPr>
          </a:p>
        </p:txBody>
      </p:sp>
      <p:sp>
        <p:nvSpPr>
          <p:cNvPr id="42" name="AutoShape 46"/>
          <p:cNvSpPr>
            <a:spLocks noChangeArrowheads="1"/>
          </p:cNvSpPr>
          <p:nvPr/>
        </p:nvSpPr>
        <p:spPr bwMode="auto">
          <a:xfrm>
            <a:off x="2680912" y="3765550"/>
            <a:ext cx="990600" cy="501650"/>
          </a:xfrm>
          <a:prstGeom prst="cube">
            <a:avLst>
              <a:gd name="adj" fmla="val 10069"/>
            </a:avLst>
          </a:prstGeom>
          <a:solidFill>
            <a:srgbClr val="85FFE0"/>
          </a:solidFill>
          <a:ln w="9525">
            <a:solidFill>
              <a:schemeClr val="tx1"/>
            </a:solidFill>
            <a:miter lim="800000"/>
            <a:headEnd/>
            <a:tailEnd/>
          </a:ln>
        </p:spPr>
        <p:txBody>
          <a:bodyPr wrap="none" anchor="ctr"/>
          <a:lstStyle/>
          <a:p>
            <a:pPr algn="ctr"/>
            <a:r>
              <a:rPr lang="en-US" sz="1200" b="1" dirty="0" smtClean="0">
                <a:latin typeface="Tahoma" pitchFamily="34" charset="0"/>
                <a:ea typeface="ＭＳ Ｐゴシック" charset="-128"/>
                <a:cs typeface="Arial" pitchFamily="34" charset="0"/>
              </a:rPr>
              <a:t>802.11ax</a:t>
            </a:r>
          </a:p>
          <a:p>
            <a:pPr algn="ctr"/>
            <a:r>
              <a:rPr lang="en-US" sz="1200" b="1" dirty="0" smtClean="0">
                <a:latin typeface="Tahoma" pitchFamily="34" charset="0"/>
                <a:ea typeface="ＭＳ Ｐゴシック" charset="-128"/>
                <a:cs typeface="Arial" pitchFamily="34" charset="0"/>
              </a:rPr>
              <a:t>HEW</a:t>
            </a:r>
            <a:endParaRPr lang="en-US" sz="1200" b="1" dirty="0">
              <a:latin typeface="Tahoma" pitchFamily="34" charset="0"/>
              <a:ea typeface="ＭＳ Ｐゴシック" charset="-128"/>
              <a:cs typeface="Arial" pitchFamily="34" charset="0"/>
            </a:endParaRPr>
          </a:p>
        </p:txBody>
      </p:sp>
      <p:sp>
        <p:nvSpPr>
          <p:cNvPr id="45" name="AutoShape 46"/>
          <p:cNvSpPr>
            <a:spLocks noChangeArrowheads="1"/>
          </p:cNvSpPr>
          <p:nvPr/>
        </p:nvSpPr>
        <p:spPr bwMode="auto">
          <a:xfrm>
            <a:off x="1555090" y="4756586"/>
            <a:ext cx="914400" cy="531774"/>
          </a:xfrm>
          <a:prstGeom prst="cube">
            <a:avLst>
              <a:gd name="adj" fmla="val 10069"/>
            </a:avLst>
          </a:prstGeom>
          <a:solidFill>
            <a:srgbClr val="85FFE0"/>
          </a:solidFill>
          <a:ln w="9525">
            <a:solidFill>
              <a:schemeClr val="tx1"/>
            </a:solidFill>
            <a:miter lim="800000"/>
            <a:headEnd/>
            <a:tailEnd/>
          </a:ln>
        </p:spPr>
        <p:txBody>
          <a:bodyPr wrap="none" anchor="ctr"/>
          <a:lstStyle/>
          <a:p>
            <a:pPr algn="ctr"/>
            <a:r>
              <a:rPr lang="en-US" sz="1200" b="1" dirty="0" smtClean="0">
                <a:latin typeface="Tahoma" pitchFamily="34" charset="0"/>
                <a:ea typeface="ＭＳ Ｐゴシック" charset="-128"/>
                <a:cs typeface="Arial" pitchFamily="34" charset="0"/>
              </a:rPr>
              <a:t>NG60</a:t>
            </a:r>
            <a:endParaRPr lang="en-US" sz="1200" b="1" dirty="0">
              <a:latin typeface="Tahoma" pitchFamily="34" charset="0"/>
              <a:ea typeface="ＭＳ Ｐゴシック" charset="-128"/>
              <a:cs typeface="Arial" pitchFamily="34" charset="0"/>
            </a:endParaRPr>
          </a:p>
        </p:txBody>
      </p:sp>
      <p:sp>
        <p:nvSpPr>
          <p:cNvPr id="49" name="AutoShape 31"/>
          <p:cNvSpPr>
            <a:spLocks noChangeArrowheads="1"/>
          </p:cNvSpPr>
          <p:nvPr/>
        </p:nvSpPr>
        <p:spPr bwMode="auto">
          <a:xfrm>
            <a:off x="6419850" y="2133600"/>
            <a:ext cx="1085850" cy="466725"/>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802.11aa</a:t>
            </a:r>
          </a:p>
          <a:p>
            <a:pPr algn="ctr"/>
            <a:r>
              <a:rPr lang="en-US" sz="1000" b="1" dirty="0" smtClean="0">
                <a:latin typeface="Tahoma" pitchFamily="34" charset="0"/>
                <a:ea typeface="ＭＳ Ｐゴシック" charset="-128"/>
                <a:cs typeface="Arial" pitchFamily="34" charset="0"/>
              </a:rPr>
              <a:t>Video Transport</a:t>
            </a:r>
            <a:endParaRPr lang="en-US" sz="1000" b="1" dirty="0">
              <a:latin typeface="Tahoma" pitchFamily="34" charset="0"/>
              <a:ea typeface="ＭＳ Ｐゴシック" charset="-128"/>
              <a:cs typeface="Arial" pitchFamily="34" charset="0"/>
            </a:endParaRPr>
          </a:p>
        </p:txBody>
      </p:sp>
      <p:sp>
        <p:nvSpPr>
          <p:cNvPr id="51" name="AutoShape 11"/>
          <p:cNvSpPr>
            <a:spLocks noChangeArrowheads="1"/>
          </p:cNvSpPr>
          <p:nvPr/>
        </p:nvSpPr>
        <p:spPr bwMode="auto">
          <a:xfrm>
            <a:off x="8001000" y="1436914"/>
            <a:ext cx="914400" cy="4259035"/>
          </a:xfrm>
          <a:prstGeom prst="cube">
            <a:avLst>
              <a:gd name="adj" fmla="val 4486"/>
            </a:avLst>
          </a:prstGeom>
          <a:solidFill>
            <a:srgbClr val="FFC000"/>
          </a:solidFill>
          <a:ln w="12700">
            <a:solidFill>
              <a:schemeClr val="tx1"/>
            </a:solidFill>
            <a:miter lim="800000"/>
            <a:headEnd/>
            <a:tailEnd/>
          </a:ln>
          <a:effectLst>
            <a:outerShdw dir="5400000" sx="2000" sy="2000" algn="ctr" rotWithShape="0">
              <a:srgbClr val="000000"/>
            </a:outerShdw>
          </a:effectLst>
        </p:spPr>
        <p:txBody>
          <a:bodyPr wrap="none" anchor="ctr"/>
          <a:lstStyle/>
          <a:p>
            <a:pPr algn="ctr" eaLnBrk="0" hangingPunct="0">
              <a:defRPr/>
            </a:pPr>
            <a:r>
              <a:rPr lang="en-US" sz="1400" b="1" dirty="0">
                <a:latin typeface="Arial" panose="020B0604020202020204" pitchFamily="34" charset="0"/>
                <a:cs typeface="Arial" panose="020B0604020202020204" pitchFamily="34" charset="0"/>
              </a:rPr>
              <a:t>802.11</a:t>
            </a:r>
          </a:p>
          <a:p>
            <a:pPr algn="ctr" eaLnBrk="0" hangingPunct="0">
              <a:defRPr/>
            </a:pPr>
            <a:r>
              <a:rPr lang="en-US" sz="1400" b="1" dirty="0">
                <a:latin typeface="Arial" panose="020B0604020202020204" pitchFamily="34" charset="0"/>
                <a:cs typeface="Arial" panose="020B0604020202020204" pitchFamily="34" charset="0"/>
              </a:rPr>
              <a:t>-2012</a:t>
            </a:r>
          </a:p>
        </p:txBody>
      </p:sp>
      <p:sp>
        <p:nvSpPr>
          <p:cNvPr id="52" name="Slide Number Placeholder 4"/>
          <p:cNvSpPr txBox="1">
            <a:spLocks/>
          </p:cNvSpPr>
          <p:nvPr/>
        </p:nvSpPr>
        <p:spPr>
          <a:xfrm>
            <a:off x="8458200" y="6629400"/>
            <a:ext cx="438150" cy="2286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DB06DC2-A86B-4567-B1B6-4A779827CDB5}" type="slidenum">
              <a:rPr lang="en-US" sz="800" b="1">
                <a:latin typeface="+mj-lt"/>
              </a:rPr>
              <a:pPr marL="0" marR="0" lvl="0" indent="0" algn="l" defTabSz="914400" rtl="0" eaLnBrk="1" fontAlgn="auto" latinLnBrk="0" hangingPunct="1">
                <a:lnSpc>
                  <a:spcPct val="100000"/>
                </a:lnSpc>
                <a:spcBef>
                  <a:spcPts val="0"/>
                </a:spcBef>
                <a:spcAft>
                  <a:spcPts val="0"/>
                </a:spcAft>
                <a:buClrTx/>
                <a:buSzTx/>
                <a:buFontTx/>
                <a:buNone/>
                <a:tabLst/>
                <a:defRPr/>
              </a:pPr>
              <a:t>32</a:t>
            </a:fld>
            <a:endParaRPr lang="en-US" sz="800" b="1" dirty="0">
              <a:latin typeface="+mj-lt"/>
            </a:endParaRPr>
          </a:p>
        </p:txBody>
      </p:sp>
      <p:sp>
        <p:nvSpPr>
          <p:cNvPr id="4" name="Footer Placeholder 3"/>
          <p:cNvSpPr>
            <a:spLocks noGrp="1"/>
          </p:cNvSpPr>
          <p:nvPr>
            <p:ph type="ftr" sz="quarter" idx="11"/>
          </p:nvPr>
        </p:nvSpPr>
        <p:spPr/>
        <p:txBody>
          <a:bodyPr/>
          <a:lstStyle/>
          <a:p>
            <a:pPr>
              <a:defRPr/>
            </a:pPr>
            <a:r>
              <a:rPr lang="en-US" smtClean="0"/>
              <a:t>Dorothy Stanley, Aruba Networks</a:t>
            </a:r>
            <a:endParaRPr lang="en-US"/>
          </a:p>
        </p:txBody>
      </p:sp>
      <p:sp>
        <p:nvSpPr>
          <p:cNvPr id="5" name="Date Placeholder 4"/>
          <p:cNvSpPr>
            <a:spLocks noGrp="1"/>
          </p:cNvSpPr>
          <p:nvPr>
            <p:ph type="dt" sz="half" idx="10"/>
          </p:nvPr>
        </p:nvSpPr>
        <p:spPr/>
        <p:txBody>
          <a:bodyPr/>
          <a:lstStyle/>
          <a:p>
            <a:pPr>
              <a:defRPr/>
            </a:pPr>
            <a:r>
              <a:rPr lang="en-US" smtClean="0"/>
              <a:t>January 2015</a:t>
            </a:r>
            <a:endParaRPr lang="en-US" dirty="0"/>
          </a:p>
        </p:txBody>
      </p:sp>
      <p:sp>
        <p:nvSpPr>
          <p:cNvPr id="10" name="Freeform 9"/>
          <p:cNvSpPr/>
          <p:nvPr/>
        </p:nvSpPr>
        <p:spPr bwMode="auto">
          <a:xfrm>
            <a:off x="4800600" y="1531081"/>
            <a:ext cx="1676400" cy="602519"/>
          </a:xfrm>
          <a:custGeom>
            <a:avLst/>
            <a:gdLst>
              <a:gd name="connsiteX0" fmla="*/ 1597688 w 1597688"/>
              <a:gd name="connsiteY0" fmla="*/ 358059 h 602519"/>
              <a:gd name="connsiteX1" fmla="*/ 894304 w 1597688"/>
              <a:gd name="connsiteY1" fmla="*/ 589171 h 602519"/>
              <a:gd name="connsiteX2" fmla="*/ 723482 w 1597688"/>
              <a:gd name="connsiteY2" fmla="*/ 6367 h 602519"/>
              <a:gd name="connsiteX3" fmla="*/ 271306 w 1597688"/>
              <a:gd name="connsiteY3" fmla="*/ 277672 h 602519"/>
              <a:gd name="connsiteX4" fmla="*/ 0 w 1597688"/>
              <a:gd name="connsiteY4" fmla="*/ 257575 h 602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688" h="602519">
                <a:moveTo>
                  <a:pt x="1597688" y="358059"/>
                </a:moveTo>
                <a:cubicBezTo>
                  <a:pt x="1318846" y="502922"/>
                  <a:pt x="1040005" y="647786"/>
                  <a:pt x="894304" y="589171"/>
                </a:cubicBezTo>
                <a:cubicBezTo>
                  <a:pt x="748603" y="530556"/>
                  <a:pt x="827315" y="58283"/>
                  <a:pt x="723482" y="6367"/>
                </a:cubicBezTo>
                <a:cubicBezTo>
                  <a:pt x="619649" y="-45550"/>
                  <a:pt x="391886" y="235804"/>
                  <a:pt x="271306" y="277672"/>
                </a:cubicBezTo>
                <a:cubicBezTo>
                  <a:pt x="150726" y="319540"/>
                  <a:pt x="15072" y="230779"/>
                  <a:pt x="0" y="257575"/>
                </a:cubicBezTo>
              </a:path>
            </a:pathLst>
          </a:custGeom>
          <a:noFill/>
          <a:ln w="60325" cap="flat" cmpd="sng" algn="ctr">
            <a:solidFill>
              <a:srgbClr val="99FF66">
                <a:alpha val="77000"/>
              </a:srgbClr>
            </a:solidFill>
            <a:prstDash val="solid"/>
            <a:round/>
            <a:headEnd type="none" w="sm" len="sm"/>
            <a:tailEnd type="stealth" w="lg" len="lg"/>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smtClean="0">
              <a:ln>
                <a:noFill/>
              </a:ln>
              <a:solidFill>
                <a:schemeClr val="tx1"/>
              </a:solidFill>
              <a:effectLst/>
              <a:latin typeface="Times New Roman" pitchFamily="18" charset="0"/>
            </a:endParaRPr>
          </a:p>
        </p:txBody>
      </p:sp>
      <p:sp>
        <p:nvSpPr>
          <p:cNvPr id="11" name="Slide Number Placeholder 10"/>
          <p:cNvSpPr>
            <a:spLocks noGrp="1"/>
          </p:cNvSpPr>
          <p:nvPr>
            <p:ph type="sldNum" sz="quarter" idx="12"/>
          </p:nvPr>
        </p:nvSpPr>
        <p:spPr/>
        <p:txBody>
          <a:bodyPr/>
          <a:lstStyle/>
          <a:p>
            <a:pPr>
              <a:defRPr/>
            </a:pPr>
            <a:r>
              <a:rPr lang="en-US" smtClean="0"/>
              <a:t>Slide </a:t>
            </a:r>
            <a:fld id="{3FBD1F51-5136-477F-A21E-BB3B46CB0CD8}" type="slidenum">
              <a:rPr lang="en-US" smtClean="0"/>
              <a:pPr>
                <a:defRPr/>
              </a:pPr>
              <a:t>32</a:t>
            </a:fld>
            <a:endParaRPr lang="en-US"/>
          </a:p>
        </p:txBody>
      </p:sp>
      <p:sp>
        <p:nvSpPr>
          <p:cNvPr id="44" name="AutoShape 46"/>
          <p:cNvSpPr>
            <a:spLocks noChangeArrowheads="1"/>
          </p:cNvSpPr>
          <p:nvPr/>
        </p:nvSpPr>
        <p:spPr bwMode="auto">
          <a:xfrm>
            <a:off x="1632777" y="3348512"/>
            <a:ext cx="914400" cy="531774"/>
          </a:xfrm>
          <a:prstGeom prst="cube">
            <a:avLst>
              <a:gd name="adj" fmla="val 10069"/>
            </a:avLst>
          </a:prstGeom>
          <a:solidFill>
            <a:srgbClr val="85FFE0"/>
          </a:solidFill>
          <a:ln w="9525">
            <a:solidFill>
              <a:schemeClr val="tx1"/>
            </a:solidFill>
            <a:miter lim="800000"/>
            <a:headEnd/>
            <a:tailEnd/>
          </a:ln>
        </p:spPr>
        <p:txBody>
          <a:bodyPr wrap="none" anchor="ctr"/>
          <a:lstStyle/>
          <a:p>
            <a:pPr algn="ctr"/>
            <a:r>
              <a:rPr lang="en-US" sz="1200" b="1" dirty="0" smtClean="0">
                <a:latin typeface="Tahoma" pitchFamily="34" charset="0"/>
                <a:ea typeface="ＭＳ Ｐゴシック" charset="-128"/>
                <a:cs typeface="Arial" pitchFamily="34" charset="0"/>
              </a:rPr>
              <a:t>NGP</a:t>
            </a:r>
            <a:endParaRPr lang="en-US" sz="1200" b="1" dirty="0">
              <a:latin typeface="Tahoma" pitchFamily="34" charset="0"/>
              <a:ea typeface="ＭＳ Ｐゴシック" charset="-128"/>
              <a:cs typeface="Arial" pitchFamily="34" charset="0"/>
            </a:endParaRPr>
          </a:p>
        </p:txBody>
      </p:sp>
      <p:sp>
        <p:nvSpPr>
          <p:cNvPr id="46" name="Footer Placeholder 4"/>
          <p:cNvSpPr txBox="1">
            <a:spLocks/>
          </p:cNvSpPr>
          <p:nvPr/>
        </p:nvSpPr>
        <p:spPr bwMode="auto">
          <a:xfrm>
            <a:off x="5867400" y="6629400"/>
            <a:ext cx="269009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smtClean="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algn="just"/>
            <a:r>
              <a:rPr lang="en-GB" dirty="0" smtClean="0"/>
              <a:t>From 11-14-1563 by Adrian Stephens, Intel</a:t>
            </a:r>
            <a:endParaRPr lang="en-GB" dirty="0"/>
          </a:p>
        </p:txBody>
      </p:sp>
    </p:spTree>
    <p:extLst>
      <p:ext uri="{BB962C8B-B14F-4D97-AF65-F5344CB8AC3E}">
        <p14:creationId xmlns:p14="http://schemas.microsoft.com/office/powerpoint/2010/main" val="35637860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GB" dirty="0"/>
              <a:t>W</a:t>
            </a:r>
            <a:r>
              <a:rPr lang="en-GB" dirty="0" smtClean="0"/>
              <a:t>4.1.5 </a:t>
            </a:r>
            <a:r>
              <a:rPr lang="en-GB" dirty="0" smtClean="0"/>
              <a:t>Summary of ballots and comment collections</a:t>
            </a:r>
          </a:p>
        </p:txBody>
      </p:sp>
      <p:sp>
        <p:nvSpPr>
          <p:cNvPr id="2150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Dorothy Stanley, Aruba Networks</a:t>
            </a:r>
            <a:endParaRPr lang="en-US" sz="1200" b="0" smtClean="0"/>
          </a:p>
        </p:txBody>
      </p:sp>
      <p:sp>
        <p:nvSpPr>
          <p:cNvPr id="6" name="Date Placeholder 5"/>
          <p:cNvSpPr>
            <a:spLocks noGrp="1"/>
          </p:cNvSpPr>
          <p:nvPr>
            <p:ph type="dt" sz="half" idx="10"/>
          </p:nvPr>
        </p:nvSpPr>
        <p:spPr/>
        <p:txBody>
          <a:bodyPr/>
          <a:lstStyle/>
          <a:p>
            <a:pPr>
              <a:defRPr/>
            </a:pPr>
            <a:r>
              <a:rPr lang="en-US" smtClean="0"/>
              <a:t>January 2015</a:t>
            </a:r>
            <a:endParaRPr lang="en-US"/>
          </a:p>
        </p:txBody>
      </p:sp>
      <p:sp>
        <p:nvSpPr>
          <p:cNvPr id="8" name="Slide Number Placeholder 7"/>
          <p:cNvSpPr>
            <a:spLocks noGrp="1"/>
          </p:cNvSpPr>
          <p:nvPr>
            <p:ph type="sldNum" sz="quarter" idx="12"/>
          </p:nvPr>
        </p:nvSpPr>
        <p:spPr/>
        <p:txBody>
          <a:bodyPr/>
          <a:lstStyle/>
          <a:p>
            <a:pPr>
              <a:defRPr/>
            </a:pPr>
            <a:r>
              <a:rPr lang="en-US" smtClean="0"/>
              <a:t>Slide </a:t>
            </a:r>
            <a:fld id="{DDBC98B1-8847-456F-A590-69DC1C4B50DA}" type="slidenum">
              <a:rPr lang="en-US" smtClean="0"/>
              <a:pPr>
                <a:defRPr/>
              </a:pPr>
              <a:t>33</a:t>
            </a:fld>
            <a:endParaRPr lang="en-US"/>
          </a:p>
        </p:txBody>
      </p:sp>
      <p:sp>
        <p:nvSpPr>
          <p:cNvPr id="9" name="Rectangle 3"/>
          <p:cNvSpPr txBox="1">
            <a:spLocks noChangeArrowheads="1"/>
          </p:cNvSpPr>
          <p:nvPr/>
        </p:nvSpPr>
        <p:spPr bwMode="auto">
          <a:xfrm>
            <a:off x="609600" y="1828800"/>
            <a:ext cx="8153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GB" altLang="en-US" kern="0" dirty="0" smtClean="0"/>
              <a:t>There are no ballots or comment collections currently open</a:t>
            </a:r>
          </a:p>
          <a:p>
            <a:r>
              <a:rPr lang="en-GB" altLang="en-US" kern="0" dirty="0" smtClean="0"/>
              <a:t>Motions were approved for ballots on the following documents in Atlanta:</a:t>
            </a:r>
          </a:p>
          <a:p>
            <a:pPr lvl="1"/>
            <a:r>
              <a:rPr lang="en-US" altLang="en-US" dirty="0" err="1" smtClean="0"/>
              <a:t>TGmc</a:t>
            </a:r>
            <a:r>
              <a:rPr lang="en-US" altLang="en-US" dirty="0" smtClean="0"/>
              <a:t>: P802.11mc D4.0 20 days</a:t>
            </a:r>
          </a:p>
          <a:p>
            <a:pPr lvl="1"/>
            <a:r>
              <a:rPr lang="en-US" altLang="en-US" kern="0" dirty="0" err="1" smtClean="0"/>
              <a:t>TGah</a:t>
            </a:r>
            <a:r>
              <a:rPr lang="en-US" altLang="en-US" kern="0" dirty="0" smtClean="0"/>
              <a:t>: </a:t>
            </a:r>
            <a:r>
              <a:rPr lang="en-US" altLang="en-US" dirty="0"/>
              <a:t>P802.11ah D4.0 </a:t>
            </a:r>
            <a:r>
              <a:rPr lang="en-US" altLang="en-US" dirty="0" smtClean="0"/>
              <a:t>15 days</a:t>
            </a:r>
          </a:p>
          <a:p>
            <a:pPr lvl="1"/>
            <a:r>
              <a:rPr lang="en-US" altLang="en-US" kern="0" dirty="0" err="1" smtClean="0"/>
              <a:t>TGai</a:t>
            </a:r>
            <a:r>
              <a:rPr lang="en-US" altLang="en-US" kern="0" dirty="0" smtClean="0"/>
              <a:t>: </a:t>
            </a:r>
            <a:r>
              <a:rPr lang="en-US" altLang="en-US" dirty="0" smtClean="0"/>
              <a:t>P802.11ai </a:t>
            </a:r>
            <a:r>
              <a:rPr lang="en-US" altLang="en-US" dirty="0"/>
              <a:t>D4.0 </a:t>
            </a:r>
            <a:r>
              <a:rPr lang="en-US" altLang="en-US" dirty="0" smtClean="0"/>
              <a:t>15  days</a:t>
            </a:r>
          </a:p>
          <a:p>
            <a:pPr lvl="1"/>
            <a:r>
              <a:rPr lang="en-US" altLang="en-US" kern="0" dirty="0" err="1" smtClean="0"/>
              <a:t>TGaq</a:t>
            </a:r>
            <a:r>
              <a:rPr lang="en-US" altLang="en-US" kern="0" dirty="0" smtClean="0"/>
              <a:t>: </a:t>
            </a:r>
            <a:r>
              <a:rPr lang="en-GB" altLang="en-US" dirty="0"/>
              <a:t>P802.11aq </a:t>
            </a:r>
            <a:r>
              <a:rPr lang="en-GB" altLang="en-US" dirty="0" smtClean="0"/>
              <a:t>D1.0 30 days (initial WG letter ballot)</a:t>
            </a:r>
            <a:endParaRPr lang="en-GB" altLang="en-US" kern="0" dirty="0" smtClean="0"/>
          </a:p>
        </p:txBody>
      </p:sp>
    </p:spTree>
    <p:extLst>
      <p:ext uri="{BB962C8B-B14F-4D97-AF65-F5344CB8AC3E}">
        <p14:creationId xmlns:p14="http://schemas.microsoft.com/office/powerpoint/2010/main" val="11134357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Dorothy Stanley, Aruba Networks</a:t>
            </a:r>
            <a:endParaRPr lang="en-US" sz="1200" b="0" smtClean="0"/>
          </a:p>
        </p:txBody>
      </p:sp>
      <p:sp>
        <p:nvSpPr>
          <p:cNvPr id="22533" name="Rectangle 2"/>
          <p:cNvSpPr>
            <a:spLocks noGrp="1" noChangeArrowheads="1"/>
          </p:cNvSpPr>
          <p:nvPr>
            <p:ph type="title"/>
          </p:nvPr>
        </p:nvSpPr>
        <p:spPr/>
        <p:txBody>
          <a:bodyPr/>
          <a:lstStyle/>
          <a:p>
            <a:r>
              <a:rPr lang="en-GB" dirty="0"/>
              <a:t>W</a:t>
            </a:r>
            <a:r>
              <a:rPr lang="en-GB" dirty="0" smtClean="0"/>
              <a:t>4.1.6 </a:t>
            </a:r>
            <a:r>
              <a:rPr lang="en-GB" dirty="0" smtClean="0"/>
              <a:t>Current Membership Status</a:t>
            </a:r>
          </a:p>
        </p:txBody>
      </p:sp>
      <p:sp>
        <p:nvSpPr>
          <p:cNvPr id="22534" name="Text Box 3"/>
          <p:cNvSpPr txBox="1">
            <a:spLocks noChangeArrowheads="1"/>
          </p:cNvSpPr>
          <p:nvPr/>
        </p:nvSpPr>
        <p:spPr bwMode="auto">
          <a:xfrm>
            <a:off x="771525" y="6199188"/>
            <a:ext cx="7772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50000"/>
              </a:spcBef>
              <a:buFontTx/>
              <a:buNone/>
            </a:pPr>
            <a:r>
              <a:rPr lang="en-GB" sz="1200" b="0" dirty="0"/>
              <a:t>Data as of </a:t>
            </a:r>
            <a:r>
              <a:rPr lang="en-GB" sz="1200" b="0" dirty="0" smtClean="0"/>
              <a:t>2014-10-30</a:t>
            </a:r>
            <a:endParaRPr lang="en-GB" sz="1200" b="0" dirty="0"/>
          </a:p>
        </p:txBody>
      </p:sp>
      <p:sp>
        <p:nvSpPr>
          <p:cNvPr id="22535" name="TextBox 8"/>
          <p:cNvSpPr txBox="1">
            <a:spLocks noChangeArrowheads="1"/>
          </p:cNvSpPr>
          <p:nvPr/>
        </p:nvSpPr>
        <p:spPr bwMode="auto">
          <a:xfrm>
            <a:off x="625475" y="3849688"/>
            <a:ext cx="77724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New Roman" panose="02020603050405020304" pitchFamily="18" charset="0"/>
              </a:defRPr>
            </a:lvl1pPr>
            <a:lvl2pPr>
              <a:defRPr sz="2400" b="1">
                <a:solidFill>
                  <a:schemeClr val="tx1"/>
                </a:solidFill>
                <a:latin typeface="Times New Roman" panose="02020603050405020304" pitchFamily="18" charset="0"/>
              </a:defRPr>
            </a:lvl2pPr>
            <a:lvl3pPr marL="1143000" indent="-228600">
              <a:defRPr sz="2400" b="1">
                <a:solidFill>
                  <a:schemeClr val="tx1"/>
                </a:solidFill>
                <a:latin typeface="Times New Roman" panose="02020603050405020304" pitchFamily="18" charset="0"/>
              </a:defRPr>
            </a:lvl3pPr>
            <a:lvl4pPr marL="1600200" indent="-228600">
              <a:defRPr sz="2400" b="1">
                <a:solidFill>
                  <a:schemeClr val="tx1"/>
                </a:solidFill>
                <a:latin typeface="Times New Roman" panose="02020603050405020304" pitchFamily="18" charset="0"/>
              </a:defRPr>
            </a:lvl4pPr>
            <a:lvl5pPr marL="2057400" indent="-228600">
              <a:defRPr sz="24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defRPr>
            </a:lvl9pPr>
          </a:lstStyle>
          <a:p>
            <a:r>
              <a:rPr lang="en-GB" sz="1800" b="0" dirty="0"/>
              <a:t>Definitions:  </a:t>
            </a:r>
          </a:p>
          <a:p>
            <a:pPr lvl="1"/>
            <a:r>
              <a:rPr lang="en-GB" sz="1800" i="1" dirty="0"/>
              <a:t>Aspirant</a:t>
            </a:r>
            <a:r>
              <a:rPr lang="en-GB" sz="1800" b="0" dirty="0"/>
              <a:t>: a member who has attended 1 qualifying meeting</a:t>
            </a:r>
          </a:p>
          <a:p>
            <a:pPr lvl="1"/>
            <a:r>
              <a:rPr lang="en-GB" sz="1800" i="1" dirty="0"/>
              <a:t>Potential Voter</a:t>
            </a:r>
            <a:r>
              <a:rPr lang="en-GB" sz="1800" b="0" dirty="0"/>
              <a:t>: a member who has attended 2 qualifying meetings and will become a voter at the start of the next plenary they attend</a:t>
            </a:r>
          </a:p>
          <a:p>
            <a:pPr lvl="1"/>
            <a:r>
              <a:rPr lang="en-GB" sz="1800" i="1" dirty="0"/>
              <a:t>Ex Officio Voter</a:t>
            </a:r>
            <a:r>
              <a:rPr lang="en-GB" sz="1800" b="0" dirty="0"/>
              <a:t>: a voter who has voting rights by virtue of their membership of the 802 EC and has requested to be recorded as an ex officio voter in </a:t>
            </a:r>
            <a:r>
              <a:rPr lang="en-GB" sz="1800" b="0" dirty="0" smtClean="0"/>
              <a:t>802.11</a:t>
            </a:r>
            <a:endParaRPr lang="en-GB" sz="1800" b="0" dirty="0"/>
          </a:p>
        </p:txBody>
      </p:sp>
      <p:graphicFrame>
        <p:nvGraphicFramePr>
          <p:cNvPr id="5" name="Table 4"/>
          <p:cNvGraphicFramePr>
            <a:graphicFrameLocks noGrp="1"/>
          </p:cNvGraphicFramePr>
          <p:nvPr>
            <p:extLst>
              <p:ext uri="{D42A27DB-BD31-4B8C-83A1-F6EECF244321}">
                <p14:modId xmlns:p14="http://schemas.microsoft.com/office/powerpoint/2010/main" val="748426709"/>
              </p:ext>
            </p:extLst>
          </p:nvPr>
        </p:nvGraphicFramePr>
        <p:xfrm>
          <a:off x="627063" y="1524000"/>
          <a:ext cx="7772400" cy="2286000"/>
        </p:xfrm>
        <a:graphic>
          <a:graphicData uri="http://schemas.openxmlformats.org/drawingml/2006/table">
            <a:tbl>
              <a:tblPr firstRow="1">
                <a:tableStyleId>{21E4AEA4-8DFA-4A89-87EB-49C32662AFE0}</a:tableStyleId>
              </a:tblPr>
              <a:tblGrid>
                <a:gridCol w="3886200"/>
                <a:gridCol w="3886200"/>
              </a:tblGrid>
              <a:tr h="457200">
                <a:tc>
                  <a:txBody>
                    <a:bodyPr/>
                    <a:lstStyle/>
                    <a:p>
                      <a:pPr algn="ctr"/>
                      <a:r>
                        <a:rPr lang="en-GB" sz="2400" dirty="0">
                          <a:effectLst/>
                        </a:rPr>
                        <a:t>Status</a:t>
                      </a:r>
                      <a:endParaRPr lang="en-GB" sz="4000" dirty="0"/>
                    </a:p>
                  </a:txBody>
                  <a:tcPr marT="45673" marB="45673" anchor="ctr"/>
                </a:tc>
                <a:tc>
                  <a:txBody>
                    <a:bodyPr/>
                    <a:lstStyle/>
                    <a:p>
                      <a:pPr algn="ctr"/>
                      <a:r>
                        <a:rPr lang="en-GB" sz="2400">
                          <a:effectLst/>
                        </a:rPr>
                        <a:t>Number</a:t>
                      </a:r>
                      <a:endParaRPr lang="en-GB" sz="4000"/>
                    </a:p>
                  </a:txBody>
                  <a:tcPr marT="45673" marB="45673" anchor="ctr"/>
                </a:tc>
              </a:tr>
              <a:tr h="457200">
                <a:tc>
                  <a:txBody>
                    <a:bodyPr/>
                    <a:lstStyle/>
                    <a:p>
                      <a:pPr algn="ctr"/>
                      <a:r>
                        <a:rPr lang="en-GB" sz="2400">
                          <a:effectLst/>
                        </a:rPr>
                        <a:t>Aspirant</a:t>
                      </a:r>
                      <a:endParaRPr lang="en-GB" sz="4000"/>
                    </a:p>
                  </a:txBody>
                  <a:tcPr marT="45673" marB="45673"/>
                </a:tc>
                <a:tc>
                  <a:txBody>
                    <a:bodyPr/>
                    <a:lstStyle/>
                    <a:p>
                      <a:pPr algn="ctr"/>
                      <a:r>
                        <a:rPr lang="en-GB" sz="2400" dirty="0" smtClean="0">
                          <a:effectLst/>
                        </a:rPr>
                        <a:t>142</a:t>
                      </a:r>
                      <a:endParaRPr lang="en-GB" sz="4000" b="1" i="1" dirty="0"/>
                    </a:p>
                  </a:txBody>
                  <a:tcPr marT="45673" marB="45673"/>
                </a:tc>
              </a:tr>
              <a:tr h="457200">
                <a:tc>
                  <a:txBody>
                    <a:bodyPr/>
                    <a:lstStyle/>
                    <a:p>
                      <a:pPr algn="ctr"/>
                      <a:r>
                        <a:rPr lang="en-GB" sz="2400">
                          <a:effectLst/>
                        </a:rPr>
                        <a:t>Potential Voter</a:t>
                      </a:r>
                      <a:endParaRPr lang="en-GB" sz="4000"/>
                    </a:p>
                  </a:txBody>
                  <a:tcPr marT="45673" marB="45673"/>
                </a:tc>
                <a:tc>
                  <a:txBody>
                    <a:bodyPr/>
                    <a:lstStyle/>
                    <a:p>
                      <a:pPr algn="ctr"/>
                      <a:r>
                        <a:rPr lang="en-GB" sz="2400" b="0" i="0" dirty="0" smtClean="0">
                          <a:effectLst/>
                        </a:rPr>
                        <a:t>45</a:t>
                      </a:r>
                      <a:endParaRPr lang="en-GB" sz="4000" b="1" i="1" dirty="0"/>
                    </a:p>
                  </a:txBody>
                  <a:tcPr marT="45673" marB="45673"/>
                </a:tc>
              </a:tr>
              <a:tr h="457200">
                <a:tc>
                  <a:txBody>
                    <a:bodyPr/>
                    <a:lstStyle/>
                    <a:p>
                      <a:pPr algn="ctr"/>
                      <a:r>
                        <a:rPr lang="en-GB" sz="2400" dirty="0">
                          <a:effectLst/>
                        </a:rPr>
                        <a:t>Voter</a:t>
                      </a:r>
                      <a:endParaRPr lang="en-GB" sz="4000" dirty="0"/>
                    </a:p>
                  </a:txBody>
                  <a:tcPr marT="45673" marB="45673"/>
                </a:tc>
                <a:tc>
                  <a:txBody>
                    <a:bodyPr/>
                    <a:lstStyle/>
                    <a:p>
                      <a:pPr algn="ctr"/>
                      <a:r>
                        <a:rPr lang="en-GB" sz="2400" dirty="0" smtClean="0">
                          <a:effectLst/>
                        </a:rPr>
                        <a:t>353</a:t>
                      </a:r>
                      <a:endParaRPr lang="en-GB" sz="4000" dirty="0"/>
                    </a:p>
                  </a:txBody>
                  <a:tcPr marT="45673" marB="45673"/>
                </a:tc>
              </a:tr>
              <a:tr h="457200">
                <a:tc>
                  <a:txBody>
                    <a:bodyPr/>
                    <a:lstStyle/>
                    <a:p>
                      <a:pPr marL="0" algn="ctr" defTabSz="914400" rtl="0" eaLnBrk="1" latinLnBrk="0" hangingPunct="1"/>
                      <a:r>
                        <a:rPr lang="en-GB" sz="2400" kern="1200" dirty="0" smtClean="0">
                          <a:effectLst/>
                        </a:rPr>
                        <a:t>Ex Officio Voter</a:t>
                      </a:r>
                      <a:endParaRPr lang="en-GB" sz="2400" kern="1200" dirty="0">
                        <a:solidFill>
                          <a:schemeClr val="tx1"/>
                        </a:solidFill>
                        <a:effectLst/>
                        <a:latin typeface="Calibri" panose="020F0502020204030204" pitchFamily="34" charset="0"/>
                        <a:ea typeface="+mn-ea"/>
                        <a:cs typeface="+mn-cs"/>
                      </a:endParaRPr>
                    </a:p>
                  </a:txBody>
                  <a:tcPr marT="45673" marB="45673"/>
                </a:tc>
                <a:tc>
                  <a:txBody>
                    <a:bodyPr/>
                    <a:lstStyle/>
                    <a:p>
                      <a:pPr marL="0" algn="ctr" defTabSz="914400" rtl="0" eaLnBrk="1" latinLnBrk="0" hangingPunct="1"/>
                      <a:r>
                        <a:rPr lang="en-GB" sz="2400" kern="1200" dirty="0" smtClean="0">
                          <a:solidFill>
                            <a:schemeClr val="dk1"/>
                          </a:solidFill>
                          <a:effectLst/>
                          <a:latin typeface="+mn-lt"/>
                          <a:ea typeface="+mn-ea"/>
                          <a:cs typeface="+mn-cs"/>
                        </a:rPr>
                        <a:t>10</a:t>
                      </a:r>
                      <a:endParaRPr lang="en-GB" sz="2400" kern="1200" dirty="0">
                        <a:solidFill>
                          <a:schemeClr val="tx1"/>
                        </a:solidFill>
                        <a:effectLst/>
                        <a:latin typeface="Calibri" panose="020F0502020204030204" pitchFamily="34" charset="0"/>
                        <a:ea typeface="+mn-ea"/>
                        <a:cs typeface="+mn-cs"/>
                      </a:endParaRPr>
                    </a:p>
                  </a:txBody>
                  <a:tcPr marT="45673" marB="45673"/>
                </a:tc>
              </a:tr>
            </a:tbl>
          </a:graphicData>
        </a:graphic>
      </p:graphicFrame>
      <p:sp>
        <p:nvSpPr>
          <p:cNvPr id="2" name="Date Placeholder 1"/>
          <p:cNvSpPr>
            <a:spLocks noGrp="1"/>
          </p:cNvSpPr>
          <p:nvPr>
            <p:ph type="dt" sz="half" idx="10"/>
          </p:nvPr>
        </p:nvSpPr>
        <p:spPr/>
        <p:txBody>
          <a:bodyPr/>
          <a:lstStyle/>
          <a:p>
            <a:pPr>
              <a:defRPr/>
            </a:pPr>
            <a:r>
              <a:rPr lang="en-US" smtClean="0"/>
              <a:t>January 2015</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DDBC98B1-8847-456F-A590-69DC1C4B50DA}" type="slidenum">
              <a:rPr lang="en-US" smtClean="0"/>
              <a:pPr>
                <a:defRPr/>
              </a:pPr>
              <a:t>34</a:t>
            </a:fld>
            <a:endParaRPr lang="en-US"/>
          </a:p>
        </p:txBody>
      </p:sp>
      <p:sp>
        <p:nvSpPr>
          <p:cNvPr id="9" name="Footer Placeholder 4"/>
          <p:cNvSpPr txBox="1">
            <a:spLocks/>
          </p:cNvSpPr>
          <p:nvPr/>
        </p:nvSpPr>
        <p:spPr bwMode="auto">
          <a:xfrm>
            <a:off x="5867400" y="6629400"/>
            <a:ext cx="269009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smtClean="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algn="just"/>
            <a:r>
              <a:rPr lang="en-GB" dirty="0" smtClean="0"/>
              <a:t>From 11-14-1563 by Adrian Stephens, Intel</a:t>
            </a:r>
            <a:endParaRPr lang="en-GB" dirty="0"/>
          </a:p>
        </p:txBody>
      </p:sp>
    </p:spTree>
    <p:extLst>
      <p:ext uri="{BB962C8B-B14F-4D97-AF65-F5344CB8AC3E}">
        <p14:creationId xmlns:p14="http://schemas.microsoft.com/office/powerpoint/2010/main" val="15738640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Dorothy Stanley, Aruba Networks</a:t>
            </a:r>
            <a:endParaRPr lang="en-US" sz="1200" b="0" smtClean="0"/>
          </a:p>
        </p:txBody>
      </p:sp>
      <p:sp>
        <p:nvSpPr>
          <p:cNvPr id="25605" name="Rectangle 2"/>
          <p:cNvSpPr>
            <a:spLocks noGrp="1" noChangeArrowheads="1"/>
          </p:cNvSpPr>
          <p:nvPr>
            <p:ph type="title"/>
          </p:nvPr>
        </p:nvSpPr>
        <p:spPr>
          <a:xfrm>
            <a:off x="538163" y="631825"/>
            <a:ext cx="7772400" cy="533400"/>
          </a:xfrm>
        </p:spPr>
        <p:txBody>
          <a:bodyPr/>
          <a:lstStyle/>
          <a:p>
            <a:r>
              <a:rPr lang="en-GB" sz="2400" dirty="0"/>
              <a:t>W</a:t>
            </a:r>
            <a:r>
              <a:rPr lang="en-GB" sz="2400" dirty="0" smtClean="0"/>
              <a:t>4.1.6 </a:t>
            </a:r>
            <a:r>
              <a:rPr lang="en-GB" sz="2400" dirty="0" smtClean="0"/>
              <a:t>Recent voting member history</a:t>
            </a:r>
          </a:p>
        </p:txBody>
      </p:sp>
      <p:graphicFrame>
        <p:nvGraphicFramePr>
          <p:cNvPr id="25606" name="Object 1"/>
          <p:cNvGraphicFramePr>
            <a:graphicFrameLocks noChangeAspect="1"/>
          </p:cNvGraphicFramePr>
          <p:nvPr>
            <p:extLst>
              <p:ext uri="{D42A27DB-BD31-4B8C-83A1-F6EECF244321}">
                <p14:modId xmlns:p14="http://schemas.microsoft.com/office/powerpoint/2010/main" val="346407954"/>
              </p:ext>
            </p:extLst>
          </p:nvPr>
        </p:nvGraphicFramePr>
        <p:xfrm>
          <a:off x="1489869" y="1066800"/>
          <a:ext cx="6075821" cy="5408613"/>
        </p:xfrm>
        <a:graphic>
          <a:graphicData uri="http://schemas.openxmlformats.org/presentationml/2006/ole">
            <mc:AlternateContent xmlns:mc="http://schemas.openxmlformats.org/markup-compatibility/2006">
              <mc:Choice xmlns:v="urn:schemas-microsoft-com:vml" Requires="v">
                <p:oleObj spid="_x0000_s2068" name="Binary Worksheet" r:id="rId4" imgW="8134243" imgH="7210350" progId="Excel.SheetBinaryMacroEnabled.12">
                  <p:embed/>
                </p:oleObj>
              </mc:Choice>
              <mc:Fallback>
                <p:oleObj name="Binary Worksheet" r:id="rId4" imgW="8134243" imgH="7210350" progId="Excel.SheetBinaryMacroEnabled.12">
                  <p:embed/>
                  <p:pic>
                    <p:nvPicPr>
                      <p:cNvPr id="0" name=""/>
                      <p:cNvPicPr>
                        <a:picLocks noChangeAspect="1" noChangeArrowheads="1"/>
                      </p:cNvPicPr>
                      <p:nvPr/>
                    </p:nvPicPr>
                    <p:blipFill>
                      <a:blip r:embed="rId5"/>
                      <a:srcRect/>
                      <a:stretch>
                        <a:fillRect/>
                      </a:stretch>
                    </p:blipFill>
                    <p:spPr bwMode="auto">
                      <a:xfrm>
                        <a:off x="1489869" y="1066800"/>
                        <a:ext cx="6075821" cy="5408613"/>
                      </a:xfrm>
                      <a:prstGeom prst="rect">
                        <a:avLst/>
                      </a:prstGeom>
                      <a:noFill/>
                      <a:ln>
                        <a:noFill/>
                      </a:ln>
                      <a:extLst/>
                    </p:spPr>
                  </p:pic>
                </p:oleObj>
              </mc:Fallback>
            </mc:AlternateContent>
          </a:graphicData>
        </a:graphic>
      </p:graphicFrame>
      <p:sp>
        <p:nvSpPr>
          <p:cNvPr id="2" name="Date Placeholder 1"/>
          <p:cNvSpPr>
            <a:spLocks noGrp="1"/>
          </p:cNvSpPr>
          <p:nvPr>
            <p:ph type="dt" sz="half" idx="10"/>
          </p:nvPr>
        </p:nvSpPr>
        <p:spPr/>
        <p:txBody>
          <a:bodyPr/>
          <a:lstStyle/>
          <a:p>
            <a:pPr>
              <a:defRPr/>
            </a:pPr>
            <a:r>
              <a:rPr lang="en-US" smtClean="0"/>
              <a:t>January 2015</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DDBC98B1-8847-456F-A590-69DC1C4B50DA}" type="slidenum">
              <a:rPr lang="en-US" smtClean="0"/>
              <a:pPr>
                <a:defRPr/>
              </a:pPr>
              <a:t>35</a:t>
            </a:fld>
            <a:endParaRPr lang="en-US"/>
          </a:p>
        </p:txBody>
      </p:sp>
      <p:sp>
        <p:nvSpPr>
          <p:cNvPr id="7" name="Footer Placeholder 4"/>
          <p:cNvSpPr txBox="1">
            <a:spLocks/>
          </p:cNvSpPr>
          <p:nvPr/>
        </p:nvSpPr>
        <p:spPr bwMode="auto">
          <a:xfrm>
            <a:off x="5867400" y="6629400"/>
            <a:ext cx="269009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smtClean="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algn="just"/>
            <a:r>
              <a:rPr lang="en-GB" dirty="0" smtClean="0"/>
              <a:t>From 11-14-1563 by Adrian Stephens, Intel</a:t>
            </a:r>
            <a:endParaRPr lang="en-GB" dirty="0"/>
          </a:p>
        </p:txBody>
      </p:sp>
    </p:spTree>
    <p:extLst>
      <p:ext uri="{BB962C8B-B14F-4D97-AF65-F5344CB8AC3E}">
        <p14:creationId xmlns:p14="http://schemas.microsoft.com/office/powerpoint/2010/main" val="255281703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685800" y="685800"/>
            <a:ext cx="7772400" cy="914400"/>
          </a:xfrm>
        </p:spPr>
        <p:txBody>
          <a:bodyPr/>
          <a:lstStyle/>
          <a:p>
            <a:r>
              <a:rPr lang="en-GB" dirty="0"/>
              <a:t>W</a:t>
            </a:r>
            <a:r>
              <a:rPr lang="en-GB" dirty="0" smtClean="0"/>
              <a:t>4.1.7 </a:t>
            </a:r>
            <a:r>
              <a:rPr lang="en-GB" dirty="0" smtClean="0"/>
              <a:t>ANA Status</a:t>
            </a:r>
            <a:endParaRPr lang="en-US" dirty="0" smtClean="0"/>
          </a:p>
        </p:txBody>
      </p:sp>
      <p:sp>
        <p:nvSpPr>
          <p:cNvPr id="9219" name="Content Placeholder 2"/>
          <p:cNvSpPr>
            <a:spLocks noGrp="1"/>
          </p:cNvSpPr>
          <p:nvPr>
            <p:ph idx="1"/>
          </p:nvPr>
        </p:nvSpPr>
        <p:spPr>
          <a:xfrm>
            <a:off x="685800" y="1447800"/>
            <a:ext cx="7772400" cy="4876800"/>
          </a:xfrm>
        </p:spPr>
        <p:txBody>
          <a:bodyPr/>
          <a:lstStyle/>
          <a:p>
            <a:pPr>
              <a:defRPr/>
            </a:pPr>
            <a:r>
              <a:rPr lang="en-GB" dirty="0" smtClean="0"/>
              <a:t>The latest database is 11-11/0270r26  (Jan 2015)</a:t>
            </a:r>
          </a:p>
          <a:p>
            <a:pPr>
              <a:defRPr/>
            </a:pPr>
            <a:r>
              <a:rPr lang="en-GB" dirty="0" smtClean="0"/>
              <a:t>Changes since last meeting:</a:t>
            </a:r>
          </a:p>
          <a:p>
            <a:pPr lvl="1">
              <a:defRPr/>
            </a:pPr>
            <a:r>
              <a:rPr lang="en-GB" dirty="0" smtClean="0"/>
              <a:t>Element ID space extension allocations</a:t>
            </a:r>
          </a:p>
          <a:p>
            <a:pPr lvl="1">
              <a:defRPr/>
            </a:pPr>
            <a:endParaRPr lang="en-GB" dirty="0"/>
          </a:p>
          <a:p>
            <a:pPr>
              <a:defRPr/>
            </a:pPr>
            <a:r>
              <a:rPr lang="en-GB" dirty="0" smtClean="0"/>
              <a:t>Note,  the ANA previously received a request from </a:t>
            </a:r>
            <a:r>
              <a:rPr lang="en-GB" dirty="0" err="1" smtClean="0"/>
              <a:t>TGai</a:t>
            </a:r>
            <a:r>
              <a:rPr lang="en-GB" dirty="0" smtClean="0"/>
              <a:t>.  The request needs to be reworked to take into account the restricted use of the legacy Element IDs.  The ANA is waiting for the reworked request.</a:t>
            </a:r>
          </a:p>
          <a:p>
            <a:pPr>
              <a:defRPr/>
            </a:pPr>
            <a:endParaRPr lang="en-GB" dirty="0" smtClean="0"/>
          </a:p>
        </p:txBody>
      </p:sp>
      <p:sp>
        <p:nvSpPr>
          <p:cNvPr id="2765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Dorothy Stanley, Aruba Networks</a:t>
            </a:r>
            <a:endParaRPr lang="en-US" sz="1200" b="0" smtClean="0"/>
          </a:p>
        </p:txBody>
      </p:sp>
      <p:sp>
        <p:nvSpPr>
          <p:cNvPr id="2" name="Date Placeholder 1"/>
          <p:cNvSpPr>
            <a:spLocks noGrp="1"/>
          </p:cNvSpPr>
          <p:nvPr>
            <p:ph type="dt" sz="half" idx="10"/>
          </p:nvPr>
        </p:nvSpPr>
        <p:spPr/>
        <p:txBody>
          <a:bodyPr/>
          <a:lstStyle/>
          <a:p>
            <a:pPr>
              <a:defRPr/>
            </a:pPr>
            <a:r>
              <a:rPr lang="en-US" smtClean="0"/>
              <a:t>January 2015</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DDBC98B1-8847-456F-A590-69DC1C4B50DA}" type="slidenum">
              <a:rPr lang="en-US" smtClean="0"/>
              <a:pPr>
                <a:defRPr/>
              </a:pPr>
              <a:t>36</a:t>
            </a:fld>
            <a:endParaRPr lang="en-US"/>
          </a:p>
        </p:txBody>
      </p:sp>
      <p:sp>
        <p:nvSpPr>
          <p:cNvPr id="7" name="Footer Placeholder 4"/>
          <p:cNvSpPr txBox="1">
            <a:spLocks/>
          </p:cNvSpPr>
          <p:nvPr/>
        </p:nvSpPr>
        <p:spPr bwMode="auto">
          <a:xfrm>
            <a:off x="5867400" y="6629400"/>
            <a:ext cx="269009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smtClean="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algn="just"/>
            <a:r>
              <a:rPr lang="en-GB" dirty="0" smtClean="0"/>
              <a:t>From 11-14-1563 by Adrian Stephens, Intel</a:t>
            </a:r>
            <a:endParaRPr lang="en-GB" dirty="0"/>
          </a:p>
        </p:txBody>
      </p:sp>
    </p:spTree>
    <p:extLst>
      <p:ext uri="{BB962C8B-B14F-4D97-AF65-F5344CB8AC3E}">
        <p14:creationId xmlns:p14="http://schemas.microsoft.com/office/powerpoint/2010/main" val="36794450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685800" y="685800"/>
            <a:ext cx="7772400" cy="914400"/>
          </a:xfrm>
        </p:spPr>
        <p:txBody>
          <a:bodyPr/>
          <a:lstStyle/>
          <a:p>
            <a:r>
              <a:rPr lang="en-GB" dirty="0" smtClean="0"/>
              <a:t>W</a:t>
            </a:r>
            <a:r>
              <a:rPr lang="en-GB" dirty="0" smtClean="0"/>
              <a:t>4.1.8 Treasurer Report</a:t>
            </a:r>
            <a:endParaRPr lang="en-US" dirty="0" smtClean="0"/>
          </a:p>
        </p:txBody>
      </p:sp>
      <p:sp>
        <p:nvSpPr>
          <p:cNvPr id="9219" name="Content Placeholder 2"/>
          <p:cNvSpPr>
            <a:spLocks noGrp="1"/>
          </p:cNvSpPr>
          <p:nvPr>
            <p:ph idx="1"/>
          </p:nvPr>
        </p:nvSpPr>
        <p:spPr>
          <a:xfrm>
            <a:off x="685800" y="1447800"/>
            <a:ext cx="7772400" cy="4876800"/>
          </a:xfrm>
        </p:spPr>
        <p:txBody>
          <a:bodyPr/>
          <a:lstStyle/>
          <a:p>
            <a:pPr>
              <a:defRPr/>
            </a:pPr>
            <a:r>
              <a:rPr lang="en-GB" dirty="0" smtClean="0"/>
              <a:t>See 11-15-0006</a:t>
            </a:r>
            <a:endParaRPr lang="en-GB" dirty="0" smtClean="0"/>
          </a:p>
          <a:p>
            <a:pPr>
              <a:defRPr/>
            </a:pPr>
            <a:endParaRPr lang="en-GB" dirty="0" smtClean="0"/>
          </a:p>
        </p:txBody>
      </p:sp>
      <p:sp>
        <p:nvSpPr>
          <p:cNvPr id="2765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Dorothy Stanley, Aruba Networks</a:t>
            </a:r>
            <a:endParaRPr lang="en-US" sz="1200" b="0" smtClean="0"/>
          </a:p>
        </p:txBody>
      </p:sp>
      <p:sp>
        <p:nvSpPr>
          <p:cNvPr id="2" name="Date Placeholder 1"/>
          <p:cNvSpPr>
            <a:spLocks noGrp="1"/>
          </p:cNvSpPr>
          <p:nvPr>
            <p:ph type="dt" sz="half" idx="10"/>
          </p:nvPr>
        </p:nvSpPr>
        <p:spPr/>
        <p:txBody>
          <a:bodyPr/>
          <a:lstStyle/>
          <a:p>
            <a:pPr>
              <a:defRPr/>
            </a:pPr>
            <a:r>
              <a:rPr lang="en-US" smtClean="0"/>
              <a:t>January 2015</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DDBC98B1-8847-456F-A590-69DC1C4B50DA}" type="slidenum">
              <a:rPr lang="en-US" smtClean="0"/>
              <a:pPr>
                <a:defRPr/>
              </a:pPr>
              <a:t>37</a:t>
            </a:fld>
            <a:endParaRPr lang="en-US"/>
          </a:p>
        </p:txBody>
      </p:sp>
    </p:spTree>
    <p:extLst>
      <p:ext uri="{BB962C8B-B14F-4D97-AF65-F5344CB8AC3E}">
        <p14:creationId xmlns:p14="http://schemas.microsoft.com/office/powerpoint/2010/main" val="21252790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Thursday</a:t>
            </a:r>
            <a:r>
              <a:rPr lang="en-US" sz="3200" dirty="0" smtClean="0"/>
              <a:t> </a:t>
            </a:r>
            <a:r>
              <a:rPr lang="en-US" sz="3200" dirty="0" smtClean="0"/>
              <a:t>– </a:t>
            </a:r>
            <a:r>
              <a:rPr lang="en-US" sz="3200" dirty="0" smtClean="0"/>
              <a:t>January 22</a:t>
            </a:r>
            <a:r>
              <a:rPr lang="en-US" sz="3200" dirty="0" smtClean="0"/>
              <a:t/>
            </a:r>
            <a:br>
              <a:rPr lang="en-US" sz="3200" dirty="0" smtClean="0"/>
            </a:br>
            <a:r>
              <a:rPr lang="en-US" sz="3200" dirty="0" smtClean="0"/>
              <a:t>802.11 </a:t>
            </a:r>
            <a:r>
              <a:rPr lang="en-US" sz="3200" dirty="0" smtClean="0"/>
              <a:t>WG Closing </a:t>
            </a:r>
            <a:r>
              <a:rPr lang="en-US" sz="3200" dirty="0" smtClean="0"/>
              <a:t>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a:t>802.11 Plenary – China Interim January 2015</a:t>
            </a:r>
            <a:endParaRPr lang="en-US" dirty="0"/>
          </a:p>
        </p:txBody>
      </p:sp>
      <p:sp>
        <p:nvSpPr>
          <p:cNvPr id="4" name="Date Placeholder 3"/>
          <p:cNvSpPr>
            <a:spLocks noGrp="1"/>
          </p:cNvSpPr>
          <p:nvPr>
            <p:ph type="dt" sz="half" idx="10"/>
          </p:nvPr>
        </p:nvSpPr>
        <p:spPr/>
        <p:txBody>
          <a:bodyPr/>
          <a:lstStyle/>
          <a:p>
            <a:pPr>
              <a:defRPr/>
            </a:pPr>
            <a:r>
              <a:rPr lang="en-US" smtClean="0"/>
              <a:t>January 2015</a:t>
            </a:r>
            <a:endParaRPr lang="en-US"/>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B7DC20B9-232F-45E3-915F-318DA7AF0997}" type="slidenum">
              <a:rPr lang="en-US" smtClean="0"/>
              <a:pPr>
                <a:defRPr/>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026"/>
          <p:cNvSpPr>
            <a:spLocks noGrp="1" noChangeArrowheads="1"/>
          </p:cNvSpPr>
          <p:nvPr>
            <p:ph type="title"/>
          </p:nvPr>
        </p:nvSpPr>
        <p:spPr/>
        <p:txBody>
          <a:bodyPr/>
          <a:lstStyle/>
          <a:p>
            <a:r>
              <a:rPr lang="en-US" altLang="en-US" dirty="0" smtClean="0"/>
              <a:t>Th2.2 </a:t>
            </a:r>
            <a:r>
              <a:rPr lang="en-US" altLang="en-US" dirty="0" smtClean="0"/>
              <a:t>Call for Potentially Essential Patents</a:t>
            </a:r>
          </a:p>
        </p:txBody>
      </p:sp>
      <p:sp>
        <p:nvSpPr>
          <p:cNvPr id="16387" name="Rectangle 1027"/>
          <p:cNvSpPr>
            <a:spLocks noGrp="1" noChangeArrowheads="1"/>
          </p:cNvSpPr>
          <p:nvPr>
            <p:ph idx="1"/>
          </p:nvPr>
        </p:nvSpPr>
        <p:spPr/>
        <p:txBody>
          <a:bodyPr/>
          <a:lstStyle/>
          <a:p>
            <a:r>
              <a:rPr lang="en-US" altLang="en-US" smtClean="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r>
              <a:rPr lang="en-US" altLang="en-US" smtClean="0"/>
              <a:t>Either speak up now or</a:t>
            </a:r>
          </a:p>
          <a:p>
            <a:pPr lvl="1"/>
            <a:r>
              <a:rPr lang="en-US" altLang="en-US" smtClean="0"/>
              <a:t>Provide the chair of this group with the identity of the holder(s) of any and all such claims as soon as possible or</a:t>
            </a:r>
          </a:p>
          <a:p>
            <a:pPr lvl="1"/>
            <a:r>
              <a:rPr lang="en-US" altLang="en-US" smtClean="0"/>
              <a:t>Cause an LOA to be submitted</a:t>
            </a:r>
          </a:p>
        </p:txBody>
      </p:sp>
      <p:sp>
        <p:nvSpPr>
          <p:cNvPr id="1638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January 2015</a:t>
            </a:r>
            <a:endParaRPr lang="en-US" altLang="en-US" sz="1800" smtClean="0"/>
          </a:p>
        </p:txBody>
      </p:sp>
      <p:sp>
        <p:nvSpPr>
          <p:cNvPr id="1638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Dorothy Stanley, Aruba Networks</a:t>
            </a:r>
            <a:endParaRPr lang="en-US" altLang="en-US" sz="1200" b="0" smtClean="0"/>
          </a:p>
        </p:txBody>
      </p:sp>
      <p:sp>
        <p:nvSpPr>
          <p:cNvPr id="16390"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a:t>Slide </a:t>
            </a:r>
            <a:fld id="{76674C28-F199-4F09-B23F-C4F7779A8A66}" type="slidenum">
              <a:rPr lang="en-US" altLang="en-US" sz="1200" b="0"/>
              <a:pPr>
                <a:spcBef>
                  <a:spcPct val="0"/>
                </a:spcBef>
                <a:buFontTx/>
                <a:buNone/>
              </a:pPr>
              <a:t>39</a:t>
            </a:fld>
            <a:endParaRPr lang="en-US" altLang="en-US" sz="1200" b="0"/>
          </a:p>
        </p:txBody>
      </p:sp>
    </p:spTree>
    <p:extLst>
      <p:ext uri="{BB962C8B-B14F-4D97-AF65-F5344CB8AC3E}">
        <p14:creationId xmlns:p14="http://schemas.microsoft.com/office/powerpoint/2010/main" val="5636340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a:noFill/>
        </p:spPr>
        <p:txBody>
          <a:bodyPr/>
          <a:lstStyle/>
          <a:p>
            <a:r>
              <a:rPr lang="en-US" smtClean="0"/>
              <a:t>January 2015</a:t>
            </a:r>
            <a:endParaRPr lang="en-US"/>
          </a:p>
        </p:txBody>
      </p:sp>
      <p:sp>
        <p:nvSpPr>
          <p:cNvPr id="4099" name="Footer Placeholder 2"/>
          <p:cNvSpPr>
            <a:spLocks noGrp="1"/>
          </p:cNvSpPr>
          <p:nvPr>
            <p:ph type="ftr" sz="quarter" idx="11"/>
          </p:nvPr>
        </p:nvSpPr>
        <p:spPr>
          <a:noFill/>
        </p:spPr>
        <p:txBody>
          <a:bodyPr/>
          <a:lstStyle/>
          <a:p>
            <a:r>
              <a:rPr lang="en-US" smtClean="0"/>
              <a:t>Dorothy Stanley, Aruba Networks</a:t>
            </a:r>
            <a:endParaRPr lang="en-US"/>
          </a:p>
        </p:txBody>
      </p:sp>
      <p:sp>
        <p:nvSpPr>
          <p:cNvPr id="4101" name="Rectangle 1026"/>
          <p:cNvSpPr>
            <a:spLocks noGrp="1" noChangeArrowheads="1"/>
          </p:cNvSpPr>
          <p:nvPr>
            <p:ph type="title" idx="4294967295"/>
          </p:nvPr>
        </p:nvSpPr>
        <p:spPr>
          <a:xfrm>
            <a:off x="304800" y="609600"/>
            <a:ext cx="8839200" cy="381000"/>
          </a:xfrm>
        </p:spPr>
        <p:txBody>
          <a:bodyPr lIns="91440" tIns="45720" rIns="91440" bIns="45720"/>
          <a:lstStyle/>
          <a:p>
            <a:r>
              <a:rPr lang="en-US" sz="2800" u="sng" smtClean="0"/>
              <a:t>Participants, Patents, and Duty to Inform</a:t>
            </a:r>
            <a:endParaRPr lang="en-US" sz="2800" smtClean="0"/>
          </a:p>
        </p:txBody>
      </p:sp>
      <p:sp>
        <p:nvSpPr>
          <p:cNvPr id="4102" name="Rectangle 1027"/>
          <p:cNvSpPr>
            <a:spLocks noGrp="1" noChangeArrowheads="1"/>
          </p:cNvSpPr>
          <p:nvPr>
            <p:ph type="body" idx="4294967295"/>
          </p:nvPr>
        </p:nvSpPr>
        <p:spPr>
          <a:xfrm>
            <a:off x="0" y="1066800"/>
            <a:ext cx="9144000" cy="5334000"/>
          </a:xfrm>
        </p:spPr>
        <p:txBody>
          <a:bodyPr lIns="91440" tIns="45720" rIns="91440" bIns="45720"/>
          <a:lstStyle/>
          <a:p>
            <a:pPr algn="ctr">
              <a:buFontTx/>
              <a:buNone/>
            </a:pPr>
            <a:r>
              <a:rPr lang="en-US" sz="1800" b="0" smtClean="0"/>
              <a:t>All participants in this meeting have certain obligations under the IEEE-SA Patent Policy.</a:t>
            </a:r>
            <a:r>
              <a:rPr lang="en-US" sz="1400" b="0" smtClean="0"/>
              <a:t> </a:t>
            </a:r>
          </a:p>
          <a:p>
            <a:pPr lvl="1"/>
            <a:r>
              <a:rPr lang="en-US" sz="1800" b="1" smtClean="0">
                <a:solidFill>
                  <a:srgbClr val="003399"/>
                </a:solidFill>
              </a:rPr>
              <a:t>Participants </a:t>
            </a:r>
          </a:p>
          <a:p>
            <a:pPr lvl="2">
              <a:buFontTx/>
              <a:buNone/>
            </a:pPr>
            <a:r>
              <a:rPr lang="en-US" sz="1600" b="1" smtClean="0">
                <a:solidFill>
                  <a:srgbClr val="003399"/>
                </a:solidFill>
              </a:rPr>
              <a:t>[Note: </a:t>
            </a:r>
            <a:r>
              <a:rPr lang="en-GB" sz="1600" b="1" smtClean="0">
                <a:solidFill>
                  <a:srgbClr val="003399"/>
                </a:solidFill>
              </a:rPr>
              <a:t>Quoted text excerpted from IEEE-SA Standards Board Bylaws subclause 6.2</a:t>
            </a:r>
            <a:r>
              <a:rPr lang="en-US" sz="1600" b="1" smtClean="0">
                <a:solidFill>
                  <a:srgbClr val="003399"/>
                </a:solidFill>
              </a:rPr>
              <a:t>]:</a:t>
            </a:r>
          </a:p>
          <a:p>
            <a:pPr lvl="2"/>
            <a:r>
              <a:rPr lang="en-US" sz="1600" b="1"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sz="1600" smtClean="0"/>
          </a:p>
          <a:p>
            <a:pPr lvl="3"/>
            <a:r>
              <a:rPr lang="en-US" sz="1400" b="1" smtClean="0">
                <a:solidFill>
                  <a:srgbClr val="003399"/>
                </a:solidFill>
              </a:rPr>
              <a:t>“Personal awareness” means that the participant “is personally aware that the holder may have a potential Essential Patent Claim,” even if the participant is not personally aware of the specific patents or patent claims</a:t>
            </a:r>
          </a:p>
          <a:p>
            <a:pPr lvl="2"/>
            <a:r>
              <a:rPr lang="en-US" sz="1600" b="1" smtClean="0">
                <a:solidFill>
                  <a:srgbClr val="003399"/>
                </a:solidFill>
              </a:rPr>
              <a:t>“Should inform the IEEE (or cause the IEEE to be informed)” of the identity of “any other holders of such potential Essential Patent Claims” (that is, third parties that are not affiliated with the participant, with the participant’s employer, or with anyone else that the participant is from or otherwise represents)</a:t>
            </a:r>
          </a:p>
          <a:p>
            <a:pPr lvl="1"/>
            <a:r>
              <a:rPr lang="en-US" sz="1800" b="1" smtClean="0">
                <a:solidFill>
                  <a:srgbClr val="003399"/>
                </a:solidFill>
              </a:rPr>
              <a:t>The above does not apply if the patent claim is already the subject of an Accepted Letter of Assurance that applies to the proposed standard(s) under consideration by this group</a:t>
            </a:r>
          </a:p>
          <a:p>
            <a:pPr lvl="1"/>
            <a:r>
              <a:rPr lang="en-US" sz="1600" b="1" smtClean="0">
                <a:solidFill>
                  <a:srgbClr val="003399"/>
                </a:solidFill>
              </a:rPr>
              <a:t>Early identification of holders of potential Essential Patent Claims is strongly encouraged</a:t>
            </a:r>
          </a:p>
          <a:p>
            <a:pPr lvl="1"/>
            <a:r>
              <a:rPr lang="en-US" sz="1800" b="1" smtClean="0">
                <a:solidFill>
                  <a:srgbClr val="003399"/>
                </a:solidFill>
              </a:rPr>
              <a:t>No duty to perform a patent search</a:t>
            </a:r>
            <a:endParaRPr lang="en-US" sz="1800" smtClean="0"/>
          </a:p>
        </p:txBody>
      </p:sp>
      <p:sp>
        <p:nvSpPr>
          <p:cNvPr id="3" name="Slide Number Placeholder 2"/>
          <p:cNvSpPr>
            <a:spLocks noGrp="1"/>
          </p:cNvSpPr>
          <p:nvPr>
            <p:ph type="sldNum" sz="quarter" idx="12"/>
          </p:nvPr>
        </p:nvSpPr>
        <p:spPr/>
        <p:txBody>
          <a:bodyPr/>
          <a:lstStyle/>
          <a:p>
            <a:pPr>
              <a:defRPr/>
            </a:pPr>
            <a:r>
              <a:rPr lang="en-US" smtClean="0"/>
              <a:t>Slide </a:t>
            </a:r>
            <a:fld id="{4F8DB7B0-6F79-49ED-8154-EC3DF243439D}"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GB" altLang="en-US" dirty="0" smtClean="0"/>
              <a:t>Th2.4 </a:t>
            </a:r>
            <a:r>
              <a:rPr lang="en-GB" altLang="en-US" dirty="0" smtClean="0"/>
              <a:t>Administrative Reminders</a:t>
            </a:r>
          </a:p>
        </p:txBody>
      </p:sp>
      <p:sp>
        <p:nvSpPr>
          <p:cNvPr id="24579" name="Content Placeholder 2"/>
          <p:cNvSpPr>
            <a:spLocks noGrp="1"/>
          </p:cNvSpPr>
          <p:nvPr>
            <p:ph idx="1"/>
          </p:nvPr>
        </p:nvSpPr>
        <p:spPr>
          <a:xfrm>
            <a:off x="685800" y="2514600"/>
            <a:ext cx="7772400" cy="3581400"/>
          </a:xfrm>
        </p:spPr>
        <p:txBody>
          <a:bodyPr/>
          <a:lstStyle/>
          <a:p>
            <a:r>
              <a:rPr lang="en-GB" altLang="en-US" smtClean="0"/>
              <a:t>Next Full WG Session: March 8-13</a:t>
            </a:r>
          </a:p>
          <a:p>
            <a:r>
              <a:rPr lang="en-GB" altLang="en-US" smtClean="0"/>
              <a:t>1</a:t>
            </a:r>
            <a:r>
              <a:rPr lang="en-GB" altLang="en-US" baseline="30000" smtClean="0"/>
              <a:t>st</a:t>
            </a:r>
            <a:r>
              <a:rPr lang="en-GB" altLang="en-US" smtClean="0"/>
              <a:t> CAC telecon – 2</a:t>
            </a:r>
            <a:r>
              <a:rPr lang="en-GB" altLang="en-US" baseline="30000" smtClean="0"/>
              <a:t>nd</a:t>
            </a:r>
            <a:r>
              <a:rPr lang="en-GB" altLang="en-US" smtClean="0"/>
              <a:t> February at noon ET (-5 weeks)</a:t>
            </a:r>
          </a:p>
          <a:p>
            <a:pPr lvl="1"/>
            <a:r>
              <a:rPr lang="en-GB" altLang="en-US" smtClean="0"/>
              <a:t>Initial objectives/agendas should be uploaded as mentor documents (.ppt format) or send to chair (.xls tab format) before the telecon.</a:t>
            </a:r>
          </a:p>
          <a:p>
            <a:pPr lvl="1"/>
            <a:r>
              <a:rPr lang="en-GB" altLang="en-US" smtClean="0"/>
              <a:t>Meeting date set to meet 30-day agenda submission deadline.</a:t>
            </a:r>
          </a:p>
          <a:p>
            <a:r>
              <a:rPr lang="en-GB" altLang="en-US" smtClean="0"/>
              <a:t>2</a:t>
            </a:r>
            <a:r>
              <a:rPr lang="en-GB" altLang="en-US" baseline="30000" smtClean="0"/>
              <a:t>nd</a:t>
            </a:r>
            <a:r>
              <a:rPr lang="en-GB" altLang="en-US" smtClean="0"/>
              <a:t> CAC telecon – 2</a:t>
            </a:r>
            <a:r>
              <a:rPr lang="en-GB" altLang="en-US" baseline="30000" smtClean="0"/>
              <a:t>nd</a:t>
            </a:r>
            <a:r>
              <a:rPr lang="en-GB" altLang="en-US" smtClean="0"/>
              <a:t> March at noon ET (-1 week)</a:t>
            </a:r>
          </a:p>
          <a:p>
            <a:pPr lvl="1"/>
            <a:r>
              <a:rPr lang="en-GB" altLang="en-US" smtClean="0"/>
              <a:t>Snapshots to be send to Dorothy Stanley before this telecon.</a:t>
            </a:r>
          </a:p>
        </p:txBody>
      </p:sp>
      <p:sp>
        <p:nvSpPr>
          <p:cNvPr id="2458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January 2015</a:t>
            </a:r>
            <a:endParaRPr lang="en-US" altLang="en-US" sz="1800" smtClean="0"/>
          </a:p>
        </p:txBody>
      </p:sp>
      <p:sp>
        <p:nvSpPr>
          <p:cNvPr id="2458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Dorothy Stanley, Aruba Networks</a:t>
            </a:r>
            <a:endParaRPr lang="en-US" altLang="en-US" sz="1200" b="0" smtClean="0"/>
          </a:p>
        </p:txBody>
      </p:sp>
      <p:sp>
        <p:nvSpPr>
          <p:cNvPr id="245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a:t>Slide </a:t>
            </a:r>
            <a:fld id="{B2CFE7A0-41C8-4396-A56B-BB443792519A}" type="slidenum">
              <a:rPr lang="en-US" altLang="en-US" sz="1200" b="0"/>
              <a:pPr>
                <a:spcBef>
                  <a:spcPct val="0"/>
                </a:spcBef>
                <a:buFontTx/>
                <a:buNone/>
              </a:pPr>
              <a:t>40</a:t>
            </a:fld>
            <a:endParaRPr lang="en-US" altLang="en-US" sz="1200" b="0"/>
          </a:p>
        </p:txBody>
      </p:sp>
      <p:sp>
        <p:nvSpPr>
          <p:cNvPr id="7" name="Footer Placeholder 4"/>
          <p:cNvSpPr txBox="1">
            <a:spLocks/>
          </p:cNvSpPr>
          <p:nvPr/>
        </p:nvSpPr>
        <p:spPr bwMode="auto">
          <a:xfrm>
            <a:off x="5867400" y="6629400"/>
            <a:ext cx="269009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smtClean="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algn="just"/>
            <a:r>
              <a:rPr lang="en-GB" dirty="0" smtClean="0"/>
              <a:t>From 11-14-1564 by Adrian Stephens, Intel</a:t>
            </a:r>
            <a:endParaRPr lang="en-GB" dirty="0"/>
          </a:p>
        </p:txBody>
      </p:sp>
    </p:spTree>
    <p:extLst>
      <p:ext uri="{BB962C8B-B14F-4D97-AF65-F5344CB8AC3E}">
        <p14:creationId xmlns:p14="http://schemas.microsoft.com/office/powerpoint/2010/main" val="36395649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685800" y="685800"/>
            <a:ext cx="7772400" cy="611188"/>
          </a:xfrm>
        </p:spPr>
        <p:txBody>
          <a:bodyPr/>
          <a:lstStyle/>
          <a:p>
            <a:r>
              <a:rPr lang="en-GB" altLang="en-US" dirty="0" smtClean="0"/>
              <a:t>Th2.5 </a:t>
            </a:r>
            <a:r>
              <a:rPr lang="en-GB" altLang="en-US" dirty="0" smtClean="0"/>
              <a:t>Letters of Assurance</a:t>
            </a:r>
          </a:p>
        </p:txBody>
      </p:sp>
      <p:sp>
        <p:nvSpPr>
          <p:cNvPr id="21507" name="Content Placeholder 2"/>
          <p:cNvSpPr>
            <a:spLocks noGrp="1"/>
          </p:cNvSpPr>
          <p:nvPr>
            <p:ph sz="half" idx="1"/>
          </p:nvPr>
        </p:nvSpPr>
        <p:spPr>
          <a:xfrm>
            <a:off x="304800" y="1447800"/>
            <a:ext cx="3810000" cy="5027613"/>
          </a:xfrm>
        </p:spPr>
        <p:txBody>
          <a:bodyPr/>
          <a:lstStyle/>
          <a:p>
            <a:pPr marL="0" indent="0">
              <a:buFontTx/>
              <a:buNone/>
              <a:defRPr/>
            </a:pPr>
            <a:r>
              <a:rPr lang="en-GB" altLang="en-US" sz="2400" dirty="0" smtClean="0"/>
              <a:t>Database is </a:t>
            </a:r>
            <a:r>
              <a:rPr lang="en-GB" altLang="en-US" sz="2400" dirty="0" smtClean="0">
                <a:hlinkClick r:id="rId3"/>
              </a:rPr>
              <a:t>here</a:t>
            </a:r>
            <a:endParaRPr lang="en-GB" altLang="en-US" sz="2400" dirty="0" smtClean="0"/>
          </a:p>
          <a:p>
            <a:pPr>
              <a:defRPr/>
            </a:pPr>
            <a:r>
              <a:rPr lang="en-GB" altLang="en-US" sz="2400" dirty="0" smtClean="0"/>
              <a:t>19 Entries have 2014 submission dates</a:t>
            </a:r>
          </a:p>
          <a:p>
            <a:pPr>
              <a:defRPr/>
            </a:pPr>
            <a:r>
              <a:rPr lang="en-GB" altLang="en-US" sz="2400" dirty="0" smtClean="0"/>
              <a:t>8 Request for </a:t>
            </a:r>
            <a:r>
              <a:rPr lang="en-GB" altLang="en-US" sz="2400" dirty="0" err="1" smtClean="0"/>
              <a:t>LoAs</a:t>
            </a:r>
            <a:r>
              <a:rPr lang="en-GB" altLang="en-US" sz="2400" dirty="0" smtClean="0"/>
              <a:t> sent out since October 2013</a:t>
            </a:r>
          </a:p>
          <a:p>
            <a:pPr>
              <a:defRPr/>
            </a:pPr>
            <a:r>
              <a:rPr lang="en-GB" altLang="en-US" sz="2400" dirty="0" smtClean="0"/>
              <a:t>4 requests pending**: Qualcomm (802.11ah), Broadcom (802.11ai),</a:t>
            </a:r>
            <a:br>
              <a:rPr lang="en-GB" altLang="en-US" sz="2400" dirty="0" smtClean="0"/>
            </a:br>
            <a:r>
              <a:rPr lang="en-US" sz="2400" dirty="0" smtClean="0"/>
              <a:t>Texas </a:t>
            </a:r>
            <a:r>
              <a:rPr lang="en-US" sz="2400" dirty="0"/>
              <a:t>A&amp;M University </a:t>
            </a:r>
            <a:r>
              <a:rPr lang="en-US" sz="2400" dirty="0" smtClean="0"/>
              <a:t>System (802.11n, .11ac, .11ad)</a:t>
            </a:r>
            <a:endParaRPr lang="en-GB" altLang="en-US" sz="2400" dirty="0" smtClean="0"/>
          </a:p>
          <a:p>
            <a:pPr>
              <a:defRPr/>
            </a:pPr>
            <a:endParaRPr lang="en-GB" altLang="en-US" sz="2000" dirty="0" smtClean="0"/>
          </a:p>
        </p:txBody>
      </p:sp>
      <p:sp>
        <p:nvSpPr>
          <p:cNvPr id="3" name="Content Placeholder 2"/>
          <p:cNvSpPr>
            <a:spLocks noGrp="1"/>
          </p:cNvSpPr>
          <p:nvPr>
            <p:ph sz="half" idx="2"/>
          </p:nvPr>
        </p:nvSpPr>
        <p:spPr>
          <a:xfrm>
            <a:off x="4875213" y="4876800"/>
            <a:ext cx="3976687" cy="1219200"/>
          </a:xfrm>
        </p:spPr>
        <p:txBody>
          <a:bodyPr/>
          <a:lstStyle/>
          <a:p>
            <a:pPr marL="0" indent="0">
              <a:buFontTx/>
              <a:buNone/>
              <a:defRPr/>
            </a:pPr>
            <a:r>
              <a:rPr lang="en-GB" altLang="en-US" sz="2000" b="0" dirty="0"/>
              <a:t>Data as of </a:t>
            </a:r>
            <a:r>
              <a:rPr lang="en-GB" altLang="en-US" sz="2000" b="0" dirty="0" smtClean="0"/>
              <a:t>2015-01-06</a:t>
            </a:r>
            <a:endParaRPr lang="en-GB" altLang="en-US" sz="2000" b="0" dirty="0"/>
          </a:p>
          <a:p>
            <a:pPr marL="0" indent="0">
              <a:buFontTx/>
              <a:buNone/>
              <a:defRPr/>
            </a:pPr>
            <a:r>
              <a:rPr lang="en-GB" altLang="en-US" sz="2000" b="0" dirty="0"/>
              <a:t>** i.e. </a:t>
            </a:r>
            <a:r>
              <a:rPr lang="en-GB" altLang="en-US" sz="2000" b="0" dirty="0" smtClean="0"/>
              <a:t>Chair has </a:t>
            </a:r>
            <a:r>
              <a:rPr lang="en-GB" altLang="en-US" sz="2000" b="0" dirty="0"/>
              <a:t>not </a:t>
            </a:r>
            <a:r>
              <a:rPr lang="en-GB" altLang="en-US" sz="2000" b="0" dirty="0" smtClean="0"/>
              <a:t>received </a:t>
            </a:r>
            <a:r>
              <a:rPr lang="en-GB" altLang="en-US" sz="2000" b="0" dirty="0"/>
              <a:t>a substantive response</a:t>
            </a:r>
          </a:p>
          <a:p>
            <a:pPr>
              <a:defRPr/>
            </a:pPr>
            <a:endParaRPr lang="en-GB" dirty="0"/>
          </a:p>
        </p:txBody>
      </p:sp>
      <p:sp>
        <p:nvSpPr>
          <p:cNvPr id="25605"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January 2015</a:t>
            </a:r>
            <a:endParaRPr lang="en-US" altLang="en-US" sz="1800" smtClean="0"/>
          </a:p>
        </p:txBody>
      </p:sp>
      <p:sp>
        <p:nvSpPr>
          <p:cNvPr id="256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Dorothy Stanley, Aruba Networks</a:t>
            </a:r>
            <a:endParaRPr lang="en-US" altLang="en-US" sz="1200" b="0" smtClean="0"/>
          </a:p>
        </p:txBody>
      </p:sp>
      <p:sp>
        <p:nvSpPr>
          <p:cNvPr id="256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a:t>Slide </a:t>
            </a:r>
            <a:fld id="{3A2BEFC0-7C93-435E-85FB-59BFAE3B4ED7}" type="slidenum">
              <a:rPr lang="en-US" altLang="en-US" sz="1200" b="0"/>
              <a:pPr>
                <a:spcBef>
                  <a:spcPct val="0"/>
                </a:spcBef>
                <a:buFontTx/>
                <a:buNone/>
              </a:pPr>
              <a:t>41</a:t>
            </a:fld>
            <a:endParaRPr lang="en-US" altLang="en-US" sz="1200" b="0"/>
          </a:p>
        </p:txBody>
      </p:sp>
      <p:pic>
        <p:nvPicPr>
          <p:cNvPr id="25608"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30675" y="1473200"/>
            <a:ext cx="4584700" cy="275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4"/>
          <p:cNvSpPr txBox="1">
            <a:spLocks/>
          </p:cNvSpPr>
          <p:nvPr/>
        </p:nvSpPr>
        <p:spPr bwMode="auto">
          <a:xfrm>
            <a:off x="5867400" y="6629400"/>
            <a:ext cx="269009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smtClean="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algn="just"/>
            <a:r>
              <a:rPr lang="en-GB" dirty="0" smtClean="0"/>
              <a:t>From 11-14-1564 by Adrian Stephens, Intel</a:t>
            </a:r>
            <a:endParaRPr lang="en-GB" dirty="0"/>
          </a:p>
        </p:txBody>
      </p:sp>
    </p:spTree>
    <p:extLst>
      <p:ext uri="{BB962C8B-B14F-4D97-AF65-F5344CB8AC3E}">
        <p14:creationId xmlns:p14="http://schemas.microsoft.com/office/powerpoint/2010/main" val="105247478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Date Placeholder 3"/>
          <p:cNvSpPr>
            <a:spLocks noGrp="1"/>
          </p:cNvSpPr>
          <p:nvPr>
            <p:ph type="dt" sz="quarter" idx="10"/>
          </p:nvPr>
        </p:nvSpPr>
        <p:spPr>
          <a:xfrm>
            <a:off x="696913" y="347663"/>
            <a:ext cx="1528762" cy="276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January 2015</a:t>
            </a:r>
            <a:endParaRPr lang="en-US" altLang="en-US" sz="1800" smtClean="0"/>
          </a:p>
        </p:txBody>
      </p:sp>
      <p:sp>
        <p:nvSpPr>
          <p:cNvPr id="2662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Dorothy Stanley, Aruba Networks</a:t>
            </a:r>
            <a:endParaRPr lang="en-US" altLang="en-US" sz="1200" b="0" smtClean="0"/>
          </a:p>
        </p:txBody>
      </p:sp>
      <p:sp>
        <p:nvSpPr>
          <p:cNvPr id="26628" name="Slide Number Placeholder 5"/>
          <p:cNvSpPr>
            <a:spLocks noGrp="1"/>
          </p:cNvSpPr>
          <p:nvPr>
            <p:ph type="sldNum" sz="quarter" idx="12"/>
          </p:nvPr>
        </p:nvSpPr>
        <p:spPr>
          <a:xfrm>
            <a:off x="4357688" y="6475413"/>
            <a:ext cx="5048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a:t>Slide </a:t>
            </a:r>
            <a:fld id="{B47974F0-41E9-4C17-8A67-5ED1CCB576C7}" type="slidenum">
              <a:rPr lang="en-US" altLang="en-US" sz="1200" b="0"/>
              <a:pPr>
                <a:spcBef>
                  <a:spcPct val="0"/>
                </a:spcBef>
                <a:buFontTx/>
                <a:buNone/>
              </a:pPr>
              <a:t>42</a:t>
            </a:fld>
            <a:endParaRPr lang="en-US" altLang="en-US" sz="1200" b="0"/>
          </a:p>
        </p:txBody>
      </p:sp>
      <p:sp>
        <p:nvSpPr>
          <p:cNvPr id="26629" name="Rectangle 2"/>
          <p:cNvSpPr>
            <a:spLocks noGrp="1" noChangeArrowheads="1"/>
          </p:cNvSpPr>
          <p:nvPr>
            <p:ph type="title"/>
          </p:nvPr>
        </p:nvSpPr>
        <p:spPr>
          <a:xfrm>
            <a:off x="404813" y="798513"/>
            <a:ext cx="8321675" cy="446087"/>
          </a:xfrm>
        </p:spPr>
        <p:txBody>
          <a:bodyPr/>
          <a:lstStyle/>
          <a:p>
            <a:r>
              <a:rPr lang="en-US" altLang="en-US" dirty="0" smtClean="0"/>
              <a:t>Th2.6 </a:t>
            </a:r>
            <a:r>
              <a:rPr lang="en-US" altLang="en-US" dirty="0" smtClean="0"/>
              <a:t>Availability of documents- Jan 2015</a:t>
            </a:r>
          </a:p>
        </p:txBody>
      </p:sp>
      <p:graphicFrame>
        <p:nvGraphicFramePr>
          <p:cNvPr id="77901" name="Group 77"/>
          <p:cNvGraphicFramePr>
            <a:graphicFrameLocks noGrp="1"/>
          </p:cNvGraphicFramePr>
          <p:nvPr>
            <p:ph idx="1"/>
          </p:nvPr>
        </p:nvGraphicFramePr>
        <p:xfrm>
          <a:off x="0" y="1239838"/>
          <a:ext cx="9143999" cy="4791076"/>
        </p:xfrm>
        <a:graphic>
          <a:graphicData uri="http://schemas.openxmlformats.org/drawingml/2006/table">
            <a:tbl>
              <a:tblPr/>
              <a:tblGrid>
                <a:gridCol w="3048000"/>
                <a:gridCol w="1981200"/>
                <a:gridCol w="1447800"/>
                <a:gridCol w="1295400"/>
                <a:gridCol w="1371599"/>
              </a:tblGrid>
              <a:tr h="8046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rPr>
                        <a:t>Publication</a:t>
                      </a:r>
                    </a:p>
                  </a:txBody>
                  <a:tcPr marL="91437" marR="91437" marT="45697" marB="4569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Draft in  </a:t>
                      </a:r>
                    </a:p>
                    <a:p>
                      <a:pPr marL="0" marR="0" lvl="0" indent="0" algn="ctr" defTabSz="914400" rtl="0" eaLnBrk="0" fontAlgn="base" latinLnBrk="0" hangingPunct="0">
                        <a:lnSpc>
                          <a:spcPct val="80000"/>
                        </a:lnSpc>
                        <a:spcBef>
                          <a:spcPct val="20000"/>
                        </a:spcBef>
                        <a:spcAft>
                          <a:spcPct val="0"/>
                        </a:spcAft>
                        <a:buClrTx/>
                        <a:buSzTx/>
                        <a:buFontTx/>
                        <a:buNone/>
                        <a:tabLst/>
                      </a:pPr>
                      <a:r>
                        <a:rPr kumimoji="0" lang="en-US" sz="1800" b="1" i="0" u="none" strike="noStrike" cap="none" normalizeH="0" baseline="0" dirty="0" err="1" smtClean="0">
                          <a:ln>
                            <a:noFill/>
                          </a:ln>
                          <a:solidFill>
                            <a:schemeClr val="tx1"/>
                          </a:solidFill>
                          <a:effectLst/>
                          <a:latin typeface="Times New Roman" pitchFamily="18" charset="0"/>
                          <a:hlinkClick r:id="rId3"/>
                        </a:rPr>
                        <a:t>TechStreet</a:t>
                      </a:r>
                      <a:endParaRPr kumimoji="0" lang="en-US" sz="1800" b="1" i="0" u="none" strike="noStrike" cap="none" normalizeH="0" baseline="0" dirty="0" smtClean="0">
                        <a:ln>
                          <a:noFill/>
                        </a:ln>
                        <a:solidFill>
                          <a:schemeClr val="tx1"/>
                        </a:solidFill>
                        <a:effectLst/>
                        <a:latin typeface="Times New Roman" pitchFamily="18" charset="0"/>
                      </a:endParaRP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Draft in Members Area</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Published in</a:t>
                      </a:r>
                    </a:p>
                    <a:p>
                      <a:pPr marL="0" marR="0" lvl="0" indent="0" algn="ctr" defTabSz="914400" rtl="0" eaLnBrk="0" fontAlgn="base" latinLnBrk="0" hangingPunct="0">
                        <a:lnSpc>
                          <a:spcPct val="8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hlinkClick r:id="rId4"/>
                        </a:rPr>
                        <a:t>Get 802</a:t>
                      </a:r>
                      <a:r>
                        <a:rPr kumimoji="0" lang="en-US" sz="1800" b="1" i="0" u="none" strike="noStrike" cap="none" normalizeH="0" baseline="0" dirty="0" smtClean="0">
                          <a:ln>
                            <a:noFill/>
                          </a:ln>
                          <a:solidFill>
                            <a:schemeClr val="tx1"/>
                          </a:solidFill>
                          <a:effectLst/>
                          <a:latin typeface="Times New Roman" pitchFamily="18" charset="0"/>
                        </a:rPr>
                        <a:t>?</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Published by ISO?</a:t>
                      </a:r>
                    </a:p>
                  </a:txBody>
                  <a:tcPr marL="91437" marR="91437" marT="45697" marB="4569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6572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cap="none" normalizeH="0" baseline="0" dirty="0" smtClean="0">
                          <a:ln>
                            <a:noFill/>
                          </a:ln>
                          <a:solidFill>
                            <a:schemeClr val="tx1"/>
                          </a:solidFill>
                          <a:effectLst/>
                          <a:latin typeface="Times New Roman" pitchFamily="18" charset="0"/>
                        </a:rPr>
                        <a:t>IEEE P802.11REVmc</a:t>
                      </a:r>
                    </a:p>
                  </a:txBody>
                  <a:tcPr marL="91437" marR="91437" marT="45697" marB="4569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cap="none" normalizeH="0" baseline="0" dirty="0" smtClean="0">
                          <a:ln>
                            <a:noFill/>
                          </a:ln>
                          <a:solidFill>
                            <a:schemeClr val="tx1"/>
                          </a:solidFill>
                          <a:effectLst/>
                          <a:latin typeface="Times New Roman" pitchFamily="18" charset="0"/>
                        </a:rPr>
                        <a:t>D3.0 $600 pdf</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kern="1200" cap="none" normalizeH="0" baseline="0" smtClean="0">
                          <a:ln>
                            <a:noFill/>
                          </a:ln>
                          <a:solidFill>
                            <a:schemeClr val="tx1"/>
                          </a:solidFill>
                          <a:effectLst/>
                          <a:latin typeface="Times New Roman" pitchFamily="18" charset="0"/>
                          <a:ea typeface="+mn-ea"/>
                          <a:cs typeface="+mn-cs"/>
                        </a:rPr>
                        <a:t>D3.3</a:t>
                      </a:r>
                      <a:endParaRPr kumimoji="0" lang="en-US" sz="1800" b="1" i="0" u="none" strike="noStrike" kern="1200" cap="none" normalizeH="0" baseline="0" dirty="0" smtClean="0">
                        <a:ln>
                          <a:noFill/>
                        </a:ln>
                        <a:solidFill>
                          <a:schemeClr val="tx1"/>
                        </a:solidFill>
                        <a:effectLst/>
                        <a:latin typeface="Times New Roman" pitchFamily="18" charset="0"/>
                        <a:ea typeface="+mn-ea"/>
                        <a:cs typeface="+mn-cs"/>
                      </a:endParaRP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a:txBody>
                  <a:tcPr marL="91437" marR="91437" marT="45697" marB="4569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65723">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cap="none" normalizeH="0" baseline="0" dirty="0" smtClean="0">
                          <a:ln>
                            <a:noFill/>
                          </a:ln>
                          <a:solidFill>
                            <a:schemeClr val="tx1"/>
                          </a:solidFill>
                          <a:effectLst/>
                          <a:latin typeface="Times New Roman" pitchFamily="18" charset="0"/>
                        </a:rPr>
                        <a:t>IEEE P802.11ai</a:t>
                      </a:r>
                    </a:p>
                  </a:txBody>
                  <a:tcPr marL="91437" marR="91437" marT="45697" marB="4569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cap="none" normalizeH="0" baseline="0" dirty="0" smtClean="0">
                          <a:ln>
                            <a:noFill/>
                          </a:ln>
                          <a:solidFill>
                            <a:schemeClr val="tx1"/>
                          </a:solidFill>
                          <a:effectLst/>
                          <a:latin typeface="Times New Roman" pitchFamily="18" charset="0"/>
                        </a:rPr>
                        <a:t>D3.0 $165 pdf</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kern="1200" cap="none" normalizeH="0" baseline="0" dirty="0" smtClean="0">
                          <a:ln>
                            <a:noFill/>
                          </a:ln>
                          <a:solidFill>
                            <a:schemeClr val="tx1"/>
                          </a:solidFill>
                          <a:effectLst/>
                          <a:latin typeface="Times New Roman" pitchFamily="18" charset="0"/>
                          <a:ea typeface="+mn-ea"/>
                          <a:cs typeface="+mn-cs"/>
                        </a:rPr>
                        <a:t>D3.1</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a:txBody>
                  <a:tcPr marL="91437" marR="91437" marT="45697" marB="4569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65723">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cap="none" normalizeH="0" baseline="0" dirty="0" smtClean="0">
                          <a:ln>
                            <a:noFill/>
                          </a:ln>
                          <a:solidFill>
                            <a:schemeClr val="tx1"/>
                          </a:solidFill>
                          <a:effectLst/>
                          <a:latin typeface="Times New Roman" pitchFamily="18" charset="0"/>
                        </a:rPr>
                        <a:t>IEEE P802.11ah</a:t>
                      </a:r>
                    </a:p>
                  </a:txBody>
                  <a:tcPr marL="91437" marR="91437" marT="45697" marB="4569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cap="none" normalizeH="0" baseline="0" dirty="0" smtClean="0">
                          <a:ln>
                            <a:noFill/>
                          </a:ln>
                          <a:solidFill>
                            <a:schemeClr val="tx1"/>
                          </a:solidFill>
                          <a:effectLst/>
                          <a:latin typeface="Times New Roman" pitchFamily="18" charset="0"/>
                        </a:rPr>
                        <a:t>D2.0 $433 pdf</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kern="1200" cap="none" normalizeH="0" baseline="0" dirty="0" smtClean="0">
                          <a:ln>
                            <a:noFill/>
                          </a:ln>
                          <a:solidFill>
                            <a:schemeClr val="tx1"/>
                          </a:solidFill>
                          <a:effectLst/>
                          <a:latin typeface="Times New Roman" pitchFamily="18" charset="0"/>
                          <a:ea typeface="+mn-ea"/>
                          <a:cs typeface="+mn-cs"/>
                        </a:rPr>
                        <a:t>D3.1</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a:txBody>
                  <a:tcPr marL="91437" marR="91437" marT="45697" marB="4569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65723">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cap="none" normalizeH="0" baseline="0" dirty="0" smtClean="0">
                          <a:ln>
                            <a:noFill/>
                          </a:ln>
                          <a:solidFill>
                            <a:schemeClr val="tx1"/>
                          </a:solidFill>
                          <a:effectLst/>
                          <a:latin typeface="Times New Roman" pitchFamily="18" charset="0"/>
                        </a:rPr>
                        <a:t>IEEE </a:t>
                      </a:r>
                      <a:r>
                        <a:rPr kumimoji="0" lang="en-US" sz="1800" b="1" i="0" u="none" strike="noStrike" cap="none" normalizeH="0" baseline="0" dirty="0" err="1" smtClean="0">
                          <a:ln>
                            <a:noFill/>
                          </a:ln>
                          <a:solidFill>
                            <a:schemeClr val="tx1"/>
                          </a:solidFill>
                          <a:effectLst/>
                          <a:latin typeface="Times New Roman" pitchFamily="18" charset="0"/>
                        </a:rPr>
                        <a:t>Std</a:t>
                      </a:r>
                      <a:r>
                        <a:rPr kumimoji="0" lang="en-US" sz="1800" b="1" i="0" u="none" strike="noStrike" cap="none" normalizeH="0" baseline="0" dirty="0" smtClean="0">
                          <a:ln>
                            <a:noFill/>
                          </a:ln>
                          <a:solidFill>
                            <a:schemeClr val="tx1"/>
                          </a:solidFill>
                          <a:effectLst/>
                          <a:latin typeface="Times New Roman" pitchFamily="18" charset="0"/>
                        </a:rPr>
                        <a:t> 802.11af-2013</a:t>
                      </a:r>
                    </a:p>
                  </a:txBody>
                  <a:tcPr marL="91437" marR="91437" marT="45697" marB="4569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cap="none" normalizeH="0" baseline="0" dirty="0" smtClean="0">
                          <a:ln>
                            <a:noFill/>
                          </a:ln>
                          <a:solidFill>
                            <a:schemeClr val="tx1"/>
                          </a:solidFill>
                          <a:effectLst/>
                          <a:latin typeface="Times New Roman" pitchFamily="18" charset="0"/>
                        </a:rPr>
                        <a:t>$201 print</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rgbClr val="00B050"/>
                        </a:solidFill>
                        <a:effectLst/>
                        <a:latin typeface="Times New Roman" pitchFamily="18" charset="0"/>
                      </a:endParaRP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Yes</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a:txBody>
                  <a:tcPr marL="91437" marR="91437" marT="45697" marB="4569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6572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IEEE </a:t>
                      </a:r>
                      <a:r>
                        <a:rPr kumimoji="0" lang="en-US" sz="1800" b="1" i="0" u="none" strike="noStrike" cap="none" normalizeH="0" baseline="0" dirty="0" err="1" smtClean="0">
                          <a:ln>
                            <a:noFill/>
                          </a:ln>
                          <a:solidFill>
                            <a:schemeClr val="tx1"/>
                          </a:solidFill>
                          <a:effectLst/>
                          <a:latin typeface="Times New Roman" pitchFamily="18" charset="0"/>
                        </a:rPr>
                        <a:t>Std</a:t>
                      </a:r>
                      <a:r>
                        <a:rPr kumimoji="0" lang="en-US" sz="1800" b="1" i="0" u="none" strike="noStrike" cap="none" normalizeH="0" baseline="0" dirty="0" smtClean="0">
                          <a:ln>
                            <a:noFill/>
                          </a:ln>
                          <a:solidFill>
                            <a:schemeClr val="tx1"/>
                          </a:solidFill>
                          <a:effectLst/>
                          <a:latin typeface="Times New Roman" pitchFamily="18" charset="0"/>
                        </a:rPr>
                        <a:t> 802.11ac-2013</a:t>
                      </a:r>
                    </a:p>
                  </a:txBody>
                  <a:tcPr marL="91437" marR="91437" marT="45697" marB="4569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cap="none" normalizeH="0" baseline="0" dirty="0" smtClean="0">
                          <a:ln>
                            <a:noFill/>
                          </a:ln>
                          <a:solidFill>
                            <a:schemeClr val="tx1"/>
                          </a:solidFill>
                          <a:effectLst/>
                          <a:latin typeface="Times New Roman" pitchFamily="18" charset="0"/>
                        </a:rPr>
                        <a:t>$309 print</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rgbClr val="00B050"/>
                        </a:solidFill>
                        <a:effectLst/>
                        <a:latin typeface="Times New Roman" pitchFamily="18" charset="0"/>
                      </a:endParaRP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Yes</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a:txBody>
                  <a:tcPr marL="91437" marR="91437" marT="45697" marB="4569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r h="36572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IEEE </a:t>
                      </a:r>
                      <a:r>
                        <a:rPr kumimoji="0" lang="en-US" sz="1800" b="1" i="0" u="none" strike="noStrike" cap="none" normalizeH="0" baseline="0" dirty="0" err="1" smtClean="0">
                          <a:ln>
                            <a:noFill/>
                          </a:ln>
                          <a:solidFill>
                            <a:schemeClr val="tx1"/>
                          </a:solidFill>
                          <a:effectLst/>
                          <a:latin typeface="Times New Roman" pitchFamily="18" charset="0"/>
                        </a:rPr>
                        <a:t>Std</a:t>
                      </a:r>
                      <a:r>
                        <a:rPr kumimoji="0" lang="en-US" sz="1800" b="1" i="0" u="none" strike="noStrike" cap="none" normalizeH="0" baseline="0" dirty="0" smtClean="0">
                          <a:ln>
                            <a:noFill/>
                          </a:ln>
                          <a:solidFill>
                            <a:schemeClr val="tx1"/>
                          </a:solidFill>
                          <a:effectLst/>
                          <a:latin typeface="Times New Roman" pitchFamily="18" charset="0"/>
                        </a:rPr>
                        <a:t> 802.11ad-2012</a:t>
                      </a:r>
                    </a:p>
                  </a:txBody>
                  <a:tcPr marL="91437" marR="91437" marT="45697" marB="4569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cap="none" normalizeH="0" baseline="0" dirty="0" smtClean="0">
                          <a:ln>
                            <a:noFill/>
                          </a:ln>
                          <a:solidFill>
                            <a:schemeClr val="tx1"/>
                          </a:solidFill>
                          <a:effectLst/>
                          <a:latin typeface="Times New Roman" pitchFamily="18" charset="0"/>
                        </a:rPr>
                        <a:t>$371  print</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rgbClr val="FF0000"/>
                        </a:solidFill>
                        <a:effectLst/>
                        <a:latin typeface="Times New Roman" pitchFamily="18" charset="0"/>
                      </a:endParaRP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kern="1200" cap="none" normalizeH="0" baseline="0" dirty="0" smtClean="0">
                          <a:ln>
                            <a:noFill/>
                          </a:ln>
                          <a:solidFill>
                            <a:schemeClr val="tx1"/>
                          </a:solidFill>
                          <a:effectLst/>
                          <a:latin typeface="Times New Roman" pitchFamily="18" charset="0"/>
                          <a:ea typeface="+mn-ea"/>
                          <a:cs typeface="+mn-cs"/>
                        </a:rPr>
                        <a:t>Yes</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kern="1200" cap="none" normalizeH="0" baseline="0" dirty="0" smtClean="0">
                          <a:ln>
                            <a:noFill/>
                          </a:ln>
                          <a:solidFill>
                            <a:schemeClr val="tx1"/>
                          </a:solidFill>
                          <a:effectLst/>
                          <a:latin typeface="Times New Roman" pitchFamily="18" charset="0"/>
                          <a:ea typeface="+mn-ea"/>
                          <a:cs typeface="+mn-cs"/>
                        </a:rPr>
                        <a:t>Yes</a:t>
                      </a:r>
                    </a:p>
                  </a:txBody>
                  <a:tcPr marL="91437" marR="91437" marT="45697" marB="4569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r h="36572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IEEE </a:t>
                      </a:r>
                      <a:r>
                        <a:rPr kumimoji="0" lang="en-US" sz="1800" b="1" i="0" u="none" strike="noStrike" cap="none" normalizeH="0" baseline="0" dirty="0" err="1" smtClean="0">
                          <a:ln>
                            <a:noFill/>
                          </a:ln>
                          <a:solidFill>
                            <a:schemeClr val="tx1"/>
                          </a:solidFill>
                          <a:effectLst/>
                          <a:latin typeface="Times New Roman" pitchFamily="18" charset="0"/>
                        </a:rPr>
                        <a:t>Std</a:t>
                      </a:r>
                      <a:r>
                        <a:rPr kumimoji="0" lang="en-US" sz="1800" b="1" i="0" u="none" strike="noStrike" cap="none" normalizeH="0" baseline="0" dirty="0" smtClean="0">
                          <a:ln>
                            <a:noFill/>
                          </a:ln>
                          <a:solidFill>
                            <a:schemeClr val="tx1"/>
                          </a:solidFill>
                          <a:effectLst/>
                          <a:latin typeface="Times New Roman" pitchFamily="18" charset="0"/>
                        </a:rPr>
                        <a:t> 802.11ae-2012</a:t>
                      </a:r>
                    </a:p>
                  </a:txBody>
                  <a:tcPr marL="91437" marR="91437" marT="45697" marB="4569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cap="none" normalizeH="0" baseline="0" dirty="0" smtClean="0">
                          <a:ln>
                            <a:noFill/>
                          </a:ln>
                          <a:solidFill>
                            <a:schemeClr val="tx1"/>
                          </a:solidFill>
                          <a:effectLst/>
                          <a:latin typeface="Times New Roman" pitchFamily="18" charset="0"/>
                        </a:rPr>
                        <a:t>$108  print</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endParaRPr lang="en-US" sz="1600" dirty="0"/>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kern="1200" cap="none" normalizeH="0" baseline="0" dirty="0" smtClean="0">
                          <a:ln>
                            <a:noFill/>
                          </a:ln>
                          <a:solidFill>
                            <a:schemeClr val="tx1"/>
                          </a:solidFill>
                          <a:effectLst/>
                          <a:latin typeface="Times New Roman" pitchFamily="18" charset="0"/>
                          <a:ea typeface="+mn-ea"/>
                          <a:cs typeface="+mn-cs"/>
                        </a:rPr>
                        <a:t>Yes</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kern="1200" cap="none" normalizeH="0" baseline="0" dirty="0" smtClean="0">
                          <a:ln>
                            <a:noFill/>
                          </a:ln>
                          <a:solidFill>
                            <a:schemeClr val="tx1"/>
                          </a:solidFill>
                          <a:effectLst/>
                          <a:latin typeface="Times New Roman" pitchFamily="18" charset="0"/>
                          <a:ea typeface="+mn-ea"/>
                          <a:cs typeface="+mn-cs"/>
                        </a:rPr>
                        <a:t>Yes</a:t>
                      </a:r>
                    </a:p>
                  </a:txBody>
                  <a:tcPr marL="91437" marR="91437" marT="45697" marB="4569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r h="36572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IEEE </a:t>
                      </a:r>
                      <a:r>
                        <a:rPr kumimoji="0" lang="en-US" sz="1800" b="1" i="0" u="none" strike="noStrike" cap="none" normalizeH="0" baseline="0" dirty="0" err="1" smtClean="0">
                          <a:ln>
                            <a:noFill/>
                          </a:ln>
                          <a:solidFill>
                            <a:schemeClr val="tx1"/>
                          </a:solidFill>
                          <a:effectLst/>
                          <a:latin typeface="Times New Roman" pitchFamily="18" charset="0"/>
                        </a:rPr>
                        <a:t>Std</a:t>
                      </a:r>
                      <a:r>
                        <a:rPr kumimoji="0" lang="en-US" sz="1800" b="1" i="0" u="none" strike="noStrike" cap="none" normalizeH="0" baseline="0" dirty="0" smtClean="0">
                          <a:ln>
                            <a:noFill/>
                          </a:ln>
                          <a:solidFill>
                            <a:schemeClr val="tx1"/>
                          </a:solidFill>
                          <a:effectLst/>
                          <a:latin typeface="Times New Roman" pitchFamily="18" charset="0"/>
                        </a:rPr>
                        <a:t> 802.11aa-2012</a:t>
                      </a:r>
                    </a:p>
                  </a:txBody>
                  <a:tcPr marL="91437" marR="91437" marT="45697" marB="4569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cap="none" normalizeH="0" baseline="0" dirty="0" smtClean="0">
                          <a:ln>
                            <a:noFill/>
                          </a:ln>
                          <a:solidFill>
                            <a:schemeClr val="tx1"/>
                          </a:solidFill>
                          <a:effectLst/>
                          <a:latin typeface="Times New Roman" pitchFamily="18" charset="0"/>
                        </a:rPr>
                        <a:t>$185  print</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endParaRPr lang="en-US" sz="1600"/>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kern="1200" cap="none" normalizeH="0" baseline="0" dirty="0" smtClean="0">
                          <a:ln>
                            <a:noFill/>
                          </a:ln>
                          <a:solidFill>
                            <a:schemeClr val="tx1"/>
                          </a:solidFill>
                          <a:effectLst/>
                          <a:latin typeface="Times New Roman" pitchFamily="18" charset="0"/>
                          <a:ea typeface="+mn-ea"/>
                          <a:cs typeface="+mn-cs"/>
                        </a:rPr>
                        <a:t>Yes</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kern="1200" cap="none" normalizeH="0" baseline="0" dirty="0" smtClean="0">
                          <a:ln>
                            <a:noFill/>
                          </a:ln>
                          <a:solidFill>
                            <a:schemeClr val="tx1"/>
                          </a:solidFill>
                          <a:effectLst/>
                          <a:latin typeface="Times New Roman" pitchFamily="18" charset="0"/>
                          <a:ea typeface="+mn-ea"/>
                          <a:cs typeface="+mn-cs"/>
                        </a:rPr>
                        <a:t>Yes</a:t>
                      </a:r>
                    </a:p>
                  </a:txBody>
                  <a:tcPr marL="91437" marR="91437" marT="45697" marB="4569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r h="36572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IEEE </a:t>
                      </a:r>
                      <a:r>
                        <a:rPr kumimoji="0" lang="en-US" sz="1800" b="1" i="0" u="none" strike="noStrike" cap="none" normalizeH="0" baseline="0" dirty="0" err="1" smtClean="0">
                          <a:ln>
                            <a:noFill/>
                          </a:ln>
                          <a:solidFill>
                            <a:schemeClr val="tx1"/>
                          </a:solidFill>
                          <a:effectLst/>
                          <a:latin typeface="Times New Roman" pitchFamily="18" charset="0"/>
                        </a:rPr>
                        <a:t>Std</a:t>
                      </a:r>
                      <a:r>
                        <a:rPr kumimoji="0" lang="en-US" sz="1800" b="1" i="0" u="none" strike="noStrike" cap="none" normalizeH="0" baseline="0" dirty="0" smtClean="0">
                          <a:ln>
                            <a:noFill/>
                          </a:ln>
                          <a:solidFill>
                            <a:schemeClr val="tx1"/>
                          </a:solidFill>
                          <a:effectLst/>
                          <a:latin typeface="Times New Roman" pitchFamily="18" charset="0"/>
                        </a:rPr>
                        <a:t> 802.11-2012</a:t>
                      </a:r>
                    </a:p>
                  </a:txBody>
                  <a:tcPr marL="91437" marR="91437" marT="45697" marB="4569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$556 print</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endParaRPr lang="en-US" sz="1600" dirty="0"/>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kern="1200" cap="none" normalizeH="0" baseline="0" dirty="0" smtClean="0">
                          <a:ln>
                            <a:noFill/>
                          </a:ln>
                          <a:solidFill>
                            <a:schemeClr val="tx1"/>
                          </a:solidFill>
                          <a:effectLst/>
                          <a:latin typeface="Times New Roman" pitchFamily="18" charset="0"/>
                          <a:ea typeface="+mn-ea"/>
                          <a:cs typeface="+mn-cs"/>
                        </a:rPr>
                        <a:t>Yes</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kern="1200" cap="none" normalizeH="0" baseline="0" dirty="0" smtClean="0">
                          <a:ln>
                            <a:noFill/>
                          </a:ln>
                          <a:solidFill>
                            <a:schemeClr val="tx1"/>
                          </a:solidFill>
                          <a:effectLst/>
                          <a:latin typeface="Times New Roman" pitchFamily="18" charset="0"/>
                          <a:ea typeface="+mn-ea"/>
                          <a:cs typeface="+mn-cs"/>
                        </a:rPr>
                        <a:t>Yes</a:t>
                      </a:r>
                    </a:p>
                  </a:txBody>
                  <a:tcPr marL="91437" marR="91437" marT="45697" marB="4569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r h="694919">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IEEE </a:t>
                      </a:r>
                      <a:r>
                        <a:rPr kumimoji="0" lang="en-US" sz="1800" b="1" i="0" u="none" strike="noStrike" cap="none" normalizeH="0" baseline="0" dirty="0" err="1" smtClean="0">
                          <a:ln>
                            <a:noFill/>
                          </a:ln>
                          <a:solidFill>
                            <a:schemeClr val="tx1"/>
                          </a:solidFill>
                          <a:effectLst/>
                          <a:latin typeface="Times New Roman" pitchFamily="18" charset="0"/>
                        </a:rPr>
                        <a:t>Std</a:t>
                      </a:r>
                      <a:r>
                        <a:rPr kumimoji="0" lang="en-US" sz="1800" b="1" i="0" u="none" strike="noStrike" cap="none" normalizeH="0" baseline="0" dirty="0" smtClean="0">
                          <a:ln>
                            <a:noFill/>
                          </a:ln>
                          <a:solidFill>
                            <a:schemeClr val="tx1"/>
                          </a:solidFill>
                          <a:effectLst/>
                          <a:latin typeface="Times New Roman" pitchFamily="18" charset="0"/>
                        </a:rPr>
                        <a:t> 802.11&lt;x&gt;:</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b, k, </a:t>
                      </a:r>
                      <a:r>
                        <a:rPr kumimoji="0" lang="en-US" sz="1800" b="1" i="0" u="none" strike="noStrike" cap="none" normalizeH="0" baseline="0" dirty="0" err="1" smtClean="0">
                          <a:ln>
                            <a:noFill/>
                          </a:ln>
                          <a:solidFill>
                            <a:schemeClr val="tx1"/>
                          </a:solidFill>
                          <a:effectLst/>
                          <a:latin typeface="Times New Roman" pitchFamily="18" charset="0"/>
                        </a:rPr>
                        <a:t>i</a:t>
                      </a:r>
                      <a:r>
                        <a:rPr kumimoji="0" lang="en-US" sz="1800" b="1" i="0" u="none" strike="noStrike" cap="none" normalizeH="0" baseline="0" dirty="0" smtClean="0">
                          <a:ln>
                            <a:noFill/>
                          </a:ln>
                          <a:solidFill>
                            <a:schemeClr val="tx1"/>
                          </a:solidFill>
                          <a:effectLst/>
                          <a:latin typeface="Times New Roman" pitchFamily="18" charset="0"/>
                        </a:rPr>
                        <a:t>, n, p, y, r, w, u, v, z, s</a:t>
                      </a:r>
                    </a:p>
                  </a:txBody>
                  <a:tcPr marL="91437" marR="91437" marT="45697" marB="4569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cap="none" normalizeH="0" baseline="0" dirty="0" smtClean="0">
                          <a:ln>
                            <a:noFill/>
                          </a:ln>
                          <a:solidFill>
                            <a:schemeClr val="tx1"/>
                          </a:solidFill>
                          <a:effectLst/>
                          <a:latin typeface="Times New Roman" pitchFamily="18" charset="0"/>
                        </a:rPr>
                        <a:t>$100 - $309 </a:t>
                      </a: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a:txBody>
                  <a:tcPr marL="91437" marR="91437" marT="45697" marB="4569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a:txBody>
                  <a:tcPr marL="91437" marR="91437" marT="45697" marB="4569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bl>
          </a:graphicData>
        </a:graphic>
      </p:graphicFrame>
      <p:sp>
        <p:nvSpPr>
          <p:cNvPr id="26704" name="TextBox 2"/>
          <p:cNvSpPr txBox="1">
            <a:spLocks noChangeArrowheads="1"/>
          </p:cNvSpPr>
          <p:nvPr/>
        </p:nvSpPr>
        <p:spPr bwMode="auto">
          <a:xfrm>
            <a:off x="1303338" y="6473825"/>
            <a:ext cx="28717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GB" altLang="en-US" sz="1800" b="0"/>
              <a:t>Last updated: 2014-10</a:t>
            </a:r>
          </a:p>
        </p:txBody>
      </p:sp>
      <p:sp>
        <p:nvSpPr>
          <p:cNvPr id="8" name="Footer Placeholder 4"/>
          <p:cNvSpPr txBox="1">
            <a:spLocks/>
          </p:cNvSpPr>
          <p:nvPr/>
        </p:nvSpPr>
        <p:spPr bwMode="auto">
          <a:xfrm>
            <a:off x="5867400" y="6629400"/>
            <a:ext cx="269009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smtClean="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algn="just"/>
            <a:r>
              <a:rPr lang="en-GB" dirty="0" smtClean="0"/>
              <a:t>From 11-14-1564 by Adrian Stephens, Intel</a:t>
            </a:r>
            <a:endParaRPr lang="en-GB" dirty="0"/>
          </a:p>
        </p:txBody>
      </p:sp>
    </p:spTree>
    <p:extLst>
      <p:ext uri="{BB962C8B-B14F-4D97-AF65-F5344CB8AC3E}">
        <p14:creationId xmlns:p14="http://schemas.microsoft.com/office/powerpoint/2010/main" val="33856497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AU" altLang="en-US" dirty="0" smtClean="0"/>
              <a:t>Th2.7 </a:t>
            </a:r>
            <a:r>
              <a:rPr lang="en-AU" altLang="en-US" dirty="0" smtClean="0"/>
              <a:t>802.11  drafts to ISO/IEC JTC1/SC6</a:t>
            </a:r>
          </a:p>
        </p:txBody>
      </p:sp>
      <p:sp>
        <p:nvSpPr>
          <p:cNvPr id="28675" name="Content Placeholder 5"/>
          <p:cNvSpPr>
            <a:spLocks noGrp="1"/>
          </p:cNvSpPr>
          <p:nvPr>
            <p:ph idx="1"/>
          </p:nvPr>
        </p:nvSpPr>
        <p:spPr/>
        <p:txBody>
          <a:bodyPr/>
          <a:lstStyle/>
          <a:p>
            <a:r>
              <a:rPr lang="en-GB" altLang="en-US" smtClean="0"/>
              <a:t>Drafts are sent to ISO during sponsor ballot to solicit comments.  Approved drafts may also be sent during working group ballot.</a:t>
            </a:r>
          </a:p>
          <a:p>
            <a:r>
              <a:rPr lang="en-GB" altLang="en-US" smtClean="0"/>
              <a:t>Any comments received from ISO are processed by the comment resolution committee</a:t>
            </a:r>
          </a:p>
          <a:p>
            <a:endParaRPr lang="en-GB" altLang="en-US" smtClean="0"/>
          </a:p>
          <a:p>
            <a:r>
              <a:rPr lang="en-GB" altLang="en-US" smtClean="0"/>
              <a:t>No comments outstanding</a:t>
            </a:r>
          </a:p>
        </p:txBody>
      </p:sp>
      <p:sp>
        <p:nvSpPr>
          <p:cNvPr id="2867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mtClean="0"/>
              <a:t>January 2015</a:t>
            </a:r>
            <a:endParaRPr lang="en-US" altLang="en-US" smtClean="0"/>
          </a:p>
        </p:txBody>
      </p:sp>
      <p:sp>
        <p:nvSpPr>
          <p:cNvPr id="28677" name="Footer Placehold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Dorothy Stanley, Aruba Networks</a:t>
            </a:r>
            <a:endParaRPr lang="en-US" altLang="en-US" sz="1200" b="0" smtClean="0"/>
          </a:p>
        </p:txBody>
      </p:sp>
      <p:sp>
        <p:nvSpPr>
          <p:cNvPr id="28678"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a:t>Slide </a:t>
            </a:r>
            <a:fld id="{B6C32C23-8F9B-4640-8FE7-93EAD6317B25}" type="slidenum">
              <a:rPr lang="en-US" altLang="en-US" sz="1200" b="0"/>
              <a:pPr>
                <a:spcBef>
                  <a:spcPct val="0"/>
                </a:spcBef>
                <a:buFontTx/>
                <a:buNone/>
              </a:pPr>
              <a:t>43</a:t>
            </a:fld>
            <a:endParaRPr lang="en-US" altLang="en-US" sz="1200" b="0"/>
          </a:p>
        </p:txBody>
      </p:sp>
      <p:sp>
        <p:nvSpPr>
          <p:cNvPr id="7" name="Footer Placeholder 4"/>
          <p:cNvSpPr txBox="1">
            <a:spLocks/>
          </p:cNvSpPr>
          <p:nvPr/>
        </p:nvSpPr>
        <p:spPr bwMode="auto">
          <a:xfrm>
            <a:off x="5867400" y="6629400"/>
            <a:ext cx="269009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smtClean="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algn="just"/>
            <a:r>
              <a:rPr lang="en-GB" dirty="0" smtClean="0"/>
              <a:t>From 11-14-1564 by Adrian Stephens, Intel</a:t>
            </a:r>
            <a:endParaRPr lang="en-GB" dirty="0"/>
          </a:p>
        </p:txBody>
      </p:sp>
    </p:spTree>
    <p:extLst>
      <p:ext uri="{BB962C8B-B14F-4D97-AF65-F5344CB8AC3E}">
        <p14:creationId xmlns:p14="http://schemas.microsoft.com/office/powerpoint/2010/main" val="74713526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85800"/>
            <a:ext cx="7992888" cy="1065213"/>
          </a:xfrm>
        </p:spPr>
        <p:txBody>
          <a:bodyPr/>
          <a:lstStyle/>
          <a:p>
            <a:r>
              <a:rPr lang="en-US" dirty="0" smtClean="0"/>
              <a:t>Th</a:t>
            </a:r>
            <a:r>
              <a:rPr lang="en-US" dirty="0" smtClean="0"/>
              <a:t>3.1.1 </a:t>
            </a:r>
            <a:r>
              <a:rPr lang="en-US" dirty="0" smtClean="0"/>
              <a:t>Future Venues</a:t>
            </a:r>
            <a:endParaRPr lang="en-US" dirty="0"/>
          </a:p>
        </p:txBody>
      </p:sp>
      <p:sp>
        <p:nvSpPr>
          <p:cNvPr id="3" name="Content Placeholder 2"/>
          <p:cNvSpPr>
            <a:spLocks noGrp="1"/>
          </p:cNvSpPr>
          <p:nvPr>
            <p:ph idx="1"/>
          </p:nvPr>
        </p:nvSpPr>
        <p:spPr>
          <a:xfrm>
            <a:off x="685800" y="1556792"/>
            <a:ext cx="7770813" cy="4752528"/>
          </a:xfrm>
        </p:spPr>
        <p:txBody>
          <a:bodyPr/>
          <a:lstStyle/>
          <a:p>
            <a:r>
              <a:rPr lang="en-US" sz="2800" dirty="0" smtClean="0"/>
              <a:t>2015: </a:t>
            </a:r>
          </a:p>
          <a:p>
            <a:r>
              <a:rPr lang="en-US" sz="2000" dirty="0"/>
              <a:t>	</a:t>
            </a:r>
            <a:r>
              <a:rPr lang="en-US" dirty="0" smtClean="0"/>
              <a:t>March 8-13, </a:t>
            </a:r>
            <a:r>
              <a:rPr lang="en-US" dirty="0" err="1" smtClean="0"/>
              <a:t>Estrel</a:t>
            </a:r>
            <a:r>
              <a:rPr lang="en-US" dirty="0" smtClean="0"/>
              <a:t> Hotel, Berlin, Germany</a:t>
            </a:r>
          </a:p>
          <a:p>
            <a:r>
              <a:rPr lang="en-US" dirty="0"/>
              <a:t>	</a:t>
            </a:r>
            <a:r>
              <a:rPr lang="en-US" dirty="0" smtClean="0"/>
              <a:t>May 10-15,  Hyatt Regency Vancouver, Canada</a:t>
            </a:r>
          </a:p>
          <a:p>
            <a:r>
              <a:rPr lang="en-US" dirty="0"/>
              <a:t>	</a:t>
            </a:r>
            <a:r>
              <a:rPr lang="en-US" dirty="0" smtClean="0"/>
              <a:t>May 20-21,  </a:t>
            </a:r>
            <a:r>
              <a:rPr lang="en-US" dirty="0" err="1" smtClean="0"/>
              <a:t>Shenzen</a:t>
            </a:r>
            <a:r>
              <a:rPr lang="en-US" dirty="0" smtClean="0"/>
              <a:t>, China</a:t>
            </a:r>
          </a:p>
          <a:p>
            <a:r>
              <a:rPr lang="en-US" dirty="0"/>
              <a:t>	</a:t>
            </a:r>
            <a:r>
              <a:rPr lang="en-US" dirty="0" smtClean="0"/>
              <a:t>July 12-17,  Hilton Waikoloa Village, HI</a:t>
            </a:r>
          </a:p>
          <a:p>
            <a:r>
              <a:rPr lang="en-US" dirty="0"/>
              <a:t>	</a:t>
            </a:r>
            <a:r>
              <a:rPr lang="en-US" dirty="0" smtClean="0"/>
              <a:t>September 13-18, </a:t>
            </a:r>
            <a:r>
              <a:rPr lang="en-US" dirty="0" err="1" smtClean="0"/>
              <a:t>Centara</a:t>
            </a:r>
            <a:r>
              <a:rPr lang="en-US" dirty="0" smtClean="0"/>
              <a:t> Grand Hotel, Bangkok, Thailand</a:t>
            </a:r>
          </a:p>
          <a:p>
            <a:r>
              <a:rPr lang="en-US" dirty="0"/>
              <a:t>	</a:t>
            </a:r>
            <a:r>
              <a:rPr lang="en-US" dirty="0" smtClean="0"/>
              <a:t>November 8-13, Hyatt Regency, Dallas, TX</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44</a:t>
            </a:fld>
            <a:endParaRPr lang="en-GB" dirty="0"/>
          </a:p>
        </p:txBody>
      </p:sp>
      <p:sp>
        <p:nvSpPr>
          <p:cNvPr id="5" name="Footer Placeholder 4"/>
          <p:cNvSpPr>
            <a:spLocks noGrp="1"/>
          </p:cNvSpPr>
          <p:nvPr>
            <p:ph type="ftr" idx="4294967295"/>
          </p:nvPr>
        </p:nvSpPr>
        <p:spPr>
          <a:xfrm>
            <a:off x="6340480" y="6400800"/>
            <a:ext cx="3184520" cy="180975"/>
          </a:xfrm>
          <a:prstGeom prst="rect">
            <a:avLst/>
          </a:prstGeom>
        </p:spPr>
        <p:txBody>
          <a:bodyPr/>
          <a:lstStyle/>
          <a:p>
            <a:r>
              <a:rPr lang="en-GB" dirty="0" smtClean="0"/>
              <a:t>Dorothy Stanley, Aruba Networks</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January 2015</a:t>
            </a:r>
            <a:endParaRPr lang="en-GB" dirty="0"/>
          </a:p>
        </p:txBody>
      </p:sp>
      <p:sp>
        <p:nvSpPr>
          <p:cNvPr id="7" name="Footer Placeholder 4"/>
          <p:cNvSpPr>
            <a:spLocks noGrp="1"/>
          </p:cNvSpPr>
          <p:nvPr>
            <p:ph type="ftr" idx="4294967295"/>
          </p:nvPr>
        </p:nvSpPr>
        <p:spPr>
          <a:xfrm>
            <a:off x="6096000" y="6629400"/>
            <a:ext cx="3352800" cy="152400"/>
          </a:xfrm>
          <a:prstGeom prst="rect">
            <a:avLst/>
          </a:prstGeom>
        </p:spPr>
        <p:txBody>
          <a:bodyPr/>
          <a:lstStyle/>
          <a:p>
            <a:pPr algn="just"/>
            <a:r>
              <a:rPr lang="en-GB" dirty="0" smtClean="0"/>
              <a:t>From 11-15-0005 by Jon Rosdahl, CSR</a:t>
            </a:r>
            <a:endParaRPr lang="en-GB" dirty="0"/>
          </a:p>
        </p:txBody>
      </p:sp>
    </p:spTree>
    <p:extLst>
      <p:ext uri="{BB962C8B-B14F-4D97-AF65-F5344CB8AC3E}">
        <p14:creationId xmlns:p14="http://schemas.microsoft.com/office/powerpoint/2010/main" val="29610291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t>
            </a:r>
            <a:r>
              <a:rPr lang="en-US" dirty="0" smtClean="0"/>
              <a:t>3.1.1 </a:t>
            </a:r>
            <a:r>
              <a:rPr lang="en-US" dirty="0"/>
              <a:t>Future Venues</a:t>
            </a:r>
          </a:p>
        </p:txBody>
      </p:sp>
      <p:sp>
        <p:nvSpPr>
          <p:cNvPr id="3" name="Content Placeholder 2"/>
          <p:cNvSpPr>
            <a:spLocks noGrp="1"/>
          </p:cNvSpPr>
          <p:nvPr>
            <p:ph idx="1"/>
          </p:nvPr>
        </p:nvSpPr>
        <p:spPr/>
        <p:txBody>
          <a:bodyPr/>
          <a:lstStyle/>
          <a:p>
            <a:r>
              <a:rPr lang="en-US" sz="2800" dirty="0" smtClean="0"/>
              <a:t>2016:</a:t>
            </a:r>
          </a:p>
          <a:p>
            <a:pPr lvl="1"/>
            <a:r>
              <a:rPr lang="en-US" sz="2400" dirty="0" smtClean="0"/>
              <a:t>January 13-14, Xi’an, China</a:t>
            </a:r>
          </a:p>
          <a:p>
            <a:pPr lvl="1"/>
            <a:r>
              <a:rPr lang="en-US" sz="2400" dirty="0" smtClean="0"/>
              <a:t>January 17-22, Hyatt Regency, Atlanta,  GA</a:t>
            </a:r>
          </a:p>
          <a:p>
            <a:pPr lvl="1"/>
            <a:r>
              <a:rPr lang="en-US" sz="2400" dirty="0" smtClean="0"/>
              <a:t>March 13-18, Sands Venetian Hotel, Macau, PRC</a:t>
            </a:r>
          </a:p>
          <a:p>
            <a:pPr lvl="1"/>
            <a:r>
              <a:rPr lang="en-US" sz="2400" dirty="0" smtClean="0"/>
              <a:t>May 15-20, Hilton Waikoloa Village, HI</a:t>
            </a:r>
          </a:p>
          <a:p>
            <a:pPr lvl="1"/>
            <a:r>
              <a:rPr lang="en-US" sz="2400" dirty="0" smtClean="0"/>
              <a:t>July 24-29, Manchester Grand Hyatt, San Diego, CA</a:t>
            </a:r>
          </a:p>
          <a:p>
            <a:pPr lvl="1"/>
            <a:r>
              <a:rPr lang="en-US" sz="2400" dirty="0" smtClean="0"/>
              <a:t>September 18-23,  TBD (Europe)</a:t>
            </a:r>
          </a:p>
          <a:p>
            <a:pPr lvl="1"/>
            <a:r>
              <a:rPr lang="en-US" sz="2400" dirty="0" smtClean="0"/>
              <a:t>September, Chongqing, China</a:t>
            </a:r>
          </a:p>
          <a:p>
            <a:pPr lvl="1"/>
            <a:r>
              <a:rPr lang="en-US" sz="2400" dirty="0" smtClean="0"/>
              <a:t>November 6-11 Grand Hyatt San Antonio, TX</a:t>
            </a:r>
            <a:endParaRPr lang="en-US" sz="32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45</a:t>
            </a:fld>
            <a:endParaRPr lang="en-GB" dirty="0"/>
          </a:p>
        </p:txBody>
      </p:sp>
      <p:sp>
        <p:nvSpPr>
          <p:cNvPr id="5" name="Footer Placeholder 4"/>
          <p:cNvSpPr>
            <a:spLocks noGrp="1"/>
          </p:cNvSpPr>
          <p:nvPr>
            <p:ph type="ftr" idx="4294967295"/>
          </p:nvPr>
        </p:nvSpPr>
        <p:spPr>
          <a:xfrm>
            <a:off x="6416680" y="6400800"/>
            <a:ext cx="3184520" cy="180975"/>
          </a:xfrm>
          <a:prstGeom prst="rect">
            <a:avLst/>
          </a:prstGeom>
        </p:spPr>
        <p:txBody>
          <a:bodyPr/>
          <a:lstStyle/>
          <a:p>
            <a:r>
              <a:rPr lang="en-GB" dirty="0" smtClean="0"/>
              <a:t>Dorothy Stanley, Aruba Networks</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January 2015</a:t>
            </a:r>
            <a:endParaRPr lang="en-GB" dirty="0"/>
          </a:p>
        </p:txBody>
      </p:sp>
      <p:sp>
        <p:nvSpPr>
          <p:cNvPr id="7" name="Footer Placeholder 4"/>
          <p:cNvSpPr>
            <a:spLocks noGrp="1"/>
          </p:cNvSpPr>
          <p:nvPr>
            <p:ph type="ftr" idx="4294967295"/>
          </p:nvPr>
        </p:nvSpPr>
        <p:spPr>
          <a:xfrm>
            <a:off x="6096000" y="6629400"/>
            <a:ext cx="3352800" cy="152400"/>
          </a:xfrm>
          <a:prstGeom prst="rect">
            <a:avLst/>
          </a:prstGeom>
        </p:spPr>
        <p:txBody>
          <a:bodyPr/>
          <a:lstStyle/>
          <a:p>
            <a:pPr algn="just"/>
            <a:r>
              <a:rPr lang="en-GB" dirty="0" smtClean="0"/>
              <a:t>From 11-15-0005 by Jon Rosdahl, CSR</a:t>
            </a:r>
            <a:endParaRPr lang="en-GB" dirty="0"/>
          </a:p>
        </p:txBody>
      </p:sp>
    </p:spTree>
    <p:extLst>
      <p:ext uri="{BB962C8B-B14F-4D97-AF65-F5344CB8AC3E}">
        <p14:creationId xmlns:p14="http://schemas.microsoft.com/office/powerpoint/2010/main" val="35390582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t>
            </a:r>
            <a:r>
              <a:rPr lang="en-US" dirty="0" smtClean="0"/>
              <a:t>3.1.1 </a:t>
            </a:r>
            <a:r>
              <a:rPr lang="en-US" dirty="0"/>
              <a:t>Future Venues</a:t>
            </a:r>
          </a:p>
        </p:txBody>
      </p:sp>
      <p:sp>
        <p:nvSpPr>
          <p:cNvPr id="3" name="Content Placeholder 2"/>
          <p:cNvSpPr>
            <a:spLocks noGrp="1"/>
          </p:cNvSpPr>
          <p:nvPr>
            <p:ph idx="1"/>
          </p:nvPr>
        </p:nvSpPr>
        <p:spPr>
          <a:xfrm>
            <a:off x="685800" y="1556792"/>
            <a:ext cx="7770813" cy="4537621"/>
          </a:xfrm>
        </p:spPr>
        <p:txBody>
          <a:bodyPr/>
          <a:lstStyle/>
          <a:p>
            <a:r>
              <a:rPr lang="en-US" dirty="0" smtClean="0"/>
              <a:t>2017:</a:t>
            </a:r>
          </a:p>
          <a:p>
            <a:pPr lvl="1"/>
            <a:r>
              <a:rPr lang="en-US" sz="2400" dirty="0" smtClean="0">
                <a:latin typeface="Calibri" panose="020F0502020204030204" pitchFamily="34" charset="0"/>
              </a:rPr>
              <a:t>January  15-20, </a:t>
            </a:r>
            <a:r>
              <a:rPr lang="en-US" sz="2400" dirty="0" smtClean="0">
                <a:solidFill>
                  <a:schemeClr val="accent1">
                    <a:lumMod val="75000"/>
                  </a:schemeClr>
                </a:solidFill>
                <a:latin typeface="Calibri" panose="020F0502020204030204" pitchFamily="34" charset="0"/>
              </a:rPr>
              <a:t>Hyatt Regency, Atlanta, GA – TBC</a:t>
            </a:r>
          </a:p>
          <a:p>
            <a:pPr lvl="1"/>
            <a:r>
              <a:rPr lang="en-US" sz="2400" dirty="0" smtClean="0">
                <a:latin typeface="Calibri" panose="020F0502020204030204" pitchFamily="34" charset="0"/>
              </a:rPr>
              <a:t>March 12-17,  </a:t>
            </a:r>
            <a:r>
              <a:rPr lang="en-US" sz="2400" dirty="0" smtClean="0">
                <a:solidFill>
                  <a:schemeClr val="tx1"/>
                </a:solidFill>
                <a:latin typeface="Calibri" panose="020F0502020204030204" pitchFamily="34" charset="0"/>
              </a:rPr>
              <a:t>Hyatt Regency/Fairmont, Vancouver Canada</a:t>
            </a:r>
          </a:p>
          <a:p>
            <a:pPr lvl="1"/>
            <a:r>
              <a:rPr lang="en-US" sz="2400" kern="1200" dirty="0" smtClean="0">
                <a:latin typeface="Calibri" panose="020F0502020204030204" pitchFamily="34" charset="0"/>
              </a:rPr>
              <a:t>May 14-19, Daejeon Convention Center, Daejeon Korea (TBC)</a:t>
            </a:r>
          </a:p>
          <a:p>
            <a:pPr lvl="1"/>
            <a:r>
              <a:rPr lang="en-US" sz="2400" kern="1200" dirty="0" smtClean="0">
                <a:latin typeface="Calibri" panose="020F0502020204030204" pitchFamily="34" charset="0"/>
              </a:rPr>
              <a:t>July 9-14, </a:t>
            </a:r>
            <a:r>
              <a:rPr lang="en-US" sz="2400" kern="1200" dirty="0" err="1" smtClean="0">
                <a:latin typeface="Calibri" panose="020F0502020204030204" pitchFamily="34" charset="0"/>
              </a:rPr>
              <a:t>Estrel</a:t>
            </a:r>
            <a:r>
              <a:rPr lang="en-US" sz="2400" kern="1200" dirty="0" smtClean="0">
                <a:latin typeface="Calibri" panose="020F0502020204030204" pitchFamily="34" charset="0"/>
              </a:rPr>
              <a:t> Hotel and Convention Center, Berlin, Germany,</a:t>
            </a:r>
          </a:p>
          <a:p>
            <a:pPr lvl="1"/>
            <a:r>
              <a:rPr lang="en-US" sz="2400" kern="1200" dirty="0" smtClean="0">
                <a:latin typeface="Calibri" panose="020F0502020204030204" pitchFamily="34" charset="0"/>
              </a:rPr>
              <a:t>September 10-15, Hilton Waikoloa Village, Kona, HI</a:t>
            </a:r>
            <a:endParaRPr lang="en-US" sz="2400" dirty="0" smtClean="0">
              <a:latin typeface="Calibri" panose="020F0502020204030204" pitchFamily="34" charset="0"/>
            </a:endParaRPr>
          </a:p>
          <a:p>
            <a:pPr lvl="1"/>
            <a:r>
              <a:rPr lang="en-US" sz="2400" dirty="0" smtClean="0">
                <a:latin typeface="Calibri" panose="020F0502020204030204" pitchFamily="34" charset="0"/>
              </a:rPr>
              <a:t>November 5-10 – </a:t>
            </a:r>
            <a:r>
              <a:rPr lang="en-US" sz="2400" dirty="0" smtClean="0">
                <a:solidFill>
                  <a:schemeClr val="accent1">
                    <a:lumMod val="75000"/>
                  </a:schemeClr>
                </a:solidFill>
                <a:latin typeface="Calibri" panose="020F0502020204030204" pitchFamily="34" charset="0"/>
              </a:rPr>
              <a:t>Caribe, Orlando</a:t>
            </a:r>
            <a:r>
              <a:rPr lang="en-US" dirty="0" smtClean="0">
                <a:solidFill>
                  <a:schemeClr val="accent1">
                    <a:lumMod val="75000"/>
                  </a:schemeClr>
                </a:solidFill>
                <a:latin typeface="Calibri" panose="020F0502020204030204" pitchFamily="34" charset="0"/>
              </a:rPr>
              <a:t>, FL - TBC</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46</a:t>
            </a:fld>
            <a:endParaRPr lang="en-GB" dirty="0"/>
          </a:p>
        </p:txBody>
      </p:sp>
      <p:sp>
        <p:nvSpPr>
          <p:cNvPr id="5" name="Footer Placeholder 4"/>
          <p:cNvSpPr>
            <a:spLocks noGrp="1"/>
          </p:cNvSpPr>
          <p:nvPr>
            <p:ph type="ftr" idx="4294967295"/>
          </p:nvPr>
        </p:nvSpPr>
        <p:spPr>
          <a:xfrm>
            <a:off x="6416680" y="6400800"/>
            <a:ext cx="3184520" cy="180975"/>
          </a:xfrm>
          <a:prstGeom prst="rect">
            <a:avLst/>
          </a:prstGeom>
        </p:spPr>
        <p:txBody>
          <a:bodyPr/>
          <a:lstStyle/>
          <a:p>
            <a:r>
              <a:rPr lang="en-GB" dirty="0" smtClean="0"/>
              <a:t>Dorothy Stanley, Aruba Networks</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January 2015</a:t>
            </a:r>
            <a:endParaRPr lang="en-GB" dirty="0"/>
          </a:p>
        </p:txBody>
      </p:sp>
      <p:sp>
        <p:nvSpPr>
          <p:cNvPr id="7" name="Footer Placeholder 4"/>
          <p:cNvSpPr>
            <a:spLocks noGrp="1"/>
          </p:cNvSpPr>
          <p:nvPr>
            <p:ph type="ftr" idx="4294967295"/>
          </p:nvPr>
        </p:nvSpPr>
        <p:spPr>
          <a:xfrm>
            <a:off x="6096000" y="6629400"/>
            <a:ext cx="3352800" cy="152400"/>
          </a:xfrm>
          <a:prstGeom prst="rect">
            <a:avLst/>
          </a:prstGeom>
        </p:spPr>
        <p:txBody>
          <a:bodyPr/>
          <a:lstStyle/>
          <a:p>
            <a:pPr algn="just"/>
            <a:r>
              <a:rPr lang="en-GB" dirty="0" smtClean="0"/>
              <a:t>From 11-15-0005 by Jon Rosdahl, CSR</a:t>
            </a:r>
            <a:endParaRPr lang="en-GB" dirty="0"/>
          </a:p>
        </p:txBody>
      </p:sp>
    </p:spTree>
    <p:extLst>
      <p:ext uri="{BB962C8B-B14F-4D97-AF65-F5344CB8AC3E}">
        <p14:creationId xmlns:p14="http://schemas.microsoft.com/office/powerpoint/2010/main" val="20862641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GB" altLang="en-US" dirty="0" smtClean="0"/>
              <a:t>Th7.1 </a:t>
            </a:r>
            <a:r>
              <a:rPr lang="en-GB" altLang="en-US" dirty="0" smtClean="0"/>
              <a:t>802 Wireless Chairs meeting</a:t>
            </a:r>
          </a:p>
        </p:txBody>
      </p:sp>
      <p:sp>
        <p:nvSpPr>
          <p:cNvPr id="30723" name="Content Placeholder 2"/>
          <p:cNvSpPr>
            <a:spLocks noGrp="1"/>
          </p:cNvSpPr>
          <p:nvPr>
            <p:ph idx="1"/>
          </p:nvPr>
        </p:nvSpPr>
        <p:spPr/>
        <p:txBody>
          <a:bodyPr/>
          <a:lstStyle/>
          <a:p>
            <a:r>
              <a:rPr lang="en-GB" altLang="en-US" smtClean="0"/>
              <a:t>The wireless chairs meeting makes decisions related to the operation of the wireless interim meetings,  such as location and cost.</a:t>
            </a:r>
          </a:p>
          <a:p>
            <a:r>
              <a:rPr lang="en-GB" altLang="en-US" smtClean="0"/>
              <a:t>The meeting is open to all.</a:t>
            </a:r>
          </a:p>
          <a:p>
            <a:r>
              <a:rPr lang="en-GB" altLang="en-US" smtClean="0"/>
              <a:t>If you are interested in these topics,  please attend.</a:t>
            </a:r>
          </a:p>
          <a:p>
            <a:endParaRPr lang="en-GB" altLang="en-US" smtClean="0"/>
          </a:p>
          <a:p>
            <a:r>
              <a:rPr lang="en-GB" altLang="en-US" smtClean="0"/>
              <a:t>The wireless chairs meeting takes place at 4:00pm local time on the Sunday of 802 Plenary and 802 Wireless Interim sessions.</a:t>
            </a:r>
          </a:p>
        </p:txBody>
      </p:sp>
      <p:sp>
        <p:nvSpPr>
          <p:cNvPr id="3072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January 2015</a:t>
            </a:r>
            <a:endParaRPr lang="en-US" altLang="en-US" sz="1800" smtClean="0"/>
          </a:p>
        </p:txBody>
      </p:sp>
      <p:sp>
        <p:nvSpPr>
          <p:cNvPr id="3072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Dorothy Stanley, Aruba Networks</a:t>
            </a:r>
            <a:endParaRPr lang="en-US" altLang="en-US" sz="1200" b="0" smtClean="0"/>
          </a:p>
        </p:txBody>
      </p:sp>
      <p:sp>
        <p:nvSpPr>
          <p:cNvPr id="3072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a:t>Slide </a:t>
            </a:r>
            <a:fld id="{0892628D-4130-4E94-864C-9B167218852D}" type="slidenum">
              <a:rPr lang="en-US" altLang="en-US" sz="1200" b="0"/>
              <a:pPr>
                <a:spcBef>
                  <a:spcPct val="0"/>
                </a:spcBef>
                <a:buFontTx/>
                <a:buNone/>
              </a:pPr>
              <a:t>47</a:t>
            </a:fld>
            <a:endParaRPr lang="en-US" altLang="en-US" sz="1200" b="0"/>
          </a:p>
        </p:txBody>
      </p:sp>
      <p:sp>
        <p:nvSpPr>
          <p:cNvPr id="7" name="Footer Placeholder 4"/>
          <p:cNvSpPr txBox="1">
            <a:spLocks/>
          </p:cNvSpPr>
          <p:nvPr/>
        </p:nvSpPr>
        <p:spPr bwMode="auto">
          <a:xfrm>
            <a:off x="5867400" y="6629400"/>
            <a:ext cx="269009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smtClean="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algn="just"/>
            <a:r>
              <a:rPr lang="en-GB" dirty="0" smtClean="0"/>
              <a:t>From 11-14-1564 by Adrian Stephens, Intel</a:t>
            </a:r>
            <a:endParaRPr lang="en-GB" dirty="0"/>
          </a:p>
        </p:txBody>
      </p:sp>
    </p:spTree>
    <p:extLst>
      <p:ext uri="{BB962C8B-B14F-4D97-AF65-F5344CB8AC3E}">
        <p14:creationId xmlns:p14="http://schemas.microsoft.com/office/powerpoint/2010/main" val="13010155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85800" y="685800"/>
            <a:ext cx="7772400" cy="609600"/>
          </a:xfrm>
        </p:spPr>
        <p:txBody>
          <a:bodyPr/>
          <a:lstStyle/>
          <a:p>
            <a:r>
              <a:rPr lang="en-GB" altLang="en-US" dirty="0" smtClean="0"/>
              <a:t>Th7.2 </a:t>
            </a:r>
            <a:r>
              <a:rPr lang="en-GB" altLang="en-US" dirty="0" smtClean="0"/>
              <a:t>Next Meeting – IEEE 802 Plenary</a:t>
            </a:r>
          </a:p>
        </p:txBody>
      </p:sp>
      <p:sp>
        <p:nvSpPr>
          <p:cNvPr id="3" name="Content Placeholder 2"/>
          <p:cNvSpPr>
            <a:spLocks noGrp="1"/>
          </p:cNvSpPr>
          <p:nvPr>
            <p:ph idx="1"/>
          </p:nvPr>
        </p:nvSpPr>
        <p:spPr>
          <a:xfrm>
            <a:off x="685800" y="1447800"/>
            <a:ext cx="7772400" cy="4648200"/>
          </a:xfrm>
        </p:spPr>
        <p:txBody>
          <a:bodyPr/>
          <a:lstStyle/>
          <a:p>
            <a:pPr>
              <a:defRPr/>
            </a:pPr>
            <a:r>
              <a:rPr lang="en-GB" sz="3200" dirty="0" smtClean="0"/>
              <a:t>March 8-13, Berlin, Germany</a:t>
            </a:r>
          </a:p>
          <a:p>
            <a:pPr lvl="1">
              <a:defRPr/>
            </a:pPr>
            <a:r>
              <a:rPr lang="en-GB" sz="2800" dirty="0" smtClean="0"/>
              <a:t>At the </a:t>
            </a:r>
            <a:r>
              <a:rPr lang="en-GB" sz="2800" dirty="0" err="1" smtClean="0"/>
              <a:t>Estrel</a:t>
            </a:r>
            <a:r>
              <a:rPr lang="en-GB" sz="2800" dirty="0" smtClean="0"/>
              <a:t> Hotel</a:t>
            </a:r>
          </a:p>
          <a:p>
            <a:pPr lvl="1">
              <a:defRPr/>
            </a:pPr>
            <a:r>
              <a:rPr lang="en-GB" sz="2800" dirty="0" smtClean="0"/>
              <a:t>Meeting Registration and Hotel Registration are open</a:t>
            </a:r>
            <a:endParaRPr lang="en-GB" sz="2800" dirty="0" smtClean="0">
              <a:solidFill>
                <a:srgbClr val="FF0000"/>
              </a:solidFill>
            </a:endParaRPr>
          </a:p>
          <a:p>
            <a:pPr marL="0" indent="0">
              <a:buFontTx/>
              <a:buNone/>
              <a:defRPr/>
            </a:pPr>
            <a:r>
              <a:rPr lang="en-GB" dirty="0" smtClean="0"/>
              <a:t>For information and registration links, see </a:t>
            </a:r>
            <a:r>
              <a:rPr lang="en-US" dirty="0" smtClean="0">
                <a:hlinkClick r:id="rId3"/>
              </a:rPr>
              <a:t>http://www.ieee802.org/11/Meetings/Meeting_Plan.html</a:t>
            </a:r>
            <a:endParaRPr lang="en-US" dirty="0" smtClean="0"/>
          </a:p>
          <a:p>
            <a:pPr marL="0" indent="0">
              <a:buFontTx/>
              <a:buNone/>
              <a:defRPr/>
            </a:pPr>
            <a:endParaRPr lang="en-GB" dirty="0"/>
          </a:p>
        </p:txBody>
      </p:sp>
      <p:sp>
        <p:nvSpPr>
          <p:cNvPr id="3174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January 2015</a:t>
            </a:r>
            <a:endParaRPr lang="en-US" altLang="en-US" sz="1800" smtClean="0"/>
          </a:p>
        </p:txBody>
      </p:sp>
      <p:sp>
        <p:nvSpPr>
          <p:cNvPr id="3174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Dorothy Stanley, Aruba Networks</a:t>
            </a:r>
            <a:endParaRPr lang="en-US" altLang="en-US" sz="1200" b="0" smtClean="0"/>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a:t>Slide </a:t>
            </a:r>
            <a:fld id="{F5A59728-6BBE-4A69-AF2B-5EC79A5F0538}" type="slidenum">
              <a:rPr lang="en-US" altLang="en-US" sz="1200" b="0"/>
              <a:pPr>
                <a:spcBef>
                  <a:spcPct val="0"/>
                </a:spcBef>
                <a:buFontTx/>
                <a:buNone/>
              </a:pPr>
              <a:t>48</a:t>
            </a:fld>
            <a:endParaRPr lang="en-US" altLang="en-US" sz="1200" b="0"/>
          </a:p>
        </p:txBody>
      </p:sp>
      <p:sp>
        <p:nvSpPr>
          <p:cNvPr id="7" name="Footer Placeholder 4"/>
          <p:cNvSpPr txBox="1">
            <a:spLocks/>
          </p:cNvSpPr>
          <p:nvPr/>
        </p:nvSpPr>
        <p:spPr bwMode="auto">
          <a:xfrm>
            <a:off x="5867400" y="6629400"/>
            <a:ext cx="269009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smtClean="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algn="just"/>
            <a:r>
              <a:rPr lang="en-GB" dirty="0" smtClean="0"/>
              <a:t>From 11-14-1564 by Adrian Stephens, Intel</a:t>
            </a:r>
            <a:endParaRPr lang="en-GB" dirty="0"/>
          </a:p>
        </p:txBody>
      </p:sp>
    </p:spTree>
    <p:extLst>
      <p:ext uri="{BB962C8B-B14F-4D97-AF65-F5344CB8AC3E}">
        <p14:creationId xmlns:p14="http://schemas.microsoft.com/office/powerpoint/2010/main" val="25518805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1"/>
          <p:cNvSpPr>
            <a:spLocks noGrp="1"/>
          </p:cNvSpPr>
          <p:nvPr>
            <p:ph type="dt" sz="quarter" idx="10"/>
          </p:nvPr>
        </p:nvSpPr>
        <p:spPr>
          <a:noFill/>
        </p:spPr>
        <p:txBody>
          <a:bodyPr/>
          <a:lstStyle/>
          <a:p>
            <a:r>
              <a:rPr lang="en-US" smtClean="0"/>
              <a:t>January 2015</a:t>
            </a:r>
            <a:endParaRPr lang="en-US"/>
          </a:p>
        </p:txBody>
      </p:sp>
      <p:sp>
        <p:nvSpPr>
          <p:cNvPr id="5123" name="Footer Placeholder 2"/>
          <p:cNvSpPr>
            <a:spLocks noGrp="1"/>
          </p:cNvSpPr>
          <p:nvPr>
            <p:ph type="ftr" sz="quarter" idx="11"/>
          </p:nvPr>
        </p:nvSpPr>
        <p:spPr>
          <a:noFill/>
        </p:spPr>
        <p:txBody>
          <a:bodyPr/>
          <a:lstStyle/>
          <a:p>
            <a:r>
              <a:rPr lang="en-US" smtClean="0"/>
              <a:t>Dorothy Stanley, Aruba Networks</a:t>
            </a:r>
            <a:endParaRPr lang="en-US"/>
          </a:p>
        </p:txBody>
      </p:sp>
      <p:sp>
        <p:nvSpPr>
          <p:cNvPr id="5125" name="Rectangle 2"/>
          <p:cNvSpPr>
            <a:spLocks noGrp="1" noChangeArrowheads="1"/>
          </p:cNvSpPr>
          <p:nvPr>
            <p:ph type="title" idx="4294967295"/>
          </p:nvPr>
        </p:nvSpPr>
        <p:spPr>
          <a:xfrm>
            <a:off x="685800" y="762000"/>
            <a:ext cx="7772400" cy="533400"/>
          </a:xfrm>
        </p:spPr>
        <p:txBody>
          <a:bodyPr lIns="91440" tIns="45720" rIns="91440" bIns="45720"/>
          <a:lstStyle/>
          <a:p>
            <a:r>
              <a:rPr lang="en-GB" sz="2800" u="sng" smtClean="0"/>
              <a:t>Patent Related Links</a:t>
            </a:r>
            <a:endParaRPr lang="en-US" sz="2800" u="sng" smtClean="0"/>
          </a:p>
        </p:txBody>
      </p:sp>
      <p:sp>
        <p:nvSpPr>
          <p:cNvPr id="5126" name="Rectangle 3"/>
          <p:cNvSpPr>
            <a:spLocks noGrp="1" noChangeArrowheads="1"/>
          </p:cNvSpPr>
          <p:nvPr>
            <p:ph type="body" idx="4294967295"/>
          </p:nvPr>
        </p:nvSpPr>
        <p:spPr>
          <a:xfrm>
            <a:off x="0" y="1295400"/>
            <a:ext cx="8991600" cy="3886200"/>
          </a:xfrm>
        </p:spPr>
        <p:txBody>
          <a:bodyPr lIns="91440" tIns="45720" rIns="91440" bIns="45720"/>
          <a:lstStyle/>
          <a:p>
            <a:pPr lvl="1">
              <a:lnSpc>
                <a:spcPct val="90000"/>
              </a:lnSpc>
              <a:buFontTx/>
              <a:buNone/>
            </a:pPr>
            <a:r>
              <a:rPr lang="en-US" sz="1800" dirty="0" smtClean="0">
                <a:cs typeface="Times New Roman" pitchFamily="18" charset="0"/>
              </a:rPr>
              <a:t>	</a:t>
            </a:r>
            <a:r>
              <a:rPr lang="en-US" sz="2400" dirty="0" smtClean="0">
                <a:cs typeface="Times New Roman" pitchFamily="18" charset="0"/>
              </a:rPr>
              <a:t>All participants should be familiar with their obligations under the IEEE-SA Policies &amp; Procedures for standards development.</a:t>
            </a:r>
          </a:p>
          <a:p>
            <a:pPr lvl="1">
              <a:lnSpc>
                <a:spcPct val="90000"/>
              </a:lnSpc>
              <a:buFontTx/>
              <a:buNone/>
            </a:pPr>
            <a:r>
              <a:rPr lang="en-US" sz="2400" dirty="0" smtClean="0">
                <a:cs typeface="Times New Roman" pitchFamily="18" charset="0"/>
              </a:rPr>
              <a:t>	Patent Policy is stated in these sources:</a:t>
            </a:r>
          </a:p>
          <a:p>
            <a:pPr lvl="1">
              <a:lnSpc>
                <a:spcPct val="90000"/>
              </a:lnSpc>
              <a:buFontTx/>
              <a:buNone/>
            </a:pPr>
            <a:r>
              <a:rPr lang="en-GB" sz="2400" dirty="0" smtClean="0"/>
              <a:t>		IEEE-SA Standards Boards Bylaws</a:t>
            </a:r>
          </a:p>
          <a:p>
            <a:pPr lvl="1">
              <a:lnSpc>
                <a:spcPct val="90000"/>
              </a:lnSpc>
              <a:buFontTx/>
              <a:buNone/>
            </a:pPr>
            <a:r>
              <a:rPr lang="en-US" sz="2100" dirty="0" smtClean="0"/>
              <a:t>		</a:t>
            </a:r>
            <a:r>
              <a:rPr lang="en-US" sz="2100" i="1" dirty="0" smtClean="0"/>
              <a:t>http://standards.ieee.org/develop/policies/bylaws/sect6-7.html#6</a:t>
            </a:r>
          </a:p>
          <a:p>
            <a:pPr lvl="1">
              <a:lnSpc>
                <a:spcPct val="90000"/>
              </a:lnSpc>
              <a:buFontTx/>
              <a:buNone/>
            </a:pPr>
            <a:r>
              <a:rPr lang="en-GB" sz="2400" dirty="0" smtClean="0"/>
              <a:t>		IEEE-SA Standards Board Operations Manual</a:t>
            </a:r>
          </a:p>
          <a:p>
            <a:pPr lvl="1">
              <a:lnSpc>
                <a:spcPct val="90000"/>
              </a:lnSpc>
              <a:buFontTx/>
              <a:buNone/>
            </a:pPr>
            <a:r>
              <a:rPr lang="en-US" sz="2400" dirty="0" smtClean="0"/>
              <a:t>		</a:t>
            </a:r>
            <a:r>
              <a:rPr lang="en-US" sz="2100" i="1" dirty="0" smtClean="0"/>
              <a:t>http://standards.ieee.org/develop/policies/opman/sect6.html#6.3</a:t>
            </a:r>
            <a:endParaRPr lang="en-US" sz="2400" dirty="0" smtClean="0"/>
          </a:p>
          <a:p>
            <a:pPr lvl="1">
              <a:lnSpc>
                <a:spcPct val="90000"/>
              </a:lnSpc>
              <a:buFontTx/>
              <a:buNone/>
            </a:pPr>
            <a:r>
              <a:rPr lang="en-US" sz="2400" dirty="0" smtClean="0">
                <a:cs typeface="Times New Roman" pitchFamily="18" charset="0"/>
              </a:rPr>
              <a:t>	Material about the patent policy is available at</a:t>
            </a:r>
            <a:r>
              <a:rPr lang="en-US" sz="2400" dirty="0" smtClean="0"/>
              <a:t> </a:t>
            </a:r>
          </a:p>
          <a:p>
            <a:pPr lvl="1">
              <a:lnSpc>
                <a:spcPct val="90000"/>
              </a:lnSpc>
              <a:buFontTx/>
              <a:buNone/>
            </a:pPr>
            <a:r>
              <a:rPr lang="en-US" sz="2400" dirty="0" smtClean="0"/>
              <a:t>		</a:t>
            </a:r>
            <a:r>
              <a:rPr lang="en-US" sz="2100" i="1" dirty="0" smtClean="0"/>
              <a:t>http://standards.ieee.org/about/sasb/patcom/materials.html</a:t>
            </a:r>
          </a:p>
        </p:txBody>
      </p:sp>
      <p:sp>
        <p:nvSpPr>
          <p:cNvPr id="5127" name="Rectangle 7"/>
          <p:cNvSpPr>
            <a:spLocks noChangeArrowheads="1"/>
          </p:cNvSpPr>
          <p:nvPr/>
        </p:nvSpPr>
        <p:spPr bwMode="auto">
          <a:xfrm>
            <a:off x="685800" y="4876800"/>
            <a:ext cx="7772400" cy="1484313"/>
          </a:xfrm>
          <a:prstGeom prst="rect">
            <a:avLst/>
          </a:prstGeom>
          <a:noFill/>
          <a:ln w="9525">
            <a:noFill/>
            <a:miter lim="800000"/>
            <a:headEnd/>
            <a:tailEnd/>
          </a:ln>
        </p:spPr>
        <p:txBody>
          <a:bodyPr>
            <a:spAutoFit/>
          </a:bodyPr>
          <a:lstStyle/>
          <a:p>
            <a:r>
              <a:rPr lang="en-US" sz="1600" b="1" dirty="0">
                <a:solidFill>
                  <a:srgbClr val="000099"/>
                </a:solidFill>
                <a:latin typeface="Arial" charset="0"/>
              </a:rPr>
              <a:t>If you have questions, contact the IEEE-SA Standards Board Patent Committee Administrator at patcom@ieee.org or visit http://standards.ieee.org/about/sasb/patcom/index.html</a:t>
            </a:r>
          </a:p>
          <a:p>
            <a:pPr algn="ctr">
              <a:lnSpc>
                <a:spcPct val="80000"/>
              </a:lnSpc>
              <a:spcBef>
                <a:spcPct val="20000"/>
              </a:spcBef>
              <a:buClr>
                <a:srgbClr val="CC3300"/>
              </a:buClr>
              <a:buSzPct val="50000"/>
              <a:buFont typeface="Monotype Sorts" pitchFamily="2" charset="2"/>
              <a:buNone/>
            </a:pPr>
            <a:endParaRPr lang="en-US" sz="1600" b="1" dirty="0">
              <a:solidFill>
                <a:srgbClr val="000099"/>
              </a:solidFill>
              <a:latin typeface="Arial" charset="0"/>
            </a:endParaRPr>
          </a:p>
          <a:p>
            <a:pPr algn="ctr">
              <a:lnSpc>
                <a:spcPct val="80000"/>
              </a:lnSpc>
              <a:spcBef>
                <a:spcPct val="20000"/>
              </a:spcBef>
              <a:buClr>
                <a:srgbClr val="CC3300"/>
              </a:buClr>
              <a:buSzPct val="50000"/>
              <a:buFont typeface="Monotype Sorts" pitchFamily="2" charset="2"/>
              <a:buNone/>
            </a:pPr>
            <a:r>
              <a:rPr lang="en-US" sz="1600" b="1" dirty="0">
                <a:solidFill>
                  <a:srgbClr val="000099"/>
                </a:solidFill>
                <a:latin typeface="Arial" charset="0"/>
              </a:rPr>
              <a:t>This slide set is available at </a:t>
            </a:r>
            <a:r>
              <a:rPr lang="en-US" sz="1400" b="1" dirty="0">
                <a:solidFill>
                  <a:srgbClr val="000099"/>
                </a:solidFill>
                <a:latin typeface="Arial" charset="0"/>
              </a:rPr>
              <a:t>https://development.standards.ieee.org/myproject/Public/mytools/mob/slideset.ppt</a:t>
            </a:r>
          </a:p>
        </p:txBody>
      </p:sp>
      <p:sp>
        <p:nvSpPr>
          <p:cNvPr id="3" name="Slide Number Placeholder 2"/>
          <p:cNvSpPr>
            <a:spLocks noGrp="1"/>
          </p:cNvSpPr>
          <p:nvPr>
            <p:ph type="sldNum" sz="quarter" idx="12"/>
          </p:nvPr>
        </p:nvSpPr>
        <p:spPr/>
        <p:txBody>
          <a:bodyPr/>
          <a:lstStyle/>
          <a:p>
            <a:pPr>
              <a:defRPr/>
            </a:pPr>
            <a:r>
              <a:rPr lang="en-US" smtClean="0"/>
              <a:t>Slide </a:t>
            </a:r>
            <a:fld id="{4F8DB7B0-6F79-49ED-8154-EC3DF243439D}"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1"/>
          <p:cNvSpPr>
            <a:spLocks noGrp="1"/>
          </p:cNvSpPr>
          <p:nvPr>
            <p:ph type="dt" sz="quarter" idx="10"/>
          </p:nvPr>
        </p:nvSpPr>
        <p:spPr>
          <a:noFill/>
        </p:spPr>
        <p:txBody>
          <a:bodyPr/>
          <a:lstStyle/>
          <a:p>
            <a:r>
              <a:rPr lang="en-US" smtClean="0"/>
              <a:t>January 2015</a:t>
            </a:r>
            <a:endParaRPr lang="en-US"/>
          </a:p>
        </p:txBody>
      </p:sp>
      <p:sp>
        <p:nvSpPr>
          <p:cNvPr id="6147" name="Footer Placeholder 2"/>
          <p:cNvSpPr>
            <a:spLocks noGrp="1"/>
          </p:cNvSpPr>
          <p:nvPr>
            <p:ph type="ftr" sz="quarter" idx="11"/>
          </p:nvPr>
        </p:nvSpPr>
        <p:spPr>
          <a:noFill/>
        </p:spPr>
        <p:txBody>
          <a:bodyPr/>
          <a:lstStyle/>
          <a:p>
            <a:r>
              <a:rPr lang="en-US" smtClean="0"/>
              <a:t>Dorothy Stanley, Aruba Networks</a:t>
            </a:r>
            <a:endParaRPr lang="en-US"/>
          </a:p>
        </p:txBody>
      </p:sp>
      <p:sp>
        <p:nvSpPr>
          <p:cNvPr id="6149" name="Rectangle 1026"/>
          <p:cNvSpPr>
            <a:spLocks noGrp="1" noChangeArrowheads="1"/>
          </p:cNvSpPr>
          <p:nvPr>
            <p:ph type="title" idx="4294967295"/>
          </p:nvPr>
        </p:nvSpPr>
        <p:spPr>
          <a:xfrm>
            <a:off x="304800" y="685800"/>
            <a:ext cx="8686800" cy="609600"/>
          </a:xfrm>
        </p:spPr>
        <p:txBody>
          <a:bodyPr lIns="91440" tIns="45720" rIns="91440" bIns="45720"/>
          <a:lstStyle/>
          <a:p>
            <a:r>
              <a:rPr lang="en-US" smtClean="0"/>
              <a:t>Call for Potentially Essential Patents</a:t>
            </a:r>
          </a:p>
        </p:txBody>
      </p:sp>
      <p:sp>
        <p:nvSpPr>
          <p:cNvPr id="6150" name="Rectangle 1027"/>
          <p:cNvSpPr>
            <a:spLocks noGrp="1" noChangeArrowheads="1"/>
          </p:cNvSpPr>
          <p:nvPr>
            <p:ph type="body" idx="4294967295"/>
          </p:nvPr>
        </p:nvSpPr>
        <p:spPr>
          <a:xfrm>
            <a:off x="685800" y="1371600"/>
            <a:ext cx="8077200" cy="4724400"/>
          </a:xfrm>
        </p:spPr>
        <p:txBody>
          <a:bodyPr lIns="91440" tIns="45720" rIns="91440" bIns="45720"/>
          <a:lstStyle/>
          <a:p>
            <a:r>
              <a:rPr lang="en-US" sz="2800" dirty="0" smtClean="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r>
              <a:rPr lang="en-US" sz="2400" dirty="0" smtClean="0"/>
              <a:t>Either speak up now or</a:t>
            </a:r>
          </a:p>
          <a:p>
            <a:pPr lvl="1"/>
            <a:r>
              <a:rPr lang="en-US" sz="2400" dirty="0" smtClean="0"/>
              <a:t>Provide the chair of this group with the identity of the holder(s) of any and all such claims as soon as possible or</a:t>
            </a:r>
          </a:p>
          <a:p>
            <a:pPr lvl="1"/>
            <a:r>
              <a:rPr lang="en-US" sz="2400" dirty="0" smtClean="0"/>
              <a:t>Cause an LOA to be submitted</a:t>
            </a:r>
          </a:p>
        </p:txBody>
      </p:sp>
      <p:sp>
        <p:nvSpPr>
          <p:cNvPr id="3" name="Slide Number Placeholder 2"/>
          <p:cNvSpPr>
            <a:spLocks noGrp="1"/>
          </p:cNvSpPr>
          <p:nvPr>
            <p:ph type="sldNum" sz="quarter" idx="12"/>
          </p:nvPr>
        </p:nvSpPr>
        <p:spPr/>
        <p:txBody>
          <a:bodyPr/>
          <a:lstStyle/>
          <a:p>
            <a:pPr>
              <a:defRPr/>
            </a:pPr>
            <a:r>
              <a:rPr lang="en-US" smtClean="0"/>
              <a:t>Slide </a:t>
            </a:r>
            <a:fld id="{4F8DB7B0-6F79-49ED-8154-EC3DF243439D}"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noFill/>
        </p:spPr>
        <p:txBody>
          <a:bodyPr/>
          <a:lstStyle/>
          <a:p>
            <a:r>
              <a:rPr lang="en-US" smtClean="0"/>
              <a:t>January 2015</a:t>
            </a:r>
            <a:endParaRPr lang="en-US"/>
          </a:p>
        </p:txBody>
      </p:sp>
      <p:sp>
        <p:nvSpPr>
          <p:cNvPr id="7171" name="Footer Placeholder 2"/>
          <p:cNvSpPr>
            <a:spLocks noGrp="1"/>
          </p:cNvSpPr>
          <p:nvPr>
            <p:ph type="ftr" sz="quarter" idx="11"/>
          </p:nvPr>
        </p:nvSpPr>
        <p:spPr>
          <a:noFill/>
        </p:spPr>
        <p:txBody>
          <a:bodyPr/>
          <a:lstStyle/>
          <a:p>
            <a:r>
              <a:rPr lang="en-US" smtClean="0"/>
              <a:t>Dorothy Stanley, Aruba Networks</a:t>
            </a:r>
            <a:endParaRPr lang="en-US"/>
          </a:p>
        </p:txBody>
      </p:sp>
      <p:sp>
        <p:nvSpPr>
          <p:cNvPr id="7173" name="Rectangle 2"/>
          <p:cNvSpPr>
            <a:spLocks noGrp="1" noChangeArrowheads="1"/>
          </p:cNvSpPr>
          <p:nvPr>
            <p:ph type="title" idx="4294967295"/>
          </p:nvPr>
        </p:nvSpPr>
        <p:spPr>
          <a:xfrm>
            <a:off x="381000" y="685800"/>
            <a:ext cx="8458200" cy="533400"/>
          </a:xfrm>
        </p:spPr>
        <p:txBody>
          <a:bodyPr lIns="91440" tIns="45720" rIns="91440" bIns="45720"/>
          <a:lstStyle/>
          <a:p>
            <a:r>
              <a:rPr lang="en-US" sz="2800" u="sng" dirty="0" smtClean="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a:solidFill>
                <a:srgbClr val="000099"/>
              </a:solidFill>
              <a:latin typeface="Helvetica" pitchFamily="34" charset="0"/>
            </a:endParaRPr>
          </a:p>
        </p:txBody>
      </p:sp>
      <p:sp>
        <p:nvSpPr>
          <p:cNvPr id="7175" name="Rectangle 4"/>
          <p:cNvSpPr>
            <a:spLocks noChangeArrowheads="1"/>
          </p:cNvSpPr>
          <p:nvPr/>
        </p:nvSpPr>
        <p:spPr bwMode="auto">
          <a:xfrm>
            <a:off x="533400" y="1219200"/>
            <a:ext cx="8229600" cy="51816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700" u="sng">
              <a:solidFill>
                <a:srgbClr val="FF0000"/>
              </a:solidFill>
              <a:latin typeface="Arial" charset="0"/>
            </a:endParaRPr>
          </a:p>
          <a:p>
            <a:pPr marL="230188" indent="-230188">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All IEEE-SA standards meetings shall be conducted in compliance with all applicable laws, including antitrust and competition laws.</a:t>
            </a:r>
            <a:r>
              <a:rPr lang="en-US" sz="2000" b="1">
                <a:solidFill>
                  <a:srgbClr val="000099"/>
                </a:solidFill>
                <a:latin typeface="Arial" charset="0"/>
              </a:rPr>
              <a:t> </a:t>
            </a:r>
            <a:endParaRPr lang="en-US" sz="1800" b="1">
              <a:solidFill>
                <a:srgbClr val="000099"/>
              </a:solidFill>
              <a:latin typeface="Arial" charset="0"/>
            </a:endParaRP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Don’t discuss the interpretation, validity, or essentiality of patents/patent claims. </a:t>
            </a: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Don’t discuss specific license rates, terms, or conditions.</a:t>
            </a:r>
          </a:p>
          <a:p>
            <a:pPr marL="1143000" lvl="2" indent="-228600">
              <a:lnSpc>
                <a:spcPct val="80000"/>
              </a:lnSpc>
              <a:spcBef>
                <a:spcPct val="20000"/>
              </a:spcBef>
              <a:spcAft>
                <a:spcPct val="40000"/>
              </a:spcAft>
              <a:buClr>
                <a:srgbClr val="CC3300"/>
              </a:buClr>
              <a:buSzPct val="50000"/>
              <a:buFont typeface="Monotype Sorts" pitchFamily="2" charset="2"/>
              <a:buChar char="l"/>
            </a:pPr>
            <a:r>
              <a:rPr lang="en-US" sz="1600">
                <a:solidFill>
                  <a:srgbClr val="000099"/>
                </a:solidFill>
                <a:latin typeface="Arial" charset="0"/>
              </a:rPr>
              <a:t>Relative costs, including licensing costs of essential patent claims, of different technical approaches may be discussed in standards development meetings. </a:t>
            </a:r>
          </a:p>
          <a:p>
            <a:pPr marL="1600200" lvl="3" indent="-228600">
              <a:lnSpc>
                <a:spcPct val="80000"/>
              </a:lnSpc>
              <a:spcBef>
                <a:spcPct val="20000"/>
              </a:spcBef>
              <a:spcAft>
                <a:spcPct val="40000"/>
              </a:spcAft>
              <a:buClr>
                <a:srgbClr val="CC3300"/>
              </a:buClr>
              <a:buSzPct val="50000"/>
              <a:buFont typeface="Monotype Sorts" pitchFamily="2" charset="2"/>
              <a:buChar char="l"/>
            </a:pPr>
            <a:r>
              <a:rPr lang="en-GB" sz="1600">
                <a:solidFill>
                  <a:srgbClr val="000099"/>
                </a:solidFill>
                <a:latin typeface="Arial" charset="0"/>
              </a:rPr>
              <a:t>Technical considerations remain primary focus</a:t>
            </a:r>
            <a:endParaRPr lang="en-US" sz="1600">
              <a:solidFill>
                <a:srgbClr val="000099"/>
              </a:solidFill>
              <a:latin typeface="Arial" charset="0"/>
            </a:endParaRP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Don’t discuss or engage in the fixing of product prices, allocation of customers, or division of sales markets.</a:t>
            </a: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Don’t discuss the status or substance of ongoing or threatened litigation.</a:t>
            </a:r>
          </a:p>
          <a:p>
            <a:pPr marL="630238" lvl="1" indent="-285750">
              <a:lnSpc>
                <a:spcPct val="80000"/>
              </a:lnSpc>
              <a:spcBef>
                <a:spcPct val="20000"/>
              </a:spcBef>
              <a:spcAft>
                <a:spcPct val="40000"/>
              </a:spcAft>
              <a:buClr>
                <a:srgbClr val="CC3300"/>
              </a:buClr>
              <a:buSzPct val="50000"/>
              <a:buFont typeface="Monotype Sorts" pitchFamily="2" charset="2"/>
              <a:buChar char="l"/>
            </a:pPr>
            <a:r>
              <a:rPr lang="en-US" sz="1800" b="1">
                <a:solidFill>
                  <a:srgbClr val="000099"/>
                </a:solidFill>
                <a:latin typeface="Arial" charset="0"/>
              </a:rPr>
              <a:t>Don’t be silent if inappropriate topics are discussed … do formally object.</a:t>
            </a:r>
          </a:p>
          <a:p>
            <a:pPr marL="230188" indent="-230188" algn="ctr">
              <a:lnSpc>
                <a:spcPct val="80000"/>
              </a:lnSpc>
              <a:spcBef>
                <a:spcPct val="20000"/>
              </a:spcBef>
              <a:buClr>
                <a:srgbClr val="CC3300"/>
              </a:buClr>
              <a:buSzPct val="50000"/>
              <a:buFont typeface="Monotype Sorts" pitchFamily="2" charset="2"/>
              <a:buNone/>
            </a:pPr>
            <a:r>
              <a:rPr lang="en-US" sz="1000" b="1">
                <a:solidFill>
                  <a:srgbClr val="000099"/>
                </a:solidFill>
                <a:latin typeface="Arial" charset="0"/>
              </a:rPr>
              <a:t>---------------------------------------------------------------   </a:t>
            </a:r>
            <a:endParaRPr lang="en-US" b="1">
              <a:solidFill>
                <a:srgbClr val="000099"/>
              </a:solidFill>
              <a:latin typeface="Arial" charset="0"/>
            </a:endParaRPr>
          </a:p>
          <a:p>
            <a:pPr marL="230188" indent="-230188" algn="ctr">
              <a:lnSpc>
                <a:spcPct val="80000"/>
              </a:lnSpc>
              <a:spcBef>
                <a:spcPct val="20000"/>
              </a:spcBef>
              <a:buClr>
                <a:srgbClr val="CC3300"/>
              </a:buClr>
              <a:buSzPct val="50000"/>
              <a:buFont typeface="Monotype Sorts" pitchFamily="2" charset="2"/>
              <a:buNone/>
            </a:pPr>
            <a:r>
              <a:rPr lang="en-US" b="1">
                <a:solidFill>
                  <a:srgbClr val="000099"/>
                </a:solidFill>
                <a:latin typeface="Arial" charset="0"/>
              </a:rPr>
              <a:t>See </a:t>
            </a:r>
            <a:r>
              <a:rPr lang="en-US" b="1" i="1">
                <a:solidFill>
                  <a:srgbClr val="000099"/>
                </a:solidFill>
                <a:latin typeface="Arial" charset="0"/>
              </a:rPr>
              <a:t>IEEE-SA Standards Board Operations Manual</a:t>
            </a:r>
            <a:r>
              <a:rPr lang="en-US" b="1">
                <a:solidFill>
                  <a:srgbClr val="000099"/>
                </a:solidFill>
                <a:latin typeface="Arial" charset="0"/>
              </a:rPr>
              <a:t>, clause 5.3.10 and </a:t>
            </a:r>
            <a:r>
              <a:rPr lang="en-GB" b="1">
                <a:solidFill>
                  <a:srgbClr val="000099"/>
                </a:solidFill>
                <a:latin typeface="Arial" charset="0"/>
              </a:rPr>
              <a:t>“Promoting Competition and Innovation: What You Need to Know about the IEEE Standards Association's Antitrust and Competition Policy”</a:t>
            </a:r>
            <a:r>
              <a:rPr lang="en-US" b="1">
                <a:solidFill>
                  <a:srgbClr val="000099"/>
                </a:solidFill>
                <a:latin typeface="Arial" charset="0"/>
              </a:rPr>
              <a:t> for more details.</a:t>
            </a:r>
          </a:p>
        </p:txBody>
      </p:sp>
      <p:sp>
        <p:nvSpPr>
          <p:cNvPr id="3" name="Slide Number Placeholder 2"/>
          <p:cNvSpPr>
            <a:spLocks noGrp="1"/>
          </p:cNvSpPr>
          <p:nvPr>
            <p:ph type="sldNum" sz="quarter" idx="12"/>
          </p:nvPr>
        </p:nvSpPr>
        <p:spPr/>
        <p:txBody>
          <a:bodyPr/>
          <a:lstStyle/>
          <a:p>
            <a:pPr>
              <a:defRPr/>
            </a:pPr>
            <a:r>
              <a:rPr lang="en-US" smtClean="0"/>
              <a:t>Slide </a:t>
            </a:r>
            <a:fld id="{4F8DB7B0-6F79-49ED-8154-EC3DF243439D}" type="slidenum">
              <a:rPr lang="en-US" smtClean="0"/>
              <a:pPr>
                <a:defRPr/>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a:t>
            </a:r>
            <a:r>
              <a:rPr lang="en-US" dirty="0"/>
              <a:t>p</a:t>
            </a:r>
            <a:r>
              <a:rPr lang="en-US" dirty="0" smtClean="0"/>
              <a:t>olicy documents</a:t>
            </a:r>
            <a:endParaRPr lang="en-US" dirty="0"/>
          </a:p>
        </p:txBody>
      </p:sp>
      <p:sp>
        <p:nvSpPr>
          <p:cNvPr id="3" name="Content Placeholder 2"/>
          <p:cNvSpPr>
            <a:spLocks noGrp="1"/>
          </p:cNvSpPr>
          <p:nvPr>
            <p:ph idx="1"/>
          </p:nvPr>
        </p:nvSpPr>
        <p:spPr>
          <a:xfrm>
            <a:off x="685800" y="1676400"/>
            <a:ext cx="8229600" cy="5562600"/>
          </a:xfrm>
        </p:spPr>
        <p:txBody>
          <a:bodyPr/>
          <a:lstStyle/>
          <a:p>
            <a:endParaRPr lang="en-US" dirty="0" smtClean="0"/>
          </a:p>
          <a:p>
            <a:r>
              <a:rPr lang="en-US" dirty="0" smtClean="0"/>
              <a:t>IEEE Code of Ethics</a:t>
            </a:r>
          </a:p>
          <a:p>
            <a:pPr lvl="1"/>
            <a:r>
              <a:rPr lang="en-US" dirty="0" smtClean="0">
                <a:hlinkClick r:id="rId3"/>
              </a:rPr>
              <a:t>http://www.ieee.org/about/corporate/governance/p7-8.html</a:t>
            </a:r>
            <a:r>
              <a:rPr lang="en-US" dirty="0" smtClean="0"/>
              <a:t> </a:t>
            </a:r>
          </a:p>
          <a:p>
            <a:r>
              <a:rPr lang="en-US" dirty="0" smtClean="0"/>
              <a:t>IEEE Standards Association (IEEE-SA) Affiliation FAQ</a:t>
            </a:r>
          </a:p>
          <a:p>
            <a:pPr lvl="1"/>
            <a:r>
              <a:rPr lang="en-US" dirty="0" smtClean="0">
                <a:hlinkClick r:id="rId4"/>
              </a:rPr>
              <a:t>http</a:t>
            </a:r>
            <a:r>
              <a:rPr lang="en-US" dirty="0">
                <a:hlinkClick r:id="rId4"/>
              </a:rPr>
              <a:t>://</a:t>
            </a:r>
            <a:r>
              <a:rPr lang="en-US" dirty="0" smtClean="0">
                <a:hlinkClick r:id="rId4"/>
              </a:rPr>
              <a:t>standards.ieee.org/faqs/affiliation.html</a:t>
            </a:r>
            <a:r>
              <a:rPr lang="en-US" dirty="0" smtClean="0"/>
              <a:t> </a:t>
            </a:r>
          </a:p>
          <a:p>
            <a:r>
              <a:rPr lang="en-US" dirty="0" smtClean="0"/>
              <a:t>Antitrust and </a:t>
            </a:r>
            <a:r>
              <a:rPr lang="en-US" dirty="0"/>
              <a:t>Competition </a:t>
            </a:r>
            <a:r>
              <a:rPr lang="en-US" dirty="0" smtClean="0"/>
              <a:t>Policy</a:t>
            </a:r>
          </a:p>
          <a:p>
            <a:pPr lvl="1"/>
            <a:r>
              <a:rPr lang="en-US" dirty="0" smtClean="0">
                <a:hlinkClick r:id="rId5"/>
              </a:rPr>
              <a:t>http</a:t>
            </a:r>
            <a:r>
              <a:rPr lang="en-US" dirty="0">
                <a:hlinkClick r:id="rId5"/>
              </a:rPr>
              <a:t>://</a:t>
            </a:r>
            <a:r>
              <a:rPr lang="en-US" dirty="0" smtClean="0">
                <a:hlinkClick r:id="rId5"/>
              </a:rPr>
              <a:t>standards.ieee.org/resources/antitrust-guidelines.pdf</a:t>
            </a:r>
            <a:r>
              <a:rPr lang="en-US" dirty="0" smtClean="0"/>
              <a:t>  </a:t>
            </a:r>
            <a:endParaRPr lang="en-US" dirty="0" smtClean="0">
              <a:hlinkClick r:id="rId6"/>
            </a:endParaRPr>
          </a:p>
          <a:p>
            <a:r>
              <a:rPr lang="en-US" dirty="0" smtClean="0"/>
              <a:t>Letter of Assurance Form</a:t>
            </a:r>
          </a:p>
          <a:p>
            <a:pPr lvl="1"/>
            <a:r>
              <a:rPr lang="en-US" dirty="0" smtClean="0">
                <a:hlinkClick r:id="rId7"/>
              </a:rPr>
              <a:t>http</a:t>
            </a:r>
            <a:r>
              <a:rPr lang="en-US" dirty="0">
                <a:hlinkClick r:id="rId7"/>
              </a:rPr>
              <a:t>://</a:t>
            </a:r>
            <a:r>
              <a:rPr lang="en-US" dirty="0" smtClean="0">
                <a:hlinkClick r:id="rId7"/>
              </a:rPr>
              <a:t>standards.ieee.org/board/pat/loa.pdf</a:t>
            </a:r>
            <a:r>
              <a:rPr lang="en-US" dirty="0" smtClean="0"/>
              <a:t>   </a:t>
            </a:r>
            <a:endParaRPr lang="en-US" dirty="0" smtClean="0">
              <a:hlinkClick r:id="rId6"/>
            </a:endParaRPr>
          </a:p>
          <a:p>
            <a:r>
              <a:rPr lang="en-US" dirty="0" smtClean="0"/>
              <a:t>IEEE-SA Patent Committee FAQ &amp; Patent slides</a:t>
            </a:r>
          </a:p>
          <a:p>
            <a:pPr lvl="1"/>
            <a:r>
              <a:rPr lang="en-US" dirty="0" smtClean="0">
                <a:hlinkClick r:id="rId8"/>
              </a:rPr>
              <a:t>http</a:t>
            </a:r>
            <a:r>
              <a:rPr lang="en-US" dirty="0">
                <a:hlinkClick r:id="rId8"/>
              </a:rPr>
              <a:t>://</a:t>
            </a:r>
            <a:r>
              <a:rPr lang="en-US" dirty="0" smtClean="0">
                <a:hlinkClick r:id="rId8"/>
              </a:rPr>
              <a:t>standards.ieee.org/board/pat/faq.pdf</a:t>
            </a:r>
            <a:r>
              <a:rPr lang="en-US" dirty="0" smtClean="0"/>
              <a:t> and </a:t>
            </a:r>
            <a:r>
              <a:rPr lang="en-US" dirty="0" smtClean="0">
                <a:hlinkClick r:id="rId6"/>
              </a:rPr>
              <a:t>http</a:t>
            </a:r>
            <a:r>
              <a:rPr lang="en-US" dirty="0">
                <a:hlinkClick r:id="rId6"/>
              </a:rPr>
              <a:t>://</a:t>
            </a:r>
            <a:r>
              <a:rPr lang="en-US" dirty="0" smtClean="0">
                <a:hlinkClick r:id="rId6"/>
              </a:rPr>
              <a:t>standards.ieee.org/board/pat/pat-slideset.ppt</a:t>
            </a:r>
            <a:r>
              <a:rPr lang="en-US" dirty="0" smtClean="0"/>
              <a:t> </a:t>
            </a:r>
            <a:endParaRPr lang="en-US" dirty="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January 2015</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8634B414-E725-475F-8EFC-03D12F3C5E1A}"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IEEE-SA Rule documents</a:t>
            </a:r>
            <a:endParaRPr lang="en-US" dirty="0"/>
          </a:p>
        </p:txBody>
      </p:sp>
      <p:sp>
        <p:nvSpPr>
          <p:cNvPr id="3" name="Content Placeholder 2"/>
          <p:cNvSpPr>
            <a:spLocks noGrp="1"/>
          </p:cNvSpPr>
          <p:nvPr>
            <p:ph idx="1"/>
          </p:nvPr>
        </p:nvSpPr>
        <p:spPr>
          <a:xfrm>
            <a:off x="685800" y="1600200"/>
            <a:ext cx="7772400" cy="4800600"/>
          </a:xfrm>
        </p:spPr>
        <p:txBody>
          <a:bodyPr/>
          <a:lstStyle/>
          <a:p>
            <a:endParaRPr lang="en-US" dirty="0" smtClean="0"/>
          </a:p>
          <a:p>
            <a:r>
              <a:rPr lang="en-US" dirty="0" smtClean="0"/>
              <a:t>The current version of the IEEE-SA Standards Board Bylaws is available at: </a:t>
            </a:r>
          </a:p>
          <a:p>
            <a:pPr lvl="1">
              <a:buNone/>
            </a:pPr>
            <a:r>
              <a:rPr lang="en-US" sz="1600" dirty="0" smtClean="0">
                <a:hlinkClick r:id="rId3"/>
              </a:rPr>
              <a:t>http://standards.ieee.org/develop/policies/bylaws/index.html</a:t>
            </a:r>
            <a:r>
              <a:rPr lang="en-US" sz="1600" dirty="0" smtClean="0"/>
              <a:t> (HTML version) </a:t>
            </a:r>
          </a:p>
          <a:p>
            <a:pPr lvl="1">
              <a:buNone/>
            </a:pPr>
            <a:r>
              <a:rPr lang="en-US" sz="1600" dirty="0" smtClean="0">
                <a:hlinkClick r:id="rId4"/>
              </a:rPr>
              <a:t>http://standards.ieee.org/develop/policies/bylaws/sb_bylaws.pdf</a:t>
            </a:r>
            <a:r>
              <a:rPr lang="en-US" sz="1600" dirty="0" smtClean="0"/>
              <a:t> (PDF version)</a:t>
            </a:r>
            <a:r>
              <a:rPr lang="en-US" sz="1200" dirty="0" smtClean="0"/>
              <a:t> </a:t>
            </a:r>
          </a:p>
          <a:p>
            <a:pPr>
              <a:buNone/>
            </a:pPr>
            <a:r>
              <a:rPr lang="en-US" sz="1600" dirty="0" smtClean="0"/>
              <a:t/>
            </a:r>
            <a:br>
              <a:rPr lang="en-US" sz="1600" dirty="0" smtClean="0"/>
            </a:br>
            <a:endParaRPr lang="en-US" sz="1600" dirty="0" smtClean="0"/>
          </a:p>
          <a:p>
            <a:r>
              <a:rPr lang="en-US" dirty="0" smtClean="0"/>
              <a:t>The current version of the IEEE-SA Standards Board Operations Manual is available at: </a:t>
            </a:r>
          </a:p>
          <a:p>
            <a:pPr lvl="1">
              <a:buNone/>
            </a:pPr>
            <a:r>
              <a:rPr lang="en-US" sz="1600" dirty="0" smtClean="0">
                <a:hlinkClick r:id="rId5"/>
              </a:rPr>
              <a:t>http://standards.ieee.org/develop/policies/opman/index.html</a:t>
            </a:r>
            <a:r>
              <a:rPr lang="en-US" sz="1600" dirty="0" smtClean="0"/>
              <a:t> (HTML version) </a:t>
            </a:r>
          </a:p>
          <a:p>
            <a:pPr lvl="1">
              <a:buNone/>
            </a:pPr>
            <a:r>
              <a:rPr lang="en-US" sz="1600" dirty="0" smtClean="0">
                <a:hlinkClick r:id="rId6"/>
              </a:rPr>
              <a:t>http://standards.ieee.org/develop/policies/opman/sb_om.pdf</a:t>
            </a:r>
            <a:r>
              <a:rPr lang="en-US" sz="1600" dirty="0" smtClean="0"/>
              <a:t> (PDF version) </a:t>
            </a:r>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January 2015</a:t>
            </a:r>
            <a:endParaRPr lang="en-US" dirty="0"/>
          </a:p>
        </p:txBody>
      </p:sp>
      <p:sp>
        <p:nvSpPr>
          <p:cNvPr id="5" name="Footer Placeholder 4"/>
          <p:cNvSpPr>
            <a:spLocks noGrp="1"/>
          </p:cNvSpPr>
          <p:nvPr>
            <p:ph type="ftr" sz="quarter" idx="11"/>
          </p:nvPr>
        </p:nvSpPr>
        <p:spPr/>
        <p:txBody>
          <a:bodyPr/>
          <a:lstStyle/>
          <a:p>
            <a:pPr>
              <a:defRPr/>
            </a:pPr>
            <a:r>
              <a:rPr lang="en-US" smtClean="0"/>
              <a:t>Dorothy Stanley, Aruba Networks</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8634B414-E725-475F-8EFC-03D12F3C5E1A}" type="slidenum">
              <a:rPr lang="en-US" smtClean="0"/>
              <a:pPr>
                <a:defRPr/>
              </a:pPr>
              <a:t>9</a:t>
            </a:fld>
            <a:endParaRPr lang="en-US"/>
          </a:p>
        </p:txBody>
      </p:sp>
    </p:spTree>
    <p:extLst>
      <p:ext uri="{BB962C8B-B14F-4D97-AF65-F5344CB8AC3E}">
        <p14:creationId xmlns:p14="http://schemas.microsoft.com/office/powerpoint/2010/main" val="4131697752"/>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26758</TotalTime>
  <Words>4231</Words>
  <Application>Microsoft Office PowerPoint</Application>
  <PresentationFormat>On-screen Show (4:3)</PresentationFormat>
  <Paragraphs>988</Paragraphs>
  <Slides>48</Slides>
  <Notes>48</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48</vt:i4>
      </vt:variant>
    </vt:vector>
  </HeadingPairs>
  <TitlesOfParts>
    <vt:vector size="51" baseType="lpstr">
      <vt:lpstr>802-11-Submission</vt:lpstr>
      <vt:lpstr>Document</vt:lpstr>
      <vt:lpstr>Binary Worksheet</vt:lpstr>
      <vt:lpstr>Jan 2015 China Interim WG agenda materials</vt:lpstr>
      <vt:lpstr>Abstract</vt:lpstr>
      <vt:lpstr>Wednesday Jan 21, 2015–  802.11 Opening Plenary</vt:lpstr>
      <vt:lpstr>Participants, Patents, and Duty to Inform</vt:lpstr>
      <vt:lpstr>Patent Related Links</vt:lpstr>
      <vt:lpstr>Call for Potentially Essential Patents</vt:lpstr>
      <vt:lpstr>Other Guidelines for IEEE WG Meetings</vt:lpstr>
      <vt:lpstr>IEEE-SA policy documents</vt:lpstr>
      <vt:lpstr>Current IEEE-SA Rule documents</vt:lpstr>
      <vt:lpstr>Current IEEE 802, 802.11 rules documents </vt:lpstr>
      <vt:lpstr>November 2014 IEEE 802 EC Rule Changes</vt:lpstr>
      <vt:lpstr>802 LMSC OM: 4.3 Study Groups</vt:lpstr>
      <vt:lpstr>LMSC WG P&amp;P Changes</vt:lpstr>
      <vt:lpstr>IEEE 802.11 OM Status and changes</vt:lpstr>
      <vt:lpstr>Email Reflectors</vt:lpstr>
      <vt:lpstr>IEEE 802-ALL EMAIL List Server</vt:lpstr>
      <vt:lpstr>Reminder for Posting Documents</vt:lpstr>
      <vt:lpstr>W2.3 Summary of Liaisons and Status</vt:lpstr>
      <vt:lpstr>W3.1 802.11 Working Group Session Documents</vt:lpstr>
      <vt:lpstr>W3.2 Next Meeting Reminder</vt:lpstr>
      <vt:lpstr>W3.3 Meeting registration</vt:lpstr>
      <vt:lpstr>W3.4 Recording attendance</vt:lpstr>
      <vt:lpstr>W3.5 Local File server</vt:lpstr>
      <vt:lpstr>W3.6 Breakfast and Break Information</vt:lpstr>
      <vt:lpstr>W3.7 802 EC and IEEE-SA Standards Board decisions</vt:lpstr>
      <vt:lpstr>W4.1.1 Type of Groups</vt:lpstr>
      <vt:lpstr>W4.1.1 Groups</vt:lpstr>
      <vt:lpstr>W4.1.2 PAR Expiration/Renewal Schedule</vt:lpstr>
      <vt:lpstr>W4.1.3 802.11 WG Appointed positions</vt:lpstr>
      <vt:lpstr>Officer confirmation </vt:lpstr>
      <vt:lpstr>IEEE 802.11 Revisions</vt:lpstr>
      <vt:lpstr>IEEE 802.11 Standards Pipeline</vt:lpstr>
      <vt:lpstr>W4.1.5 Summary of ballots and comment collections</vt:lpstr>
      <vt:lpstr>W4.1.6 Current Membership Status</vt:lpstr>
      <vt:lpstr>W4.1.6 Recent voting member history</vt:lpstr>
      <vt:lpstr>W4.1.7 ANA Status</vt:lpstr>
      <vt:lpstr>W4.1.8 Treasurer Report</vt:lpstr>
      <vt:lpstr>Thursday – January 22 802.11 WG Closing Plenary</vt:lpstr>
      <vt:lpstr>Th2.2 Call for Potentially Essential Patents</vt:lpstr>
      <vt:lpstr>Th2.4 Administrative Reminders</vt:lpstr>
      <vt:lpstr>Th2.5 Letters of Assurance</vt:lpstr>
      <vt:lpstr>Th2.6 Availability of documents- Jan 2015</vt:lpstr>
      <vt:lpstr>Th2.7 802.11  drafts to ISO/IEC JTC1/SC6</vt:lpstr>
      <vt:lpstr>Th3.1.1 Future Venues</vt:lpstr>
      <vt:lpstr>Th3.1.1 Future Venues</vt:lpstr>
      <vt:lpstr>Th3.1.1 Future Venues</vt:lpstr>
      <vt:lpstr>Th7.1 802 Wireless Chairs meeting</vt:lpstr>
      <vt:lpstr>Th7.2 Next Meeting – IEEE 802 Plenary</vt:lpstr>
    </vt:vector>
  </TitlesOfParts>
  <Company>Aruba Networks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Jan 2015 China Interim WG11 slides</dc:title>
  <dc:subject>11-15/0016r0</dc:subject>
  <dc:creator>dstanley@arubanetworks.com</dc:creator>
  <cp:keywords>January 2015</cp:keywords>
  <dc:description>Dorothy Stanley (Aruba Networks)</dc:description>
  <cp:lastModifiedBy>Dorothy Stanley</cp:lastModifiedBy>
  <cp:revision>154</cp:revision>
  <cp:lastPrinted>2014-04-08T14:44:21Z</cp:lastPrinted>
  <dcterms:created xsi:type="dcterms:W3CDTF">2012-03-12T21:29:33Z</dcterms:created>
  <dcterms:modified xsi:type="dcterms:W3CDTF">2015-01-19T13:04:40Z</dcterms:modified>
</cp:coreProperties>
</file>