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8" r:id="rId2"/>
    <p:sldMasterId id="2147483681" r:id="rId3"/>
    <p:sldMasterId id="2147483701" r:id="rId4"/>
  </p:sldMasterIdLst>
  <p:notesMasterIdLst>
    <p:notesMasterId r:id="rId18"/>
  </p:notesMasterIdLst>
  <p:handoutMasterIdLst>
    <p:handoutMasterId r:id="rId19"/>
  </p:handoutMasterIdLst>
  <p:sldIdLst>
    <p:sldId id="269" r:id="rId5"/>
    <p:sldId id="267" r:id="rId6"/>
    <p:sldId id="303" r:id="rId7"/>
    <p:sldId id="327" r:id="rId8"/>
    <p:sldId id="325" r:id="rId9"/>
    <p:sldId id="314" r:id="rId10"/>
    <p:sldId id="315" r:id="rId11"/>
    <p:sldId id="323" r:id="rId12"/>
    <p:sldId id="324" r:id="rId13"/>
    <p:sldId id="326" r:id="rId14"/>
    <p:sldId id="317" r:id="rId15"/>
    <p:sldId id="318" r:id="rId16"/>
    <p:sldId id="316" r:id="rId17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890" autoAdjust="0"/>
    <p:restoredTop sz="94660"/>
  </p:normalViewPr>
  <p:slideViewPr>
    <p:cSldViewPr>
      <p:cViewPr varScale="1">
        <p:scale>
          <a:sx n="115" d="100"/>
          <a:sy n="115" d="100"/>
        </p:scale>
        <p:origin x="-142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January,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Chuck Lukaszewski, Aruba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January, 2015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43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Chuck Lukaszewski, Aruba Networks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802.11-14/1416r0 Observed Protocol Violations Caused by DSC with Roaming STAs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Chuck Lukaszewski,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5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tentslide_graphic4_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5" name="Picture 14" descr="logo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1988" y="6659563"/>
            <a:ext cx="600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fld id="{D8DEC122-9140-4DDC-8779-D6C1096D1494}" type="slidenum">
              <a:rPr lang="en-US" altLang="ja-JP" sz="90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cxnSp>
        <p:nvCxnSpPr>
          <p:cNvPr id="8" name="Straight Connector 24"/>
          <p:cNvCxnSpPr>
            <a:cxnSpLocks noChangeShapeType="1"/>
          </p:cNvCxnSpPr>
          <p:nvPr userDrawn="1"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9" name="Picture 53" descr="Aruba_colorlog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550" y="6521450"/>
            <a:ext cx="8985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8420100" cy="8763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200" b="1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0258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79700"/>
            <a:ext cx="9144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9167930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2363" y="0"/>
            <a:ext cx="3136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36863" y="0"/>
            <a:ext cx="31369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51203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53525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7" descr="Aruba_colorlogo_white_l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75" y="3208338"/>
            <a:ext cx="17160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15681" y="4282382"/>
            <a:ext cx="5531005" cy="850900"/>
          </a:xfrm>
        </p:spPr>
        <p:txBody>
          <a:bodyPr/>
          <a:lstStyle>
            <a:lvl1pPr marL="0" indent="0" algn="ctr">
              <a:spcBef>
                <a:spcPts val="0"/>
              </a:spcBef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2843345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hangingPunct="1">
              <a:buClrTx/>
              <a:buSzTx/>
              <a:buFontTx/>
              <a:buNone/>
            </a:pPr>
            <a:fld id="{D8BAAA59-19F1-1440-B974-E0DC7495DCEB}" type="datetimeFigureOut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defTabSz="914400" eaLnBrk="1" hangingPunct="1">
                <a:buClrTx/>
                <a:buSzTx/>
                <a:buFontTx/>
                <a:buNone/>
              </a:pPr>
              <a:t>1/14/2015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1" hangingPunct="1">
              <a:buClrTx/>
              <a:buSzTx/>
              <a:buFontTx/>
              <a:buNone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hangingPunct="1">
              <a:buClrTx/>
              <a:buSzTx/>
              <a:buFontTx/>
              <a:buNone/>
            </a:pPr>
            <a:fld id="{10C91197-2CED-814E-A0F5-84C3B4C884E4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0840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80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19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-1"/>
            <a:ext cx="9144000" cy="11553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fld id="{D8DEC122-9140-4DDC-8779-D6C1096D1494}" type="slidenum">
              <a:rPr lang="en-US" altLang="ja-JP" sz="90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 userDrawn="1"/>
        </p:nvSpPr>
        <p:spPr bwMode="auto">
          <a:xfrm>
            <a:off x="167941" y="6462713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2012.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6" y="0"/>
            <a:ext cx="9140834" cy="2033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772"/>
            <a:ext cx="9144000" cy="1031206"/>
          </a:xfrm>
          <a:prstGeom prst="rect">
            <a:avLst/>
          </a:prstGeom>
        </p:spPr>
      </p:pic>
      <p:pic>
        <p:nvPicPr>
          <p:cNvPr id="12" name="Picture 11" descr="Aruba¨_Networks_newLogo-[C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1" y="6423166"/>
            <a:ext cx="1094872" cy="30374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0" y="143223"/>
            <a:ext cx="9144000" cy="1040755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0"/>
                </a:schemeClr>
              </a:gs>
              <a:gs pos="100000">
                <a:schemeClr val="tx1">
                  <a:alpha val="57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16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ltGray">
          <a:xfrm>
            <a:off x="0" y="-1"/>
            <a:ext cx="9144000" cy="11553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 userDrawn="1"/>
        </p:nvSpPr>
        <p:spPr bwMode="auto">
          <a:xfrm>
            <a:off x="167941" y="6462713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2012.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0" y="152772"/>
            <a:ext cx="9144000" cy="1031206"/>
          </a:xfrm>
          <a:prstGeom prst="rect">
            <a:avLst/>
          </a:prstGeom>
        </p:spPr>
      </p:pic>
      <p:pic>
        <p:nvPicPr>
          <p:cNvPr id="19" name="Picture 18" descr="Aruba¨_Networks_newLogo-[C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1" y="6423166"/>
            <a:ext cx="1094872" cy="303744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 bwMode="ltGray">
          <a:xfrm>
            <a:off x="0" y="143223"/>
            <a:ext cx="9144000" cy="1040755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0"/>
                </a:schemeClr>
              </a:gs>
              <a:gs pos="100000">
                <a:schemeClr val="tx1">
                  <a:alpha val="57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40603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ransition Slide - New Swoos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5"/>
          <a:stretch/>
        </p:blipFill>
        <p:spPr>
          <a:xfrm>
            <a:off x="-3581" y="0"/>
            <a:ext cx="914758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  <a:prstGeom prst="rect">
            <a:avLst/>
          </a:prstGeo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 userDrawn="1"/>
        </p:nvSpPr>
        <p:spPr bwMode="auto">
          <a:xfrm>
            <a:off x="167941" y="6462713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2012.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50658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5950" y="1600200"/>
            <a:ext cx="7604125" cy="42624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76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5950" y="1600200"/>
            <a:ext cx="7604125" cy="42624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14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title-background.jpg                                           0145C963Hi-Ho-Silver                   C2BB242B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0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ruba_white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5563" y="6400800"/>
            <a:ext cx="109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36466" y="2787650"/>
            <a:ext cx="7871068" cy="1282700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536484" y="339698"/>
            <a:ext cx="1381125" cy="1657350"/>
          </a:xfrm>
        </p:spPr>
        <p:txBody>
          <a:bodyPr/>
          <a:lstStyle>
            <a:lvl1pPr marL="0">
              <a:spcBef>
                <a:spcPts val="300"/>
              </a:spcBef>
              <a:defRPr sz="1000" b="1">
                <a:solidFill>
                  <a:srgbClr val="FFFFFF"/>
                </a:solidFill>
              </a:defRPr>
            </a:lvl1pPr>
            <a:lvl2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2pPr>
            <a:lvl3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3pPr>
            <a:lvl4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4pPr>
            <a:lvl5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4818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tentslide_graphic4_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fld id="{D8DEC122-9140-4DDC-8779-D6C1096D1494}" type="slidenum">
              <a:rPr lang="en-US" altLang="ja-JP" sz="90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cxnSp>
        <p:nvCxnSpPr>
          <p:cNvPr id="8" name="Straight Connector 24"/>
          <p:cNvCxnSpPr>
            <a:cxnSpLocks noChangeShapeType="1"/>
          </p:cNvCxnSpPr>
          <p:nvPr userDrawn="1"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9" name="Picture 53" descr="Aruba_color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550" y="6521450"/>
            <a:ext cx="8985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8420100" cy="8763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200" b="1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733170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79700"/>
            <a:ext cx="9144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79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2363" y="0"/>
            <a:ext cx="3136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36863" y="0"/>
            <a:ext cx="31369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82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53525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7" descr="Aruba_colorlogo_white_l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75" y="3208338"/>
            <a:ext cx="17160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15681" y="4282382"/>
            <a:ext cx="5531005" cy="850900"/>
          </a:xfrm>
        </p:spPr>
        <p:txBody>
          <a:bodyPr/>
          <a:lstStyle>
            <a:lvl1pPr marL="0" indent="0" algn="ctr">
              <a:spcBef>
                <a:spcPts val="0"/>
              </a:spcBef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3294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title-background.jpg                                           0145C963Hi-Ho-Silver                   C2BB242B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0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36466" y="2787650"/>
            <a:ext cx="7871068" cy="1282700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536484" y="339698"/>
            <a:ext cx="1381125" cy="1657350"/>
          </a:xfrm>
        </p:spPr>
        <p:txBody>
          <a:bodyPr/>
          <a:lstStyle>
            <a:lvl1pPr marL="0">
              <a:spcBef>
                <a:spcPts val="300"/>
              </a:spcBef>
              <a:defRPr sz="1000" b="1">
                <a:solidFill>
                  <a:srgbClr val="FFFFFF"/>
                </a:solidFill>
              </a:defRPr>
            </a:lvl1pPr>
            <a:lvl2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2pPr>
            <a:lvl3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3pPr>
            <a:lvl4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4pPr>
            <a:lvl5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6405232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tentslide_graphic4_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spect="1" noChangeArrowheads="1" noTextEdit="1"/>
          </p:cNvSpPr>
          <p:nvPr userDrawn="1"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-128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fld id="{D8DEC122-9140-4DDC-8779-D6C1096D1494}" type="slidenum">
              <a:rPr lang="en-US" altLang="ja-JP" sz="900">
                <a:solidFill>
                  <a:srgbClr val="FFFFFF"/>
                </a:solidFill>
                <a:latin typeface="Arial"/>
                <a:ea typeface="ＭＳ Ｐゴシック"/>
                <a:cs typeface="Arial" charset="0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latin typeface="Arial"/>
              <a:ea typeface="ＭＳ Ｐゴシック"/>
              <a:cs typeface="Arial" charset="0"/>
            </a:endParaRPr>
          </a:p>
        </p:txBody>
      </p:sp>
      <p:cxnSp>
        <p:nvCxnSpPr>
          <p:cNvPr id="8" name="Straight Connector 24"/>
          <p:cNvCxnSpPr>
            <a:cxnSpLocks noChangeShapeType="1"/>
          </p:cNvCxnSpPr>
          <p:nvPr userDrawn="1"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9" name="Picture 53" descr="Aruba_color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550" y="6521450"/>
            <a:ext cx="8985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8420100" cy="8763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200" b="1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39" y="5958648"/>
            <a:ext cx="621846" cy="65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4752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79700"/>
            <a:ext cx="9144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83312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63050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3" descr="segueslide_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2363" y="0"/>
            <a:ext cx="3136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gueslide_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36863" y="0"/>
            <a:ext cx="31369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ruba_color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6521450"/>
            <a:ext cx="912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8" y="3192462"/>
            <a:ext cx="7366000" cy="473075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429745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53525" cy="6867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4" name="Picture 7" descr="Aruba_colorlogo_white_l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75" y="3208338"/>
            <a:ext cx="17160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15681" y="4282382"/>
            <a:ext cx="5531005" cy="850900"/>
          </a:xfrm>
        </p:spPr>
        <p:txBody>
          <a:bodyPr/>
          <a:lstStyle>
            <a:lvl1pPr marL="0" indent="0" algn="ctr">
              <a:spcBef>
                <a:spcPts val="0"/>
              </a:spcBef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2853994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ntentslide_graphic4_gr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fld id="{55C7198D-B6EA-41F7-9757-00711726115F}" type="slidenum">
              <a:rPr lang="en-US" altLang="ja-JP" sz="900">
                <a:solidFill>
                  <a:srgbClr val="FFFFFF"/>
                </a:solidFill>
                <a:latin typeface="Arial" charset="0"/>
                <a:ea typeface="ＭＳ Ｐゴシック" charset="-128"/>
                <a:cs typeface="Arial" charset="0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cxnSp>
        <p:nvCxnSpPr>
          <p:cNvPr id="9" name="Straight Connector 24"/>
          <p:cNvCxnSpPr>
            <a:cxnSpLocks noChangeShapeType="1"/>
          </p:cNvCxnSpPr>
          <p:nvPr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11" name="Picture 6" descr="contentslide_graphic4_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24"/>
          <p:cNvCxnSpPr>
            <a:cxnSpLocks noChangeShapeType="1"/>
          </p:cNvCxnSpPr>
          <p:nvPr userDrawn="1"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8420100" cy="8763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200" b="1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08038" y="1181712"/>
            <a:ext cx="7543800" cy="4867396"/>
          </a:xfrm>
        </p:spPr>
        <p:txBody>
          <a:bodyPr/>
          <a:lstStyle>
            <a:lvl1pPr marL="233363" marR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Tx/>
              <a:buFontTx/>
              <a:buChar char="•"/>
              <a:tabLst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3pPr>
          </a:lstStyle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/>
            <a:endParaRPr lang="en-US" dirty="0" smtClean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17" name="Picture 16" descr="ACE_30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081" y="6504378"/>
            <a:ext cx="1195757" cy="23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7795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ntentslide_graphic4_gr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eaLnBrk="0" hangingPunct="0">
              <a:defRPr/>
            </a:pPr>
            <a: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7313" y="662146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spAutoFit/>
          </a:bodyPr>
          <a:lstStyle/>
          <a:p>
            <a:pPr eaLnBrk="0" hangingPunct="0">
              <a:defRPr/>
            </a:pPr>
            <a:fld id="{55C7198D-B6EA-41F7-9757-00711726115F}" type="slidenum">
              <a:rPr lang="en-US" altLang="ja-JP" sz="900">
                <a:solidFill>
                  <a:srgbClr val="FFFFFF"/>
                </a:solidFill>
                <a:ea typeface="ＭＳ Ｐゴシック" charset="-128"/>
                <a:cs typeface="Arial" charset="0"/>
              </a:rPr>
              <a:pPr eaLnBrk="0" hangingPunct="0">
                <a:defRPr/>
              </a:pPr>
              <a:t>‹#›</a:t>
            </a:fld>
            <a:endParaRPr lang="en-US" altLang="ja-JP" sz="90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cxnSp>
        <p:nvCxnSpPr>
          <p:cNvPr id="9" name="Straight Connector 24"/>
          <p:cNvCxnSpPr>
            <a:cxnSpLocks noChangeShapeType="1"/>
          </p:cNvCxnSpPr>
          <p:nvPr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11" name="Picture 6" descr="contentslide_graphic4_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24"/>
          <p:cNvCxnSpPr>
            <a:cxnSpLocks noChangeShapeType="1"/>
          </p:cNvCxnSpPr>
          <p:nvPr userDrawn="1"/>
        </p:nvCxnSpPr>
        <p:spPr bwMode="auto">
          <a:xfrm>
            <a:off x="808038" y="6356350"/>
            <a:ext cx="754380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8420100" cy="8763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200" b="1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08038" y="1181712"/>
            <a:ext cx="7543800" cy="4867396"/>
          </a:xfrm>
        </p:spPr>
        <p:txBody>
          <a:bodyPr/>
          <a:lstStyle>
            <a:lvl1pPr marL="233363" marR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Tx/>
              <a:buFontTx/>
              <a:buChar char="•"/>
              <a:tabLst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3pPr>
          </a:lstStyle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/>
            <a:endParaRPr lang="en-US" dirty="0" smtClean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3012D06-F38B-4356-A24A-00D85CA6255C}" type="slidenum">
              <a:rPr lang="en-US" sz="1000" smtClean="0">
                <a:solidFill>
                  <a:srgbClr val="808080"/>
                </a:solidFill>
                <a:ea typeface="ＭＳ Ｐゴシック" charset="-128"/>
                <a:cs typeface="Arial" charset="0"/>
              </a:rPr>
              <a:pPr algn="ctr"/>
              <a:t>‹#›</a:t>
            </a:fld>
            <a:endParaRPr lang="en-US" sz="1000" dirty="0">
              <a:solidFill>
                <a:srgbClr val="808080"/>
              </a:solidFill>
              <a:ea typeface="ＭＳ Ｐゴシック" charset="-128"/>
              <a:cs typeface="Arial" charset="0"/>
            </a:endParaRPr>
          </a:p>
        </p:txBody>
      </p:sp>
      <p:pic>
        <p:nvPicPr>
          <p:cNvPr id="17" name="Picture 16" descr="ACE_30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081" y="6504378"/>
            <a:ext cx="1195757" cy="23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7496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title-background.jpg                                           0145C963Hi-Ho-Silver                   C2BB242B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0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ruba_white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5563" y="6400800"/>
            <a:ext cx="109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36466" y="2787650"/>
            <a:ext cx="7871068" cy="1282700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536484" y="339698"/>
            <a:ext cx="1381125" cy="1657350"/>
          </a:xfrm>
        </p:spPr>
        <p:txBody>
          <a:bodyPr/>
          <a:lstStyle>
            <a:lvl1pPr marL="0">
              <a:spcBef>
                <a:spcPts val="300"/>
              </a:spcBef>
              <a:defRPr sz="1000" b="1">
                <a:solidFill>
                  <a:srgbClr val="FFFFFF"/>
                </a:solidFill>
              </a:defRPr>
            </a:lvl1pPr>
            <a:lvl2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2pPr>
            <a:lvl3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3pPr>
            <a:lvl4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4pPr>
            <a:lvl5pPr marL="0">
              <a:spcBef>
                <a:spcPts val="300"/>
              </a:spcBef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6887380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4" y="333375"/>
            <a:ext cx="1874823" cy="273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4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Chuck </a:t>
            </a:r>
            <a:r>
              <a:rPr lang="en-GB" dirty="0" err="1" smtClean="0"/>
              <a:t>Lukaszewski</a:t>
            </a:r>
            <a:r>
              <a:rPr lang="en-GB" dirty="0" smtClean="0"/>
              <a:t>, Aruba Networks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90" y="6475414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1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5" y="6475414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1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5"/>
            <a:ext cx="3500462" cy="273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802.11-15/0179r0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2" r:id="rId8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4300" y="1924050"/>
            <a:ext cx="74422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Sub headline is 24 pt Arial bold, Text 1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</p:txBody>
      </p:sp>
      <p:sp>
        <p:nvSpPr>
          <p:cNvPr id="409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397000" y="1317625"/>
            <a:ext cx="7366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4101" name="Picture 5" descr="Aruba_colorlogo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29575" y="6503988"/>
            <a:ext cx="1030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titleslide_graphic2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2011. 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5795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/>
          <a:ea typeface="ＭＳ Ｐゴシック" pitchFamily="34" charset="-128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694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6pPr>
      <a:lvl7pPr marL="91388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7pPr>
      <a:lvl8pPr marL="137083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8pPr>
      <a:lvl9pPr marL="182777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rgbClr val="FF9933"/>
        </a:buClr>
        <a:defRPr sz="2400" b="1">
          <a:solidFill>
            <a:srgbClr val="1C1C1C"/>
          </a:solidFill>
          <a:latin typeface="Arial" pitchFamily="34" charset="0"/>
          <a:ea typeface="Arial"/>
          <a:cs typeface="Arial" pitchFamily="34" charset="0"/>
        </a:defRPr>
      </a:lvl1pPr>
      <a:lvl2pPr marL="473075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Lucida Grande" charset="0"/>
        <a:buChar char="–"/>
        <a:defRPr sz="20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2pPr>
      <a:lvl3pPr marL="703263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3pPr>
      <a:lvl4pPr marL="1144588" indent="-16986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4pPr>
      <a:lvl5pPr marL="1370013" indent="-111125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5pPr>
      <a:lvl6pPr marL="2513187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2970128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427073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3884012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4300" y="1924050"/>
            <a:ext cx="74422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Sub headline is 24 pt Arial bold, Text 1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</p:txBody>
      </p:sp>
      <p:sp>
        <p:nvSpPr>
          <p:cNvPr id="409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397000" y="1317625"/>
            <a:ext cx="7366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4101" name="Picture 5" descr="Aruba_colorlog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9575" y="6503988"/>
            <a:ext cx="1030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titleslide_graphic2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t>All rights reserved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0422" y="6554530"/>
            <a:ext cx="43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fld id="{23012D06-F38B-4356-A24A-00D85CA6255C}" type="slidenum">
              <a:rPr lang="en-US" sz="1000" smtClean="0">
                <a:solidFill>
                  <a:srgbClr val="808080"/>
                </a:solidFill>
                <a:latin typeface="Arial" charset="0"/>
                <a:ea typeface="ＭＳ Ｐゴシック" charset="-128"/>
                <a:cs typeface="Arial" charset="0"/>
              </a:rPr>
              <a:pPr algn="ctr"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80808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7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5" r:id="rId3"/>
    <p:sldLayoutId id="2147483686" r:id="rId4"/>
    <p:sldLayoutId id="2147483687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/>
          <a:ea typeface="ＭＳ Ｐゴシック" pitchFamily="34" charset="-128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694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6pPr>
      <a:lvl7pPr marL="91388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7pPr>
      <a:lvl8pPr marL="137083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8pPr>
      <a:lvl9pPr marL="182777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rgbClr val="FF9933"/>
        </a:buClr>
        <a:defRPr sz="2400" b="1">
          <a:solidFill>
            <a:srgbClr val="1C1C1C"/>
          </a:solidFill>
          <a:latin typeface="Arial" pitchFamily="34" charset="0"/>
          <a:ea typeface="Arial"/>
          <a:cs typeface="Arial" pitchFamily="34" charset="0"/>
        </a:defRPr>
      </a:lvl1pPr>
      <a:lvl2pPr marL="473075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Lucida Grande" charset="0"/>
        <a:buChar char="–"/>
        <a:defRPr sz="20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2pPr>
      <a:lvl3pPr marL="703263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3pPr>
      <a:lvl4pPr marL="1144588" indent="-16986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4pPr>
      <a:lvl5pPr marL="1370013" indent="-111125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5pPr>
      <a:lvl6pPr marL="2513187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2970128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427073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3884012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4300" y="1924050"/>
            <a:ext cx="74422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Sub headline is 24 pt Arial bold, Text 1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First-level bullet is 24 pt Arial bold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Second-level bullet is 20 pt Arial, Text 1 lighter 35%</a:t>
            </a:r>
          </a:p>
          <a:p>
            <a:pPr lvl="2" indent="-2460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Third-level bullet is 18 pt Arial, Text 1 lighter 35%</a:t>
            </a:r>
          </a:p>
        </p:txBody>
      </p:sp>
      <p:sp>
        <p:nvSpPr>
          <p:cNvPr id="409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397000" y="1317625"/>
            <a:ext cx="7366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" name="AutoShape 5"/>
          <p:cNvSpPr>
            <a:spLocks noChangeAspect="1" noChangeArrowheads="1" noTextEdit="1"/>
          </p:cNvSpPr>
          <p:nvPr/>
        </p:nvSpPr>
        <p:spPr bwMode="auto">
          <a:xfrm>
            <a:off x="2389188" y="4197350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-128"/>
            </a:endParaRPr>
          </a:p>
        </p:txBody>
      </p:sp>
      <p:pic>
        <p:nvPicPr>
          <p:cNvPr id="4102" name="Picture 6" descr="titleslide_graphic2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33425" y="6480175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2011. </a:t>
            </a: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Aruba Networks, Inc. </a:t>
            </a:r>
            <a:b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</a:br>
            <a:r>
              <a:rPr lang="en-US" sz="600" dirty="0">
                <a:solidFill>
                  <a:srgbClr val="808080"/>
                </a:solidFill>
                <a:latin typeface="Arial"/>
                <a:ea typeface="ＭＳ Ｐゴシック" charset="-128"/>
                <a:cs typeface="Arial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2594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/>
          <a:ea typeface="ＭＳ Ｐゴシック" pitchFamily="34" charset="-128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694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6pPr>
      <a:lvl7pPr marL="91388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7pPr>
      <a:lvl8pPr marL="137083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8pPr>
      <a:lvl9pPr marL="182777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rgbClr val="FF9933"/>
        </a:buClr>
        <a:defRPr sz="2400" b="1">
          <a:solidFill>
            <a:srgbClr val="1C1C1C"/>
          </a:solidFill>
          <a:latin typeface="Arial" pitchFamily="34" charset="0"/>
          <a:ea typeface="Arial"/>
          <a:cs typeface="Arial" pitchFamily="34" charset="0"/>
        </a:defRPr>
      </a:lvl1pPr>
      <a:lvl2pPr marL="473075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Lucida Grande" charset="0"/>
        <a:buChar char="–"/>
        <a:defRPr sz="20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2pPr>
      <a:lvl3pPr marL="703263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3pPr>
      <a:lvl4pPr marL="1144588" indent="-16986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4pPr>
      <a:lvl5pPr marL="1370013" indent="-111125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5pPr>
      <a:lvl6pPr marL="2513187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2970128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427073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3884012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534400" cy="1065213"/>
          </a:xfrm>
        </p:spPr>
        <p:txBody>
          <a:bodyPr/>
          <a:lstStyle/>
          <a:p>
            <a:r>
              <a:rPr lang="en-US" dirty="0" smtClean="0"/>
              <a:t>Indoor Wall Propagation Loss Measurements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66058" y="2514601"/>
            <a:ext cx="7772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 smtClean="0">
                <a:solidFill>
                  <a:schemeClr val="tx1"/>
                </a:solidFill>
              </a:rPr>
              <a:t>Date:</a:t>
            </a:r>
            <a:r>
              <a:rPr lang="en-GB" sz="2000" b="0" kern="0" dirty="0" smtClean="0">
                <a:solidFill>
                  <a:schemeClr val="tx1"/>
                </a:solidFill>
              </a:rPr>
              <a:t> </a:t>
            </a:r>
            <a:r>
              <a:rPr lang="en-GB" sz="2000" b="0" kern="0" dirty="0" smtClean="0">
                <a:solidFill>
                  <a:schemeClr val="tx1"/>
                </a:solidFill>
              </a:rPr>
              <a:t>2015-01-14</a:t>
            </a:r>
            <a:endParaRPr lang="en-GB" sz="2000" b="0" kern="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96953"/>
              </p:ext>
            </p:extLst>
          </p:nvPr>
        </p:nvGraphicFramePr>
        <p:xfrm>
          <a:off x="588963" y="3455988"/>
          <a:ext cx="8124825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Document" r:id="rId4" imgW="8145237" imgH="2639167" progId="Word.Document.8">
                  <p:embed/>
                </p:oleObj>
              </mc:Choice>
              <mc:Fallback>
                <p:oleObj name="Document" r:id="rId4" imgW="8145237" imgH="26391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3455988"/>
                        <a:ext cx="8124825" cy="2628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3400" y="309199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  <p:extLst>
      <p:ext uri="{BB962C8B-B14F-4D97-AF65-F5344CB8AC3E}">
        <p14:creationId xmlns:p14="http://schemas.microsoft.com/office/powerpoint/2010/main" val="17081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NY Area University Dorm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95" t="8132" r="3517" b="32482"/>
          <a:stretch/>
        </p:blipFill>
        <p:spPr bwMode="auto">
          <a:xfrm>
            <a:off x="106679" y="4476934"/>
            <a:ext cx="4419600" cy="167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86" t="7825" r="3296" b="34113"/>
          <a:stretch/>
        </p:blipFill>
        <p:spPr bwMode="auto">
          <a:xfrm>
            <a:off x="4602479" y="4476934"/>
            <a:ext cx="4435613" cy="163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1600200"/>
            <a:ext cx="482693" cy="265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754380" y="1447800"/>
            <a:ext cx="7696200" cy="68580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b="0" kern="0" dirty="0" smtClean="0"/>
              <a:t>Concrete block walls – each dorm room is 3.1m /10ft wide</a:t>
            </a:r>
            <a:endParaRPr lang="en-US" b="0" kern="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468" y="1981200"/>
            <a:ext cx="668602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84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76400"/>
            <a:ext cx="7924799" cy="4418013"/>
          </a:xfrm>
        </p:spPr>
        <p:txBody>
          <a:bodyPr/>
          <a:lstStyle/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Based on data presented, 9 dB is a more conservative value for soundproofed interior walls separating tenants.</a:t>
            </a:r>
          </a:p>
          <a:p>
            <a:pPr lvl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This assumes wood-frame or aluminum-frame construction with wallboard and standard insulating materials.</a:t>
            </a:r>
          </a:p>
          <a:p>
            <a:pPr lvl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Concrete block, plaster-over-brick, and poured concrete walls have significantly higher values (at least 25dB)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There is no structural reason to use a different value for residential &amp; enterprise scenario. Insulated bearing walls will have similar loss. If anything, residential case will have slightly higher average loss than enterprise.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Exterior walls in SS#4a should be modeled using a higher value than 9 dB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544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kumimoji="1" lang="en-US" altLang="ja-JP" dirty="0" smtClean="0"/>
              <a:t>Do </a:t>
            </a:r>
            <a:r>
              <a:rPr kumimoji="1" lang="en-US" altLang="ja-JP" dirty="0"/>
              <a:t>you </a:t>
            </a:r>
            <a:r>
              <a:rPr kumimoji="1" lang="en-US" altLang="ja-JP" dirty="0" smtClean="0"/>
              <a:t>agree that the penetration loss values in both SS#1 and SS#2 should be increased to 9 dB?</a:t>
            </a:r>
          </a:p>
          <a:p>
            <a:pPr algn="just"/>
            <a:endParaRPr kumimoji="1" lang="en-US" altLang="ja-JP" dirty="0"/>
          </a:p>
          <a:p>
            <a:pPr lvl="1" algn="just"/>
            <a:r>
              <a:rPr kumimoji="1" lang="en-US" altLang="ja-JP" dirty="0"/>
              <a:t>Yes/No/Abstain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118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14/1590r0 - Zhao, et al, “Multi-wall penetration loss model for HEW system level simulation” – Jan 2014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January,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14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It has been observed that the current Simulation Scenarios significantly understate propagation loss across walls. [1]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SS#1 assumes 5dB per wall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SS#2 assumes 7dB per wall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SS#4a references SS#1  (Outside in penetration)</a:t>
            </a: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This contribution presents field RF measurements from site surveys using professional grade software tools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Recommend uniform loss value of 9 dB / wall in SS #1 and #2</a:t>
            </a:r>
            <a:endParaRPr lang="en-US" sz="22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0" indent="0"/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1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7770813" cy="627643"/>
          </a:xfrm>
        </p:spPr>
        <p:txBody>
          <a:bodyPr/>
          <a:lstStyle/>
          <a:p>
            <a:r>
              <a:rPr lang="en-US" dirty="0" smtClean="0"/>
              <a:t>Framed vs. Concrete/Block Construction</a:t>
            </a:r>
            <a:endParaRPr lang="en-US" dirty="0"/>
          </a:p>
        </p:txBody>
      </p:sp>
      <p:pic>
        <p:nvPicPr>
          <p:cNvPr id="4" name="Picture 3" descr="Screen Shot 2012-07-18 at 9.13.54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6"/>
          <a:stretch/>
        </p:blipFill>
        <p:spPr>
          <a:xfrm>
            <a:off x="2133600" y="1505770"/>
            <a:ext cx="6213695" cy="17733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352" y="1828975"/>
            <a:ext cx="14798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Arial"/>
                <a:ea typeface="+mn-ea"/>
              </a:rPr>
              <a:t>Stud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+mn-ea"/>
              </a:rPr>
              <a:t>and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/>
                <a:ea typeface="+mn-ea"/>
              </a:rPr>
              <a:t>Wallboard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/>
                <a:ea typeface="+mn-ea"/>
              </a:rPr>
              <a:t>Construction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/>
                <a:ea typeface="+mn-ea"/>
              </a:rPr>
              <a:t>(~10dB/wall)</a:t>
            </a:r>
            <a:endParaRPr lang="en-US" sz="18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8352" y="4267200"/>
            <a:ext cx="16722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/>
                <a:ea typeface="+mn-ea"/>
              </a:rPr>
              <a:t>Concrete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+mn-ea"/>
              </a:rPr>
              <a:t>Wall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/>
                <a:ea typeface="+mn-ea"/>
              </a:rPr>
              <a:t>Construction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/>
                <a:ea typeface="+mn-ea"/>
              </a:rPr>
              <a:t>(25-30dB/wall)</a:t>
            </a:r>
            <a:endParaRPr lang="en-US" sz="18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8" name="Content Placeholder 5" descr="8thfloor-W-Morg8-Room81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4"/>
          <a:stretch/>
        </p:blipFill>
        <p:spPr>
          <a:xfrm>
            <a:off x="2362200" y="3668916"/>
            <a:ext cx="5171038" cy="2720469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8022" y="1326939"/>
            <a:ext cx="345084" cy="213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13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70,000 </a:t>
            </a:r>
            <a:r>
              <a:rPr lang="en-US" dirty="0"/>
              <a:t>Seat Stadium </a:t>
            </a:r>
            <a:r>
              <a:rPr lang="en-US" dirty="0" smtClean="0"/>
              <a:t>Skyboxes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4340" name="Picture 4" descr="http://img.bleacherreport.net/img/slides/photos/003/221/851/BACK-01-LT-revised_glass_2_original_original_crop_north.jpg?w=630&amp;h=393&amp;q=7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411343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838200" y="1405467"/>
            <a:ext cx="756666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b="0" kern="0" dirty="0" smtClean="0"/>
              <a:t>Aluminum stud + wallboard (3.3m /11ft wide)</a:t>
            </a:r>
            <a:endParaRPr lang="en-US" b="0" kern="0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9" y="2209800"/>
            <a:ext cx="469592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7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7387"/>
            <a:ext cx="8686800" cy="1065213"/>
          </a:xfrm>
        </p:spPr>
        <p:txBody>
          <a:bodyPr/>
          <a:lstStyle/>
          <a:p>
            <a:r>
              <a:rPr lang="en-US" dirty="0" smtClean="0"/>
              <a:t>70,000 Seat Stadium Skyboxes (5GHz)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05467"/>
            <a:ext cx="7566660" cy="685800"/>
          </a:xfrm>
        </p:spPr>
        <p:txBody>
          <a:bodyPr/>
          <a:lstStyle/>
          <a:p>
            <a:pPr algn="ctr"/>
            <a:r>
              <a:rPr lang="en-US" b="0" dirty="0" smtClean="0"/>
              <a:t>Aluminum stud + wallboard (3.3m /11ft wide)</a:t>
            </a:r>
            <a:endParaRPr lang="en-US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396066"/>
            <a:ext cx="6400800" cy="366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/>
          <p:cNvSpPr/>
          <p:nvPr/>
        </p:nvSpPr>
        <p:spPr bwMode="auto">
          <a:xfrm>
            <a:off x="5013960" y="3920067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Line Callout 1 8"/>
          <p:cNvSpPr/>
          <p:nvPr/>
        </p:nvSpPr>
        <p:spPr bwMode="auto">
          <a:xfrm>
            <a:off x="5867400" y="1938867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665000"/>
              <a:gd name="adj4" fmla="val -59385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-57dBm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Line Callout 1 9"/>
          <p:cNvSpPr/>
          <p:nvPr/>
        </p:nvSpPr>
        <p:spPr bwMode="auto">
          <a:xfrm>
            <a:off x="7033260" y="1938867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575000"/>
              <a:gd name="adj4" fmla="val -121791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-66dBm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Line Callout 1 11"/>
          <p:cNvSpPr/>
          <p:nvPr/>
        </p:nvSpPr>
        <p:spPr bwMode="auto">
          <a:xfrm>
            <a:off x="6019800" y="5913201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-425000"/>
              <a:gd name="adj4" fmla="val -5487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-60dBm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Line Callout 1 12"/>
          <p:cNvSpPr/>
          <p:nvPr/>
        </p:nvSpPr>
        <p:spPr bwMode="auto">
          <a:xfrm>
            <a:off x="6526530" y="5444067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-327500"/>
              <a:gd name="adj4" fmla="val -5788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-70dBm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Line Callout 1 13"/>
          <p:cNvSpPr/>
          <p:nvPr/>
        </p:nvSpPr>
        <p:spPr bwMode="auto">
          <a:xfrm flipH="1">
            <a:off x="457200" y="2396066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577500"/>
              <a:gd name="adj4" fmla="val -312769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-58dBm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Line Callout 1 14"/>
          <p:cNvSpPr/>
          <p:nvPr/>
        </p:nvSpPr>
        <p:spPr bwMode="auto">
          <a:xfrm flipH="1">
            <a:off x="457200" y="3005667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447500"/>
              <a:gd name="adj4" fmla="val -286453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-67dBm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Line Callout 1 15"/>
          <p:cNvSpPr/>
          <p:nvPr/>
        </p:nvSpPr>
        <p:spPr bwMode="auto">
          <a:xfrm flipH="1">
            <a:off x="457200" y="4019126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245000"/>
              <a:gd name="adj4" fmla="val -331566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-62dBm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Line Callout 1 16"/>
          <p:cNvSpPr/>
          <p:nvPr/>
        </p:nvSpPr>
        <p:spPr bwMode="auto">
          <a:xfrm flipH="1">
            <a:off x="457200" y="4605867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87500"/>
              <a:gd name="adj4" fmla="val -310513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-69dBm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42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 2015 Hyatt Regency Ballroom (5 GHz)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January,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058987"/>
            <a:ext cx="5960099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5-Point Star 9"/>
          <p:cNvSpPr/>
          <p:nvPr/>
        </p:nvSpPr>
        <p:spPr bwMode="auto">
          <a:xfrm>
            <a:off x="2286000" y="3201987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Line Callout 2 10"/>
          <p:cNvSpPr/>
          <p:nvPr/>
        </p:nvSpPr>
        <p:spPr bwMode="auto">
          <a:xfrm flipH="1">
            <a:off x="220980" y="2363787"/>
            <a:ext cx="1295400" cy="13106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5730"/>
              <a:gd name="adj6" fmla="val -67592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AP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in front of room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</a:rPr>
              <a:t>47:e0:cc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Ch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 165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Line Callout 1 12"/>
          <p:cNvSpPr/>
          <p:nvPr/>
        </p:nvSpPr>
        <p:spPr bwMode="auto">
          <a:xfrm>
            <a:off x="4046220" y="3506787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180000"/>
              <a:gd name="adj4" fmla="val -2479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-56dBm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Line Callout 1 13"/>
          <p:cNvSpPr/>
          <p:nvPr/>
        </p:nvSpPr>
        <p:spPr bwMode="auto">
          <a:xfrm>
            <a:off x="4038600" y="4421187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-30000"/>
              <a:gd name="adj4" fmla="val -2028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-70dBm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Line Callout 1 14"/>
          <p:cNvSpPr/>
          <p:nvPr/>
        </p:nvSpPr>
        <p:spPr bwMode="auto">
          <a:xfrm>
            <a:off x="5562600" y="3529647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180000"/>
              <a:gd name="adj4" fmla="val -2479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-67dBm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Line Callout 1 15"/>
          <p:cNvSpPr/>
          <p:nvPr/>
        </p:nvSpPr>
        <p:spPr bwMode="auto">
          <a:xfrm>
            <a:off x="5715000" y="4497387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-92500"/>
              <a:gd name="adj4" fmla="val -4133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-77dBm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Content Placeholder 5"/>
          <p:cNvSpPr txBox="1">
            <a:spLocks/>
          </p:cNvSpPr>
          <p:nvPr/>
        </p:nvSpPr>
        <p:spPr bwMode="auto">
          <a:xfrm>
            <a:off x="838200" y="1405467"/>
            <a:ext cx="756666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b="0" kern="0" dirty="0" smtClean="0"/>
              <a:t>Retracting partition wall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27028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 2015 Hyatt Regency Ballroom (5 GHz)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January,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1752600"/>
            <a:ext cx="8268886" cy="445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169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4312" y="2079522"/>
            <a:ext cx="5961888" cy="401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 2015 Hyatt Regency Ballroom (5 GHz)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January,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0" name="5-Point Star 9"/>
          <p:cNvSpPr/>
          <p:nvPr/>
        </p:nvSpPr>
        <p:spPr bwMode="auto">
          <a:xfrm>
            <a:off x="3886200" y="4860822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Line Callout 2 10"/>
          <p:cNvSpPr/>
          <p:nvPr/>
        </p:nvSpPr>
        <p:spPr bwMode="auto">
          <a:xfrm flipH="1">
            <a:off x="152400" y="4205502"/>
            <a:ext cx="1295400" cy="13106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8288"/>
              <a:gd name="adj6" fmla="val -191121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AP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in next  room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</a:rPr>
              <a:t>4f:df:ac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Ch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 36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Line Callout 1 12"/>
          <p:cNvSpPr/>
          <p:nvPr/>
        </p:nvSpPr>
        <p:spPr bwMode="auto">
          <a:xfrm>
            <a:off x="4208526" y="3451122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180000"/>
              <a:gd name="adj4" fmla="val -2479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-62dBm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Line Callout 1 13"/>
          <p:cNvSpPr/>
          <p:nvPr/>
        </p:nvSpPr>
        <p:spPr bwMode="auto">
          <a:xfrm>
            <a:off x="4208526" y="4365522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-30000"/>
              <a:gd name="adj4" fmla="val -2028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-50dBm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Line Callout 1 14"/>
          <p:cNvSpPr/>
          <p:nvPr/>
        </p:nvSpPr>
        <p:spPr bwMode="auto">
          <a:xfrm>
            <a:off x="5562600" y="3473982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180000"/>
              <a:gd name="adj4" fmla="val -2479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-69dBm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Line Callout 1 15"/>
          <p:cNvSpPr/>
          <p:nvPr/>
        </p:nvSpPr>
        <p:spPr bwMode="auto">
          <a:xfrm>
            <a:off x="5715000" y="4495062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-92500"/>
              <a:gd name="adj4" fmla="val -4133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-56dBm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Content Placeholder 5"/>
          <p:cNvSpPr txBox="1">
            <a:spLocks/>
          </p:cNvSpPr>
          <p:nvPr/>
        </p:nvSpPr>
        <p:spPr bwMode="auto">
          <a:xfrm>
            <a:off x="838200" y="1405467"/>
            <a:ext cx="756666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b="0" kern="0" dirty="0" smtClean="0"/>
              <a:t>Retracting partition wall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35687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0811" y="2037645"/>
            <a:ext cx="5961888" cy="398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1" y="685800"/>
            <a:ext cx="8153400" cy="1065213"/>
          </a:xfrm>
        </p:spPr>
        <p:txBody>
          <a:bodyPr/>
          <a:lstStyle/>
          <a:p>
            <a:r>
              <a:rPr lang="en-US" dirty="0" smtClean="0"/>
              <a:t>Jan 2015 Hyatt Regency Ballroom (2.4 GHz)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January,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0" name="5-Point Star 9"/>
          <p:cNvSpPr/>
          <p:nvPr/>
        </p:nvSpPr>
        <p:spPr bwMode="auto">
          <a:xfrm>
            <a:off x="2286000" y="3180645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Line Callout 2 10"/>
          <p:cNvSpPr/>
          <p:nvPr/>
        </p:nvSpPr>
        <p:spPr bwMode="auto">
          <a:xfrm flipH="1">
            <a:off x="220980" y="2342445"/>
            <a:ext cx="1295400" cy="13106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5730"/>
              <a:gd name="adj6" fmla="val -67592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AP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in front of room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</a:rPr>
              <a:t>ce:41:58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Ch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 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Line Callout 1 12"/>
          <p:cNvSpPr/>
          <p:nvPr/>
        </p:nvSpPr>
        <p:spPr bwMode="auto">
          <a:xfrm>
            <a:off x="4046220" y="3485445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180000"/>
              <a:gd name="adj4" fmla="val -2479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-35dBm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Line Callout 1 13"/>
          <p:cNvSpPr/>
          <p:nvPr/>
        </p:nvSpPr>
        <p:spPr bwMode="auto">
          <a:xfrm>
            <a:off x="4038600" y="4399845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-30000"/>
              <a:gd name="adj4" fmla="val -2028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-51dBm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Line Callout 1 14"/>
          <p:cNvSpPr/>
          <p:nvPr/>
        </p:nvSpPr>
        <p:spPr bwMode="auto">
          <a:xfrm>
            <a:off x="5791200" y="3409245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180000"/>
              <a:gd name="adj4" fmla="val -2479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-42dBm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Line Callout 1 15"/>
          <p:cNvSpPr/>
          <p:nvPr/>
        </p:nvSpPr>
        <p:spPr bwMode="auto">
          <a:xfrm>
            <a:off x="5943600" y="4399845"/>
            <a:ext cx="1013460" cy="304800"/>
          </a:xfrm>
          <a:prstGeom prst="borderCallout1">
            <a:avLst>
              <a:gd name="adj1" fmla="val 36660"/>
              <a:gd name="adj2" fmla="val -814"/>
              <a:gd name="adj3" fmla="val -92500"/>
              <a:gd name="adj4" fmla="val -4133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-52dBm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Content Placeholder 5"/>
          <p:cNvSpPr txBox="1">
            <a:spLocks/>
          </p:cNvSpPr>
          <p:nvPr/>
        </p:nvSpPr>
        <p:spPr bwMode="auto">
          <a:xfrm>
            <a:off x="838200" y="1405467"/>
            <a:ext cx="756666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b="0" kern="0" dirty="0" smtClean="0"/>
              <a:t>Retracting partition wall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23590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2011_Aruba_template">
  <a:themeElements>
    <a:clrScheme name="Arub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79823"/>
      </a:accent1>
      <a:accent2>
        <a:srgbClr val="8E988D"/>
      </a:accent2>
      <a:accent3>
        <a:srgbClr val="B9971A"/>
      </a:accent3>
      <a:accent4>
        <a:srgbClr val="6A82AA"/>
      </a:accent4>
      <a:accent5>
        <a:srgbClr val="807C63"/>
      </a:accent5>
      <a:accent6>
        <a:srgbClr val="B6AF12"/>
      </a:accent6>
      <a:hlink>
        <a:srgbClr val="404040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ruba-2011-Template-Mktg">
  <a:themeElements>
    <a:clrScheme name="Arub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981E"/>
      </a:accent1>
      <a:accent2>
        <a:srgbClr val="8E988D"/>
      </a:accent2>
      <a:accent3>
        <a:srgbClr val="B9971A"/>
      </a:accent3>
      <a:accent4>
        <a:srgbClr val="6A82AA"/>
      </a:accent4>
      <a:accent5>
        <a:srgbClr val="807C63"/>
      </a:accent5>
      <a:accent6>
        <a:srgbClr val="B6AF12"/>
      </a:accent6>
      <a:hlink>
        <a:srgbClr val="404040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ruba-2011-Template-Mktg">
  <a:themeElements>
    <a:clrScheme name="Arub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981E"/>
      </a:accent1>
      <a:accent2>
        <a:srgbClr val="8E988D"/>
      </a:accent2>
      <a:accent3>
        <a:srgbClr val="B9971A"/>
      </a:accent3>
      <a:accent4>
        <a:srgbClr val="6A82AA"/>
      </a:accent4>
      <a:accent5>
        <a:srgbClr val="807C63"/>
      </a:accent5>
      <a:accent6>
        <a:srgbClr val="B6AF12"/>
      </a:accent6>
      <a:hlink>
        <a:srgbClr val="404040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1680</TotalTime>
  <Words>543</Words>
  <Application>Microsoft Office PowerPoint</Application>
  <PresentationFormat>On-screen Show (4:3)</PresentationFormat>
  <Paragraphs>114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802-11-Submission</vt:lpstr>
      <vt:lpstr>2011_Aruba_template</vt:lpstr>
      <vt:lpstr>1_Aruba-2011-Template-Mktg</vt:lpstr>
      <vt:lpstr>Aruba-2011-Template-Mktg</vt:lpstr>
      <vt:lpstr>Microsoft Word 97 - 2003 Document</vt:lpstr>
      <vt:lpstr>Indoor Wall Propagation Loss Measurements</vt:lpstr>
      <vt:lpstr>Abstract</vt:lpstr>
      <vt:lpstr>Framed vs. Concrete/Block Construction</vt:lpstr>
      <vt:lpstr>70,000 Seat Stadium Skyboxes</vt:lpstr>
      <vt:lpstr>70,000 Seat Stadium Skyboxes (5GHz)</vt:lpstr>
      <vt:lpstr>Jan 2015 Hyatt Regency Ballroom (5 GHz)</vt:lpstr>
      <vt:lpstr>Jan 2015 Hyatt Regency Ballroom (5 GHz)</vt:lpstr>
      <vt:lpstr>Jan 2015 Hyatt Regency Ballroom (5 GHz)</vt:lpstr>
      <vt:lpstr>Jan 2015 Hyatt Regency Ballroom (2.4 GHz)</vt:lpstr>
      <vt:lpstr>Private NY Area University Dorm</vt:lpstr>
      <vt:lpstr>Recommendation</vt:lpstr>
      <vt:lpstr>Straw Poll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Indoor Wall Propagation Loss Measurements</dc:title>
  <dc:creator>Chuck Lukaszewski</dc:creator>
  <cp:lastModifiedBy>clukaszewski</cp:lastModifiedBy>
  <cp:revision>40</cp:revision>
  <cp:lastPrinted>1601-01-01T00:00:00Z</cp:lastPrinted>
  <dcterms:created xsi:type="dcterms:W3CDTF">2014-05-13T18:39:25Z</dcterms:created>
  <dcterms:modified xsi:type="dcterms:W3CDTF">2015-01-15T07:46:45Z</dcterms:modified>
</cp:coreProperties>
</file>