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305" r:id="rId3"/>
    <p:sldId id="306" r:id="rId4"/>
    <p:sldId id="307" r:id="rId5"/>
    <p:sldId id="309" r:id="rId6"/>
    <p:sldId id="310" r:id="rId7"/>
    <p:sldId id="311" r:id="rId8"/>
    <p:sldId id="271" r:id="rId9"/>
    <p:sldId id="317" r:id="rId10"/>
    <p:sldId id="272" r:id="rId11"/>
    <p:sldId id="273" r:id="rId12"/>
    <p:sldId id="275" r:id="rId13"/>
    <p:sldId id="283" r:id="rId14"/>
    <p:sldId id="284" r:id="rId15"/>
    <p:sldId id="285" r:id="rId16"/>
    <p:sldId id="286" r:id="rId17"/>
    <p:sldId id="276" r:id="rId18"/>
    <p:sldId id="296" r:id="rId19"/>
    <p:sldId id="297" r:id="rId20"/>
    <p:sldId id="298" r:id="rId21"/>
    <p:sldId id="299" r:id="rId22"/>
    <p:sldId id="312" r:id="rId23"/>
    <p:sldId id="313" r:id="rId24"/>
    <p:sldId id="314" r:id="rId25"/>
    <p:sldId id="315" r:id="rId26"/>
    <p:sldId id="302" r:id="rId27"/>
    <p:sldId id="293" r:id="rId28"/>
    <p:sldId id="303" r:id="rId29"/>
    <p:sldId id="304" r:id="rId30"/>
    <p:sldId id="279" r:id="rId31"/>
    <p:sldId id="294" r:id="rId32"/>
    <p:sldId id="300" r:id="rId33"/>
    <p:sldId id="318" r:id="rId3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2105" autoAdjust="0"/>
  </p:normalViewPr>
  <p:slideViewPr>
    <p:cSldViewPr>
      <p:cViewPr>
        <p:scale>
          <a:sx n="100" d="100"/>
          <a:sy n="100" d="100"/>
        </p:scale>
        <p:origin x="-109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xxx,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54059" y="6475413"/>
            <a:ext cx="278986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Heejung</a:t>
            </a:r>
            <a:r>
              <a:rPr lang="en-US" altLang="ko-KR" dirty="0" smtClean="0"/>
              <a:t> Yu, </a:t>
            </a:r>
            <a:r>
              <a:rPr lang="en-US" altLang="ko-KR" dirty="0" err="1" smtClean="0"/>
              <a:t>Yeungnam</a:t>
            </a:r>
            <a:r>
              <a:rPr lang="en-US" altLang="ko-KR" dirty="0" smtClean="0"/>
              <a:t> Univ./NEWRACOM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xxx, NEWRACOM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802.11-15/0099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emf"/><Relationship Id="rId5" Type="http://schemas.openxmlformats.org/officeDocument/2006/relationships/image" Target="../media/image1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package" Target="../embeddings/Microsoft_Word_Document6.docx"/><Relationship Id="rId4" Type="http://schemas.openxmlformats.org/officeDocument/2006/relationships/package" Target="../embeddings/Microsoft_Word_Document4.docx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Document9.docx"/><Relationship Id="rId4" Type="http://schemas.openxmlformats.org/officeDocument/2006/relationships/package" Target="../embeddings/Microsoft_Word_Document7.docx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0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Word_Document15.docx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14.docx"/><Relationship Id="rId4" Type="http://schemas.openxmlformats.org/officeDocument/2006/relationships/package" Target="../embeddings/Microsoft_Word_Document12.docx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2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Word_Document20.docx"/><Relationship Id="rId4" Type="http://schemas.openxmlformats.org/officeDocument/2006/relationships/package" Target="../embeddings/Microsoft_Word_Document18.docx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Symbol Size for 11ax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56998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2929467"/>
            <a:ext cx="6467476" cy="3166534"/>
            <a:chOff x="1152525" y="2929467"/>
            <a:chExt cx="6467476" cy="316653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62941"/>
                </p:ext>
              </p:extLst>
            </p:nvPr>
          </p:nvGraphicFramePr>
          <p:xfrm>
            <a:off x="1152525" y="4067176"/>
            <a:ext cx="6467476" cy="202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" name="Document" r:id="rId4" imgW="6482060" imgH="2033140" progId="Word.Document.12">
                    <p:embed/>
                  </p:oleObj>
                </mc:Choice>
                <mc:Fallback>
                  <p:oleObj name="Document" r:id="rId4" imgW="6482060" imgH="203314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2525" y="4067176"/>
                          <a:ext cx="6467476" cy="2028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15241"/>
                </p:ext>
              </p:extLst>
            </p:nvPr>
          </p:nvGraphicFramePr>
          <p:xfrm>
            <a:off x="1154753" y="2929467"/>
            <a:ext cx="6465247" cy="131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4" name="Document" r:id="rId7" imgW="6482060" imgH="1315836" progId="Word.Document.12">
                    <p:embed/>
                  </p:oleObj>
                </mc:Choice>
                <mc:Fallback>
                  <p:oleObj name="Document" r:id="rId7" imgW="6482060" imgH="13158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54753" y="2929467"/>
                          <a:ext cx="6465247" cy="131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141562" y="2743200"/>
            <a:ext cx="6481762" cy="373063"/>
            <a:chOff x="1141562" y="2743200"/>
            <a:chExt cx="6481762" cy="37306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565624"/>
                </p:ext>
              </p:extLst>
            </p:nvPr>
          </p:nvGraphicFramePr>
          <p:xfrm>
            <a:off x="1141562" y="274320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" name="Document" r:id="rId10" imgW="6482060" imgH="373228" progId="Word.Document.12">
                    <p:embed/>
                  </p:oleObj>
                </mc:Choice>
                <mc:Fallback>
                  <p:oleObj name="Document" r:id="rId10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1562" y="274320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1143000" y="27432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&amp; 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7772400" cy="1676400"/>
          </a:xfrm>
        </p:spPr>
        <p:txBody>
          <a:bodyPr/>
          <a:lstStyle/>
          <a:p>
            <a:r>
              <a:rPr lang="en-US" sz="1800" b="0" dirty="0" smtClean="0"/>
              <a:t>Outdoor channels</a:t>
            </a:r>
          </a:p>
          <a:p>
            <a:pPr lvl="1"/>
            <a:r>
              <a:rPr lang="en-US" sz="1600" dirty="0" err="1" smtClean="0"/>
              <a:t>UMi-LoS</a:t>
            </a:r>
            <a:r>
              <a:rPr lang="en-US" sz="1600" dirty="0" smtClean="0"/>
              <a:t>,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, </a:t>
            </a:r>
            <a:r>
              <a:rPr lang="en-US" sz="1600" dirty="0" err="1" smtClean="0"/>
              <a:t>UMa-NLoS</a:t>
            </a:r>
            <a:endParaRPr lang="en-US" sz="1600" dirty="0" smtClean="0"/>
          </a:p>
          <a:p>
            <a:r>
              <a:rPr lang="en-US" sz="1800" b="0" dirty="0" err="1" smtClean="0"/>
              <a:t>NLoS</a:t>
            </a:r>
            <a:r>
              <a:rPr lang="en-US" sz="1800" b="0" dirty="0" smtClean="0"/>
              <a:t> channels have large delay spreads with significant probability </a:t>
            </a:r>
          </a:p>
          <a:p>
            <a:r>
              <a:rPr lang="en-US" sz="1800" b="0" dirty="0" err="1" smtClean="0"/>
              <a:t>Intersymbol</a:t>
            </a:r>
            <a:r>
              <a:rPr lang="en-US" sz="1800" b="0" dirty="0" smtClean="0"/>
              <a:t> interference</a:t>
            </a:r>
            <a:r>
              <a:rPr lang="en-US" sz="1800" b="0" dirty="0"/>
              <a:t> </a:t>
            </a:r>
            <a:r>
              <a:rPr lang="en-US" sz="1800" b="0" dirty="0" smtClean="0"/>
              <a:t>leads to high error floors </a:t>
            </a:r>
            <a:endParaRPr lang="en-US" sz="1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0540" y="3263913"/>
            <a:ext cx="7552459" cy="3089138"/>
            <a:chOff x="1828800" y="3276601"/>
            <a:chExt cx="7552459" cy="3089138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276601"/>
              <a:ext cx="4274127" cy="30891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2916382" y="3452897"/>
              <a:ext cx="0" cy="26533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22026" y="4232701"/>
              <a:ext cx="285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0.8 us CP leads to error floors</a:t>
              </a:r>
            </a:p>
            <a:p>
              <a:pPr algn="ctr"/>
              <a:r>
                <a:rPr lang="en-US" sz="1600" b="1" dirty="0" smtClean="0"/>
                <a:t> Need longer CPs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916382" y="4645595"/>
              <a:ext cx="3605645" cy="26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4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1342697"/>
          </a:xfrm>
        </p:spPr>
        <p:txBody>
          <a:bodyPr/>
          <a:lstStyle/>
          <a:p>
            <a:r>
              <a:rPr lang="en-US" sz="1800" b="0" dirty="0" smtClean="0"/>
              <a:t>Assume a fixed transmission bandwidth and choose an MCS</a:t>
            </a:r>
          </a:p>
          <a:p>
            <a:r>
              <a:rPr lang="en-US" sz="1800" dirty="0" smtClean="0"/>
              <a:t>R = code rate, bps = bits/sample (in the frequency domain. </a:t>
            </a:r>
            <a:r>
              <a:rPr lang="en-US" sz="1800" dirty="0" err="1" smtClean="0"/>
              <a:t>Eg</a:t>
            </a:r>
            <a:r>
              <a:rPr lang="en-US" sz="1800" dirty="0" smtClean="0"/>
              <a:t>. 256 QAM, bps = 8)</a:t>
            </a:r>
          </a:p>
          <a:p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dirty="0"/>
              <a:t> </a:t>
            </a:r>
            <a:r>
              <a:rPr lang="en-US" sz="1800" dirty="0" smtClean="0"/>
              <a:t>= symbol FFT size,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data</a:t>
            </a:r>
            <a:r>
              <a:rPr lang="en-US" sz="1800" baseline="-25000" dirty="0"/>
              <a:t> </a:t>
            </a:r>
            <a:r>
              <a:rPr lang="en-US" sz="1800" dirty="0"/>
              <a:t> </a:t>
            </a:r>
            <a:r>
              <a:rPr lang="en-US" sz="1800" dirty="0" smtClean="0"/>
              <a:t>= #data tones/symbol,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= #CP samples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117431" y="434074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Tone utilization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43800" y="3429000"/>
            <a:ext cx="500062" cy="6843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43800" y="40791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Depends only on MCS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953000" y="3762624"/>
            <a:ext cx="0" cy="506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19575" y="4340300"/>
            <a:ext cx="20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ecreases as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Unless we increase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  <a:cs typeface="Arial"/>
              </a:rPr>
              <a:t>fft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352800" y="3505200"/>
            <a:ext cx="0" cy="631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133600" y="429610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 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as </a:t>
            </a:r>
            <a:r>
              <a:rPr lang="en-US" sz="1400" dirty="0" err="1" smtClean="0">
                <a:solidFill>
                  <a:srgbClr val="00B05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00B05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00B05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As PER decreases for ISI channels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44757" y="564100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 a given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cp</a:t>
            </a:r>
            <a:r>
              <a:rPr lang="en-US" sz="1600" b="1" baseline="-25000" dirty="0"/>
              <a:t> </a:t>
            </a:r>
            <a:r>
              <a:rPr lang="en-US" sz="1600" b="1" dirty="0" smtClean="0"/>
              <a:t> (dictated by channel length), increase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fft</a:t>
            </a:r>
            <a:r>
              <a:rPr lang="en-US" sz="1600" b="1" dirty="0" smtClean="0"/>
              <a:t> for smaller overheads and greater spectral efficiency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𝑃𝐸𝑅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𝑏𝑝𝑠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blipFill rotWithShape="1">
                <a:blip r:embed="rId2"/>
                <a:stretch>
                  <a:fillRect l="-809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6276648" y="3623485"/>
            <a:ext cx="333375" cy="5929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5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36933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  <a:p>
            <a:pPr>
              <a:defRPr/>
            </a:pP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72235" y="2286000"/>
            <a:ext cx="8608619" cy="3962400"/>
          </a:xfrm>
        </p:spPr>
        <p:txBody>
          <a:bodyPr/>
          <a:lstStyle/>
          <a:p>
            <a:r>
              <a:rPr lang="en-US" sz="1800" b="0" dirty="0" smtClean="0"/>
              <a:t>Packet structure</a:t>
            </a:r>
          </a:p>
          <a:p>
            <a:pPr lvl="1"/>
            <a:r>
              <a:rPr lang="en-US" sz="1600" b="1" dirty="0" smtClean="0"/>
              <a:t>Payload</a:t>
            </a:r>
          </a:p>
          <a:p>
            <a:pPr lvl="2"/>
            <a:r>
              <a:rPr lang="en-US" sz="1400" dirty="0" smtClean="0"/>
              <a:t>1000 bytes</a:t>
            </a:r>
            <a:endParaRPr lang="en-US" sz="1400" dirty="0"/>
          </a:p>
          <a:p>
            <a:pPr lvl="2"/>
            <a:r>
              <a:rPr lang="en-US" sz="1400" dirty="0" smtClean="0"/>
              <a:t>FFT sizes: 64, 128, 256 FFT</a:t>
            </a:r>
          </a:p>
          <a:p>
            <a:pPr lvl="2"/>
            <a:r>
              <a:rPr lang="en-US" sz="1400" dirty="0"/>
              <a:t>Data </a:t>
            </a:r>
            <a:r>
              <a:rPr lang="en-US" sz="1400" dirty="0" smtClean="0"/>
              <a:t>tones as defined for corresponding FFT sizes in 11ac</a:t>
            </a:r>
          </a:p>
          <a:p>
            <a:pPr lvl="2"/>
            <a:r>
              <a:rPr lang="en-US" sz="1400" dirty="0" smtClean="0"/>
              <a:t>CP sizes: 0.8 us, 1.6 us </a:t>
            </a:r>
          </a:p>
          <a:p>
            <a:pPr lvl="1"/>
            <a:r>
              <a:rPr lang="en-US" sz="1600" b="0" dirty="0" smtClean="0"/>
              <a:t>11ax-LTF: 1 symbol, same (FFT size, GI) as payload</a:t>
            </a:r>
          </a:p>
          <a:p>
            <a:pPr lvl="1"/>
            <a:r>
              <a:rPr lang="en-US" sz="1600" dirty="0" smtClean="0"/>
              <a:t>11ax-Preamble: 3 symbols, 64 FFT (</a:t>
            </a:r>
            <a:r>
              <a:rPr lang="en-US" sz="1600" i="1" dirty="0" smtClean="0"/>
              <a:t>precise structure undecided now, but # guided by 11ac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How is the preamble relevant? </a:t>
            </a:r>
          </a:p>
          <a:p>
            <a:pPr lvl="2"/>
            <a:r>
              <a:rPr lang="en-US" sz="1600" b="0" dirty="0" smtClean="0"/>
              <a:t>Pilots used for phase tracking, reduce CFO estimation error</a:t>
            </a:r>
          </a:p>
          <a:p>
            <a:pPr marL="857250" lvl="2" indent="0">
              <a:buNone/>
            </a:pPr>
            <a:endParaRPr lang="en-US" sz="1600" b="0" dirty="0" smtClean="0"/>
          </a:p>
          <a:p>
            <a:r>
              <a:rPr lang="en-US" sz="1800" b="0" dirty="0" smtClean="0"/>
              <a:t>20MHz bandwidth, SISO, BCC </a:t>
            </a:r>
          </a:p>
          <a:p>
            <a:r>
              <a:rPr lang="en-US" sz="1800" b="0" dirty="0" smtClean="0"/>
              <a:t>Real processing</a:t>
            </a:r>
          </a:p>
          <a:p>
            <a:pPr lvl="1"/>
            <a:r>
              <a:rPr lang="en-US" sz="1600" dirty="0" smtClean="0"/>
              <a:t>Channel estimation, timing, frequency offset estimation, phase tracking, phase noise: all real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01894" y="1329173"/>
            <a:ext cx="7479114" cy="830297"/>
            <a:chOff x="482905" y="1108477"/>
            <a:chExt cx="7479114" cy="830297"/>
          </a:xfrm>
        </p:grpSpPr>
        <p:sp>
          <p:nvSpPr>
            <p:cNvPr id="25" name="Rectangle 24"/>
            <p:cNvSpPr/>
            <p:nvPr/>
          </p:nvSpPr>
          <p:spPr>
            <a:xfrm>
              <a:off x="482905" y="1633974"/>
              <a:ext cx="9144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7305" y="1633974"/>
              <a:ext cx="914400" cy="3048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1705" y="1633974"/>
              <a:ext cx="4572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00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7556" y="1633974"/>
              <a:ext cx="9144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71956" y="1633974"/>
              <a:ext cx="2890063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92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36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7657" y="1267783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L-SIG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278" y="1108477"/>
              <a:ext cx="106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</a:t>
              </a:r>
            </a:p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Preamble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1147" y="125342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83378" y="121619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Payload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72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844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8126"/>
          <a:stretch/>
        </p:blipFill>
        <p:spPr>
          <a:xfrm>
            <a:off x="78427" y="1528328"/>
            <a:ext cx="4603110" cy="3383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7605"/>
          <a:stretch/>
        </p:blipFill>
        <p:spPr>
          <a:xfrm>
            <a:off x="4681537" y="1604527"/>
            <a:ext cx="4443413" cy="323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125"/>
          <a:stretch/>
        </p:blipFill>
        <p:spPr>
          <a:xfrm>
            <a:off x="152400" y="1600200"/>
            <a:ext cx="4265090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8229"/>
          <a:stretch/>
        </p:blipFill>
        <p:spPr>
          <a:xfrm>
            <a:off x="4495800" y="1647825"/>
            <a:ext cx="4285549" cy="3124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8126"/>
          <a:stretch/>
        </p:blipFill>
        <p:spPr>
          <a:xfrm>
            <a:off x="45243" y="1600200"/>
            <a:ext cx="4450557" cy="32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7708"/>
          <a:stretch/>
        </p:blipFill>
        <p:spPr>
          <a:xfrm>
            <a:off x="4505325" y="1619250"/>
            <a:ext cx="4526757" cy="3303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9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8230"/>
          <a:stretch/>
        </p:blipFill>
        <p:spPr>
          <a:xfrm>
            <a:off x="142875" y="1402771"/>
            <a:ext cx="4419966" cy="3245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8126"/>
          <a:stretch/>
        </p:blipFill>
        <p:spPr>
          <a:xfrm>
            <a:off x="4495800" y="1383718"/>
            <a:ext cx="4581161" cy="334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4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metric used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39200" cy="4495800"/>
          </a:xfrm>
        </p:spPr>
        <p:txBody>
          <a:bodyPr/>
          <a:lstStyle/>
          <a:p>
            <a:r>
              <a:rPr lang="en-US" sz="1800" dirty="0" err="1" smtClean="0"/>
              <a:t>Goodput</a:t>
            </a:r>
            <a:r>
              <a:rPr lang="en-US" sz="1800" dirty="0" smtClean="0"/>
              <a:t> = max spectral efficiency obtained by picking the best MCS (for each SNR)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600450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CP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, choose largest possible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CP overhead decreases, tone utilization also improves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FFT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, there is a tradeoff in choosing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small overhead, but PER may be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PER is small, but overhead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the sweet spot for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×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𝑀𝐶𝑆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1 −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𝑃𝐸𝑅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 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𝑏𝑝𝑠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blipFill rotWithShape="1">
                <a:blip r:embed="rId2"/>
                <a:stretch>
                  <a:fillRect l="-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best results, pick as large an FFT as possible and then pick the smallest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Increasing CP has no PER benefit in AWGN, increasing FFT reduces overhead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1.32x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pPr lvl="1"/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126"/>
          <a:stretch/>
        </p:blipFill>
        <p:spPr>
          <a:xfrm>
            <a:off x="118087" y="1600200"/>
            <a:ext cx="4301513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812"/>
          <a:stretch/>
        </p:blipFill>
        <p:spPr>
          <a:xfrm>
            <a:off x="4572000" y="1612322"/>
            <a:ext cx="4435221" cy="3264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3393" y="133532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3448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11nD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8438"/>
          <a:stretch/>
        </p:blipFill>
        <p:spPr>
          <a:xfrm>
            <a:off x="304800" y="1638301"/>
            <a:ext cx="4324350" cy="326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333"/>
          <a:stretch/>
        </p:blipFill>
        <p:spPr>
          <a:xfrm>
            <a:off x="4762500" y="1695450"/>
            <a:ext cx="4241283" cy="3140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029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~1.3x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Since channels have small delay spreads, 0.8 us CP has 6-7% better throughput than 1.6 us CP (256 FFT, around 15-20 dB)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36130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36130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31913" y="1371600"/>
            <a:ext cx="6486225" cy="5173663"/>
            <a:chOff x="1331913" y="1371600"/>
            <a:chExt cx="6486225" cy="51736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306511"/>
                </p:ext>
              </p:extLst>
            </p:nvPr>
          </p:nvGraphicFramePr>
          <p:xfrm>
            <a:off x="1331913" y="1576388"/>
            <a:ext cx="6481762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" name="Document" r:id="rId4" imgW="6482060" imgH="2560410" progId="Word.Document.12">
                    <p:embed/>
                  </p:oleObj>
                </mc:Choice>
                <mc:Fallback>
                  <p:oleObj name="Document" r:id="rId4" imgW="6482060" imgH="256041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31913" y="1576388"/>
                          <a:ext cx="6481762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334938" y="13716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4690077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6" name="Document" r:id="rId7" imgW="6482060" imgH="373228" progId="Word.Document.12">
                      <p:embed/>
                    </p:oleObj>
                  </mc:Choice>
                  <mc:Fallback>
                    <p:oleObj name="Document" r:id="rId7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Straight Connector 10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284549"/>
                </p:ext>
              </p:extLst>
            </p:nvPr>
          </p:nvGraphicFramePr>
          <p:xfrm>
            <a:off x="1336376" y="3962400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7" name="Document" r:id="rId10" imgW="6482060" imgH="2582365" progId="Word.Document.12">
                    <p:embed/>
                  </p:oleObj>
                </mc:Choice>
                <mc:Fallback>
                  <p:oleObj name="Document" r:id="rId10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36376" y="3962400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812"/>
          <a:stretch/>
        </p:blipFill>
        <p:spPr>
          <a:xfrm>
            <a:off x="38100" y="1636607"/>
            <a:ext cx="4533900" cy="3349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917"/>
          <a:stretch/>
        </p:blipFill>
        <p:spPr>
          <a:xfrm>
            <a:off x="4581525" y="1692065"/>
            <a:ext cx="4495459" cy="3312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425" y="49149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high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 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nearly </a:t>
            </a:r>
            <a:r>
              <a:rPr lang="en-US" sz="1400" b="1" dirty="0" smtClean="0">
                <a:solidFill>
                  <a:srgbClr val="FF0000"/>
                </a:solidFill>
              </a:rPr>
              <a:t>2.2x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dirty="0" smtClean="0"/>
              <a:t> of (64 FFT, 0.8 us CP)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small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Thermal noise dominates ISI: increasing CP doesn’t give substantial PER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Stick to smaller CPs, but use larger FFTs: (256 FFT, 0.8 us CP) works best</a:t>
            </a:r>
          </a:p>
          <a:p>
            <a:pPr lvl="1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3900" y="135960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0307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8020"/>
          <a:stretch/>
        </p:blipFill>
        <p:spPr>
          <a:xfrm>
            <a:off x="200025" y="1783772"/>
            <a:ext cx="4524444" cy="336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751"/>
          <a:stretch/>
        </p:blipFill>
        <p:spPr>
          <a:xfrm>
            <a:off x="4714944" y="1812347"/>
            <a:ext cx="4343400" cy="323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844" y="5257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delay spreads leads to high 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</a:t>
            </a:r>
            <a:r>
              <a:rPr lang="en-US" sz="1400" b="1" dirty="0" smtClean="0">
                <a:solidFill>
                  <a:srgbClr val="FF0000"/>
                </a:solidFill>
              </a:rPr>
              <a:t>~2.5x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(64 FFT, 0.8 us CP) at 25 dB SNR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44" y="150677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44341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UL-OFDMA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jitter across users on the UL effectively increases channel delay spread. What is the impact on performance?</a:t>
            </a:r>
          </a:p>
          <a:p>
            <a:pPr lvl="1"/>
            <a:r>
              <a:rPr lang="en-US" dirty="0" smtClean="0"/>
              <a:t>Impact of intended user delay on himself</a:t>
            </a:r>
          </a:p>
          <a:p>
            <a:pPr lvl="1"/>
            <a:r>
              <a:rPr lang="en-US" dirty="0" smtClean="0"/>
              <a:t>Impact of delay of interfering users on intended user</a:t>
            </a:r>
          </a:p>
          <a:p>
            <a:pPr lvl="1"/>
            <a:endParaRPr lang="en-US" dirty="0"/>
          </a:p>
          <a:p>
            <a:r>
              <a:rPr lang="en-US" dirty="0" smtClean="0"/>
              <a:t>Sources of timing jitter</a:t>
            </a:r>
          </a:p>
          <a:p>
            <a:pPr lvl="1"/>
            <a:r>
              <a:rPr lang="en-US" dirty="0" smtClean="0"/>
              <a:t>Different round trip delay</a:t>
            </a:r>
          </a:p>
          <a:p>
            <a:pPr lvl="1"/>
            <a:r>
              <a:rPr lang="en-US" dirty="0" smtClean="0"/>
              <a:t>Different timing acquisition points due to different channel delay spreads and noise</a:t>
            </a:r>
          </a:p>
          <a:p>
            <a:pPr lvl="1"/>
            <a:r>
              <a:rPr lang="en-US" dirty="0" smtClean="0"/>
              <a:t>Net timing jitter  ~1.3 us (details in Appendix)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UL OFDMA with 4 users</a:t>
            </a:r>
          </a:p>
          <a:p>
            <a:r>
              <a:rPr lang="en-US" sz="1600" dirty="0"/>
              <a:t>Each user has one antenna, AP has 4 Rx antenna</a:t>
            </a:r>
          </a:p>
          <a:p>
            <a:r>
              <a:rPr lang="en-US" sz="1600" dirty="0"/>
              <a:t>20MHz, 256 FFT </a:t>
            </a:r>
          </a:p>
          <a:p>
            <a:pPr lvl="1"/>
            <a:r>
              <a:rPr lang="en-US" sz="1400" dirty="0"/>
              <a:t>Each user is allocated a contiguous block of 56 tone.</a:t>
            </a:r>
          </a:p>
          <a:p>
            <a:pPr lvl="1"/>
            <a:r>
              <a:rPr lang="en-US" sz="1400" dirty="0"/>
              <a:t>There is one guard tone between two adjacent blocks.</a:t>
            </a:r>
          </a:p>
          <a:p>
            <a:pPr lvl="1"/>
            <a:r>
              <a:rPr lang="en-US" sz="1400" dirty="0"/>
              <a:t>User allocations are fixed, and the second user (middle one) is the desired user (PER/</a:t>
            </a:r>
            <a:r>
              <a:rPr lang="en-US" sz="1400" dirty="0" err="1"/>
              <a:t>Goodput</a:t>
            </a:r>
            <a:r>
              <a:rPr lang="en-US" sz="1400" dirty="0"/>
              <a:t> are calculated for this user)</a:t>
            </a:r>
            <a:endParaRPr lang="en-US" sz="1600" dirty="0"/>
          </a:p>
          <a:p>
            <a:r>
              <a:rPr lang="en-US" sz="1600" dirty="0" smtClean="0"/>
              <a:t>GI values considered: 1.6us, </a:t>
            </a:r>
            <a:r>
              <a:rPr lang="en-US" sz="1600" dirty="0"/>
              <a:t>3.2us </a:t>
            </a:r>
            <a:endParaRPr lang="en-US" sz="1600" dirty="0" smtClean="0"/>
          </a:p>
          <a:p>
            <a:r>
              <a:rPr lang="en-US" sz="1600" dirty="0" smtClean="0"/>
              <a:t>ITU </a:t>
            </a:r>
            <a:r>
              <a:rPr lang="en-US" sz="1600" dirty="0" err="1"/>
              <a:t>UMi</a:t>
            </a:r>
            <a:r>
              <a:rPr lang="en-US" sz="1600" dirty="0"/>
              <a:t> NLOS channel </a:t>
            </a:r>
          </a:p>
          <a:p>
            <a:r>
              <a:rPr lang="en-US" sz="1600" dirty="0"/>
              <a:t>1000 </a:t>
            </a:r>
            <a:r>
              <a:rPr lang="en-US" sz="1600" dirty="0" smtClean="0"/>
              <a:t>bytes packets</a:t>
            </a:r>
          </a:p>
          <a:p>
            <a:r>
              <a:rPr lang="en-US" sz="1600" dirty="0" smtClean="0"/>
              <a:t>Real channel estimation from one LTF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2193" y="5191125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Interfering users have no jitter</a:t>
            </a:r>
          </a:p>
          <a:p>
            <a:pPr algn="ctr"/>
            <a:r>
              <a:rPr lang="en-US" sz="1600" dirty="0" smtClean="0"/>
              <a:t>For intended user delay of 1.2 us</a:t>
            </a:r>
          </a:p>
          <a:p>
            <a:pPr algn="ctr"/>
            <a:r>
              <a:rPr lang="en-US" sz="1600" dirty="0" err="1" smtClean="0"/>
              <a:t>Goodput</a:t>
            </a:r>
            <a:r>
              <a:rPr lang="en-US" sz="1600" dirty="0" smtClean="0"/>
              <a:t> with 3.2 us GI = </a:t>
            </a:r>
            <a:r>
              <a:rPr lang="en-US" sz="1600" b="1" dirty="0" smtClean="0">
                <a:solidFill>
                  <a:srgbClr val="FF0000"/>
                </a:solidFill>
              </a:rPr>
              <a:t>1.16x</a:t>
            </a:r>
            <a:r>
              <a:rPr lang="en-US" sz="1600" dirty="0" smtClean="0"/>
              <a:t> </a:t>
            </a:r>
            <a:r>
              <a:rPr lang="en-US" sz="1600" dirty="0" err="1" smtClean="0"/>
              <a:t>Goodput</a:t>
            </a:r>
            <a:r>
              <a:rPr lang="en-US" sz="1600" dirty="0" smtClean="0"/>
              <a:t> with 1.6 us GI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504" r="6556" b="3052"/>
          <a:stretch/>
        </p:blipFill>
        <p:spPr>
          <a:xfrm>
            <a:off x="2094389" y="1190774"/>
            <a:ext cx="4687409" cy="3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4847897"/>
          </a:xfrm>
        </p:spPr>
        <p:txBody>
          <a:bodyPr/>
          <a:lstStyle/>
          <a:p>
            <a:r>
              <a:rPr lang="en-US" sz="1600" dirty="0" smtClean="0"/>
              <a:t>Summary</a:t>
            </a:r>
          </a:p>
          <a:p>
            <a:pPr lvl="1"/>
            <a:r>
              <a:rPr lang="en-US" sz="1400" dirty="0" smtClean="0"/>
              <a:t>256 FFT consistently outperforms current symbol choice of (64 FFT, 0.8 us CP)</a:t>
            </a:r>
          </a:p>
          <a:p>
            <a:pPr lvl="1"/>
            <a:r>
              <a:rPr lang="en-US" sz="1400" dirty="0" err="1" smtClean="0"/>
              <a:t>Goodput</a:t>
            </a:r>
            <a:r>
              <a:rPr lang="en-US" sz="1400" dirty="0" smtClean="0"/>
              <a:t> gains range from 1.3x-2.5x depending on channel</a:t>
            </a:r>
          </a:p>
          <a:p>
            <a:pPr lvl="1"/>
            <a:r>
              <a:rPr lang="en-US" sz="1400" dirty="0" smtClean="0"/>
              <a:t>Use 0.8 us CP with 256 FFT for high efficiency in indoor channels</a:t>
            </a:r>
          </a:p>
          <a:p>
            <a:pPr lvl="1"/>
            <a:r>
              <a:rPr lang="en-US" sz="1400" dirty="0" smtClean="0"/>
              <a:t>Use 1.6 us CP with 256 FFT for greater robustness to long outdoor channels and indoor UL OFDMA/MU</a:t>
            </a:r>
            <a:endParaRPr lang="en-US" sz="1400" dirty="0"/>
          </a:p>
          <a:p>
            <a:pPr lvl="1"/>
            <a:r>
              <a:rPr lang="en-US" sz="1400" dirty="0" smtClean="0"/>
              <a:t>Use 3.2 us CP with 256 FFT for robust performance in outdoor UL OFDMA/MU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Why not even higher FFT sizes, say 512 FFT over 20 MHz?</a:t>
            </a:r>
          </a:p>
          <a:p>
            <a:pPr lvl="1"/>
            <a:r>
              <a:rPr lang="en-US" sz="1400" dirty="0" smtClean="0"/>
              <a:t>Implementation complexities increase with increasing FFT sizes and bandwidths</a:t>
            </a:r>
          </a:p>
          <a:p>
            <a:pPr lvl="1"/>
            <a:r>
              <a:rPr lang="en-US" sz="1400" dirty="0" smtClean="0"/>
              <a:t>Tones are more narrowly spaced , CFO correction needs to be very precise: challenging task [1]</a:t>
            </a:r>
          </a:p>
          <a:p>
            <a:pPr lvl="1"/>
            <a:r>
              <a:rPr lang="en-US" sz="1400" b="0" dirty="0" smtClean="0"/>
              <a:t>Incremental gain over 256 FFT (3-6% depending on CP size) too small for increased complexity</a:t>
            </a:r>
          </a:p>
          <a:p>
            <a:pPr lvl="1"/>
            <a:r>
              <a:rPr lang="en-US" sz="1400" dirty="0"/>
              <a:t>256 FFT size in 20 MHz seems to </a:t>
            </a:r>
            <a:r>
              <a:rPr lang="en-US" sz="1400" dirty="0" smtClean="0"/>
              <a:t>be the sweet spot between performance and implementation complexities</a:t>
            </a:r>
            <a:endParaRPr lang="en-US" sz="1400" dirty="0"/>
          </a:p>
          <a:p>
            <a:pPr lvl="1"/>
            <a:endParaRPr lang="en-US" sz="1400" b="0" dirty="0" smtClean="0"/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62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3781097"/>
          </a:xfrm>
        </p:spPr>
        <p:txBody>
          <a:bodyPr/>
          <a:lstStyle/>
          <a:p>
            <a:r>
              <a:rPr lang="en-US" sz="1800" dirty="0" smtClean="0"/>
              <a:t>We propose that 11ax shall have one longer payload symbol size of duration 12.8 us based on a 256 FFT in 20 MHz</a:t>
            </a:r>
          </a:p>
          <a:p>
            <a:pPr lvl="1"/>
            <a:r>
              <a:rPr lang="en-US" sz="1600" dirty="0" smtClean="0"/>
              <a:t>And correspondingly 512 FFT in 40 MHz, 1024 FFT in 80 MHz/80+80 MHz and 2048 FFT in 160 MHz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 smtClean="0"/>
              <a:t>We also propose to use the following CP sizes: 0.8 us, 1.6 us and 3.2 us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b="0" dirty="0"/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US" sz="1800" dirty="0" smtClean="0"/>
              <a:t>11-14-0801-00-00ax-envisioning-11ax-phy-structure-part-ii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support that 11ax payload symbols use </a:t>
            </a:r>
            <a:r>
              <a:rPr lang="en-US" sz="1800" dirty="0"/>
              <a:t>symbol size based on a 256 FFT in 20 </a:t>
            </a:r>
            <a:r>
              <a:rPr lang="en-US" sz="1800" dirty="0" smtClean="0"/>
              <a:t>MHz?</a:t>
            </a:r>
            <a:endParaRPr lang="en-US" sz="1800" dirty="0"/>
          </a:p>
          <a:p>
            <a:pPr lvl="1"/>
            <a:r>
              <a:rPr lang="en-US" sz="1600" dirty="0"/>
              <a:t>And correspondingly 512 FFT in 40 MHz, 1024 FFT in 80 MHz/80+80 MHz and 2048 FFT in 160 </a:t>
            </a:r>
            <a:r>
              <a:rPr lang="en-US" sz="1600" dirty="0" smtClean="0"/>
              <a:t>MHz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support the following CP choices for the proposed payload symbols: 0.8 us, 1.6 us and 3.2 us?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19200" y="1447800"/>
            <a:ext cx="6482347" cy="4808033"/>
            <a:chOff x="1219200" y="1447800"/>
            <a:chExt cx="6482347" cy="4808033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4478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176776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19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066111"/>
                </p:ext>
              </p:extLst>
            </p:nvPr>
          </p:nvGraphicFramePr>
          <p:xfrm>
            <a:off x="1225986" y="1657350"/>
            <a:ext cx="6470214" cy="222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0" name="Document" r:id="rId7" imgW="6482060" imgH="2236490" progId="Word.Document.12">
                    <p:embed/>
                  </p:oleObj>
                </mc:Choice>
                <mc:Fallback>
                  <p:oleObj name="Document" r:id="rId7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5986" y="1657350"/>
                          <a:ext cx="6470214" cy="222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87142"/>
                </p:ext>
              </p:extLst>
            </p:nvPr>
          </p:nvGraphicFramePr>
          <p:xfrm>
            <a:off x="1225985" y="3711070"/>
            <a:ext cx="6475562" cy="254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1" name="Document" r:id="rId10" imgW="6482060" imgH="2544574" progId="Word.Document.12">
                    <p:embed/>
                  </p:oleObj>
                </mc:Choice>
                <mc:Fallback>
                  <p:oleObj name="Document" r:id="rId10" imgW="6482060" imgH="254457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25985" y="3711070"/>
                          <a:ext cx="6475562" cy="2544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 bwMode="auto">
            <a:xfrm>
              <a:off x="1220638" y="60960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8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6096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UMa-NLoS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8751"/>
          <a:stretch/>
        </p:blipFill>
        <p:spPr>
          <a:xfrm>
            <a:off x="228600" y="1685381"/>
            <a:ext cx="4267200" cy="315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8022"/>
          <a:stretch/>
        </p:blipFill>
        <p:spPr>
          <a:xfrm>
            <a:off x="4600575" y="1672172"/>
            <a:ext cx="4328965" cy="3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UMa-NLoS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604"/>
          <a:stretch/>
        </p:blipFill>
        <p:spPr>
          <a:xfrm>
            <a:off x="228600" y="1763801"/>
            <a:ext cx="443559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917"/>
          <a:stretch/>
        </p:blipFill>
        <p:spPr>
          <a:xfrm>
            <a:off x="4721348" y="1792836"/>
            <a:ext cx="4346451" cy="3218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41484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5407" y="139579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7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timing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Different round trip delays can contribute 0.6 us (~ 200 m)</a:t>
            </a:r>
          </a:p>
          <a:p>
            <a:endParaRPr lang="en-US" sz="1600" dirty="0"/>
          </a:p>
          <a:p>
            <a:r>
              <a:rPr lang="en-US" sz="1600" dirty="0" smtClean="0"/>
              <a:t>Timing acquisition on DL can contribute 0.7 us jitter in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 channels. For example, at 10 dB in figure below, 14 samples @ 20 MHz = 0.7 us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686" r="6994" b="1902"/>
          <a:stretch/>
        </p:blipFill>
        <p:spPr>
          <a:xfrm>
            <a:off x="933451" y="2971800"/>
            <a:ext cx="3657600" cy="3136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has 4 antennas, STA has 1 antenna</a:t>
            </a:r>
          </a:p>
          <a:p>
            <a:pPr algn="ctr"/>
            <a:r>
              <a:rPr lang="en-US" dirty="0" smtClean="0"/>
              <a:t>Timing acquired from L-LTF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20638" y="1099343"/>
            <a:ext cx="6481762" cy="5250657"/>
            <a:chOff x="1220638" y="1261268"/>
            <a:chExt cx="6481762" cy="5250657"/>
          </a:xfrm>
        </p:grpSpPr>
        <p:grpSp>
          <p:nvGrpSpPr>
            <p:cNvPr id="12" name="Group 11"/>
            <p:cNvGrpSpPr/>
            <p:nvPr/>
          </p:nvGrpSpPr>
          <p:grpSpPr>
            <a:xfrm>
              <a:off x="1220638" y="1261268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285135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63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04989"/>
                </p:ext>
              </p:extLst>
            </p:nvPr>
          </p:nvGraphicFramePr>
          <p:xfrm>
            <a:off x="1220638" y="1457325"/>
            <a:ext cx="6481762" cy="505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4" name="Document" r:id="rId7" imgW="6482060" imgH="5055316" progId="Word.Document.12">
                    <p:embed/>
                  </p:oleObj>
                </mc:Choice>
                <mc:Fallback>
                  <p:oleObj name="Document" r:id="rId7" imgW="6482060" imgH="50553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0638" y="1457325"/>
                          <a:ext cx="6481762" cy="505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1201738"/>
            <a:ext cx="6483200" cy="5275262"/>
            <a:chOff x="1143000" y="1152525"/>
            <a:chExt cx="6483200" cy="527526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584228"/>
                </p:ext>
              </p:extLst>
            </p:nvPr>
          </p:nvGraphicFramePr>
          <p:xfrm>
            <a:off x="1143000" y="1371600"/>
            <a:ext cx="64817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1" name="Document" r:id="rId4" imgW="6482060" imgH="585936" progId="Word.Document.12">
                    <p:embed/>
                  </p:oleObj>
                </mc:Choice>
                <mc:Fallback>
                  <p:oleObj name="Document" r:id="rId4" imgW="6482060" imgH="5859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43000" y="1371600"/>
                          <a:ext cx="6481762" cy="585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26327"/>
                </p:ext>
              </p:extLst>
            </p:nvPr>
          </p:nvGraphicFramePr>
          <p:xfrm>
            <a:off x="1143000" y="1781175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2" name="Document" r:id="rId7" imgW="6482060" imgH="2582365" progId="Word.Document.12">
                    <p:embed/>
                  </p:oleObj>
                </mc:Choice>
                <mc:Fallback>
                  <p:oleObj name="Document" r:id="rId7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781175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787567"/>
                </p:ext>
              </p:extLst>
            </p:nvPr>
          </p:nvGraphicFramePr>
          <p:xfrm>
            <a:off x="1143000" y="4191000"/>
            <a:ext cx="6481762" cy="223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3" name="Document" r:id="rId10" imgW="6482060" imgH="2236490" progId="Word.Document.12">
                    <p:embed/>
                  </p:oleObj>
                </mc:Choice>
                <mc:Fallback>
                  <p:oleObj name="Document" r:id="rId10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3000" y="4191000"/>
                          <a:ext cx="6481762" cy="2236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52824"/>
                </p:ext>
              </p:extLst>
            </p:nvPr>
          </p:nvGraphicFramePr>
          <p:xfrm>
            <a:off x="1144438" y="1166018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4" name="Document" r:id="rId13" imgW="6482060" imgH="373228" progId="Word.Document.12">
                    <p:embed/>
                  </p:oleObj>
                </mc:Choice>
                <mc:Fallback>
                  <p:oleObj name="Document" r:id="rId13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44438" y="1166018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 bwMode="auto">
            <a:xfrm>
              <a:off x="1143000" y="1152525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46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31968"/>
              </p:ext>
            </p:extLst>
          </p:nvPr>
        </p:nvGraphicFramePr>
        <p:xfrm>
          <a:off x="1147359" y="1600200"/>
          <a:ext cx="64674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Document" r:id="rId4" imgW="6482060" imgH="3912237" progId="Word.Document.12">
                  <p:embed/>
                </p:oleObj>
              </mc:Choice>
              <mc:Fallback>
                <p:oleObj name="Document" r:id="rId4" imgW="6482060" imgH="3912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359" y="1600200"/>
                        <a:ext cx="6467475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1387098"/>
            <a:ext cx="6481762" cy="376615"/>
            <a:chOff x="1143000" y="1387098"/>
            <a:chExt cx="6481762" cy="37661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061499"/>
                </p:ext>
              </p:extLst>
            </p:nvPr>
          </p:nvGraphicFramePr>
          <p:xfrm>
            <a:off x="1143000" y="139065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9" name="Document" r:id="rId7" imgW="6482060" imgH="373228" progId="Word.Document.12">
                    <p:embed/>
                  </p:oleObj>
                </mc:Choice>
                <mc:Fallback>
                  <p:oleObj name="Document" r:id="rId7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39065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 bwMode="auto">
            <a:xfrm>
              <a:off x="1143000" y="1387098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295400"/>
            <a:ext cx="6480544" cy="5406730"/>
            <a:chOff x="910856" y="978195"/>
            <a:chExt cx="6480544" cy="540673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195653"/>
                </p:ext>
              </p:extLst>
            </p:nvPr>
          </p:nvGraphicFramePr>
          <p:xfrm>
            <a:off x="914400" y="1179513"/>
            <a:ext cx="6477000" cy="384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3" name="Document" r:id="rId4" imgW="6482060" imgH="3882005" progId="Word.Document.12">
                    <p:embed/>
                  </p:oleObj>
                </mc:Choice>
                <mc:Fallback>
                  <p:oleObj name="Document" r:id="rId4" imgW="6482060" imgH="3882005" progId="Word.Document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179513"/>
                          <a:ext cx="6477000" cy="384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932786"/>
                </p:ext>
              </p:extLst>
            </p:nvPr>
          </p:nvGraphicFramePr>
          <p:xfrm>
            <a:off x="910856" y="2514600"/>
            <a:ext cx="6480544" cy="387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4" name="Document" r:id="rId7" imgW="6482060" imgH="3902880" progId="Word.Document.12">
                    <p:embed/>
                  </p:oleObj>
                </mc:Choice>
                <mc:Fallback>
                  <p:oleObj name="Document" r:id="rId7" imgW="6482060" imgH="390288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0856" y="2514600"/>
                          <a:ext cx="6480544" cy="387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914400" y="978195"/>
              <a:ext cx="6477000" cy="393405"/>
              <a:chOff x="1143000" y="1387098"/>
              <a:chExt cx="6481762" cy="376615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7836059"/>
                  </p:ext>
                </p:extLst>
              </p:nvPr>
            </p:nvGraphicFramePr>
            <p:xfrm>
              <a:off x="1143000" y="139065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05" name="Document" r:id="rId10" imgW="6482060" imgH="373228" progId="Word.Document.12">
                      <p:embed/>
                    </p:oleObj>
                  </mc:Choice>
                  <mc:Fallback>
                    <p:oleObj name="Document" r:id="rId10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143000" y="139065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Connector 14"/>
              <p:cNvCxnSpPr/>
              <p:nvPr/>
            </p:nvCxnSpPr>
            <p:spPr bwMode="auto">
              <a:xfrm>
                <a:off x="1143000" y="1387098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 smtClean="0"/>
              <a:t>The issue of symbol size for 11ax payloads has been discussed previously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: [1] investigated the impact of CFO estimation on symbols with larger FFT sizes (256 and 512 FFT)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We have investigated several symbol durations for the payload and propose a new symbol duration</a:t>
            </a:r>
          </a:p>
          <a:p>
            <a:endParaRPr lang="en-US" sz="1600" dirty="0"/>
          </a:p>
          <a:p>
            <a:r>
              <a:rPr lang="en-US" sz="1600" dirty="0" smtClean="0"/>
              <a:t>We also follow up with a proposal for the choices of CP</a:t>
            </a:r>
          </a:p>
          <a:p>
            <a:endParaRPr lang="en-US" sz="1600" dirty="0"/>
          </a:p>
          <a:p>
            <a:r>
              <a:rPr lang="en-US" sz="1600" dirty="0"/>
              <a:t>Provide simulations with real processing that show</a:t>
            </a:r>
          </a:p>
          <a:p>
            <a:pPr lvl="1"/>
            <a:r>
              <a:rPr lang="en-US" sz="1600" dirty="0"/>
              <a:t>Significant </a:t>
            </a:r>
            <a:r>
              <a:rPr lang="en-US" sz="1600" dirty="0" err="1"/>
              <a:t>goodput</a:t>
            </a:r>
            <a:r>
              <a:rPr lang="en-US" sz="1600" dirty="0"/>
              <a:t> gains over current choice of (64 FFT, 0.8 us CP) </a:t>
            </a:r>
          </a:p>
          <a:p>
            <a:pPr lvl="1"/>
            <a:r>
              <a:rPr lang="en-US" sz="1600" dirty="0"/>
              <a:t>Robust performance in outdoor UL OFDMA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Proposal on </a:t>
            </a:r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s</a:t>
            </a:r>
            <a:r>
              <a:rPr lang="en-US" dirty="0" smtClean="0"/>
              <a:t>ymbol size &amp; CP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/>
              <a:t>We propose to replace the current symbol duration (3.2 us) with longer </a:t>
            </a:r>
            <a:r>
              <a:rPr lang="en-US" sz="1600" dirty="0" smtClean="0"/>
              <a:t>symbols of duration 12.8 us </a:t>
            </a:r>
            <a:r>
              <a:rPr lang="en-US" sz="1600" dirty="0"/>
              <a:t>in the payload to meet the following 11ax requirements</a:t>
            </a:r>
          </a:p>
          <a:p>
            <a:pPr lvl="1"/>
            <a:r>
              <a:rPr lang="en-US" sz="1600" dirty="0"/>
              <a:t>Robustness in outdoor channels: both point to point and point-to-multipoint (UL MU/UL OFDMA)</a:t>
            </a:r>
          </a:p>
          <a:p>
            <a:pPr lvl="1"/>
            <a:r>
              <a:rPr lang="en-US" sz="1600" dirty="0"/>
              <a:t>Greater tolerance to timing jitter across users in UL MU/OFDMA</a:t>
            </a:r>
          </a:p>
          <a:p>
            <a:pPr lvl="1"/>
            <a:r>
              <a:rPr lang="en-US" sz="1600" dirty="0"/>
              <a:t>Efficient indoor operation by reducing CP overhead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sz="1600" dirty="0" smtClean="0"/>
              <a:t>We also propose the three following natural CP sizes for the proposed longer payload symbols</a:t>
            </a:r>
          </a:p>
          <a:p>
            <a:pPr lvl="1"/>
            <a:r>
              <a:rPr lang="en-US" sz="1600" dirty="0" smtClean="0"/>
              <a:t>0.8 us: similar to 11ac long GI, in particular serving high efficiency in indoor settings</a:t>
            </a:r>
          </a:p>
          <a:p>
            <a:pPr lvl="1"/>
            <a:r>
              <a:rPr lang="en-US" sz="1600" dirty="0" smtClean="0"/>
              <a:t>1.6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short GI, in particular serving high efficiency in outdoor channels and indoor UL MU/OFDMA</a:t>
            </a:r>
          </a:p>
          <a:p>
            <a:pPr lvl="1"/>
            <a:r>
              <a:rPr lang="en-US" sz="1600" dirty="0" smtClean="0"/>
              <a:t>3.2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long GI, in particular providing robustness in the challenging case of outdoor UL MU/OFDMA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97737</TotalTime>
  <Words>1991</Words>
  <Application>Microsoft Office PowerPoint</Application>
  <PresentationFormat>On-screen Show (4:3)</PresentationFormat>
  <Paragraphs>305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802-11-Submission</vt:lpstr>
      <vt:lpstr>Document</vt:lpstr>
      <vt:lpstr>Payload Symbol Size for 11ax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Proposal on payload symbol size &amp; CP size</vt:lpstr>
      <vt:lpstr>Channel models &amp; implications</vt:lpstr>
      <vt:lpstr>Spectral efficiency</vt:lpstr>
      <vt:lpstr>Simulation setup</vt:lpstr>
      <vt:lpstr>UMi-LoS: PER for MCS 0-4</vt:lpstr>
      <vt:lpstr>UMi-LoS: PER for MCS 5-9</vt:lpstr>
      <vt:lpstr>UMi-NLoS: PER for MCS 0-4</vt:lpstr>
      <vt:lpstr>UMi-NLoS: PER for MCS 5-9</vt:lpstr>
      <vt:lpstr>Goodput metric used for comparison</vt:lpstr>
      <vt:lpstr>Goodput: AWGN</vt:lpstr>
      <vt:lpstr>Goodput: 11nD</vt:lpstr>
      <vt:lpstr>Goodput: UMi-LoS</vt:lpstr>
      <vt:lpstr>Goodput: UMi-NLoS</vt:lpstr>
      <vt:lpstr>Challenge of UL-OFDMA</vt:lpstr>
      <vt:lpstr>Simulation setup</vt:lpstr>
      <vt:lpstr>Results</vt:lpstr>
      <vt:lpstr>Discussion</vt:lpstr>
      <vt:lpstr>Proposal</vt:lpstr>
      <vt:lpstr>References</vt:lpstr>
      <vt:lpstr>Straw Poll #1 </vt:lpstr>
      <vt:lpstr>Straw Poll #2 </vt:lpstr>
      <vt:lpstr>Appendix</vt:lpstr>
      <vt:lpstr>UMa-NLoS: PER for MCS 0-4</vt:lpstr>
      <vt:lpstr>Goodput: UMa-NLoS</vt:lpstr>
      <vt:lpstr>Sources of timing jitter</vt:lpstr>
    </vt:vector>
  </TitlesOfParts>
  <Company>AT&amp;T Labs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on 256-FFT per 20MHz</dc:title>
  <dc:creator>Heejung Yu</dc:creator>
  <cp:lastModifiedBy>Sriram Venkateswaran</cp:lastModifiedBy>
  <cp:revision>1581</cp:revision>
  <cp:lastPrinted>1998-02-10T13:28:06Z</cp:lastPrinted>
  <dcterms:created xsi:type="dcterms:W3CDTF">2007-05-21T21:00:37Z</dcterms:created>
  <dcterms:modified xsi:type="dcterms:W3CDTF">2015-01-12T13:50:59Z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-1580981784</vt:i4>
  </property>
  <property fmtid="{D5CDD505-2E9C-101B-9397-08002B2CF9AE}" pid="4" name="_EmailSubject">
    <vt:lpwstr>11-14-0801-00-00ax-envisioning-11ax-phy-structure-part-ii.pptx</vt:lpwstr>
  </property>
  <property fmtid="{D5CDD505-2E9C-101B-9397-08002B2CF9AE}" pid="5" name="_AuthorEmail">
    <vt:lpwstr>rporat@broadcom.com</vt:lpwstr>
  </property>
  <property fmtid="{D5CDD505-2E9C-101B-9397-08002B2CF9AE}" pid="6" name="_AuthorEmailDisplayName">
    <vt:lpwstr>Ron Porat</vt:lpwstr>
  </property>
</Properties>
</file>