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2">
  <p:sldMasterIdLst>
    <p:sldMasterId id="2147483648" r:id="rId1"/>
    <p:sldMasterId id="2147483660" r:id="rId2"/>
  </p:sldMasterIdLst>
  <p:notesMasterIdLst>
    <p:notesMasterId r:id="rId15"/>
  </p:notesMasterIdLst>
  <p:handoutMasterIdLst>
    <p:handoutMasterId r:id="rId16"/>
  </p:handoutMasterIdLst>
  <p:sldIdLst>
    <p:sldId id="269" r:id="rId3"/>
    <p:sldId id="438" r:id="rId4"/>
    <p:sldId id="444" r:id="rId5"/>
    <p:sldId id="423" r:id="rId6"/>
    <p:sldId id="424" r:id="rId7"/>
    <p:sldId id="450" r:id="rId8"/>
    <p:sldId id="458" r:id="rId9"/>
    <p:sldId id="451" r:id="rId10"/>
    <p:sldId id="459" r:id="rId11"/>
    <p:sldId id="460" r:id="rId12"/>
    <p:sldId id="454" r:id="rId13"/>
    <p:sldId id="426" r:id="rId1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015" autoAdjust="0"/>
  </p:normalViewPr>
  <p:slideViewPr>
    <p:cSldViewPr>
      <p:cViewPr>
        <p:scale>
          <a:sx n="73" d="100"/>
          <a:sy n="73" d="100"/>
        </p:scale>
        <p:origin x="-1194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940" y="-7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802.11-yy/xxxxr1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Sept 2014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802.11-yy/xxxxr1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Sept 2014</a:t>
            </a: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802.11-yy/xxxxr1</a:t>
            </a:r>
            <a:endParaRPr lang="en-US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Sept 2014</a:t>
            </a:r>
            <a:endParaRPr lang="en-US" dirty="0" smtClean="0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dirty="0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8022282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802.11-yy/xxxxr1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Sept 2014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802.11-yy/xxxxr1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Sept 2014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Jan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703422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Jan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15949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Jan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587314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Jan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272733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Jan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016053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Jan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505514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Jan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738794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Jan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2689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231065" y="6475413"/>
            <a:ext cx="1312860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Jiyong Pang (Huawei Technologies)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Jan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432824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Jan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777508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Jan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0156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65956" y="6475413"/>
            <a:ext cx="1477969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Jiyong Pang (Huawei Technologies)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4075" y="6475413"/>
            <a:ext cx="131286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Jiyong Pang (Huawei Technologies)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802.11-15/0053r0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 smtClean="0"/>
              <a:t>Jan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1768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Box5 Results of 11ac SS6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2015-01-12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76719" y="6475413"/>
            <a:ext cx="223388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Jiyong Pang (Huawei Technologies)</a:t>
            </a:r>
            <a:endParaRPr lang="en-US" dirty="0"/>
          </a:p>
        </p:txBody>
      </p:sp>
      <p:graphicFrame>
        <p:nvGraphicFramePr>
          <p:cNvPr id="1967" name="Object 943"/>
          <p:cNvGraphicFramePr>
            <a:graphicFrameLocks noChangeAspect="1"/>
          </p:cNvGraphicFramePr>
          <p:nvPr/>
        </p:nvGraphicFramePr>
        <p:xfrm>
          <a:off x="1293813" y="2681288"/>
          <a:ext cx="7223125" cy="4100512"/>
        </p:xfrm>
        <a:graphic>
          <a:graphicData uri="http://schemas.openxmlformats.org/presentationml/2006/ole">
            <p:oleObj spid="_x0000_s1967" name="Document" r:id="rId4" imgW="10385011" imgH="5882181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3-BSS Test (2/2)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6400800" y="6475413"/>
            <a:ext cx="1312860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Jiyong Pang (Huawei Technologies)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31746" name="图片 39" descr="image0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676400"/>
            <a:ext cx="6324600" cy="1946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2590800" y="1828800"/>
            <a:ext cx="2209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BSSA </a:t>
            </a:r>
            <a:r>
              <a:rPr kumimoji="0" lang="en-US" altLang="zh-CN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thrpt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= 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宋体" pitchFamily="2" charset="-122"/>
                <a:cs typeface="Calibri" pitchFamily="34" charset="0"/>
              </a:rPr>
              <a:t> 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80.45 Mbps</a:t>
            </a:r>
            <a:endParaRPr kumimoji="0" lang="en-US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BSSB </a:t>
            </a:r>
            <a:r>
              <a:rPr kumimoji="0" lang="en-US" altLang="zh-CN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thrpt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= 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宋体" pitchFamily="2" charset="-122"/>
                <a:cs typeface="Calibri" pitchFamily="34" charset="0"/>
              </a:rPr>
              <a:t> 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81.96 Mbps</a:t>
            </a:r>
            <a:endParaRPr kumimoji="0" lang="en-US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BSSC </a:t>
            </a:r>
            <a:r>
              <a:rPr kumimoji="0" lang="en-US" altLang="zh-CN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thrpt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= 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宋体" pitchFamily="2" charset="-122"/>
                <a:cs typeface="Calibri" pitchFamily="34" charset="0"/>
              </a:rPr>
              <a:t> 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123.21 Mbps</a:t>
            </a:r>
            <a:endParaRPr kumimoji="0" lang="en-US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TOTAL = 285.62 Mbps</a:t>
            </a:r>
            <a:endParaRPr kumimoji="0" lang="en-US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pic>
        <p:nvPicPr>
          <p:cNvPr id="9" name="图片 16" descr="image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3733800"/>
            <a:ext cx="6324600" cy="1972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2667000" y="3886200"/>
            <a:ext cx="3505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2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DL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宋体" pitchFamily="2" charset="-122"/>
                <a:ea typeface="宋体" pitchFamily="2" charset="-122"/>
                <a:cs typeface="Calibri" pitchFamily="34" charset="0"/>
              </a:rPr>
              <a:t>：</a:t>
            </a:r>
            <a:endParaRPr kumimoji="0" lang="zh-CN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BSSA </a:t>
            </a:r>
            <a:r>
              <a:rPr kumimoji="0" lang="en-US" altLang="zh-CN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thrpt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= 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宋体" pitchFamily="2" charset="-122"/>
                <a:cs typeface="Calibri" pitchFamily="34" charset="0"/>
              </a:rPr>
              <a:t> 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7.19 Mbps</a:t>
            </a:r>
            <a:endParaRPr kumimoji="0" lang="en-US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BSSB </a:t>
            </a:r>
            <a:r>
              <a:rPr kumimoji="0" lang="en-US" altLang="zh-CN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thrpt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= 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宋体" pitchFamily="2" charset="-122"/>
                <a:cs typeface="Calibri" pitchFamily="34" charset="0"/>
              </a:rPr>
              <a:t> 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42.96 Mbps</a:t>
            </a:r>
            <a:endParaRPr kumimoji="0" lang="en-US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BSSC </a:t>
            </a:r>
            <a:r>
              <a:rPr kumimoji="0" lang="en-US" altLang="zh-CN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thrpt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= 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宋体" pitchFamily="2" charset="-122"/>
                <a:cs typeface="Calibri" pitchFamily="34" charset="0"/>
              </a:rPr>
              <a:t> 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29.91 Mbps</a:t>
            </a:r>
            <a:endParaRPr kumimoji="0" lang="en-US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DL TOTAL = 80.06 Mbps</a:t>
            </a:r>
            <a:endParaRPr kumimoji="0" lang="en-US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b="0" i="0" u="none" strike="noStrike" cap="none" normalizeH="0" baseline="0" dirty="0" smtClean="0">
              <a:ln>
                <a:noFill/>
              </a:ln>
              <a:solidFill>
                <a:srgbClr val="1F497D"/>
              </a:solidFill>
              <a:effectLst/>
              <a:latin typeface="Calibri" pitchFamily="34" charset="0"/>
              <a:ea typeface="宋体" pitchFamily="2" charset="-122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UL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宋体" pitchFamily="2" charset="-122"/>
                <a:ea typeface="宋体" pitchFamily="2" charset="-122"/>
                <a:cs typeface="Calibri" pitchFamily="34" charset="0"/>
              </a:rPr>
              <a:t>：</a:t>
            </a:r>
            <a:endParaRPr kumimoji="0" lang="zh-CN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BSSA </a:t>
            </a:r>
            <a:r>
              <a:rPr kumimoji="0" lang="en-US" altLang="zh-CN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thrpt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= 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宋体" pitchFamily="2" charset="-122"/>
                <a:cs typeface="Calibri" pitchFamily="34" charset="0"/>
              </a:rPr>
              <a:t> 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43.48 Mbps</a:t>
            </a:r>
            <a:endParaRPr kumimoji="0" lang="en-US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BSSB </a:t>
            </a:r>
            <a:r>
              <a:rPr kumimoji="0" lang="en-US" altLang="zh-CN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thrpt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= 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宋体" pitchFamily="2" charset="-122"/>
                <a:cs typeface="Calibri" pitchFamily="34" charset="0"/>
              </a:rPr>
              <a:t> 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57.57 Mbps</a:t>
            </a:r>
            <a:endParaRPr kumimoji="0" lang="en-US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BSSC </a:t>
            </a:r>
            <a:r>
              <a:rPr kumimoji="0" lang="en-US" altLang="zh-CN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thrpt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= 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宋体" pitchFamily="2" charset="-122"/>
                <a:cs typeface="Calibri" pitchFamily="34" charset="0"/>
              </a:rPr>
              <a:t> 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87.50 Mbps</a:t>
            </a:r>
            <a:endParaRPr kumimoji="0" lang="en-US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UL TOTAL = 188.55 Mbps</a:t>
            </a:r>
          </a:p>
        </p:txBody>
      </p:sp>
      <p:sp>
        <p:nvSpPr>
          <p:cNvPr id="11" name="矩形 10"/>
          <p:cNvSpPr/>
          <p:nvPr/>
        </p:nvSpPr>
        <p:spPr>
          <a:xfrm>
            <a:off x="2590800" y="5029200"/>
            <a:ext cx="207005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latin typeface="Calibri" pitchFamily="34" charset="0"/>
                <a:ea typeface="宋体" pitchFamily="2" charset="-122"/>
                <a:cs typeface="Calibri" pitchFamily="34" charset="0"/>
              </a:rPr>
              <a:t>DL &amp; UL </a:t>
            </a:r>
            <a:r>
              <a:rPr lang="en-US" altLang="zh-CN" b="1" dirty="0" err="1" smtClean="0">
                <a:latin typeface="Calibri" pitchFamily="34" charset="0"/>
                <a:ea typeface="宋体" pitchFamily="2" charset="-122"/>
                <a:cs typeface="Calibri" pitchFamily="34" charset="0"/>
              </a:rPr>
              <a:t>thrpt</a:t>
            </a:r>
            <a:r>
              <a:rPr lang="en-US" altLang="zh-CN" b="1" dirty="0" smtClean="0">
                <a:latin typeface="Calibri" pitchFamily="34" charset="0"/>
                <a:ea typeface="宋体" pitchFamily="2" charset="-122"/>
                <a:cs typeface="Calibri" pitchFamily="34" charset="0"/>
              </a:rPr>
              <a:t> = 268.61 Mbps </a:t>
            </a:r>
            <a:endParaRPr lang="zh-CN" altLang="en-US" dirty="0"/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219200" y="5715000"/>
            <a:ext cx="70104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400" dirty="0" smtClean="0">
                <a:solidFill>
                  <a:srgbClr val="00B0F0"/>
                </a:solidFill>
                <a:latin typeface="Arial" pitchFamily="34" charset="0"/>
                <a:ea typeface="宋体" pitchFamily="2" charset="-122"/>
                <a:cs typeface="宋体" pitchFamily="2" charset="-122"/>
              </a:rPr>
              <a:t>Previous observations of uniform DL rate and distance-related UL rate still hold true.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rPr>
              <a:t>But it is hard to justify</a:t>
            </a:r>
            <a:r>
              <a:rPr kumimoji="0" lang="en-US" altLang="zh-CN" sz="1400" b="0" i="0" u="none" strike="noStrike" cap="none" normalizeH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rPr>
              <a:t> whether the throughput ratio among BSSs is correct or not.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400" baseline="0" dirty="0" smtClean="0">
                <a:solidFill>
                  <a:srgbClr val="00B0F0"/>
                </a:solidFill>
                <a:latin typeface="Arial" pitchFamily="34" charset="0"/>
                <a:ea typeface="宋体" pitchFamily="2" charset="-122"/>
                <a:cs typeface="宋体" pitchFamily="2" charset="-122"/>
              </a:rPr>
              <a:t>More analysis and comparison are </a:t>
            </a:r>
            <a:r>
              <a:rPr lang="en-US" altLang="zh-CN" sz="1400" dirty="0" smtClean="0">
                <a:solidFill>
                  <a:srgbClr val="00B0F0"/>
                </a:solidFill>
                <a:latin typeface="Arial" pitchFamily="34" charset="0"/>
                <a:ea typeface="宋体" pitchFamily="2" charset="-122"/>
                <a:cs typeface="宋体" pitchFamily="2" charset="-122"/>
              </a:rPr>
              <a:t>required by companies.</a:t>
            </a:r>
            <a:endParaRPr kumimoji="0" lang="en-US" altLang="zh-CN" sz="14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0" dirty="0" smtClean="0"/>
              <a:t>Four companies have been already able to provide aligned Box5 results of the simplified 1-BSS case of 11ac SS6.</a:t>
            </a:r>
          </a:p>
          <a:p>
            <a:r>
              <a:rPr lang="en-US" altLang="zh-CN" b="0" dirty="0" smtClean="0"/>
              <a:t>However, for the 3-BSS case different results were observed by those companies.</a:t>
            </a:r>
          </a:p>
          <a:p>
            <a:r>
              <a:rPr lang="en-US" altLang="zh-CN" b="0" dirty="0" smtClean="0"/>
              <a:t>We showed our 3-BSS results for comparison and we hope more companies could prepare their results so that we can have more sources for calibration.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0" y="6475413"/>
            <a:ext cx="223388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Jiyong Pang (Huawei Technologies)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altLang="ko-KR" sz="2000" b="0" dirty="0" smtClean="0"/>
              <a:t>[1] 11-15/</a:t>
            </a:r>
            <a:r>
              <a:rPr lang="en-US" altLang="ko-KR" sz="2000" b="0" dirty="0" smtClean="0"/>
              <a:t>0051r0 Box5 Calibration Results</a:t>
            </a:r>
          </a:p>
          <a:p>
            <a:pPr>
              <a:buNone/>
            </a:pPr>
            <a:r>
              <a:rPr lang="en-US" altLang="zh-CN" sz="2000" b="0" dirty="0" smtClean="0"/>
              <a:t>[2] 11-09/0451r16 </a:t>
            </a:r>
            <a:r>
              <a:rPr lang="en-GB" altLang="zh-CN" sz="2000" b="0" dirty="0" err="1" smtClean="0"/>
              <a:t>TGac</a:t>
            </a:r>
            <a:r>
              <a:rPr lang="en-GB" altLang="zh-CN" sz="2000" b="0" dirty="0" smtClean="0"/>
              <a:t> Functional Requirements and Evaluation Methodology</a:t>
            </a:r>
            <a:endParaRPr lang="en-US" altLang="ko-KR" sz="2000" b="0" dirty="0" smtClean="0"/>
          </a:p>
          <a:p>
            <a:pPr>
              <a:buNone/>
            </a:pPr>
            <a:r>
              <a:rPr lang="en-US" altLang="zh-CN" sz="2000" b="0" dirty="0" smtClean="0">
                <a:ea typeface="宋体" charset="-122"/>
              </a:rPr>
              <a:t>[3</a:t>
            </a:r>
            <a:r>
              <a:rPr lang="en-US" altLang="zh-CN" sz="2000" b="0" smtClean="0">
                <a:ea typeface="宋体" charset="-122"/>
              </a:rPr>
              <a:t>] </a:t>
            </a:r>
            <a:r>
              <a:rPr lang="en-US" altLang="zh-CN" sz="2000" b="0" smtClean="0">
                <a:ea typeface="宋体" charset="-122"/>
              </a:rPr>
              <a:t>11-14/0571r6 </a:t>
            </a:r>
            <a:r>
              <a:rPr lang="en-US" altLang="zh-CN" sz="2000" b="0" dirty="0" smtClean="0">
                <a:ea typeface="宋体" charset="-122"/>
              </a:rPr>
              <a:t>Evaluation Methodology</a:t>
            </a:r>
          </a:p>
          <a:p>
            <a:pPr>
              <a:buNone/>
            </a:pPr>
            <a:r>
              <a:rPr lang="en-US" altLang="zh-CN" sz="2000" b="0" dirty="0" smtClean="0"/>
              <a:t>[4] 11-14/1176r0 PHY Abstraction Tables for 11ax System Level Simulation</a:t>
            </a:r>
          </a:p>
          <a:p>
            <a:pPr>
              <a:buNone/>
            </a:pPr>
            <a:r>
              <a:rPr lang="en-GB" altLang="ko-KR" sz="2000" b="0" dirty="0" smtClean="0"/>
              <a:t>[5] 11-14/</a:t>
            </a:r>
            <a:r>
              <a:rPr lang="en-US" altLang="ko-KR" sz="2000" b="0" dirty="0" smtClean="0"/>
              <a:t>1523r3 Offline Discussion Minutes of SLS Calibration</a:t>
            </a:r>
          </a:p>
          <a:p>
            <a:pPr>
              <a:buNone/>
            </a:pPr>
            <a:r>
              <a:rPr lang="en-US" altLang="ko-KR" sz="2000" b="0" dirty="0" smtClean="0"/>
              <a:t>[6] 11-14/1392r2 Simulation Results for Box5 Calibration</a:t>
            </a:r>
          </a:p>
          <a:p>
            <a:pPr>
              <a:buNone/>
            </a:pPr>
            <a:endParaRPr lang="en-US" altLang="zh-CN" sz="2000" b="0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0" y="6475413"/>
            <a:ext cx="223388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Jiyong Pang (Huawei Technologies)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Abstract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n"/>
            </a:pPr>
            <a:r>
              <a:rPr lang="en-US" altLang="zh-CN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simplified 1-BSS case of 11ac SS6 has been well calibrated by four companies [1].</a:t>
            </a:r>
          </a:p>
          <a:p>
            <a:pPr algn="just">
              <a:buFont typeface="Wingdings" pitchFamily="2" charset="2"/>
              <a:buChar char="n"/>
            </a:pPr>
            <a:r>
              <a:rPr lang="en-US" altLang="zh-CN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This presentation further shows our complete 3-BSS case of 11ac SS6.</a:t>
            </a:r>
          </a:p>
          <a:p>
            <a:pPr algn="just">
              <a:buFont typeface="Wingdings" pitchFamily="2" charset="2"/>
              <a:buChar char="n"/>
            </a:pPr>
            <a:endParaRPr lang="en-US" altLang="zh-CN" b="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0" y="6475413"/>
            <a:ext cx="223388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Jiyong Pang (Huawei Technologies)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dirty="0" smtClean="0"/>
              <a:t>Calibration Scenario - 11ac Scenario 6 [2]</a:t>
            </a:r>
            <a:endParaRPr lang="zh-CN" altLang="en-US" sz="28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7" name="图片 6"/>
          <p:cNvPicPr/>
          <p:nvPr/>
        </p:nvPicPr>
        <p:blipFill>
          <a:blip r:embed="rId2" cstate="print"/>
          <a:srcRect l="7692" t="10417" r="7692" b="11546"/>
          <a:stretch>
            <a:fillRect/>
          </a:stretch>
        </p:blipFill>
        <p:spPr bwMode="auto">
          <a:xfrm>
            <a:off x="457200" y="1905000"/>
            <a:ext cx="4991100" cy="307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762000" y="5181600"/>
          <a:ext cx="1371600" cy="571500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AP 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(0,0)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AP B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(40,20)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AP C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(-40,-20)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2514600" y="5181600"/>
          <a:ext cx="1841500" cy="952500"/>
        </p:xfrm>
        <a:graphic>
          <a:graphicData uri="http://schemas.openxmlformats.org/drawingml/2006/table">
            <a:tbl>
              <a:tblPr/>
              <a:tblGrid>
                <a:gridCol w="698500"/>
                <a:gridCol w="11430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(7.5+xb, ‑9.5+yb)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(7+xb, -7.5+yb)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(3+xb, -0.5+yb)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(-6.5+xb, -3+yb)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(‑6+xb, 2.5+yb)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4648200" y="5181600"/>
          <a:ext cx="1841500" cy="952500"/>
        </p:xfrm>
        <a:graphic>
          <a:graphicData uri="http://schemas.openxmlformats.org/drawingml/2006/table">
            <a:tbl>
              <a:tblPr/>
              <a:tblGrid>
                <a:gridCol w="685800"/>
                <a:gridCol w="11557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(-5.5+xc,4.5+yc)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(7+xc,7+yc)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(10+xc,0.5+yc)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(3+xc,2.5+yc)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(9.5+xc,3.5+yc)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6705600" y="2286000"/>
          <a:ext cx="1371600" cy="3810000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(5,-9.5)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(3.5,7.5)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(-4.5,0.5)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(-1.5,6)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(-9,-5)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(-8.5,8.5)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(-3,0.5)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(-0.5,8)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(-4,-4)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(7.5,-1)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(8,-6)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(0,-7.5)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(-2.5,-4.5)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(0.5,-2)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(0,-4.5)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(-1.5,7)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(3.5,-5)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(9,9.5)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(-8,-5.5)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STA29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(1.5,3.5)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562600" y="1905000"/>
            <a:ext cx="2514600" cy="27699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</a:rPr>
              <a:t>Fixed Location and Association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0" y="6475413"/>
            <a:ext cx="223388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Jiyong Pang (Huawei Technologies)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PHY Parameters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61930585"/>
              </p:ext>
            </p:extLst>
          </p:nvPr>
        </p:nvGraphicFramePr>
        <p:xfrm>
          <a:off x="771525" y="1676400"/>
          <a:ext cx="7381875" cy="44881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43200"/>
                <a:gridCol w="4638675"/>
              </a:tblGrid>
              <a:tr h="94710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PHY parameters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BW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All BSSs </a:t>
                      </a:r>
                      <a:r>
                        <a:rPr lang="en-US" sz="1100" dirty="0" smtClean="0">
                          <a:effectLst/>
                        </a:rPr>
                        <a:t>at 5GHz  </a:t>
                      </a:r>
                      <a:r>
                        <a:rPr lang="en-GB" sz="1100" dirty="0" smtClean="0">
                          <a:effectLst/>
                        </a:rPr>
                        <a:t>[</a:t>
                      </a:r>
                      <a:r>
                        <a:rPr lang="en-US" sz="1100" dirty="0" smtClean="0">
                          <a:effectLst/>
                        </a:rPr>
                        <a:t>80 MHz,</a:t>
                      </a:r>
                      <a:r>
                        <a:rPr lang="en-US" sz="1100" baseline="0" dirty="0" smtClean="0">
                          <a:effectLst/>
                        </a:rPr>
                        <a:t> no dynamic bandwidth</a:t>
                      </a:r>
                      <a:r>
                        <a:rPr lang="en-GB" sz="1100" dirty="0" smtClean="0">
                          <a:effectLst/>
                        </a:rPr>
                        <a:t>]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Channel model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TGac</a:t>
                      </a: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D </a:t>
                      </a:r>
                      <a:r>
                        <a:rPr lang="en-US" altLang="zh-CN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NLOS</a:t>
                      </a:r>
                      <a:r>
                        <a:rPr lang="en-US" altLang="zh-CN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per link</a:t>
                      </a: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Shadow fading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iid</a:t>
                      </a:r>
                      <a:r>
                        <a:rPr lang="en-US" altLang="zh-CN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log-normal shadowing (5 dB standard deviation)  per link</a:t>
                      </a: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Data Preamble Type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effectLst/>
                        </a:rPr>
                        <a:t>[5GHz</a:t>
                      </a:r>
                      <a:r>
                        <a:rPr lang="en-GB" sz="1000" dirty="0">
                          <a:effectLst/>
                        </a:rPr>
                        <a:t>, 11ac</a:t>
                      </a:r>
                      <a:r>
                        <a:rPr lang="en-GB" sz="1000" dirty="0" smtClean="0">
                          <a:effectLst/>
                        </a:rPr>
                        <a:t>],</a:t>
                      </a:r>
                      <a:r>
                        <a:rPr lang="en-US" altLang="zh-CN" sz="10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000" baseline="0" dirty="0" smtClean="0">
                          <a:effectLst/>
                          <a:latin typeface="Times New Roman" panose="02020603050405020304" pitchFamily="18" charset="0"/>
                        </a:rPr>
                        <a:t>d</a:t>
                      </a:r>
                      <a:r>
                        <a:rPr lang="en-US" altLang="zh-CN" sz="10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uration is considered.</a:t>
                      </a:r>
                      <a:endParaRPr lang="en-US" altLang="zh-CN" sz="1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STA TX Power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15 </a:t>
                      </a:r>
                      <a:r>
                        <a:rPr lang="en-GB" sz="1100" dirty="0" err="1">
                          <a:effectLst/>
                        </a:rPr>
                        <a:t>dBm</a:t>
                      </a:r>
                      <a:r>
                        <a:rPr lang="en-GB" sz="1100" dirty="0">
                          <a:effectLst/>
                        </a:rPr>
                        <a:t> per antenna</a:t>
                      </a:r>
                      <a:r>
                        <a:rPr lang="en-GB" sz="8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AP TX Power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20 </a:t>
                      </a:r>
                      <a:r>
                        <a:rPr lang="en-GB" sz="1100" dirty="0" err="1">
                          <a:effectLst/>
                        </a:rPr>
                        <a:t>dBm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  <a:r>
                        <a:rPr lang="en-GB" sz="800" dirty="0">
                          <a:effectLst/>
                        </a:rPr>
                        <a:t> </a:t>
                      </a:r>
                      <a:r>
                        <a:rPr lang="en-GB" sz="1100" dirty="0">
                          <a:effectLst/>
                        </a:rPr>
                        <a:t>per antenna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AP  </a:t>
                      </a:r>
                      <a:r>
                        <a:rPr lang="en-GB" sz="1100" dirty="0" smtClean="0">
                          <a:effectLst/>
                        </a:rPr>
                        <a:t>number </a:t>
                      </a:r>
                      <a:r>
                        <a:rPr lang="en-GB" sz="1100" dirty="0">
                          <a:effectLst/>
                        </a:rPr>
                        <a:t>of </a:t>
                      </a:r>
                      <a:r>
                        <a:rPr lang="en-GB" sz="1100" dirty="0" smtClean="0">
                          <a:effectLst/>
                        </a:rPr>
                        <a:t>TX/RX </a:t>
                      </a:r>
                      <a:r>
                        <a:rPr lang="en-GB" sz="1100" dirty="0">
                          <a:effectLst/>
                        </a:rPr>
                        <a:t>antennas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1/1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STA </a:t>
                      </a:r>
                      <a:r>
                        <a:rPr lang="en-GB" sz="1100" dirty="0" smtClean="0">
                          <a:effectLst/>
                        </a:rPr>
                        <a:t>number </a:t>
                      </a:r>
                      <a:r>
                        <a:rPr lang="en-GB" sz="1100" dirty="0">
                          <a:effectLst/>
                        </a:rPr>
                        <a:t>of TX </a:t>
                      </a:r>
                      <a:r>
                        <a:rPr lang="en-GB" sz="1100" dirty="0" smtClean="0">
                          <a:effectLst/>
                        </a:rPr>
                        <a:t>/RX</a:t>
                      </a:r>
                      <a:r>
                        <a:rPr lang="en-GB" sz="1100" baseline="0" dirty="0" smtClean="0">
                          <a:effectLst/>
                        </a:rPr>
                        <a:t> </a:t>
                      </a:r>
                      <a:r>
                        <a:rPr lang="en-GB" sz="1100" dirty="0" smtClean="0">
                          <a:effectLst/>
                        </a:rPr>
                        <a:t>antennas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GB" sz="1100" dirty="0" smtClean="0">
                          <a:effectLst/>
                        </a:rPr>
                        <a:t>1/1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AP antenna gain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GB" sz="1100" dirty="0" smtClean="0">
                          <a:effectLst/>
                        </a:rPr>
                        <a:t>0 </a:t>
                      </a:r>
                      <a:r>
                        <a:rPr lang="en-GB" sz="1100" dirty="0" err="1" smtClean="0">
                          <a:effectLst/>
                        </a:rPr>
                        <a:t>dBi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STA antenna gain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GB" sz="1100" dirty="0" smtClean="0">
                          <a:effectLst/>
                        </a:rPr>
                        <a:t>-2</a:t>
                      </a:r>
                      <a:r>
                        <a:rPr lang="en-GB" sz="1100" baseline="0" dirty="0" smtClean="0">
                          <a:effectLst/>
                        </a:rPr>
                        <a:t> </a:t>
                      </a:r>
                      <a:r>
                        <a:rPr lang="en-GB" sz="1100" dirty="0" err="1" smtClean="0">
                          <a:effectLst/>
                        </a:rPr>
                        <a:t>dBi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Noise Figure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GB" sz="1100" dirty="0">
                          <a:effectLst/>
                        </a:rPr>
                        <a:t>7dB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CCA threshold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451610" algn="ctr"/>
                        </a:tabLst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-70dBm/80MHz (measured  after 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large-scale fading</a:t>
                      </a: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Rx sensitivity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451610" algn="ctr"/>
                        </a:tabLst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-82dBm/80MHz (a packet with lower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100" baseline="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rx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power is dropped)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Link Adaption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Fixed MCS =7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Channel estimation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ideal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PHY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abstraction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451610" algn="ctr"/>
                        </a:tabLst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RBIR, </a:t>
                      </a:r>
                      <a:r>
                        <a:rPr lang="en-US" altLang="zh-CN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BCC [3</a:t>
                      </a:r>
                      <a:r>
                        <a:rPr lang="en-US" altLang="zh-CN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4</a:t>
                      </a:r>
                      <a:r>
                        <a:rPr lang="en-US" altLang="zh-CN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]</a:t>
                      </a: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Channel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correlation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US" altLang="zh-CN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Same as defined in the</a:t>
                      </a:r>
                      <a:r>
                        <a:rPr lang="en-US" altLang="zh-CN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used channel model</a:t>
                      </a:r>
                      <a:endParaRPr lang="en-US" altLang="zh-CN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0" y="6475413"/>
            <a:ext cx="223388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Jiyong Pang (Huawei Technologies)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8059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MAC Parameters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685800" y="2767241"/>
            <a:ext cx="24237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kumimoji="0" lang="en-GB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"/>
              </a:rPr>
              <a:t>[</a:t>
            </a: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67506586"/>
              </p:ext>
            </p:extLst>
          </p:nvPr>
        </p:nvGraphicFramePr>
        <p:xfrm>
          <a:off x="762000" y="1981200"/>
          <a:ext cx="7772400" cy="30861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7400"/>
                <a:gridCol w="5715000"/>
              </a:tblGrid>
              <a:tr h="0">
                <a:tc gridSpan="2">
                  <a:txBody>
                    <a:bodyPr/>
                    <a:lstStyle/>
                    <a:p>
                      <a:pPr marL="457200" marR="0" lvl="1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MAC parameters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Access </a:t>
                      </a:r>
                      <a:r>
                        <a:rPr lang="en-US" sz="1100" dirty="0" smtClean="0">
                          <a:effectLst/>
                        </a:rPr>
                        <a:t>protocol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effectLst/>
                        </a:rPr>
                        <a:t>[</a:t>
                      </a:r>
                      <a:r>
                        <a:rPr lang="en-US" sz="1100" dirty="0" smtClean="0">
                          <a:effectLst/>
                        </a:rPr>
                        <a:t>EDCA, </a:t>
                      </a:r>
                      <a:r>
                        <a:rPr lang="en-US" altLang="zh-CN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AC_BE</a:t>
                      </a:r>
                      <a:r>
                        <a:rPr lang="en-US" altLang="zh-CN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smtClean="0">
                          <a:effectLst/>
                        </a:rPr>
                        <a:t> </a:t>
                      </a:r>
                      <a:r>
                        <a:rPr lang="en-US" sz="1100" dirty="0">
                          <a:effectLst/>
                        </a:rPr>
                        <a:t>with default parameters</a:t>
                      </a:r>
                      <a:r>
                        <a:rPr lang="en-US" sz="1100" dirty="0" smtClean="0">
                          <a:effectLst/>
                        </a:rPr>
                        <a:t>] 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</a:rPr>
                        <a:t>[</a:t>
                      </a: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effectLst/>
                        </a:rPr>
                        <a:t>CWmin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</a:rPr>
                        <a:t> = 15,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CWmax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</a:rPr>
                        <a:t> = 1023,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AIFSn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</a:rPr>
                        <a:t>=3 ]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Queue length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 single queue for each traffic link is set inside AP/STA sized of 2000 packets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Traffic type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UDP CBR with rate 10^8bps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MPDU size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1540 Bytes (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1472 Data + 28 IP header + 40 MAC header)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829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Aggregation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[A-MPDU / max aggregation size / BA window size, No  A-MSDU, with immediate BA</a:t>
                      </a:r>
                      <a:r>
                        <a:rPr lang="en-US" sz="1100" dirty="0" smtClean="0">
                          <a:effectLst/>
                        </a:rPr>
                        <a:t>],</a:t>
                      </a:r>
                      <a:r>
                        <a:rPr lang="en-US" sz="1100" baseline="0" dirty="0" smtClean="0">
                          <a:effectLst/>
                        </a:rPr>
                        <a:t> Max aggregation: 64 MPDUs with 4-byte MPDU delimiter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Max number of retries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10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Beacon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Disabled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bg1"/>
                          </a:solidFill>
                          <a:effectLst/>
                        </a:rPr>
                        <a:t>RTS/CTS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OFF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Traffic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direction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lvl="1">
                        <a:buFont typeface="Arial" pitchFamily="34" charset="0"/>
                        <a:buNone/>
                      </a:pPr>
                      <a:r>
                        <a:rPr lang="en-US" altLang="zh-CN" sz="1100" dirty="0" smtClean="0"/>
                        <a:t>DL Only,</a:t>
                      </a:r>
                      <a:r>
                        <a:rPr lang="en-US" altLang="zh-CN" sz="1100" baseline="0" dirty="0" smtClean="0"/>
                        <a:t> U</a:t>
                      </a:r>
                      <a:r>
                        <a:rPr lang="en-US" altLang="zh-CN" sz="1100" dirty="0" smtClean="0"/>
                        <a:t>L only and mixed DL&amp;UL</a:t>
                      </a: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Throughput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metric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Histogram of per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non-AP STA throughput (received bits/overall simulation time)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0" y="6475413"/>
            <a:ext cx="223388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Jiyong Pang (Huawei Technologies)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8200" y="5410200"/>
            <a:ext cx="777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*Please refer to [5] for more info about how to model these parameters. 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194857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Traffic Flow Model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914400" y="2362200"/>
          <a:ext cx="7391400" cy="353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1900"/>
                <a:gridCol w="1231900"/>
                <a:gridCol w="1231900"/>
                <a:gridCol w="1231900"/>
                <a:gridCol w="1231900"/>
                <a:gridCol w="1231900"/>
              </a:tblGrid>
              <a:tr h="217488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STA</a:t>
                      </a:r>
                      <a:endParaRPr lang="zh-CN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DL</a:t>
                      </a:r>
                      <a:endParaRPr lang="zh-CN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UL</a:t>
                      </a:r>
                      <a:endParaRPr lang="zh-CN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STA</a:t>
                      </a:r>
                      <a:endParaRPr lang="zh-CN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DL</a:t>
                      </a:r>
                      <a:endParaRPr lang="zh-CN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UL</a:t>
                      </a:r>
                      <a:endParaRPr lang="zh-CN" altLang="en-US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STA23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STA25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STA26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STA28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STA29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STA6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STA12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STA18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STA24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STA30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14400" y="6200001"/>
            <a:ext cx="7391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“y” means having DL/UL traffic flow; “no” means not having DL/UL traffic flow</a:t>
            </a:r>
            <a:endParaRPr lang="zh-CN" altLang="en-US" dirty="0"/>
          </a:p>
        </p:txBody>
      </p:sp>
      <p:sp>
        <p:nvSpPr>
          <p:cNvPr id="9" name="内容占位符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lvl="0"/>
            <a:r>
              <a:rPr lang="en-US" altLang="zh-CN" dirty="0" smtClean="0"/>
              <a:t>DL/UL traffic assigned for each STA [2]</a:t>
            </a:r>
          </a:p>
          <a:p>
            <a:pPr lvl="2">
              <a:buNone/>
            </a:pPr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0" y="6475413"/>
            <a:ext cx="223388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Jiyong Pang (Huawei Technologies)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One BSS Test (1/2)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Upright corner BSS B (STAs 3, 9 ,15, 21, 27)</a:t>
            </a:r>
          </a:p>
          <a:p>
            <a:pPr lvl="1"/>
            <a:r>
              <a:rPr lang="en-US" altLang="zh-CN" dirty="0" smtClean="0"/>
              <a:t>DL only, UL only and mixed DL&amp;UL (STA rate in Mbps)</a:t>
            </a:r>
          </a:p>
          <a:p>
            <a:pPr lvl="1"/>
            <a:r>
              <a:rPr lang="en-US" altLang="zh-CN" dirty="0" smtClean="0"/>
              <a:t>The same traffic is attached to each STA</a:t>
            </a:r>
          </a:p>
          <a:p>
            <a:pPr lvl="1">
              <a:buNone/>
            </a:pPr>
            <a:endParaRPr lang="en-US" altLang="zh-CN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0" y="6475413"/>
            <a:ext cx="223388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Jiyong Pang (Huawei Technologies)</a:t>
            </a:r>
            <a:endParaRPr lang="en-US" dirty="0"/>
          </a:p>
        </p:txBody>
      </p:sp>
      <p:pic>
        <p:nvPicPr>
          <p:cNvPr id="29700" name="图片 12" descr="image00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443423"/>
            <a:ext cx="4191000" cy="2576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1" name="图片 6" descr="image00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3429000"/>
            <a:ext cx="43434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矩形 10"/>
          <p:cNvSpPr/>
          <p:nvPr/>
        </p:nvSpPr>
        <p:spPr>
          <a:xfrm>
            <a:off x="609600" y="6096000"/>
            <a:ext cx="193969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 smtClean="0">
                <a:solidFill>
                  <a:srgbClr val="C00000"/>
                </a:solidFill>
              </a:rPr>
              <a:t>DL </a:t>
            </a:r>
            <a:r>
              <a:rPr lang="en-US" altLang="zh-CN" sz="1400" dirty="0" err="1" smtClean="0">
                <a:solidFill>
                  <a:srgbClr val="C00000"/>
                </a:solidFill>
              </a:rPr>
              <a:t>thrpt</a:t>
            </a:r>
            <a:r>
              <a:rPr lang="en-US" altLang="zh-CN" sz="1400" dirty="0" smtClean="0">
                <a:solidFill>
                  <a:srgbClr val="C00000"/>
                </a:solidFill>
              </a:rPr>
              <a:t> = 256.48 Mbps</a:t>
            </a:r>
            <a:endParaRPr lang="zh-CN" altLang="zh-CN" sz="1400" dirty="0">
              <a:solidFill>
                <a:srgbClr val="C00000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953000" y="6096000"/>
            <a:ext cx="168898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C00000"/>
                </a:solidFill>
              </a:rPr>
              <a:t>UL </a:t>
            </a:r>
            <a:r>
              <a:rPr lang="en-US" altLang="zh-CN" dirty="0" err="1" smtClean="0">
                <a:solidFill>
                  <a:srgbClr val="C00000"/>
                </a:solidFill>
              </a:rPr>
              <a:t>thrpt</a:t>
            </a:r>
            <a:r>
              <a:rPr lang="en-US" altLang="zh-CN" dirty="0" smtClean="0">
                <a:solidFill>
                  <a:srgbClr val="C00000"/>
                </a:solidFill>
              </a:rPr>
              <a:t> = 222.01 Mbps</a:t>
            </a:r>
            <a:endParaRPr lang="zh-CN" altLang="zh-CN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One BSS Test (2/2)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0" y="6475413"/>
            <a:ext cx="223388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Jiyong Pang (Huawei Technologies)</a:t>
            </a:r>
            <a:endParaRPr lang="en-US" dirty="0"/>
          </a:p>
        </p:txBody>
      </p:sp>
      <p:pic>
        <p:nvPicPr>
          <p:cNvPr id="3073" name="图片 15" descr="image009"/>
          <p:cNvPicPr>
            <a:picLocks noChangeAspect="1" noChangeArrowheads="1"/>
          </p:cNvPicPr>
          <p:nvPr/>
        </p:nvPicPr>
        <p:blipFill>
          <a:blip r:embed="rId2" cstate="print"/>
          <a:srcRect b="1266"/>
          <a:stretch>
            <a:fillRect/>
          </a:stretch>
        </p:blipFill>
        <p:spPr bwMode="auto">
          <a:xfrm>
            <a:off x="990600" y="1981200"/>
            <a:ext cx="55626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矩形 8"/>
          <p:cNvSpPr/>
          <p:nvPr/>
        </p:nvSpPr>
        <p:spPr>
          <a:xfrm>
            <a:off x="6629400" y="3124200"/>
            <a:ext cx="21336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 smtClean="0">
                <a:solidFill>
                  <a:srgbClr val="00B0F0"/>
                </a:solidFill>
              </a:rPr>
              <a:t>DL </a:t>
            </a:r>
            <a:r>
              <a:rPr lang="en-US" altLang="zh-CN" sz="1400" dirty="0" err="1" smtClean="0">
                <a:solidFill>
                  <a:srgbClr val="00B0F0"/>
                </a:solidFill>
              </a:rPr>
              <a:t>thrpt</a:t>
            </a:r>
            <a:r>
              <a:rPr lang="en-US" altLang="zh-CN" sz="1400" dirty="0" smtClean="0">
                <a:solidFill>
                  <a:srgbClr val="00B0F0"/>
                </a:solidFill>
              </a:rPr>
              <a:t> = 49.37 Mbps</a:t>
            </a:r>
            <a:endParaRPr lang="zh-CN" altLang="zh-CN" sz="1400" dirty="0" smtClean="0">
              <a:solidFill>
                <a:srgbClr val="00B0F0"/>
              </a:solidFill>
            </a:endParaRPr>
          </a:p>
          <a:p>
            <a:r>
              <a:rPr lang="en-US" altLang="zh-CN" sz="1400" dirty="0" smtClean="0">
                <a:solidFill>
                  <a:srgbClr val="00B0F0"/>
                </a:solidFill>
              </a:rPr>
              <a:t>UL </a:t>
            </a:r>
            <a:r>
              <a:rPr lang="en-US" altLang="zh-CN" sz="1400" dirty="0" err="1" smtClean="0">
                <a:solidFill>
                  <a:srgbClr val="00B0F0"/>
                </a:solidFill>
              </a:rPr>
              <a:t>thrpt</a:t>
            </a:r>
            <a:r>
              <a:rPr lang="en-US" altLang="zh-CN" sz="1400" dirty="0" smtClean="0">
                <a:solidFill>
                  <a:srgbClr val="00B0F0"/>
                </a:solidFill>
              </a:rPr>
              <a:t> = 168.99 Mbps</a:t>
            </a:r>
            <a:endParaRPr lang="zh-CN" altLang="zh-CN" sz="1400" dirty="0" smtClean="0">
              <a:solidFill>
                <a:srgbClr val="00B0F0"/>
              </a:solidFill>
            </a:endParaRPr>
          </a:p>
          <a:p>
            <a:r>
              <a:rPr lang="en-US" altLang="zh-CN" sz="1400" dirty="0" smtClean="0">
                <a:solidFill>
                  <a:srgbClr val="00B0F0"/>
                </a:solidFill>
              </a:rPr>
              <a:t>Total </a:t>
            </a:r>
            <a:r>
              <a:rPr lang="en-US" altLang="zh-CN" sz="1400" dirty="0" err="1" smtClean="0">
                <a:solidFill>
                  <a:srgbClr val="00B0F0"/>
                </a:solidFill>
              </a:rPr>
              <a:t>thrpt</a:t>
            </a:r>
            <a:r>
              <a:rPr lang="en-US" altLang="zh-CN" sz="1400" dirty="0" smtClean="0">
                <a:solidFill>
                  <a:srgbClr val="00B0F0"/>
                </a:solidFill>
              </a:rPr>
              <a:t> = 218.36 Mbps </a:t>
            </a:r>
            <a:endParaRPr lang="zh-CN" altLang="en-US" sz="1400" dirty="0">
              <a:solidFill>
                <a:srgbClr val="00B0F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219200" y="5181600"/>
            <a:ext cx="3797643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 smtClean="0"/>
              <a:t>DL still has uniform rate distribution among STAs</a:t>
            </a:r>
          </a:p>
          <a:p>
            <a:r>
              <a:rPr lang="en-US" altLang="zh-CN" sz="1400" dirty="0" smtClean="0"/>
              <a:t>UL still has similar trend as that in UL-only case</a:t>
            </a:r>
          </a:p>
          <a:p>
            <a:endParaRPr lang="en-US" altLang="zh-CN" sz="1400" dirty="0" smtClean="0"/>
          </a:p>
          <a:p>
            <a:r>
              <a:rPr lang="en-US" altLang="zh-CN" sz="1400" dirty="0" smtClean="0"/>
              <a:t>Similar observation was made in [6]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3-BSS Test (1/2)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6400800" y="6475413"/>
            <a:ext cx="1312860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Jiyong Pang (Huawei Technologies)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30724" name="图片 24" descr="image0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905000"/>
            <a:ext cx="7315200" cy="3041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1371600" y="2514600"/>
            <a:ext cx="2209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BSSA </a:t>
            </a:r>
            <a:r>
              <a:rPr kumimoji="0" lang="en-US" altLang="zh-CN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thrpt</a:t>
            </a: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= </a:t>
            </a: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宋体" pitchFamily="2" charset="-122"/>
                <a:cs typeface="Calibri" pitchFamily="34" charset="0"/>
              </a:rPr>
              <a:t> </a:t>
            </a: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70.60 Mbps</a:t>
            </a:r>
            <a:endParaRPr kumimoji="0" lang="en-US" altLang="zh-CN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BSSB </a:t>
            </a:r>
            <a:r>
              <a:rPr kumimoji="0" lang="en-US" altLang="zh-CN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thrpt</a:t>
            </a: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= </a:t>
            </a: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宋体" pitchFamily="2" charset="-122"/>
                <a:cs typeface="Calibri" pitchFamily="34" charset="0"/>
              </a:rPr>
              <a:t> </a:t>
            </a: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107.10 Mbps</a:t>
            </a:r>
            <a:endParaRPr kumimoji="0" lang="en-US" altLang="zh-CN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BSSC </a:t>
            </a:r>
            <a:r>
              <a:rPr kumimoji="0" lang="en-US" altLang="zh-CN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thrpt</a:t>
            </a: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= </a:t>
            </a: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宋体" pitchFamily="2" charset="-122"/>
                <a:cs typeface="Calibri" pitchFamily="34" charset="0"/>
              </a:rPr>
              <a:t> </a:t>
            </a: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118.40 Mbps</a:t>
            </a:r>
            <a:endParaRPr kumimoji="0" lang="en-US" altLang="zh-CN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TOTAL = 296.10 Mbps </a:t>
            </a:r>
            <a:endParaRPr kumimoji="0" lang="en-US" altLang="zh-CN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1143000" y="4953000"/>
            <a:ext cx="7010400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600" dirty="0" smtClean="0">
                <a:solidFill>
                  <a:srgbClr val="00B0F0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Each BSS has uniform STA rate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BSS</a:t>
            </a:r>
            <a:r>
              <a:rPr kumimoji="0" lang="en-US" altLang="zh-CN" sz="1600" b="0" i="0" u="none" strike="noStrike" cap="none" normalizeH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B and BSS C have similar  throughput higher than  BSS A has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 smtClean="0">
                <a:latin typeface="Calibri" pitchFamily="34" charset="0"/>
                <a:ea typeface="宋体" pitchFamily="2" charset="-122"/>
                <a:cs typeface="Calibri" pitchFamily="34" charset="0"/>
              </a:rPr>
              <a:t> AP A can hear both AP B and AP C in the most of time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 smtClean="0">
                <a:latin typeface="Calibri" pitchFamily="34" charset="0"/>
                <a:ea typeface="宋体" pitchFamily="2" charset="-122"/>
                <a:cs typeface="Calibri" pitchFamily="34" charset="0"/>
              </a:rPr>
              <a:t> AP B and AP C cannot always hear each other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 smtClean="0">
                <a:latin typeface="Calibri" pitchFamily="34" charset="0"/>
                <a:ea typeface="宋体" pitchFamily="2" charset="-122"/>
                <a:cs typeface="Calibri" pitchFamily="34" charset="0"/>
              </a:rPr>
              <a:t> If 3 APs could always hear each other, each AP should have equal access probability and each BSS should have similar DL throughput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</a:t>
            </a:r>
            <a:endParaRPr kumimoji="0" lang="en-US" altLang="zh-CN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204081</TotalTime>
  <Words>1155</Words>
  <Application>Microsoft Office PowerPoint</Application>
  <PresentationFormat>全屏显示(4:3)</PresentationFormat>
  <Paragraphs>337</Paragraphs>
  <Slides>12</Slides>
  <Notes>3</Notes>
  <HiddenSlides>0</HiddenSlides>
  <MMClips>0</MMClips>
  <ScaleCrop>false</ScaleCrop>
  <HeadingPairs>
    <vt:vector size="6" baseType="variant"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5" baseType="lpstr">
      <vt:lpstr>802-11-Submission</vt:lpstr>
      <vt:lpstr>Custom Design</vt:lpstr>
      <vt:lpstr>Document</vt:lpstr>
      <vt:lpstr>Box5 Results of 11ac SS6</vt:lpstr>
      <vt:lpstr>Abstract</vt:lpstr>
      <vt:lpstr>Calibration Scenario - 11ac Scenario 6 [2]</vt:lpstr>
      <vt:lpstr>PHY Parameters</vt:lpstr>
      <vt:lpstr>MAC Parameters</vt:lpstr>
      <vt:lpstr>Traffic Flow Model</vt:lpstr>
      <vt:lpstr>One BSS Test (1/2)</vt:lpstr>
      <vt:lpstr>One BSS Test (2/2)</vt:lpstr>
      <vt:lpstr>3-BSS Test (1/2)</vt:lpstr>
      <vt:lpstr>3-BSS Test (2/2)</vt:lpstr>
      <vt:lpstr>Summary</vt:lpstr>
      <vt:lpstr>Reference</vt:lpstr>
    </vt:vector>
  </TitlesOfParts>
  <Company>AT&amp;T Labs Research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Jiyong Pang</cp:lastModifiedBy>
  <cp:revision>1833</cp:revision>
  <cp:lastPrinted>1998-02-10T13:28:06Z</cp:lastPrinted>
  <dcterms:created xsi:type="dcterms:W3CDTF">2007-05-21T21:00:37Z</dcterms:created>
  <dcterms:modified xsi:type="dcterms:W3CDTF">2015-01-10T09:39:48Z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sflag">
    <vt:lpwstr>1420882591</vt:lpwstr>
  </property>
</Properties>
</file>