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63"/>
  </p:notesMasterIdLst>
  <p:handoutMasterIdLst>
    <p:handoutMasterId r:id="rId64"/>
  </p:handoutMasterIdLst>
  <p:sldIdLst>
    <p:sldId id="269" r:id="rId2"/>
    <p:sldId id="278" r:id="rId3"/>
    <p:sldId id="1454" r:id="rId4"/>
    <p:sldId id="1455" r:id="rId5"/>
    <p:sldId id="358" r:id="rId6"/>
    <p:sldId id="359" r:id="rId7"/>
    <p:sldId id="287" r:id="rId8"/>
    <p:sldId id="343" r:id="rId9"/>
    <p:sldId id="1463" r:id="rId10"/>
    <p:sldId id="344" r:id="rId11"/>
    <p:sldId id="345" r:id="rId12"/>
    <p:sldId id="1378" r:id="rId13"/>
    <p:sldId id="1423" r:id="rId14"/>
    <p:sldId id="1411" r:id="rId15"/>
    <p:sldId id="1420" r:id="rId16"/>
    <p:sldId id="1456" r:id="rId17"/>
    <p:sldId id="1464" r:id="rId18"/>
    <p:sldId id="1412" r:id="rId19"/>
    <p:sldId id="1424" r:id="rId20"/>
    <p:sldId id="1285" r:id="rId21"/>
    <p:sldId id="1164" r:id="rId22"/>
    <p:sldId id="1460" r:id="rId23"/>
    <p:sldId id="1101" r:id="rId24"/>
    <p:sldId id="1102" r:id="rId25"/>
    <p:sldId id="1092" r:id="rId26"/>
    <p:sldId id="1099" r:id="rId27"/>
    <p:sldId id="1174" r:id="rId28"/>
    <p:sldId id="1175" r:id="rId29"/>
    <p:sldId id="1176" r:id="rId30"/>
    <p:sldId id="1382" r:id="rId31"/>
    <p:sldId id="1415" r:id="rId32"/>
    <p:sldId id="1416" r:id="rId33"/>
    <p:sldId id="1417" r:id="rId34"/>
    <p:sldId id="1381" r:id="rId35"/>
    <p:sldId id="1418" r:id="rId36"/>
    <p:sldId id="1419" r:id="rId37"/>
    <p:sldId id="1271" r:id="rId38"/>
    <p:sldId id="1272" r:id="rId39"/>
    <p:sldId id="1404" r:id="rId40"/>
    <p:sldId id="1405" r:id="rId41"/>
    <p:sldId id="1406" r:id="rId42"/>
    <p:sldId id="1402" r:id="rId43"/>
    <p:sldId id="1364" r:id="rId44"/>
    <p:sldId id="1425" r:id="rId45"/>
    <p:sldId id="1167" r:id="rId46"/>
    <p:sldId id="1165" r:id="rId47"/>
    <p:sldId id="1390" r:id="rId48"/>
    <p:sldId id="1391" r:id="rId49"/>
    <p:sldId id="1453" r:id="rId50"/>
    <p:sldId id="1461" r:id="rId51"/>
    <p:sldId id="1462" r:id="rId52"/>
    <p:sldId id="1465" r:id="rId53"/>
    <p:sldId id="1236" r:id="rId54"/>
    <p:sldId id="1457" r:id="rId55"/>
    <p:sldId id="1458" r:id="rId56"/>
    <p:sldId id="1459" r:id="rId57"/>
    <p:sldId id="1375" r:id="rId58"/>
    <p:sldId id="1376" r:id="rId59"/>
    <p:sldId id="1400" r:id="rId60"/>
    <p:sldId id="619" r:id="rId61"/>
    <p:sldId id="621" r:id="rId6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934" autoAdjust="0"/>
    <p:restoredTop sz="94660" autoAdjust="0"/>
  </p:normalViewPr>
  <p:slideViewPr>
    <p:cSldViewPr>
      <p:cViewPr varScale="1">
        <p:scale>
          <a:sx n="84" d="100"/>
          <a:sy n="84" d="100"/>
        </p:scale>
        <p:origin x="-1320" y="-7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1770"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802.11-15/0023r2</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802.11-15/0023r2</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60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802.11-15/0023r2</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Jan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4585389"/>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rPr>
                        <a:t>+61 2 84461010</a:t>
                      </a:r>
                      <a:endParaRPr lang="en-AU" sz="1200">
                        <a:effectLst/>
                      </a:endParaRPr>
                    </a:p>
                    <a:p>
                      <a:pPr marL="21590" indent="-21590">
                        <a:spcAft>
                          <a:spcPts val="0"/>
                        </a:spcAft>
                      </a:pPr>
                      <a:r>
                        <a:rPr lang="en-US" sz="1200">
                          <a:effectLst/>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Atlanta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USA in Jan 2015, as documented on slide 8 &amp;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San Antonio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Antonio, USA in Nov 2014, as documented in 11-14-1553-00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802.11 WG</a:t>
            </a:r>
          </a:p>
          <a:p>
            <a:pPr lvl="2"/>
            <a:r>
              <a:rPr lang="en-AU" dirty="0" smtClean="0"/>
              <a:t>802.1 WG</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511"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00351009"/>
              </p:ext>
            </p:extLst>
          </p:nvPr>
        </p:nvGraphicFramePr>
        <p:xfrm>
          <a:off x="31376" y="1524000"/>
          <a:ext cx="8962745" cy="4028440"/>
        </p:xfrm>
        <a:graphic>
          <a:graphicData uri="http://schemas.openxmlformats.org/drawingml/2006/table">
            <a:tbl>
              <a:tblPr firstRow="1" bandRow="1">
                <a:tableStyleId>{21E4AEA4-8DFA-4A89-87EB-49C32662AFE0}</a:tableStyleId>
              </a:tblPr>
              <a:tblGrid>
                <a:gridCol w="1066805"/>
                <a:gridCol w="3048000"/>
                <a:gridCol w="838200"/>
                <a:gridCol w="668290"/>
                <a:gridCol w="668290"/>
                <a:gridCol w="668290"/>
                <a:gridCol w="668290"/>
                <a:gridCol w="668290"/>
                <a:gridCol w="668290"/>
              </a:tblGrid>
              <a:tr h="370840">
                <a:tc>
                  <a:txBody>
                    <a:bodyPr/>
                    <a:lstStyle/>
                    <a:p>
                      <a:r>
                        <a:rPr lang="en-GB" sz="1600" dirty="0" smtClean="0"/>
                        <a:t>Doc</a:t>
                      </a:r>
                      <a:endParaRPr lang="en-GB" sz="1600" dirty="0"/>
                    </a:p>
                  </a:txBody>
                  <a:tcPr/>
                </a:tc>
                <a:tc>
                  <a:txBody>
                    <a:bodyPr/>
                    <a:lstStyle/>
                    <a:p>
                      <a:r>
                        <a:rPr lang="en-GB" sz="1600" dirty="0" smtClean="0"/>
                        <a:t>ISO/IEC/IEEE</a:t>
                      </a:r>
                      <a:r>
                        <a:rPr lang="en-GB" sz="1600" baseline="0" dirty="0" smtClean="0"/>
                        <a:t> doc</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tc>
                <a:tc>
                  <a:txBody>
                    <a:bodyPr/>
                    <a:lstStyle/>
                    <a:p>
                      <a:r>
                        <a:rPr lang="en-GB" sz="1400" dirty="0" smtClean="0"/>
                        <a:t>8802-11:2012/</a:t>
                      </a:r>
                      <a:r>
                        <a:rPr lang="en-GB" sz="1400" dirty="0" err="1" smtClean="0"/>
                        <a:t>Amd</a:t>
                      </a:r>
                      <a:r>
                        <a:rPr lang="en-GB" sz="1400" dirty="0" smtClean="0"/>
                        <a:t> 1:2014</a:t>
                      </a:r>
                    </a:p>
                  </a:txBody>
                  <a:tcPr/>
                </a:tc>
                <a:tc>
                  <a:txBody>
                    <a:bodyPr/>
                    <a:lstStyle/>
                    <a:p>
                      <a:pPr algn="ctr"/>
                      <a:r>
                        <a:rPr lang="en-GB" sz="1400" dirty="0" smtClean="0"/>
                        <a:t>Nov 11</a:t>
                      </a:r>
                      <a:endParaRPr lang="en-GB" sz="1400" dirty="0"/>
                    </a:p>
                  </a:txBody>
                  <a:tcPr/>
                </a:tc>
                <a:tc>
                  <a:txBody>
                    <a:bodyPr/>
                    <a:lstStyle/>
                    <a:p>
                      <a:r>
                        <a:rPr lang="en-GB" sz="1400" dirty="0" smtClean="0"/>
                        <a:t>5.0</a:t>
                      </a:r>
                      <a:endParaRPr lang="en-GB" sz="1400" dirty="0"/>
                    </a:p>
                  </a:txBody>
                  <a:tcPr/>
                </a:tc>
                <a:tc>
                  <a:txBody>
                    <a:bodyPr/>
                    <a:lstStyle/>
                    <a:p>
                      <a:r>
                        <a:rPr lang="en-GB" sz="1400" dirty="0" smtClean="0"/>
                        <a:t>7.0</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802.11mb</a:t>
                      </a:r>
                      <a:endParaRPr lang="en-GB" sz="1400" b="0" dirty="0"/>
                    </a:p>
                  </a:txBody>
                  <a:tcPr>
                    <a:lnB w="12700" cap="flat" cmpd="sng" algn="ctr">
                      <a:solidFill>
                        <a:schemeClr val="tx1"/>
                      </a:solidFill>
                      <a:prstDash val="solid"/>
                      <a:round/>
                      <a:headEnd type="none" w="med" len="med"/>
                      <a:tailEnd type="none" w="med" len="med"/>
                    </a:lnB>
                  </a:tcPr>
                </a:tc>
                <a:tc>
                  <a:txBody>
                    <a:bodyPr/>
                    <a:lstStyle/>
                    <a:p>
                      <a:r>
                        <a:rPr lang="en-GB" sz="1400" baseline="0" dirty="0" smtClean="0"/>
                        <a:t>8802-11:2012</a:t>
                      </a:r>
                      <a:endParaRPr lang="en-GB" sz="1400" dirty="0"/>
                    </a:p>
                  </a:txBody>
                  <a:tcPr>
                    <a:lnB w="12700" cap="flat" cmpd="sng" algn="ctr">
                      <a:solidFill>
                        <a:schemeClr val="tx1"/>
                      </a:solidFill>
                      <a:prstDash val="solid"/>
                      <a:round/>
                      <a:headEnd type="none" w="med" len="med"/>
                      <a:tailEnd type="none" w="med" len="med"/>
                    </a:lnB>
                  </a:tcPr>
                </a:tc>
                <a:tc>
                  <a:txBody>
                    <a:bodyPr/>
                    <a:lstStyle/>
                    <a:p>
                      <a:pPr algn="ctr"/>
                      <a:r>
                        <a:rPr lang="en-GB" sz="1400" dirty="0" smtClean="0"/>
                        <a:t>Nov 11</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6.0</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8.0</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10.0</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12.0</a:t>
                      </a:r>
                    </a:p>
                  </a:txBody>
                  <a:tcPr>
                    <a:lnB w="12700" cap="flat" cmpd="sng" algn="ctr">
                      <a:solidFill>
                        <a:schemeClr val="tx1"/>
                      </a:solidFill>
                      <a:prstDash val="solid"/>
                      <a:round/>
                      <a:headEnd type="none" w="med" len="med"/>
                      <a:tailEnd type="none" w="med" len="med"/>
                    </a:lnB>
                  </a:tcPr>
                </a:tc>
                <a:tc>
                  <a:txBody>
                    <a:bodyPr/>
                    <a:lstStyle/>
                    <a:p>
                      <a:endParaRPr lang="en-GB" sz="1400" dirty="0" smtClean="0"/>
                    </a:p>
                  </a:txBody>
                  <a:tcPr>
                    <a:lnB w="12700" cap="flat" cmpd="sng" algn="ctr">
                      <a:solidFill>
                        <a:schemeClr val="tx1"/>
                      </a:solidFill>
                      <a:prstDash val="solid"/>
                      <a:round/>
                      <a:headEnd type="none" w="med" len="med"/>
                      <a:tailEnd type="none" w="med" len="med"/>
                    </a:lnB>
                  </a:tcPr>
                </a:tc>
                <a:tc>
                  <a:txBody>
                    <a:bodyPr/>
                    <a:lstStyle/>
                    <a:p>
                      <a:endParaRPr lang="en-GB" sz="1400" dirty="0" smtClean="0"/>
                    </a:p>
                  </a:txBody>
                  <a:tcPr>
                    <a:lnB w="12700" cap="flat" cmpd="sng" algn="ctr">
                      <a:solidFill>
                        <a:schemeClr val="tx1"/>
                      </a:solidFill>
                      <a:prstDash val="solid"/>
                      <a:round/>
                      <a:headEnd type="none" w="med" len="med"/>
                      <a:tailEnd type="none" w="med" len="med"/>
                    </a:lnB>
                  </a:tcPr>
                </a:tc>
              </a:tr>
              <a:tr h="0">
                <a:tc>
                  <a:txBody>
                    <a:bodyPr/>
                    <a:lstStyle/>
                    <a:p>
                      <a:r>
                        <a:rPr lang="en-GB" sz="1400" dirty="0" smtClean="0"/>
                        <a:t>802.11ac</a:t>
                      </a:r>
                      <a:endParaRPr lang="en-GB" sz="1400" b="0" dirty="0"/>
                    </a:p>
                  </a:txBody>
                  <a:tcPr>
                    <a:lnT w="12700" cap="flat" cmpd="sng" algn="ctr">
                      <a:solidFill>
                        <a:schemeClr val="tx1"/>
                      </a:solidFill>
                      <a:prstDash val="solid"/>
                      <a:round/>
                      <a:headEnd type="none" w="med" len="med"/>
                      <a:tailEnd type="none" w="med" len="med"/>
                    </a:lnT>
                  </a:tcPr>
                </a:tc>
                <a:tc>
                  <a:txBody>
                    <a:bodyPr/>
                    <a:lstStyle/>
                    <a:p>
                      <a:r>
                        <a:rPr lang="en-GB" sz="1400" dirty="0" smtClean="0"/>
                        <a:t>In</a:t>
                      </a:r>
                      <a:r>
                        <a:rPr lang="en-GB" sz="1400" baseline="0" dirty="0" smtClean="0"/>
                        <a:t> PSDO process</a:t>
                      </a:r>
                      <a:endParaRPr lang="en-GB" sz="1400" dirty="0"/>
                    </a:p>
                  </a:txBody>
                  <a:tcPr>
                    <a:lnT w="12700" cap="flat" cmpd="sng" algn="ctr">
                      <a:solidFill>
                        <a:schemeClr val="tx1"/>
                      </a:solidFill>
                      <a:prstDash val="solid"/>
                      <a:round/>
                      <a:headEnd type="none" w="med" len="med"/>
                      <a:tailEnd type="none" w="med" len="med"/>
                    </a:lnT>
                  </a:tcPr>
                </a:tc>
                <a:tc>
                  <a:txBody>
                    <a:bodyPr/>
                    <a:lstStyle/>
                    <a:p>
                      <a:pPr algn="ctr"/>
                      <a:r>
                        <a:rPr lang="en-GB" sz="1400" dirty="0" smtClean="0"/>
                        <a:t>Nov 13</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2.0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3.0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4.0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5.0</a:t>
                      </a:r>
                    </a:p>
                  </a:txBody>
                  <a:tcPr>
                    <a:lnT w="12700" cap="flat" cmpd="sng" algn="ctr">
                      <a:solidFill>
                        <a:schemeClr val="tx1"/>
                      </a:solidFill>
                      <a:prstDash val="solid"/>
                      <a:round/>
                      <a:headEnd type="none" w="med" len="med"/>
                      <a:tailEnd type="none" w="med" len="med"/>
                    </a:lnT>
                  </a:tcPr>
                </a:tc>
                <a:tc>
                  <a:txBody>
                    <a:bodyPr/>
                    <a:lstStyle/>
                    <a:p>
                      <a:r>
                        <a:rPr lang="en-GB" sz="1400" dirty="0" smtClean="0"/>
                        <a:t>6.0</a:t>
                      </a:r>
                    </a:p>
                  </a:txBody>
                  <a:tcPr>
                    <a:lnT w="12700" cap="flat" cmpd="sng" algn="ctr">
                      <a:solidFill>
                        <a:schemeClr val="tx1"/>
                      </a:solidFill>
                      <a:prstDash val="solid"/>
                      <a:round/>
                      <a:headEnd type="none" w="med" len="med"/>
                      <a:tailEnd type="none" w="med" len="med"/>
                    </a:lnT>
                  </a:tcPr>
                </a:tc>
                <a:tc>
                  <a:txBody>
                    <a:bodyPr/>
                    <a:lstStyle/>
                    <a:p>
                      <a:r>
                        <a:rPr lang="en-GB" sz="1400" dirty="0" smtClean="0"/>
                        <a:t>7.0</a:t>
                      </a:r>
                    </a:p>
                  </a:txBody>
                  <a:tcPr>
                    <a:lnT w="12700" cap="flat" cmpd="sng" algn="ctr">
                      <a:solidFill>
                        <a:schemeClr val="tx1"/>
                      </a:solidFill>
                      <a:prstDash val="solid"/>
                      <a:round/>
                      <a:headEnd type="none" w="med" len="med"/>
                      <a:tailEnd type="none" w="med" len="med"/>
                    </a:lnT>
                  </a:tcPr>
                </a:tc>
              </a:tr>
              <a:tr h="0">
                <a:tc>
                  <a:txBody>
                    <a:bodyPr/>
                    <a:lstStyle/>
                    <a:p>
                      <a:r>
                        <a:rPr lang="en-GB" sz="1400" dirty="0" smtClean="0"/>
                        <a:t>802.11af</a:t>
                      </a:r>
                      <a:endParaRPr lang="en-GB" sz="1400" b="0" dirty="0"/>
                    </a:p>
                  </a:txBody>
                  <a:tcPr/>
                </a:tc>
                <a:tc>
                  <a:txBody>
                    <a:bodyPr/>
                    <a:lstStyle/>
                    <a:p>
                      <a:r>
                        <a:rPr lang="en-GB" sz="1400" dirty="0" smtClean="0"/>
                        <a:t>In</a:t>
                      </a:r>
                      <a:r>
                        <a:rPr lang="en-GB" sz="1400" baseline="0" dirty="0" smtClean="0"/>
                        <a:t> PSDO process</a:t>
                      </a:r>
                      <a:endParaRPr lang="en-GB" sz="1400" dirty="0"/>
                    </a:p>
                  </a:txBody>
                  <a:tcPr/>
                </a:tc>
                <a:tc>
                  <a:txBody>
                    <a:bodyPr/>
                    <a:lstStyle/>
                    <a:p>
                      <a:pPr algn="ctr"/>
                      <a:r>
                        <a:rPr lang="en-GB" sz="1400" dirty="0" smtClean="0"/>
                        <a:t>Nov 13</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dirty="0" smtClean="0"/>
                        <a:t>802.11</a:t>
                      </a:r>
                      <a:r>
                        <a:rPr lang="en-GB" sz="1400" baseline="0" dirty="0" smtClean="0"/>
                        <a:t>mc</a:t>
                      </a:r>
                      <a:endParaRPr lang="en-GB" sz="1400" b="0" dirty="0"/>
                    </a:p>
                  </a:txBody>
                  <a:tcPr/>
                </a:tc>
                <a:tc>
                  <a:txBody>
                    <a:bodyPr/>
                    <a:lstStyle/>
                    <a:p>
                      <a:r>
                        <a:rPr lang="en-GB" sz="1400" dirty="0" smtClean="0"/>
                        <a:t>Will be submitted to PSDO process</a:t>
                      </a:r>
                      <a:endParaRPr lang="en-GB" sz="1400" dirty="0"/>
                    </a:p>
                  </a:txBody>
                  <a:tcPr/>
                </a:tc>
                <a:tc>
                  <a:txBody>
                    <a:bodyPr/>
                    <a:lstStyle/>
                    <a:p>
                      <a:pPr algn="ctr"/>
                      <a:r>
                        <a:rPr lang="en-GB" sz="1400" dirty="0" smtClean="0"/>
                        <a:t>Jun</a:t>
                      </a:r>
                      <a:r>
                        <a:rPr lang="en-GB" sz="1400" baseline="0" dirty="0" smtClean="0"/>
                        <a:t> 14</a:t>
                      </a:r>
                      <a:endParaRPr lang="en-GB" sz="1400" dirty="0"/>
                    </a:p>
                  </a:txBody>
                  <a:tcPr/>
                </a:tc>
                <a:tc>
                  <a:txBody>
                    <a:bodyPr/>
                    <a:lstStyle/>
                    <a:p>
                      <a:r>
                        <a:rPr lang="en-GB" sz="1400" dirty="0" smtClean="0"/>
                        <a:t>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180327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a:t>
            </a:r>
            <a:r>
              <a:rPr lang="en-AU" dirty="0" smtClean="0"/>
              <a:t>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a:t>
            </a:r>
            <a:r>
              <a:rPr lang="en-AU" dirty="0"/>
              <a:t>decided </a:t>
            </a:r>
            <a:r>
              <a:rPr lang="en-AU" dirty="0" smtClean="0"/>
              <a:t>802.11ah/</a:t>
            </a:r>
            <a:r>
              <a:rPr lang="en-AU" dirty="0" err="1" smtClean="0"/>
              <a:t>ai</a:t>
            </a:r>
            <a:r>
              <a:rPr lang="en-AU" dirty="0" smtClean="0"/>
              <a:t> drafts were not sufficiently mature for liaising</a:t>
            </a:r>
          </a:p>
          <a:p>
            <a:pPr lvl="1"/>
            <a:r>
              <a:rPr lang="en-AU" dirty="0" smtClean="0"/>
              <a:t>There was no discussion of 802.11aj, 802.11ak, 802.11ax drafts</a:t>
            </a:r>
            <a:endParaRPr lang="en-AU" dirty="0"/>
          </a:p>
          <a:p>
            <a:r>
              <a:rPr lang="en-AU" dirty="0" smtClean="0"/>
              <a:t> In Athens (Sep 2014) &amp; </a:t>
            </a:r>
            <a:r>
              <a:rPr lang="en-AU" dirty="0"/>
              <a:t>San </a:t>
            </a:r>
            <a:r>
              <a:rPr lang="en-AU" dirty="0" smtClean="0"/>
              <a:t>Antonio (Nov 2014)</a:t>
            </a:r>
          </a:p>
          <a:p>
            <a:pPr lvl="1"/>
            <a:r>
              <a:rPr lang="en-AU" dirty="0" smtClean="0"/>
              <a:t>We decided to revisit the decisions on 802.11ah/</a:t>
            </a:r>
            <a:r>
              <a:rPr lang="en-AU" dirty="0" err="1" smtClean="0"/>
              <a:t>ai</a:t>
            </a:r>
            <a:r>
              <a:rPr lang="en-AU" dirty="0"/>
              <a:t> </a:t>
            </a:r>
            <a:r>
              <a:rPr lang="en-AU" dirty="0" smtClean="0"/>
              <a:t>in the future</a:t>
            </a:r>
          </a:p>
          <a:p>
            <a:r>
              <a:rPr lang="en-AU" dirty="0" smtClean="0"/>
              <a:t>In Atlanta (Jan 2015)</a:t>
            </a:r>
          </a:p>
          <a:p>
            <a:pPr lvl="1"/>
            <a:r>
              <a:rPr lang="en-AU" dirty="0" smtClean="0">
                <a:solidFill>
                  <a:srgbClr val="FF0000"/>
                </a:solidFill>
              </a:rPr>
              <a:t>Any change?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37762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IEEE 802.11 </a:t>
            </a:r>
            <a:r>
              <a:rPr lang="en-AU" dirty="0" smtClean="0"/>
              <a:t>WG will consider inviting SC6 member reps to join the 802.11mc Sponsor pool </a:t>
            </a:r>
            <a:endParaRPr lang="en-AU" dirty="0"/>
          </a:p>
        </p:txBody>
      </p:sp>
      <p:sp>
        <p:nvSpPr>
          <p:cNvPr id="3" name="Content Placeholder 2"/>
          <p:cNvSpPr>
            <a:spLocks noGrp="1"/>
          </p:cNvSpPr>
          <p:nvPr>
            <p:ph idx="1"/>
          </p:nvPr>
        </p:nvSpPr>
        <p:spPr/>
        <p:txBody>
          <a:bodyPr/>
          <a:lstStyle/>
          <a:p>
            <a:pPr lvl="1"/>
            <a:r>
              <a:rPr lang="en-AU" dirty="0" smtClean="0"/>
              <a:t>The 802.11mc Sponsor Ballot pool is opening at the end of the January 2015  meeting</a:t>
            </a:r>
          </a:p>
          <a:p>
            <a:pPr lvl="1"/>
            <a:r>
              <a:rPr lang="en-AU" dirty="0" smtClean="0"/>
              <a:t>It has been suggested by the IEEE 802.11 CAC that the IEEE 802.11 WG inform participants in SC6 or participants in SC6 NBs that they may join the ballot pool</a:t>
            </a:r>
          </a:p>
          <a:p>
            <a:pPr lvl="1"/>
            <a:r>
              <a:rPr lang="en-AU" dirty="0" smtClean="0"/>
              <a:t>Are there any objections?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3106042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IEEE 802.11 </a:t>
            </a:r>
            <a:r>
              <a:rPr lang="en-AU" dirty="0" smtClean="0"/>
              <a:t>WG will consider inviting SC6 member reps to join the 802.11mc Sponsor pool </a:t>
            </a:r>
            <a:endParaRPr lang="en-AU" dirty="0"/>
          </a:p>
        </p:txBody>
      </p:sp>
      <p:sp>
        <p:nvSpPr>
          <p:cNvPr id="3" name="Content Placeholder 2"/>
          <p:cNvSpPr>
            <a:spLocks noGrp="1"/>
          </p:cNvSpPr>
          <p:nvPr>
            <p:ph idx="1"/>
          </p:nvPr>
        </p:nvSpPr>
        <p:spPr/>
        <p:txBody>
          <a:bodyPr/>
          <a:lstStyle/>
          <a:p>
            <a:pPr lvl="1"/>
            <a:r>
              <a:rPr lang="en-AU" dirty="0" smtClean="0"/>
              <a:t>Proposed motion:</a:t>
            </a:r>
          </a:p>
          <a:p>
            <a:pPr lvl="2"/>
            <a:r>
              <a:rPr lang="en-AU" i="1" dirty="0" smtClean="0"/>
              <a:t>The IEEE 802 JTC1 SC recommends to the IEEE 802.11 WG that the IEEE 802.11 WG </a:t>
            </a:r>
            <a:r>
              <a:rPr lang="en-AU" i="1" dirty="0" smtClean="0"/>
              <a:t>Chair be </a:t>
            </a:r>
            <a:r>
              <a:rPr lang="en-AU" i="1" dirty="0" smtClean="0"/>
              <a:t>authorised to send a liaison to ISO/IEC JTC1/SC6:</a:t>
            </a:r>
          </a:p>
          <a:p>
            <a:pPr lvl="3"/>
            <a:r>
              <a:rPr lang="en-AU" i="1" dirty="0" smtClean="0"/>
              <a:t>Noting that the Sponsor Ballot Pool for IEEE 802.11mc </a:t>
            </a:r>
            <a:r>
              <a:rPr lang="en-AU" i="1" dirty="0" smtClean="0"/>
              <a:t>has</a:t>
            </a:r>
            <a:r>
              <a:rPr lang="en-AU" i="1" dirty="0" smtClean="0"/>
              <a:t> opened</a:t>
            </a:r>
            <a:endParaRPr lang="en-AU" i="1" dirty="0" smtClean="0"/>
          </a:p>
          <a:p>
            <a:pPr lvl="3"/>
            <a:r>
              <a:rPr lang="en-AU" i="1" dirty="0" smtClean="0"/>
              <a:t>Explaining how </a:t>
            </a:r>
            <a:r>
              <a:rPr lang="en-AU" i="1" dirty="0"/>
              <a:t>participants in SC6 or participants in SC6 NBs </a:t>
            </a:r>
            <a:r>
              <a:rPr lang="en-AU" i="1" dirty="0" smtClean="0"/>
              <a:t>may join the Sponsor Ballot Pool</a:t>
            </a:r>
          </a:p>
          <a:p>
            <a:pPr lvl="2"/>
            <a:r>
              <a:rPr lang="en-AU" dirty="0" smtClean="0"/>
              <a:t>Moved:</a:t>
            </a:r>
          </a:p>
          <a:p>
            <a:pPr lvl="2"/>
            <a:r>
              <a:rPr lang="en-AU" dirty="0" smtClean="0"/>
              <a:t>Seconded:</a:t>
            </a:r>
          </a:p>
          <a:p>
            <a:pPr lvl="2"/>
            <a:r>
              <a:rPr lang="en-AU" dirty="0" smtClean="0"/>
              <a:t>Result:</a:t>
            </a:r>
          </a:p>
          <a:p>
            <a:pPr lvl="2"/>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18487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15202620"/>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GB" sz="1400" dirty="0" smtClean="0"/>
                        <a:t>Approved for PSDO process</a:t>
                      </a:r>
                      <a:endParaRPr lang="en-GB"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Approved for PSDO process</a:t>
                      </a:r>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To</a:t>
                      </a:r>
                      <a:r>
                        <a:rPr lang="en-GB" sz="1400" baseline="0" dirty="0" smtClean="0">
                          <a:solidFill>
                            <a:schemeClr val="tx1"/>
                          </a:solidFill>
                        </a:rPr>
                        <a:t> be s</a:t>
                      </a:r>
                      <a:r>
                        <a:rPr lang="en-GB" sz="1400" dirty="0" smtClean="0">
                          <a:solidFill>
                            <a:schemeClr val="tx1"/>
                          </a:solidFill>
                        </a:rPr>
                        <a:t>ubmitted to PSDO process</a:t>
                      </a:r>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decided </a:t>
            </a:r>
            <a:r>
              <a:rPr lang="en-GB" dirty="0" smtClean="0"/>
              <a:t>802.1AC-Rev is not ready for liaising </a:t>
            </a:r>
          </a:p>
          <a:p>
            <a:pPr lvl="1"/>
            <a:r>
              <a:rPr lang="en-GB" dirty="0" smtClean="0"/>
              <a:t>It was decided 802.1AX-Rev should be liaised</a:t>
            </a:r>
          </a:p>
          <a:p>
            <a:r>
              <a:rPr lang="en-AU" dirty="0" smtClean="0"/>
              <a:t>In San Antonio (Nov 2014)</a:t>
            </a:r>
          </a:p>
          <a:p>
            <a:pPr lvl="1"/>
            <a:r>
              <a:rPr lang="en-GB" dirty="0" smtClean="0"/>
              <a:t>IEEE 802.1AX-Rev has been liaised</a:t>
            </a:r>
            <a:endParaRPr lang="en-AU" dirty="0" smtClean="0"/>
          </a:p>
          <a:p>
            <a:pPr lvl="1"/>
            <a:r>
              <a:rPr lang="en-GB" dirty="0" smtClean="0"/>
              <a:t>IEEE 802.1AC-Rev has not, but will probably be sent early next year.</a:t>
            </a:r>
            <a:endParaRPr lang="en-AU" dirty="0" smtClean="0"/>
          </a:p>
          <a:p>
            <a:pPr lvl="1"/>
            <a:r>
              <a:rPr lang="en-GB" dirty="0" smtClean="0"/>
              <a:t>No other IEEE 802.1 drafts are near ready to be passed along to JTC1</a:t>
            </a:r>
          </a:p>
          <a:p>
            <a:r>
              <a:rPr lang="en-GB" dirty="0" smtClean="0"/>
              <a:t>In Atlanta (Jan 2015)</a:t>
            </a:r>
          </a:p>
          <a:p>
            <a:pPr lvl="1"/>
            <a:r>
              <a:rPr lang="en-GB" dirty="0" smtClean="0">
                <a:solidFill>
                  <a:srgbClr val="FF0000"/>
                </a:solidFill>
              </a:rPr>
              <a:t>Any change?</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311774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Atlanta in Jan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Atlanta in Jan 2015,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AU" dirty="0" smtClean="0"/>
              <a:t>Jodi </a:t>
            </a:r>
            <a:r>
              <a:rPr lang="en-AU" dirty="0" err="1" smtClean="0"/>
              <a:t>Haasz</a:t>
            </a:r>
            <a:r>
              <a:rPr lang="en-AU" dirty="0" smtClean="0"/>
              <a:t> is now </a:t>
            </a:r>
            <a:r>
              <a:rPr lang="en-AU" dirty="0"/>
              <a:t>in conversation with the JTC 1/SC 31 Chair on moving this project to JTC 1/SC </a:t>
            </a:r>
            <a:r>
              <a:rPr lang="en-AU" dirty="0" smtClean="0"/>
              <a:t>6</a:t>
            </a:r>
          </a:p>
          <a:p>
            <a:pPr lvl="2"/>
            <a:r>
              <a:rPr lang="en-AU" dirty="0" smtClean="0"/>
              <a:t>It will happen but the process is still underway</a:t>
            </a:r>
          </a:p>
          <a:p>
            <a:pPr lvl="2"/>
            <a:r>
              <a:rPr lang="en-AU" dirty="0" smtClean="0"/>
              <a:t>Jodi </a:t>
            </a:r>
            <a:r>
              <a:rPr lang="en-AU" dirty="0" err="1"/>
              <a:t>Haasz</a:t>
            </a:r>
            <a:r>
              <a:rPr lang="en-AU" dirty="0"/>
              <a:t> </a:t>
            </a:r>
            <a:r>
              <a:rPr lang="en-AU" dirty="0" smtClean="0"/>
              <a:t>reports no further progress as of 12 Jan 2015</a:t>
            </a:r>
            <a:endParaRPr lang="en-AU" dirty="0"/>
          </a:p>
          <a:p>
            <a:pPr lvl="1"/>
            <a:r>
              <a:rPr lang="en-US" dirty="0" smtClean="0"/>
              <a:t>No 802.15 reps attended the SC meeting in San Diego, Athens or San Antonio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after the Nov 2014 plenary, the IEEE 802 notified SC6 of the approval of the following (see N16087):</a:t>
            </a:r>
          </a:p>
          <a:p>
            <a:pPr lvl="2"/>
            <a:r>
              <a:rPr lang="en-AU" i="1" dirty="0" smtClean="0"/>
              <a:t>IEEE 802.1 Local Address Study Group </a:t>
            </a:r>
          </a:p>
          <a:p>
            <a:pPr lvl="2"/>
            <a:r>
              <a:rPr lang="en-AU" i="1" dirty="0" smtClean="0"/>
              <a:t>IEEE 802.3 Next Generation Enterprise Access BASE-T PHY Study Group </a:t>
            </a:r>
          </a:p>
          <a:p>
            <a:pPr lvl="2"/>
            <a:r>
              <a:rPr lang="en-AU" i="1" dirty="0" smtClean="0"/>
              <a:t>IEEE 802.3 25GBASE-T Study Group </a:t>
            </a:r>
          </a:p>
          <a:p>
            <a:pPr lvl="2"/>
            <a:r>
              <a:rPr lang="en-AU" i="1" dirty="0" smtClean="0"/>
              <a:t>IEEE 802.11 Next Generation Positioning Study Group </a:t>
            </a:r>
          </a:p>
          <a:p>
            <a:pPr lvl="2"/>
            <a:r>
              <a:rPr lang="en-AU" i="1" dirty="0" smtClean="0"/>
              <a:t>IEEE 802.15 High Rate Close Proximity (HRCP) Study Group </a:t>
            </a:r>
          </a:p>
          <a:p>
            <a:pPr lvl="2"/>
            <a:r>
              <a:rPr lang="en-AU" i="1" dirty="0" smtClean="0"/>
              <a:t>IEEE 802.19 Coexistence in Unlicensed Bands (CUB) Study Group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the IEEE 802 EC</a:t>
            </a:r>
          </a:p>
          <a:p>
            <a:pPr lvl="1"/>
            <a:r>
              <a:rPr lang="en-AU" dirty="0" smtClean="0"/>
              <a:t>The IEEE 802 JTC1 SC is providing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1294492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ten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6196335"/>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 &amp;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 </a:t>
            </a:r>
            <a:r>
              <a:rPr lang="en-AU" dirty="0"/>
              <a:t>&amp; </a:t>
            </a:r>
            <a:r>
              <a:rPr lang="en-AU" dirty="0" smtClean="0"/>
              <a:t>comment resolutions </a:t>
            </a:r>
            <a:r>
              <a:rPr lang="en-AU" dirty="0"/>
              <a:t>liaised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 </a:t>
            </a:r>
            <a:r>
              <a:rPr lang="en-AU" dirty="0"/>
              <a:t>&amp; </a:t>
            </a:r>
            <a:r>
              <a:rPr lang="en-AU" dirty="0" smtClean="0"/>
              <a:t>comment </a:t>
            </a:r>
            <a:r>
              <a:rPr lang="en-AU" dirty="0"/>
              <a:t>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1:2014</a:t>
            </a:r>
            <a:r>
              <a:rPr lang="en-AU" dirty="0" smtClean="0"/>
              <a:t> </a:t>
            </a:r>
            <a:r>
              <a:rPr lang="en-AU" dirty="0"/>
              <a:t>&amp; comment resolutions </a:t>
            </a:r>
            <a:r>
              <a:rPr lang="en-AU" dirty="0" smtClean="0"/>
              <a:t>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ten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0167232"/>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latin typeface="+mj-lt"/>
                          <a:cs typeface="Arial" panose="020B0604020202020204" pitchFamily="34" charset="0"/>
                        </a:rPr>
                        <a:t>802.11ac</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rPr>
                        <a:t>Waiting for</a:t>
                      </a:r>
                      <a:r>
                        <a:rPr lang="en-AU" sz="1600" b="1" baseline="0" dirty="0" smtClean="0">
                          <a:solidFill>
                            <a:schemeClr val="accent2"/>
                          </a:solidFill>
                          <a:latin typeface="+mj-lt"/>
                        </a:rPr>
                        <a:t> start</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latin typeface="+mj-lt"/>
                        </a:rPr>
                        <a:t>Sent in Nov 2014</a:t>
                      </a:r>
                      <a:endParaRPr lang="en-AU" sz="1600" b="1" dirty="0" smtClean="0">
                        <a:solidFill>
                          <a:srgbClr val="00B050"/>
                        </a:solidFill>
                        <a:latin typeface="+mj-lt"/>
                      </a:endParaRPr>
                    </a:p>
                  </a:txBody>
                  <a:tcPr marL="115147" marR="115147"/>
                </a:tc>
              </a:tr>
              <a:tr h="359602">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Waiting for</a:t>
                      </a:r>
                      <a:r>
                        <a:rPr lang="en-AU" sz="1600" b="1" kern="1200" baseline="0" dirty="0" smtClean="0">
                          <a:solidFill>
                            <a:schemeClr val="accent2"/>
                          </a:solidFill>
                          <a:latin typeface="+mn-lt"/>
                          <a:ea typeface="+mn-ea"/>
                          <a:cs typeface="+mn-cs"/>
                        </a:rPr>
                        <a:t> start</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(Jan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Closes</a:t>
                      </a:r>
                      <a:r>
                        <a:rPr lang="en-AU" sz="1600" b="1" kern="1200" baseline="0" dirty="0" smtClean="0">
                          <a:solidFill>
                            <a:schemeClr val="accent2"/>
                          </a:solidFill>
                          <a:latin typeface="+mn-lt"/>
                          <a:ea typeface="+mn-ea"/>
                          <a:cs typeface="+mn-cs"/>
                        </a:rPr>
                        <a:t> 1 Feb 2015</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mj-lt"/>
                        </a:rPr>
                        <a:t>Sent</a:t>
                      </a:r>
                      <a:r>
                        <a:rPr lang="en-AU" sz="1600" b="1" baseline="0" dirty="0" smtClean="0">
                          <a:solidFill>
                            <a:srgbClr val="00B050"/>
                          </a:solidFill>
                          <a:latin typeface="+mj-lt"/>
                        </a:rPr>
                        <a:t> in March 2014</a:t>
                      </a:r>
                      <a:endParaRPr lang="en-AU" sz="1600" b="1" dirty="0" smtClean="0">
                        <a:solidFill>
                          <a:srgbClr val="00B050"/>
                        </a:solidFill>
                        <a:latin typeface="+mj-lt"/>
                      </a:endParaRPr>
                    </a:p>
                  </a:txBody>
                  <a:tcPr marL="115147" marR="115147"/>
                </a:tc>
              </a:tr>
              <a:tr h="359602">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 (Jan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Closes</a:t>
                      </a:r>
                      <a:r>
                        <a:rPr lang="en-AU" sz="1600" b="1" kern="1200" baseline="0" dirty="0" smtClean="0">
                          <a:solidFill>
                            <a:schemeClr val="accent2"/>
                          </a:solidFill>
                          <a:latin typeface="+mn-lt"/>
                          <a:ea typeface="+mn-ea"/>
                          <a:cs typeface="+mn-cs"/>
                        </a:rPr>
                        <a:t> 1 Feb 2015</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Sent</a:t>
                      </a:r>
                      <a:r>
                        <a:rPr lang="en-AU" sz="1600" b="1" kern="1200" baseline="0" dirty="0" smtClean="0">
                          <a:solidFill>
                            <a:srgbClr val="00B050"/>
                          </a:solidFill>
                          <a:latin typeface="+mn-lt"/>
                          <a:ea typeface="+mn-ea"/>
                          <a:cs typeface="+mn-cs"/>
                        </a:rPr>
                        <a:t> in March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Waiting</a:t>
                      </a:r>
                      <a:r>
                        <a:rPr lang="en-AU" sz="1600" b="1" baseline="0" dirty="0" smtClean="0">
                          <a:solidFill>
                            <a:schemeClr val="accent6"/>
                          </a:solidFill>
                          <a:latin typeface="+mj-lt"/>
                        </a:rPr>
                        <a:t> for IEEE pub</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r>
                        <a:rPr lang="en-AU" sz="1600" b="1" baseline="0" dirty="0" smtClean="0">
                          <a:solidFill>
                            <a:schemeClr val="accent6"/>
                          </a:solidFill>
                          <a:latin typeface="+mj-lt"/>
                        </a:rPr>
                        <a:t> 13 March 2015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 (Oct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Need to</a:t>
                      </a:r>
                      <a:r>
                        <a:rPr lang="en-AU" sz="1600" b="1" kern="1200" baseline="0" dirty="0" smtClean="0">
                          <a:solidFill>
                            <a:schemeClr val="accent6"/>
                          </a:solidFill>
                          <a:latin typeface="+mn-lt"/>
                          <a:ea typeface="+mn-ea"/>
                          <a:cs typeface="+mn-cs"/>
                        </a:rPr>
                        <a:t> be approved</a:t>
                      </a:r>
                      <a:endParaRPr lang="en-AU" sz="1600" b="1" kern="1200" dirty="0" smtClean="0">
                        <a:solidFill>
                          <a:schemeClr val="accent6"/>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802.3.1</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 (Oct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Closes</a:t>
                      </a:r>
                      <a:r>
                        <a:rPr lang="en-AU" sz="1600" b="1" baseline="0" dirty="0" smtClean="0">
                          <a:solidFill>
                            <a:schemeClr val="accent2"/>
                          </a:solidFill>
                          <a:latin typeface="+mj-lt"/>
                        </a:rPr>
                        <a:t> 19 June 2015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(May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Closes</a:t>
                      </a:r>
                      <a:r>
                        <a:rPr lang="en-AU" sz="1600" b="1" kern="1200" baseline="0" dirty="0" smtClean="0">
                          <a:solidFill>
                            <a:schemeClr val="accent2"/>
                          </a:solidFill>
                          <a:latin typeface="+mn-lt"/>
                          <a:ea typeface="+mn-ea"/>
                          <a:cs typeface="+mn-cs"/>
                        </a:rPr>
                        <a:t> 15 Feb 2015</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Sent</a:t>
                      </a:r>
                      <a:r>
                        <a:rPr lang="en-AU" sz="1600" b="1" kern="1200" baseline="0" dirty="0" smtClean="0">
                          <a:solidFill>
                            <a:srgbClr val="00B050"/>
                          </a:solidFill>
                          <a:latin typeface="+mn-lt"/>
                          <a:ea typeface="+mn-ea"/>
                          <a:cs typeface="+mn-cs"/>
                        </a:rPr>
                        <a:t> in July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Waiting for</a:t>
                      </a:r>
                      <a:r>
                        <a:rPr lang="en-AU" sz="1600" b="1" baseline="0" dirty="0" smtClean="0">
                          <a:solidFill>
                            <a:schemeClr val="accent2"/>
                          </a:solidFill>
                          <a:latin typeface="+mj-lt"/>
                          <a:cs typeface="Arial" panose="020B0604020202020204" pitchFamily="34" charset="0"/>
                        </a:rPr>
                        <a:t> 802.22</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passed its pre-ballot and </a:t>
            </a:r>
            <a:r>
              <a:rPr lang="en-AU" dirty="0" smtClean="0"/>
              <a:t>comment </a:t>
            </a:r>
            <a:r>
              <a:rPr lang="en-AU" dirty="0"/>
              <a:t>resolutions </a:t>
            </a:r>
            <a:r>
              <a:rPr lang="en-AU" dirty="0" smtClean="0"/>
              <a:t>liaised</a:t>
            </a:r>
            <a:r>
              <a:rPr lang="en-GB" dirty="0" smtClean="0"/>
              <a:t>;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resolved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The 60 day pre-ballot closed on 22 Sept 2014, and passed</a:t>
            </a:r>
          </a:p>
          <a:p>
            <a:pPr lvl="2"/>
            <a:r>
              <a:rPr lang="en-AU" dirty="0" smtClean="0"/>
              <a:t>Passed 11/1/4 – China NB voted no</a:t>
            </a:r>
          </a:p>
          <a:p>
            <a:pPr lvl="2"/>
            <a:r>
              <a:rPr lang="en-AU" dirty="0" smtClean="0"/>
              <a:t>Comments were received from China NB (see </a:t>
            </a:r>
          </a:p>
          <a:p>
            <a:pPr lvl="1"/>
            <a:r>
              <a:rPr lang="en-AU" dirty="0" smtClean="0"/>
              <a:t>Comments were resolved by </a:t>
            </a:r>
            <a:r>
              <a:rPr lang="en-AU" dirty="0" err="1" smtClean="0"/>
              <a:t>TGmc</a:t>
            </a:r>
            <a:r>
              <a:rPr lang="en-AU" dirty="0" smtClean="0"/>
              <a:t> in San Antonio in Nov 2014 and liaised to SC6 as N16085</a:t>
            </a:r>
          </a:p>
          <a:p>
            <a:r>
              <a:rPr lang="en-AU" dirty="0" smtClean="0"/>
              <a:t>FDIS ballot: </a:t>
            </a:r>
            <a:r>
              <a:rPr lang="en-AU" dirty="0" smtClean="0">
                <a:solidFill>
                  <a:schemeClr val="accent2"/>
                </a:solidFill>
              </a:rPr>
              <a:t>waiting for FDIS start</a:t>
            </a:r>
          </a:p>
          <a:p>
            <a:pPr lvl="1"/>
            <a:r>
              <a:rPr lang="en-AU" dirty="0" smtClean="0"/>
              <a:t>Jodi </a:t>
            </a:r>
            <a:r>
              <a:rPr lang="en-AU" dirty="0" err="1" smtClean="0"/>
              <a:t>Haasz</a:t>
            </a:r>
            <a:r>
              <a:rPr lang="en-AU" dirty="0" smtClean="0"/>
              <a:t> has asked JTC1 that the FDIS ballot start ASAP</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781246861"/>
              </p:ext>
            </p:extLst>
          </p:nvPr>
        </p:nvGraphicFramePr>
        <p:xfrm>
          <a:off x="0" y="4191000"/>
          <a:ext cx="914400" cy="771525"/>
        </p:xfrm>
        <a:graphic>
          <a:graphicData uri="http://schemas.openxmlformats.org/presentationml/2006/ole">
            <mc:AlternateContent xmlns:mc="http://schemas.openxmlformats.org/markup-compatibility/2006">
              <mc:Choice xmlns:v="urn:schemas-microsoft-com:vml" Requires="v">
                <p:oleObj spid="_x0000_s20074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97234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a:t>passed its pre-ballot and </a:t>
            </a:r>
            <a:r>
              <a:rPr lang="en-AU" dirty="0"/>
              <a:t>comment resolutions liaised</a:t>
            </a:r>
            <a:r>
              <a:rPr lang="en-GB" dirty="0"/>
              <a:t>;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passed</a:t>
            </a:r>
          </a:p>
          <a:p>
            <a:pPr lvl="2"/>
            <a:r>
              <a:rPr lang="en-AU" dirty="0"/>
              <a:t>Passed 11/1/4 – China NB voted no</a:t>
            </a:r>
          </a:p>
          <a:p>
            <a:pPr lvl="2"/>
            <a:r>
              <a:rPr lang="en-AU" dirty="0"/>
              <a:t>Comments were received from China NB</a:t>
            </a:r>
          </a:p>
          <a:p>
            <a:pPr lvl="1"/>
            <a:r>
              <a:rPr lang="en-AU" dirty="0"/>
              <a:t>Comments </a:t>
            </a:r>
            <a:r>
              <a:rPr lang="en-AU" dirty="0" smtClean="0"/>
              <a:t>were resolved by </a:t>
            </a:r>
            <a:r>
              <a:rPr lang="en-AU" dirty="0" err="1" smtClean="0"/>
              <a:t>TGmc</a:t>
            </a:r>
            <a:r>
              <a:rPr lang="en-AU" dirty="0" smtClean="0"/>
              <a:t> </a:t>
            </a:r>
            <a:r>
              <a:rPr lang="en-AU" dirty="0"/>
              <a:t>in San Antonio in Nov 2014 and liaised to SC6 as </a:t>
            </a:r>
            <a:r>
              <a:rPr lang="en-AU" dirty="0" smtClean="0"/>
              <a:t>N16085 (see previous page)</a:t>
            </a:r>
            <a:endParaRPr lang="en-AU" dirty="0"/>
          </a:p>
          <a:p>
            <a:r>
              <a:rPr lang="en-AU" dirty="0"/>
              <a:t>FDIS ballot</a:t>
            </a:r>
            <a:r>
              <a:rPr lang="en-AU" dirty="0" smtClean="0"/>
              <a:t>: </a:t>
            </a:r>
            <a:r>
              <a:rPr lang="en-AU" dirty="0">
                <a:solidFill>
                  <a:schemeClr val="accent2"/>
                </a:solidFill>
              </a:rPr>
              <a:t>waiting for FDIS </a:t>
            </a:r>
            <a:r>
              <a:rPr lang="en-AU" dirty="0" smtClean="0">
                <a:solidFill>
                  <a:schemeClr val="accent2"/>
                </a:solidFill>
              </a:rPr>
              <a:t>start</a:t>
            </a:r>
          </a:p>
          <a:p>
            <a:pPr lvl="1"/>
            <a:r>
              <a:rPr lang="en-AU" dirty="0"/>
              <a:t>Jodi </a:t>
            </a:r>
            <a:r>
              <a:rPr lang="en-AU" dirty="0" err="1"/>
              <a:t>Haasz</a:t>
            </a:r>
            <a:r>
              <a:rPr lang="en-AU" dirty="0"/>
              <a:t> has asked JTC1 that the FDIS ballot </a:t>
            </a:r>
            <a:r>
              <a:rPr lang="en-AU" dirty="0" smtClean="0"/>
              <a:t>start ASAP</a:t>
            </a:r>
            <a:endParaRPr lang="en-AU" dirty="0"/>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802.1AEbw-2013 passed pre-ballot in Jan 2014, and is waiting </a:t>
            </a:r>
            <a:r>
              <a:rPr lang="en-AU" dirty="0"/>
              <a:t>for </a:t>
            </a:r>
            <a:r>
              <a:rPr lang="en-AU" dirty="0" smtClean="0"/>
              <a:t>FDIS ballot to close</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chemeClr val="accent2"/>
                </a:solidFill>
              </a:rPr>
              <a:t>closes </a:t>
            </a:r>
            <a:r>
              <a:rPr lang="en-AU" kern="1200" dirty="0">
                <a:solidFill>
                  <a:schemeClr val="accent2"/>
                </a:solidFill>
              </a:rPr>
              <a:t>1 Feb </a:t>
            </a:r>
            <a:r>
              <a:rPr lang="en-AU" kern="1200" dirty="0" smtClean="0">
                <a:solidFill>
                  <a:schemeClr val="accent2"/>
                </a:solidFill>
              </a:rPr>
              <a:t>2015</a:t>
            </a:r>
          </a:p>
          <a:p>
            <a:pPr lvl="1"/>
            <a:r>
              <a:rPr lang="en-AU" kern="1200" dirty="0" smtClean="0"/>
              <a:t>FDIS has started, closing 1 Feb 2015</a:t>
            </a:r>
          </a:p>
          <a:p>
            <a:pPr lvl="1"/>
            <a:r>
              <a:rPr lang="en-AU" kern="1200" dirty="0" smtClean="0"/>
              <a:t>Standards will be called ISO/IEC/IEEE </a:t>
            </a:r>
            <a:r>
              <a:rPr lang="en-AU" dirty="0" smtClean="0"/>
              <a:t>8802-1AE:2013/</a:t>
            </a:r>
            <a:r>
              <a:rPr lang="en-AU" dirty="0" err="1" smtClean="0"/>
              <a:t>Amd</a:t>
            </a:r>
            <a:r>
              <a:rPr lang="en-AU" dirty="0" smtClean="0"/>
              <a:t> </a:t>
            </a:r>
            <a:r>
              <a:rPr lang="en-AU" dirty="0"/>
              <a:t>1</a:t>
            </a:r>
            <a:endParaRPr lang="en-AU" dirty="0" smtClean="0"/>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29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802.1AEbn-2011 passed pre-ballot in Feb 2014, and is </a:t>
            </a:r>
            <a:r>
              <a:rPr lang="en-AU" dirty="0"/>
              <a:t>waiting for </a:t>
            </a:r>
            <a:r>
              <a:rPr lang="en-AU" dirty="0" smtClean="0"/>
              <a:t>FDIS ballot to close</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smtClean="0">
                <a:solidFill>
                  <a:schemeClr val="accent2"/>
                </a:solidFill>
              </a:rPr>
              <a:t>closes </a:t>
            </a:r>
            <a:r>
              <a:rPr lang="en-AU" kern="1200" dirty="0">
                <a:solidFill>
                  <a:schemeClr val="accent2"/>
                </a:solidFill>
              </a:rPr>
              <a:t>1 Feb </a:t>
            </a:r>
            <a:r>
              <a:rPr lang="en-AU" kern="1200" dirty="0" smtClean="0">
                <a:solidFill>
                  <a:schemeClr val="accent2"/>
                </a:solidFill>
              </a:rPr>
              <a:t>2015</a:t>
            </a:r>
          </a:p>
          <a:p>
            <a:pPr lvl="1"/>
            <a:r>
              <a:rPr lang="en-AU" kern="1200" dirty="0"/>
              <a:t>FDIS </a:t>
            </a:r>
            <a:r>
              <a:rPr lang="en-AU" kern="1200" dirty="0" smtClean="0"/>
              <a:t>has started</a:t>
            </a:r>
            <a:r>
              <a:rPr lang="en-AU" kern="1200" dirty="0"/>
              <a:t>, closing 1 Feb 2015</a:t>
            </a:r>
          </a:p>
          <a:p>
            <a:pPr lvl="1"/>
            <a:r>
              <a:rPr lang="en-AU" kern="1200" dirty="0" smtClean="0"/>
              <a:t>Will </a:t>
            </a:r>
            <a:r>
              <a:rPr lang="en-AU" kern="1200" dirty="0"/>
              <a:t>be called ISO/IEC/IEEE </a:t>
            </a:r>
            <a:r>
              <a:rPr lang="en-AU" dirty="0"/>
              <a:t>8802-1AE:2013/</a:t>
            </a:r>
            <a:r>
              <a:rPr lang="en-AU" dirty="0" err="1"/>
              <a:t>Amd</a:t>
            </a:r>
            <a:r>
              <a:rPr lang="en-AU" dirty="0"/>
              <a:t> </a:t>
            </a:r>
            <a:r>
              <a:rPr lang="en-AU" dirty="0" smtClean="0"/>
              <a:t>2</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27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will be submitted to PSDO process after 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waiting for IEEE </a:t>
            </a:r>
            <a:r>
              <a:rPr lang="en-GB" dirty="0">
                <a:solidFill>
                  <a:schemeClr val="accent2"/>
                </a:solidFill>
              </a:rPr>
              <a:t>ratification &amp; </a:t>
            </a:r>
            <a:r>
              <a:rPr lang="en-AU" dirty="0" smtClean="0">
                <a:solidFill>
                  <a:schemeClr val="accent2"/>
                </a:solidFill>
              </a:rPr>
              <a:t>publication</a:t>
            </a:r>
            <a:endParaRPr lang="en-AU" dirty="0">
              <a:solidFill>
                <a:schemeClr val="accent2"/>
              </a:solidFill>
            </a:endParaRPr>
          </a:p>
          <a:p>
            <a:pPr lvl="1"/>
            <a:r>
              <a:rPr lang="en-AU" dirty="0" smtClean="0"/>
              <a:t>The </a:t>
            </a:r>
            <a:r>
              <a:rPr lang="en-AU" dirty="0"/>
              <a:t>submission of IEEE 802.1Xbx-2014 </a:t>
            </a:r>
            <a:r>
              <a:rPr lang="en-AU" dirty="0" smtClean="0"/>
              <a:t>after publication under the PSDO was approved by 802 EC in July 2014</a:t>
            </a:r>
          </a:p>
          <a:p>
            <a:pPr lvl="2"/>
            <a:r>
              <a:rPr lang="en-AU" dirty="0" smtClean="0"/>
              <a:t>It is heading for </a:t>
            </a:r>
            <a:r>
              <a:rPr lang="en-AU" dirty="0" err="1" smtClean="0"/>
              <a:t>RevCom</a:t>
            </a:r>
            <a:r>
              <a:rPr lang="en-AU" dirty="0" smtClean="0"/>
              <a:t> in Dec 2014, with publication in ~Feb 2015</a:t>
            </a:r>
          </a:p>
          <a:p>
            <a:pPr lvl="2"/>
            <a:r>
              <a:rPr lang="en-AU" dirty="0">
                <a:solidFill>
                  <a:srgbClr val="FF0000"/>
                </a:solidFill>
              </a:rPr>
              <a:t>Asked Jodi </a:t>
            </a:r>
            <a:r>
              <a:rPr lang="en-AU" dirty="0" err="1">
                <a:solidFill>
                  <a:srgbClr val="FF0000"/>
                </a:solidFill>
              </a:rPr>
              <a:t>Haasz</a:t>
            </a:r>
            <a:r>
              <a:rPr lang="en-AU" dirty="0">
                <a:solidFill>
                  <a:srgbClr val="FF0000"/>
                </a:solidFill>
              </a:rPr>
              <a:t> on 6 Jan 2015 if it has been published yet</a:t>
            </a:r>
            <a:r>
              <a:rPr lang="en-AU" dirty="0" smtClean="0">
                <a:solidFill>
                  <a:srgbClr val="FF0000"/>
                </a:solidFill>
              </a:rPr>
              <a:t>? She does not know as of 12 Jan</a:t>
            </a:r>
            <a:endParaRPr lang="en-AU" dirty="0" smtClean="0"/>
          </a:p>
          <a:p>
            <a:r>
              <a:rPr lang="en-AU" dirty="0" smtClean="0"/>
              <a:t>FDIS </a:t>
            </a:r>
            <a:r>
              <a:rPr lang="en-AU" dirty="0"/>
              <a:t>ballot</a:t>
            </a:r>
            <a:r>
              <a:rPr lang="en-AU" dirty="0" smtClean="0"/>
              <a:t>:</a:t>
            </a:r>
            <a:endParaRPr lang="en-AU" dirty="0">
              <a:solidFill>
                <a:srgbClr val="FF0000"/>
              </a:solidFill>
            </a:endParaRPr>
          </a:p>
        </p:txBody>
      </p:sp>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a:t>
            </a:r>
            <a:r>
              <a:rPr lang="en-GB" dirty="0"/>
              <a:t>will be submitted </a:t>
            </a:r>
            <a:r>
              <a:rPr lang="en-GB" dirty="0" smtClean="0"/>
              <a:t>to PSDO process after </a:t>
            </a:r>
            <a:r>
              <a:rPr lang="en-GB" dirty="0"/>
              <a:t>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60 day pre-ballot: </a:t>
            </a:r>
            <a:r>
              <a:rPr lang="en-AU" dirty="0">
                <a:solidFill>
                  <a:schemeClr val="accent2"/>
                </a:solidFill>
              </a:rPr>
              <a:t>waiting for IEEE </a:t>
            </a:r>
            <a:r>
              <a:rPr lang="en-AU" dirty="0" smtClean="0">
                <a:solidFill>
                  <a:schemeClr val="accent2"/>
                </a:solidFill>
              </a:rPr>
              <a:t>ratification &amp; publication</a:t>
            </a:r>
            <a:endParaRPr lang="en-AU" dirty="0">
              <a:solidFill>
                <a:schemeClr val="accent2"/>
              </a:solidFill>
            </a:endParaRPr>
          </a:p>
          <a:p>
            <a:pPr lvl="1"/>
            <a:r>
              <a:rPr lang="en-AU" dirty="0"/>
              <a:t>The submission of </a:t>
            </a:r>
            <a:r>
              <a:rPr lang="en-AU" dirty="0">
                <a:solidFill>
                  <a:schemeClr val="tx2"/>
                </a:solidFill>
              </a:rPr>
              <a:t>IEEE </a:t>
            </a:r>
            <a:r>
              <a:rPr lang="en-AU" dirty="0" smtClean="0">
                <a:solidFill>
                  <a:schemeClr val="tx2"/>
                </a:solidFill>
              </a:rPr>
              <a:t>802.1Q-Rev-2014 </a:t>
            </a:r>
            <a:r>
              <a:rPr lang="en-AU" dirty="0">
                <a:solidFill>
                  <a:schemeClr val="tx2"/>
                </a:solidFill>
              </a:rPr>
              <a:t>after publication under the PSDO was agreed by </a:t>
            </a:r>
            <a:r>
              <a:rPr lang="en-AU" dirty="0" smtClean="0">
                <a:solidFill>
                  <a:schemeClr val="tx2"/>
                </a:solidFill>
              </a:rPr>
              <a:t>802 EC </a:t>
            </a:r>
            <a:r>
              <a:rPr lang="en-AU" dirty="0">
                <a:solidFill>
                  <a:schemeClr val="tx2"/>
                </a:solidFill>
              </a:rPr>
              <a:t>in </a:t>
            </a:r>
            <a:r>
              <a:rPr lang="en-AU" dirty="0" smtClean="0">
                <a:solidFill>
                  <a:schemeClr val="tx2"/>
                </a:solidFill>
              </a:rPr>
              <a:t>July </a:t>
            </a:r>
            <a:r>
              <a:rPr lang="en-AU" dirty="0" smtClean="0"/>
              <a:t>2014</a:t>
            </a:r>
          </a:p>
          <a:p>
            <a:pPr lvl="2"/>
            <a:r>
              <a:rPr lang="en-AU" dirty="0" smtClean="0"/>
              <a:t>It was heading </a:t>
            </a:r>
            <a:r>
              <a:rPr lang="en-AU" dirty="0"/>
              <a:t>for </a:t>
            </a:r>
            <a:r>
              <a:rPr lang="en-AU" dirty="0" err="1"/>
              <a:t>RevCom</a:t>
            </a:r>
            <a:r>
              <a:rPr lang="en-AU" dirty="0"/>
              <a:t> in </a:t>
            </a:r>
            <a:r>
              <a:rPr lang="en-AU" dirty="0" smtClean="0"/>
              <a:t>Oct 2014</a:t>
            </a:r>
            <a:r>
              <a:rPr lang="en-AU" dirty="0"/>
              <a:t>, with publication in </a:t>
            </a:r>
            <a:r>
              <a:rPr lang="en-AU" dirty="0" smtClean="0"/>
              <a:t>~Dec 2014</a:t>
            </a:r>
          </a:p>
          <a:p>
            <a:pPr lvl="1"/>
            <a:r>
              <a:rPr lang="en-AU" dirty="0"/>
              <a:t>IEEE 802.1Q-Rev-2014 has been published and </a:t>
            </a:r>
            <a:r>
              <a:rPr lang="en-AU" dirty="0" smtClean="0"/>
              <a:t>was submitted </a:t>
            </a:r>
            <a:r>
              <a:rPr lang="en-AU" dirty="0"/>
              <a:t>to SC 6 </a:t>
            </a:r>
            <a:r>
              <a:rPr lang="en-AU" dirty="0" smtClean="0"/>
              <a:t>on Monday for </a:t>
            </a:r>
            <a:r>
              <a:rPr lang="en-AU" dirty="0"/>
              <a:t>the 60 day </a:t>
            </a:r>
            <a:r>
              <a:rPr lang="en-AU" dirty="0" smtClean="0"/>
              <a:t>ballot</a:t>
            </a:r>
          </a:p>
          <a:p>
            <a:pPr lvl="2"/>
            <a:r>
              <a:rPr lang="en-AU" dirty="0" smtClean="0"/>
              <a:t>Ballot closes on 13 March 2015</a:t>
            </a:r>
            <a:endParaRPr lang="en-AU" dirty="0" smtClean="0"/>
          </a:p>
          <a:p>
            <a:r>
              <a:rPr lang="en-AU" dirty="0" smtClean="0"/>
              <a:t>FDIS </a:t>
            </a:r>
            <a:r>
              <a:rPr lang="en-AU" dirty="0"/>
              <a:t>ballot:</a:t>
            </a:r>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passed the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(26 Oct 2014)</a:t>
            </a:r>
            <a:endParaRPr lang="en-AU" dirty="0">
              <a:solidFill>
                <a:srgbClr val="00B050"/>
              </a:solidFill>
            </a:endParaRPr>
          </a:p>
          <a:p>
            <a:pPr lvl="1"/>
            <a:r>
              <a:rPr lang="en-AU" dirty="0" smtClean="0"/>
              <a:t>The submission of IEEE 802-2014 under the PSDO was approved by</a:t>
            </a:r>
            <a:r>
              <a:rPr lang="en-AU" dirty="0" smtClean="0">
                <a:solidFill>
                  <a:srgbClr val="FF0000"/>
                </a:solidFill>
              </a:rPr>
              <a:t> </a:t>
            </a:r>
            <a:r>
              <a:rPr lang="en-AU" dirty="0" smtClean="0"/>
              <a:t>802 EC in July 2014</a:t>
            </a:r>
          </a:p>
          <a:p>
            <a:pPr lvl="1"/>
            <a:r>
              <a:rPr lang="en-AU" dirty="0"/>
              <a:t>The 60 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err="1" smtClean="0"/>
              <a:t>Nxxxx</a:t>
            </a:r>
            <a:r>
              <a:rPr lang="en-AU" dirty="0" smtClean="0"/>
              <a:t>)</a:t>
            </a:r>
            <a:endParaRPr lang="en-AU" dirty="0"/>
          </a:p>
          <a:p>
            <a:r>
              <a:rPr lang="en-AU" dirty="0" smtClean="0"/>
              <a:t>FDIS ballot: </a:t>
            </a:r>
            <a:r>
              <a:rPr lang="en-AU" dirty="0" smtClean="0">
                <a:solidFill>
                  <a:schemeClr val="accent2"/>
                </a:solidFill>
              </a:rPr>
              <a:t>comment </a:t>
            </a:r>
            <a:r>
              <a:rPr lang="en-AU" dirty="0">
                <a:solidFill>
                  <a:schemeClr val="accent2"/>
                </a:solidFill>
              </a:rPr>
              <a:t>response </a:t>
            </a:r>
            <a:r>
              <a:rPr lang="en-AU" dirty="0" smtClean="0">
                <a:solidFill>
                  <a:schemeClr val="accent2"/>
                </a:solidFill>
              </a:rPr>
              <a:t>approval</a:t>
            </a:r>
          </a:p>
          <a:p>
            <a:pPr lvl="1"/>
            <a:r>
              <a:rPr lang="en-AU" dirty="0" smtClean="0"/>
              <a:t>Approval of the comment responses slipped through the cracks in November – it is likely to be approved via </a:t>
            </a:r>
            <a:r>
              <a:rPr lang="en-AU" dirty="0" smtClean="0"/>
              <a:t>e-mail ballot this week</a:t>
            </a:r>
            <a:endParaRPr lang="en-AU" dirty="0" smtClean="0"/>
          </a:p>
        </p:txBody>
      </p:sp>
    </p:spTree>
    <p:extLst>
      <p:ext uri="{BB962C8B-B14F-4D97-AF65-F5344CB8AC3E}">
        <p14:creationId xmlns:p14="http://schemas.microsoft.com/office/powerpoint/2010/main" val="589748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a:t>
            </a:r>
            <a:r>
              <a:rPr lang="en-GB" dirty="0"/>
              <a:t>passed its pre-ballot and comment </a:t>
            </a:r>
            <a:r>
              <a:rPr lang="en-GB" dirty="0" smtClean="0"/>
              <a:t>has been </a:t>
            </a:r>
            <a:r>
              <a:rPr lang="en-GB" dirty="0"/>
              <a:t>resolved;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passed</a:t>
            </a:r>
          </a:p>
          <a:p>
            <a:pPr lvl="2"/>
            <a:r>
              <a:rPr lang="en-AU" dirty="0" smtClean="0"/>
              <a:t>Passed 11/0/5 on need for an ISO standard</a:t>
            </a:r>
          </a:p>
          <a:p>
            <a:pPr lvl="2"/>
            <a:r>
              <a:rPr lang="en-AU" dirty="0" smtClean="0"/>
              <a:t>Passed 10/1/5 on submission to FDIS – </a:t>
            </a:r>
            <a:r>
              <a:rPr lang="en-AU" dirty="0"/>
              <a:t>China NB voted </a:t>
            </a:r>
            <a:r>
              <a:rPr lang="en-AU" dirty="0" smtClean="0"/>
              <a:t>no</a:t>
            </a:r>
          </a:p>
          <a:p>
            <a:pPr lvl="2"/>
            <a:r>
              <a:rPr lang="en-AU" dirty="0" smtClean="0"/>
              <a:t>A comment was </a:t>
            </a:r>
            <a:r>
              <a:rPr lang="en-AU" dirty="0"/>
              <a:t>received from China </a:t>
            </a:r>
            <a:r>
              <a:rPr lang="en-AU" dirty="0" smtClean="0"/>
              <a:t>NB (see N16047)</a:t>
            </a:r>
            <a:endParaRPr lang="en-AU" dirty="0"/>
          </a:p>
          <a:p>
            <a:pPr lvl="1"/>
            <a:r>
              <a:rPr lang="en-AU" dirty="0" smtClean="0"/>
              <a:t>Comment was resolved by 802.3 WG  </a:t>
            </a:r>
            <a:r>
              <a:rPr lang="en-AU" dirty="0"/>
              <a:t>in San Antonio in Nov 2014 and liaised to SC6 as </a:t>
            </a:r>
            <a:r>
              <a:rPr lang="en-AU" dirty="0" smtClean="0"/>
              <a:t>N16086</a:t>
            </a:r>
            <a:endParaRPr lang="en-AU" dirty="0"/>
          </a:p>
          <a:p>
            <a:r>
              <a:rPr lang="en-AU" dirty="0" smtClean="0"/>
              <a:t>FDIS ballot: </a:t>
            </a:r>
            <a:r>
              <a:rPr lang="en-AU" dirty="0">
                <a:solidFill>
                  <a:schemeClr val="accent2"/>
                </a:solidFill>
              </a:rPr>
              <a:t>waiting for FDIS </a:t>
            </a:r>
            <a:r>
              <a:rPr lang="en-AU" dirty="0" smtClean="0">
                <a:solidFill>
                  <a:schemeClr val="accent2"/>
                </a:solidFill>
              </a:rPr>
              <a:t>start</a:t>
            </a:r>
          </a:p>
          <a:p>
            <a:pPr marL="342900" lvl="1" indent="-342900"/>
            <a:r>
              <a:rPr lang="en-AU" dirty="0"/>
              <a:t>The FDIS ballot on 802.3.1 </a:t>
            </a:r>
            <a:r>
              <a:rPr lang="en-AU" dirty="0" smtClean="0"/>
              <a:t>will:</a:t>
            </a:r>
          </a:p>
          <a:p>
            <a:pPr marL="525462" lvl="2" indent="-342900"/>
            <a:r>
              <a:rPr lang="en-AU" dirty="0"/>
              <a:t>O</a:t>
            </a:r>
            <a:r>
              <a:rPr lang="en-AU" dirty="0" smtClean="0"/>
              <a:t>pen </a:t>
            </a:r>
            <a:r>
              <a:rPr lang="en-AU" dirty="0"/>
              <a:t>on 19 </a:t>
            </a:r>
            <a:r>
              <a:rPr lang="en-AU" dirty="0" smtClean="0"/>
              <a:t>January</a:t>
            </a:r>
          </a:p>
          <a:p>
            <a:pPr marL="525462" lvl="2" indent="-342900"/>
            <a:r>
              <a:rPr lang="en-AU" dirty="0" smtClean="0"/>
              <a:t>Close </a:t>
            </a:r>
            <a:r>
              <a:rPr lang="en-AU" dirty="0"/>
              <a:t>on 19 June</a:t>
            </a:r>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44355629"/>
              </p:ext>
            </p:extLst>
          </p:nvPr>
        </p:nvGraphicFramePr>
        <p:xfrm>
          <a:off x="-11113" y="3505200"/>
          <a:ext cx="914401" cy="771525"/>
        </p:xfrm>
        <a:graphic>
          <a:graphicData uri="http://schemas.openxmlformats.org/presentationml/2006/ole">
            <mc:AlternateContent xmlns:mc="http://schemas.openxmlformats.org/markup-compatibility/2006">
              <mc:Choice xmlns:v="urn:schemas-microsoft-com:vml" Requires="v">
                <p:oleObj spid="_x0000_s202815"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5052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4745980"/>
              </p:ext>
            </p:extLst>
          </p:nvPr>
        </p:nvGraphicFramePr>
        <p:xfrm>
          <a:off x="0" y="4486275"/>
          <a:ext cx="914400" cy="771525"/>
        </p:xfrm>
        <a:graphic>
          <a:graphicData uri="http://schemas.openxmlformats.org/presentationml/2006/ole">
            <mc:AlternateContent xmlns:mc="http://schemas.openxmlformats.org/markup-compatibility/2006">
              <mc:Choice xmlns:v="urn:schemas-microsoft-com:vml" Requires="v">
                <p:oleObj spid="_x0000_s20281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486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8022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ballot on 802.22 is scheduled to close on 15 Feb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15 Feb 2015</a:t>
            </a:r>
          </a:p>
          <a:p>
            <a:pPr lvl="1"/>
            <a:r>
              <a:rPr lang="en-AU" dirty="0" smtClean="0"/>
              <a:t>Comments will be addressed at March 2015 plenary</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82755040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17751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126406299"/>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177513"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802.22a will be sent to PSDO when 802.22 completes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not submitted yet</a:t>
            </a:r>
          </a:p>
          <a:p>
            <a:pPr lvl="1"/>
            <a:r>
              <a:rPr lang="en-AU" dirty="0" smtClean="0"/>
              <a:t>It was agreed by consensus in San Diego in July 2014 that submission of 802.22a should wait until 802.22 is ratified by ISO/IEC</a:t>
            </a:r>
          </a:p>
          <a:p>
            <a:pPr lvl="1"/>
            <a:r>
              <a:rPr lang="en-AU" dirty="0" smtClean="0"/>
              <a:t>The FDIS ballot of 802.22 closes on 15 Feb 2015</a:t>
            </a:r>
            <a:endParaRPr lang="en-AU" dirty="0"/>
          </a:p>
          <a:p>
            <a:r>
              <a:rPr lang="en-AU" dirty="0" smtClean="0"/>
              <a:t>FDIS </a:t>
            </a:r>
            <a:r>
              <a:rPr lang="en-AU" dirty="0"/>
              <a:t>ballot</a:t>
            </a:r>
            <a:r>
              <a:rPr lang="en-AU" dirty="0" smtClean="0"/>
              <a:t>:</a:t>
            </a:r>
            <a:endParaRPr lang="en-AU" dirty="0">
              <a:solidFill>
                <a:schemeClr val="accent2"/>
              </a:solidFill>
            </a:endParaRPr>
          </a:p>
        </p:txBody>
      </p:sp>
    </p:spTree>
    <p:extLst>
      <p:ext uri="{BB962C8B-B14F-4D97-AF65-F5344CB8AC3E}">
        <p14:creationId xmlns:p14="http://schemas.microsoft.com/office/powerpoint/2010/main" val="133783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507109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planned </a:t>
            </a:r>
            <a:r>
              <a:rPr lang="en-AU" dirty="0"/>
              <a:t>teleconference on “</a:t>
            </a:r>
            <a:r>
              <a:rPr lang="en-AU" i="1" dirty="0"/>
              <a:t>WLAN Cloud”</a:t>
            </a:r>
            <a:r>
              <a:rPr lang="en-AU" dirty="0"/>
              <a:t> has </a:t>
            </a:r>
            <a:r>
              <a:rPr lang="en-AU" dirty="0" smtClean="0"/>
              <a:t>not yet been scheduled by SC6/WG7</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The London meeting of SC6/WG7  did not progress the “</a:t>
            </a:r>
            <a:r>
              <a:rPr lang="en-AU" i="1" dirty="0" smtClean="0"/>
              <a:t>WLAN Cloud”</a:t>
            </a:r>
            <a:r>
              <a:rPr lang="en-AU" dirty="0" smtClean="0"/>
              <a:t> topic because of a lack of new submissions</a:t>
            </a:r>
          </a:p>
          <a:p>
            <a:pPr lvl="2"/>
            <a:r>
              <a:rPr lang="en-AU" dirty="0" smtClean="0"/>
              <a:t>The latest submission is N15966</a:t>
            </a:r>
          </a:p>
          <a:p>
            <a:pPr lvl="1"/>
            <a:r>
              <a:rPr lang="en-AU" dirty="0" smtClean="0"/>
              <a:t>A China NB rep claimed that no submissions were made (and the experts did not attend) because the China NB believed the rules did not allow further discussion without an NP proposal </a:t>
            </a:r>
          </a:p>
          <a:p>
            <a:pPr lvl="1"/>
            <a:r>
              <a:rPr lang="en-AU" dirty="0" smtClean="0"/>
              <a:t>Limited discussion indicate that the China NB experts believe the proposal is valuable because it is at the “IP level” and allows existing devices to be upgraded in software</a:t>
            </a:r>
          </a:p>
          <a:p>
            <a:pPr lvl="2"/>
            <a:r>
              <a:rPr lang="en-AU" dirty="0" smtClean="0"/>
              <a:t>It appears they want to standardise connection managers</a:t>
            </a:r>
          </a:p>
          <a:p>
            <a:pPr lvl="2"/>
            <a:r>
              <a:rPr lang="en-AU" dirty="0" smtClean="0"/>
              <a:t>Of course, there is no reason in principle why most devices cannot be upgraded to HS2.0</a:t>
            </a:r>
          </a:p>
          <a:p>
            <a:pPr lvl="1"/>
            <a:r>
              <a:rPr lang="en-AU" dirty="0" smtClean="0"/>
              <a:t>WG7 agreed to set up a teleconference to discuss this </a:t>
            </a:r>
            <a:r>
              <a:rPr lang="en-AU" dirty="0"/>
              <a:t>proposal further</a:t>
            </a:r>
            <a:endParaRPr lang="en-AU" dirty="0" smtClean="0"/>
          </a:p>
          <a:p>
            <a:pPr lvl="2"/>
            <a:r>
              <a:rPr lang="en-AU" dirty="0" smtClean="0"/>
              <a:t>But there has been no further action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90650571"/>
              </p:ext>
            </p:extLst>
          </p:nvPr>
        </p:nvGraphicFramePr>
        <p:xfrm>
          <a:off x="0" y="2514600"/>
          <a:ext cx="914400" cy="771525"/>
        </p:xfrm>
        <a:graphic>
          <a:graphicData uri="http://schemas.openxmlformats.org/presentationml/2006/ole">
            <mc:AlternateContent xmlns:mc="http://schemas.openxmlformats.org/markup-compatibility/2006">
              <mc:Choice xmlns:v="urn:schemas-microsoft-com:vml" Requires="v">
                <p:oleObj spid="_x0000_s203798"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33388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planned teleconference </a:t>
            </a:r>
            <a:r>
              <a:rPr lang="en-AU" dirty="0" smtClean="0"/>
              <a:t>on </a:t>
            </a:r>
            <a:r>
              <a:rPr lang="en-AU" dirty="0"/>
              <a:t>“</a:t>
            </a:r>
            <a:r>
              <a:rPr lang="en-GB" i="1" dirty="0"/>
              <a:t>Optimization technology in WLAN</a:t>
            </a:r>
            <a:r>
              <a:rPr lang="en-GB" dirty="0"/>
              <a:t>”</a:t>
            </a:r>
            <a:r>
              <a:rPr lang="en-AU" dirty="0" smtClean="0"/>
              <a:t> </a:t>
            </a:r>
            <a:r>
              <a:rPr lang="en-AU" dirty="0"/>
              <a:t>has not yet been scheduled by SC6/WG7</a:t>
            </a:r>
          </a:p>
        </p:txBody>
      </p:sp>
      <p:sp>
        <p:nvSpPr>
          <p:cNvPr id="3" name="Content Placeholder 2"/>
          <p:cNvSpPr>
            <a:spLocks noGrp="1"/>
          </p:cNvSpPr>
          <p:nvPr>
            <p:ph idx="1"/>
          </p:nvPr>
        </p:nvSpPr>
        <p:spPr/>
        <p:txBody>
          <a:bodyPr/>
          <a:lstStyle/>
          <a:p>
            <a:pPr lvl="1"/>
            <a:r>
              <a:rPr lang="en-AU" dirty="0" smtClean="0"/>
              <a:t>The </a:t>
            </a:r>
            <a:r>
              <a:rPr lang="en-AU" dirty="0"/>
              <a:t>London meeting of </a:t>
            </a:r>
            <a:r>
              <a:rPr lang="en-AU" dirty="0" smtClean="0"/>
              <a:t>SC6/WG7  </a:t>
            </a:r>
            <a:r>
              <a:rPr lang="en-AU" dirty="0"/>
              <a:t>did not progress the </a:t>
            </a:r>
            <a:r>
              <a:rPr lang="en-AU" dirty="0" smtClean="0"/>
              <a:t>“</a:t>
            </a:r>
            <a:r>
              <a:rPr lang="en-GB" i="1" dirty="0" smtClean="0"/>
              <a:t>Optimization </a:t>
            </a:r>
            <a:r>
              <a:rPr lang="en-GB" i="1" dirty="0"/>
              <a:t>technology in WLAN</a:t>
            </a:r>
            <a:r>
              <a:rPr lang="en-GB" dirty="0"/>
              <a:t>”</a:t>
            </a:r>
            <a:r>
              <a:rPr lang="en-AU" dirty="0" smtClean="0"/>
              <a:t> </a:t>
            </a:r>
            <a:r>
              <a:rPr lang="en-AU" dirty="0"/>
              <a:t>topic because of a lack of new </a:t>
            </a:r>
            <a:r>
              <a:rPr lang="en-AU" dirty="0" smtClean="0"/>
              <a:t>submissions</a:t>
            </a:r>
          </a:p>
          <a:p>
            <a:pPr lvl="2"/>
            <a:r>
              <a:rPr lang="en-AU" dirty="0"/>
              <a:t>The latest submission is </a:t>
            </a:r>
            <a:r>
              <a:rPr lang="en-AU" dirty="0" smtClean="0"/>
              <a:t>N15966</a:t>
            </a:r>
            <a:endParaRPr lang="en-AU" dirty="0"/>
          </a:p>
          <a:p>
            <a:pPr lvl="1"/>
            <a:r>
              <a:rPr lang="en-AU" dirty="0"/>
              <a:t>A China NB rep claimed that no submissions were made (and the experts did not attend) because the China NB believed the rules did </a:t>
            </a:r>
            <a:r>
              <a:rPr lang="en-AU" dirty="0" smtClean="0"/>
              <a:t>not </a:t>
            </a:r>
            <a:r>
              <a:rPr lang="en-AU" dirty="0"/>
              <a:t>allow further discussion without an NP proposal </a:t>
            </a:r>
          </a:p>
          <a:p>
            <a:pPr lvl="1"/>
            <a:r>
              <a:rPr lang="en-AU" dirty="0" smtClean="0"/>
              <a:t>No technical discussion occurred in London but the US NB did comment that none of the stakeholders identified by the China NB were participating in WG7  </a:t>
            </a:r>
          </a:p>
          <a:p>
            <a:pPr lvl="2"/>
            <a:r>
              <a:rPr lang="en-AU" b="0" dirty="0" smtClean="0"/>
              <a:t>Fluke’s </a:t>
            </a:r>
            <a:r>
              <a:rPr lang="en-AU" b="0" dirty="0" err="1"/>
              <a:t>AirMagnet</a:t>
            </a:r>
            <a:r>
              <a:rPr lang="en-AU" b="0" dirty="0"/>
              <a:t>, </a:t>
            </a:r>
            <a:r>
              <a:rPr lang="en-AU" b="0" dirty="0" smtClean="0"/>
              <a:t>Motorola’s </a:t>
            </a:r>
            <a:r>
              <a:rPr lang="en-AU" b="0" dirty="0" err="1" smtClean="0"/>
              <a:t>AirDefense</a:t>
            </a:r>
            <a:r>
              <a:rPr lang="en-AU" b="0" dirty="0"/>
              <a:t>, 7Signal’s Sapphire, etc.</a:t>
            </a:r>
            <a:endParaRPr lang="en-AU" dirty="0" smtClean="0"/>
          </a:p>
          <a:p>
            <a:pPr lvl="1"/>
            <a:r>
              <a:rPr lang="en-AU" dirty="0" smtClean="0"/>
              <a:t>WG7 </a:t>
            </a:r>
            <a:r>
              <a:rPr lang="en-AU" dirty="0"/>
              <a:t>agreed to set up a teleconference to discuss this </a:t>
            </a:r>
            <a:r>
              <a:rPr lang="en-AU" dirty="0" smtClean="0"/>
              <a:t>proposal further</a:t>
            </a:r>
          </a:p>
          <a:p>
            <a:pPr lvl="2"/>
            <a:r>
              <a:rPr lang="en-AU" dirty="0"/>
              <a:t>But there has been no further </a:t>
            </a:r>
            <a:r>
              <a:rPr lang="en-AU" dirty="0" smtClean="0"/>
              <a:t>action</a:t>
            </a:r>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62509108"/>
              </p:ext>
            </p:extLst>
          </p:nvPr>
        </p:nvGraphicFramePr>
        <p:xfrm>
          <a:off x="0" y="2505075"/>
          <a:ext cx="914400" cy="771525"/>
        </p:xfrm>
        <a:graphic>
          <a:graphicData uri="http://schemas.openxmlformats.org/presentationml/2006/ole">
            <mc:AlternateContent xmlns:mc="http://schemas.openxmlformats.org/markup-compatibility/2006">
              <mc:Choice xmlns:v="urn:schemas-microsoft-com:vml" Requires="v">
                <p:oleObj spid="_x0000_s204821" name="Acrobat Document" showAsIcon="1" r:id="rId3" imgW="914400" imgH="771480" progId="AcroExch.Document.11">
                  <p:embed/>
                </p:oleObj>
              </mc:Choice>
              <mc:Fallback>
                <p:oleObj name="Acrobat Document" showAsIcon="1" r:id="rId3" imgW="914400" imgH="771480"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50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2603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pPr lvl="1"/>
            <a:r>
              <a:rPr lang="en-AU" dirty="0" smtClean="0"/>
              <a:t>The current PSDO agreement between IEEE and ISO has technically expired</a:t>
            </a:r>
          </a:p>
          <a:p>
            <a:pPr lvl="1"/>
            <a:r>
              <a:rPr lang="en-AU" dirty="0" smtClean="0"/>
              <a:t>The IEEE 802 Chair has asked IEEE staff a variety of questions related to this situation</a:t>
            </a:r>
          </a:p>
          <a:p>
            <a:pPr lvl="2"/>
            <a:r>
              <a:rPr lang="en-AU" dirty="0" smtClean="0"/>
              <a:t>The questions and answers are on the following pages</a:t>
            </a:r>
          </a:p>
          <a:p>
            <a:pPr lvl="1"/>
            <a:r>
              <a:rPr lang="en-AU" dirty="0" smtClean="0"/>
              <a:t>The bottom line is that the expired PSDO agreement remains in force while it is being revised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39782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r>
              <a:rPr lang="en-AU" dirty="0" smtClean="0"/>
              <a:t>Q &amp; A related to PSDO</a:t>
            </a:r>
          </a:p>
          <a:p>
            <a:pPr lvl="1"/>
            <a:r>
              <a:rPr lang="en-AU" dirty="0" smtClean="0"/>
              <a:t>What is the status of all the current activities under the expired PSDO?</a:t>
            </a:r>
          </a:p>
          <a:p>
            <a:pPr lvl="2"/>
            <a:r>
              <a:rPr lang="en-AU" dirty="0" smtClean="0"/>
              <a:t>In consultation and in agreement with ISO CS, current and new activities are still taking place under the current PSDO (as has been experienced with the recent submittal of IEEE 802 documents for adoption).</a:t>
            </a:r>
          </a:p>
          <a:p>
            <a:pPr lvl="1"/>
            <a:r>
              <a:rPr lang="en-AU" dirty="0" smtClean="0"/>
              <a:t>What are the risks of continuing to use the expired agreement?</a:t>
            </a:r>
          </a:p>
          <a:p>
            <a:pPr lvl="2"/>
            <a:r>
              <a:rPr lang="en-AU" dirty="0" smtClean="0"/>
              <a:t>There are no risks in continuing to use the expired agreement as ISO and IEEE have informally agreed to keep the current agreement in place until the revised version is agreed upon.</a:t>
            </a:r>
          </a:p>
          <a:p>
            <a:pPr lvl="1"/>
            <a:r>
              <a:rPr lang="en-AU" dirty="0" smtClean="0"/>
              <a:t> When will a new PSDO will be agreed?</a:t>
            </a:r>
          </a:p>
          <a:p>
            <a:pPr lvl="2"/>
            <a:r>
              <a:rPr lang="en-AU" dirty="0" smtClean="0"/>
              <a:t> The revised agreement is likely to </a:t>
            </a:r>
            <a:r>
              <a:rPr lang="en-AU" dirty="0" smtClean="0"/>
              <a:t>be </a:t>
            </a:r>
            <a:r>
              <a:rPr lang="en-AU" dirty="0" smtClean="0"/>
              <a:t>approved in 2015</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3913604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r>
              <a:rPr lang="en-AU" dirty="0" smtClean="0"/>
              <a:t>Q &amp; A related to PSDO</a:t>
            </a:r>
          </a:p>
          <a:p>
            <a:pPr lvl="1"/>
            <a:r>
              <a:rPr lang="en-AU" dirty="0" smtClean="0"/>
              <a:t>…</a:t>
            </a:r>
          </a:p>
          <a:p>
            <a:pPr lvl="1"/>
            <a:r>
              <a:rPr lang="en-AU" dirty="0" smtClean="0"/>
              <a:t>What is the likely content of new PSDO agreement, and what are the likely changes?</a:t>
            </a:r>
          </a:p>
          <a:p>
            <a:pPr lvl="2"/>
            <a:r>
              <a:rPr lang="en-AU" dirty="0" smtClean="0"/>
              <a:t>The only changes to the agreement are the removal of procedural items from the agreement.  These procedural items will be maintained separately from the agreement, but will be incorporated into the agreement by reference.  The terms of the actual agreement will remain intact. </a:t>
            </a:r>
          </a:p>
          <a:p>
            <a:pPr lvl="1"/>
            <a:r>
              <a:rPr lang="en-AU" dirty="0" smtClean="0"/>
              <a:t>Will IEEE staff be consulting with IEEE 802 as a stakeholder in the contents of any new agreement?</a:t>
            </a:r>
          </a:p>
          <a:p>
            <a:pPr lvl="2"/>
            <a:r>
              <a:rPr lang="en-AU" dirty="0" smtClean="0"/>
              <a:t>The agreement will be reviewed by the appropriate IEEE-SA governing bodies in which members of IEEE 802 participate.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505553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in relation to the </a:t>
            </a:r>
            <a:r>
              <a:rPr lang="en-AU" smtClean="0"/>
              <a:t>PSDO revision</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 EC that IEEE 802 notify IEEE staff that IEEE 802 be consulted on the changes to the PSDO agreement  with ISO</a:t>
            </a:r>
          </a:p>
          <a:p>
            <a:pPr lvl="1"/>
            <a:r>
              <a:rPr lang="en-AU" dirty="0" smtClean="0"/>
              <a:t>Moved</a:t>
            </a:r>
          </a:p>
          <a:p>
            <a:pPr lvl="1"/>
            <a:r>
              <a:rPr lang="en-AU" dirty="0" smtClean="0"/>
              <a:t>Seconded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653555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date and location of the next SC6 meeting has now been decided – it will be in May in Belgium</a:t>
            </a:r>
            <a:endParaRPr lang="en-AU" dirty="0"/>
          </a:p>
        </p:txBody>
      </p:sp>
      <p:sp>
        <p:nvSpPr>
          <p:cNvPr id="3" name="Content Placeholder 2"/>
          <p:cNvSpPr>
            <a:spLocks noGrp="1"/>
          </p:cNvSpPr>
          <p:nvPr>
            <p:ph idx="1"/>
          </p:nvPr>
        </p:nvSpPr>
        <p:spPr/>
        <p:txBody>
          <a:bodyPr/>
          <a:lstStyle/>
          <a:p>
            <a:r>
              <a:rPr lang="en-AU" dirty="0" smtClean="0"/>
              <a:t>Meeting</a:t>
            </a:r>
          </a:p>
          <a:p>
            <a:pPr lvl="1"/>
            <a:r>
              <a:rPr lang="en-AU" dirty="0" smtClean="0"/>
              <a:t>ISO/IEC JTC1/SC6</a:t>
            </a:r>
          </a:p>
          <a:p>
            <a:r>
              <a:rPr lang="en-AU" dirty="0" smtClean="0"/>
              <a:t>Host</a:t>
            </a:r>
          </a:p>
          <a:p>
            <a:pPr lvl="1"/>
            <a:r>
              <a:rPr lang="en-US" dirty="0" err="1" smtClean="0"/>
              <a:t>iMinds</a:t>
            </a:r>
            <a:r>
              <a:rPr lang="en-US" dirty="0" smtClean="0"/>
              <a:t>/IBCN</a:t>
            </a:r>
          </a:p>
          <a:p>
            <a:r>
              <a:rPr lang="en-AU" dirty="0" smtClean="0"/>
              <a:t>Date</a:t>
            </a:r>
          </a:p>
          <a:p>
            <a:pPr lvl="1"/>
            <a:r>
              <a:rPr lang="en-US" dirty="0" smtClean="0"/>
              <a:t>25 – 29 May 2015</a:t>
            </a:r>
            <a:endParaRPr lang="en-AU" dirty="0" smtClean="0"/>
          </a:p>
          <a:p>
            <a:r>
              <a:rPr lang="en-AU" dirty="0" smtClean="0"/>
              <a:t>Location</a:t>
            </a:r>
          </a:p>
          <a:p>
            <a:pPr lvl="1"/>
            <a:r>
              <a:rPr lang="en-US" dirty="0"/>
              <a:t>Ghent, </a:t>
            </a:r>
            <a:r>
              <a:rPr lang="en-US" dirty="0" smtClean="0"/>
              <a:t>Belgium</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305800" cy="1066800"/>
          </a:xfrm>
        </p:spPr>
        <p:txBody>
          <a:bodyPr/>
          <a:lstStyle/>
          <a:p>
            <a:r>
              <a:rPr lang="en-AU" dirty="0" smtClean="0"/>
              <a:t>The deadlines for the next SC6 meeting mean substantive preparation will occur at the March plenary</a:t>
            </a:r>
            <a:endParaRPr lang="en-AU" dirty="0"/>
          </a:p>
        </p:txBody>
      </p:sp>
      <p:sp>
        <p:nvSpPr>
          <p:cNvPr id="3" name="Content Placeholder 2"/>
          <p:cNvSpPr>
            <a:spLocks noGrp="1"/>
          </p:cNvSpPr>
          <p:nvPr>
            <p:ph idx="1"/>
          </p:nvPr>
        </p:nvSpPr>
        <p:spPr/>
        <p:txBody>
          <a:bodyPr/>
          <a:lstStyle/>
          <a:p>
            <a:pPr lvl="1"/>
            <a:r>
              <a:rPr lang="en-US" dirty="0" smtClean="0"/>
              <a:t>The first draft WG1 and WG7 agendas will become available soon after 15 January  2015</a:t>
            </a:r>
          </a:p>
          <a:p>
            <a:pPr lvl="2"/>
            <a:r>
              <a:rPr lang="en-US" dirty="0" smtClean="0"/>
              <a:t>Too late for consideration this week</a:t>
            </a:r>
            <a:endParaRPr lang="en-AU" dirty="0" smtClean="0"/>
          </a:p>
          <a:p>
            <a:pPr lvl="1"/>
            <a:r>
              <a:rPr lang="en-US" dirty="0" smtClean="0"/>
              <a:t>Documents for “decision” at the SC6 meeting must be submitted by 15 April 2015</a:t>
            </a:r>
          </a:p>
          <a:p>
            <a:pPr lvl="2"/>
            <a:r>
              <a:rPr lang="en-US" dirty="0" smtClean="0"/>
              <a:t>After IEEE 802 plenary on 8-13 March (in Berlin)</a:t>
            </a:r>
          </a:p>
          <a:p>
            <a:pPr lvl="1"/>
            <a:r>
              <a:rPr lang="en-US" dirty="0" smtClean="0"/>
              <a:t>Documents received after </a:t>
            </a:r>
            <a:r>
              <a:rPr lang="en-US" dirty="0"/>
              <a:t>15 April </a:t>
            </a:r>
            <a:r>
              <a:rPr lang="en-US" dirty="0" smtClean="0"/>
              <a:t>2015 will be circulated for information only, unless they are specified as exceptions under JTC1 Directives, in which case they  </a:t>
            </a:r>
            <a:r>
              <a:rPr lang="en-US" dirty="0"/>
              <a:t>must be submitted by </a:t>
            </a:r>
            <a:r>
              <a:rPr lang="en-US" dirty="0" smtClean="0"/>
              <a:t>1 May 2015</a:t>
            </a:r>
          </a:p>
          <a:p>
            <a:pPr lvl="2"/>
            <a:r>
              <a:rPr lang="en-US" dirty="0" smtClean="0"/>
              <a:t>Before IEEE 802.11 interim on 10-15 May (in Vancouver)</a:t>
            </a:r>
          </a:p>
          <a:p>
            <a:pPr lvl="1"/>
            <a:r>
              <a:rPr lang="en-US" dirty="0" smtClean="0"/>
              <a:t>These dates mean that IEEE 802 will need to prepare any substantive inputs at the March plenary before all submissions are available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2199517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sought for the IEEE 802 delegation to SC6 in May</a:t>
            </a:r>
            <a:endParaRPr lang="en-AU" dirty="0"/>
          </a:p>
        </p:txBody>
      </p:sp>
      <p:sp>
        <p:nvSpPr>
          <p:cNvPr id="3" name="Content Placeholder 2"/>
          <p:cNvSpPr>
            <a:spLocks noGrp="1"/>
          </p:cNvSpPr>
          <p:nvPr>
            <p:ph idx="1"/>
          </p:nvPr>
        </p:nvSpPr>
        <p:spPr/>
        <p:txBody>
          <a:bodyPr/>
          <a:lstStyle/>
          <a:p>
            <a:pPr lvl="1"/>
            <a:r>
              <a:rPr lang="en-AU" dirty="0" smtClean="0"/>
              <a:t>Volunteers so far</a:t>
            </a:r>
          </a:p>
          <a:p>
            <a:pPr lvl="2"/>
            <a:r>
              <a:rPr lang="en-AU" dirty="0" smtClean="0"/>
              <a:t>Adrian Stephens (</a:t>
            </a:r>
            <a:r>
              <a:rPr lang="en-AU" dirty="0" err="1" smtClean="0"/>
              <a:t>HoD</a:t>
            </a:r>
            <a:r>
              <a:rPr lang="en-AU" dirty="0" smtClean="0"/>
              <a:t>)</a:t>
            </a:r>
          </a:p>
          <a:p>
            <a:pPr lvl="2"/>
            <a:r>
              <a:rPr lang="en-AU" dirty="0" smtClean="0"/>
              <a:t>Jodi </a:t>
            </a:r>
            <a:r>
              <a:rPr lang="en-AU" dirty="0" err="1" smtClean="0"/>
              <a:t>Haasz</a:t>
            </a:r>
            <a:r>
              <a:rPr lang="en-AU" dirty="0" smtClean="0"/>
              <a:t> (IEEE staff)</a:t>
            </a:r>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329900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WG Chairs will be requested to provide the usual updates</a:t>
            </a:r>
            <a:endParaRPr lang="en-AU" dirty="0"/>
          </a:p>
        </p:txBody>
      </p:sp>
      <p:sp>
        <p:nvSpPr>
          <p:cNvPr id="3" name="Content Placeholder 2"/>
          <p:cNvSpPr>
            <a:spLocks noGrp="1"/>
          </p:cNvSpPr>
          <p:nvPr>
            <p:ph idx="1"/>
          </p:nvPr>
        </p:nvSpPr>
        <p:spPr/>
        <p:txBody>
          <a:bodyPr/>
          <a:lstStyle/>
          <a:p>
            <a:pPr lvl="1"/>
            <a:r>
              <a:rPr lang="en-AU" smtClean="0"/>
              <a:t>At each SC6 meeting IEEE 802 provides an update</a:t>
            </a:r>
          </a:p>
          <a:p>
            <a:pPr lvl="1"/>
            <a:r>
              <a:rPr lang="en-AU" smtClean="0"/>
              <a:t>Typical documents include</a:t>
            </a:r>
          </a:p>
          <a:p>
            <a:pPr lvl="2"/>
            <a:r>
              <a:rPr lang="en-GB" smtClean="0"/>
              <a:t>IEEE 802 Overview</a:t>
            </a:r>
          </a:p>
          <a:p>
            <a:pPr lvl="2"/>
            <a:r>
              <a:rPr lang="en-GB" smtClean="0"/>
              <a:t>IEEE 802.1 Update</a:t>
            </a:r>
          </a:p>
          <a:p>
            <a:pPr lvl="2"/>
            <a:r>
              <a:rPr lang="en-GB" smtClean="0"/>
              <a:t>IEEE 802.3 Update</a:t>
            </a:r>
          </a:p>
          <a:p>
            <a:pPr lvl="2"/>
            <a:r>
              <a:rPr lang="en-GB" smtClean="0"/>
              <a:t>IEEE 802.11 Update </a:t>
            </a:r>
          </a:p>
          <a:p>
            <a:pPr lvl="2"/>
            <a:r>
              <a:rPr lang="en-GB" smtClean="0"/>
              <a:t>IEEE 802.15 Update</a:t>
            </a:r>
            <a:endParaRPr lang="en-AU" smtClean="0"/>
          </a:p>
          <a:p>
            <a:pPr lvl="2"/>
            <a:r>
              <a:rPr lang="en-GB" smtClean="0"/>
              <a:t>IEEE 802.22 Update</a:t>
            </a:r>
          </a:p>
          <a:p>
            <a:pPr lvl="1"/>
            <a:r>
              <a:rPr lang="en-GB" smtClean="0"/>
              <a:t>The various WG chairs will be asked to provide these updates at the March plenary</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74783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London meeting but no one raised this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2285021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9312439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159414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Atlanta in Jan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7924800" cy="1066800"/>
          </a:xfrm>
        </p:spPr>
        <p:txBody>
          <a:bodyPr/>
          <a:lstStyle/>
          <a:p>
            <a:r>
              <a:rPr lang="en-US" dirty="0" smtClean="0"/>
              <a:t>The IEEE 802 JTC1 SC has two slots at the Atlanta interim meeting, but may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13 Jan 2015, </a:t>
            </a:r>
            <a:r>
              <a:rPr lang="en-US" sz="1600" b="1" dirty="0">
                <a:latin typeface="+mj-lt"/>
              </a:rPr>
              <a:t>PM1</a:t>
            </a:r>
          </a:p>
        </p:txBody>
      </p:sp>
      <p:sp>
        <p:nvSpPr>
          <p:cNvPr id="11" name="Rectangle 10"/>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p:txBody>
      </p:sp>
      <p:sp>
        <p:nvSpPr>
          <p:cNvPr id="12" name="Rectangle 11"/>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Thursday</a:t>
            </a:r>
            <a:endParaRPr lang="en-US" sz="1600" b="1" dirty="0">
              <a:latin typeface="+mj-lt"/>
            </a:endParaRPr>
          </a:p>
          <a:p>
            <a:pPr algn="ctr">
              <a:defRPr/>
            </a:pPr>
            <a:r>
              <a:rPr lang="en-US" sz="1600" b="1" dirty="0" smtClean="0">
                <a:latin typeface="+mj-lt"/>
              </a:rPr>
              <a:t>15 Jan 2015, </a:t>
            </a:r>
            <a:r>
              <a:rPr lang="en-US" sz="1600" b="1" dirty="0">
                <a:latin typeface="+mj-lt"/>
              </a:rPr>
              <a:t>PM1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Nov 2014 in San Antonio</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a:t>
            </a:r>
            <a:endParaRPr lang="en-AU" dirty="0"/>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t>
            </a:r>
          </a:p>
          <a:p>
            <a:pPr lvl="1"/>
            <a:r>
              <a:rPr lang="en-AU" dirty="0" smtClean="0"/>
              <a:t>Discuss various matters relating to SC6 </a:t>
            </a:r>
          </a:p>
          <a:p>
            <a:pPr lvl="2"/>
            <a:r>
              <a:rPr lang="en-AU" dirty="0" smtClean="0"/>
              <a:t>Status of security based proposals in SC6</a:t>
            </a:r>
          </a:p>
          <a:p>
            <a:pPr lvl="2"/>
            <a:r>
              <a:rPr lang="en-AU" dirty="0"/>
              <a:t>Status of </a:t>
            </a:r>
            <a:r>
              <a:rPr lang="en-AU" dirty="0" smtClean="0"/>
              <a:t>other proposals in SC6, particularly:</a:t>
            </a:r>
          </a:p>
          <a:p>
            <a:pPr lvl="3"/>
            <a:r>
              <a:rPr lang="en-AU" i="1" dirty="0"/>
              <a:t>WLAN Cloud</a:t>
            </a:r>
            <a:endParaRPr lang="en-AU" dirty="0" smtClean="0"/>
          </a:p>
          <a:p>
            <a:pPr lvl="3"/>
            <a:r>
              <a:rPr lang="en-GB" i="1" dirty="0"/>
              <a:t>Optimization technology in WLAN</a:t>
            </a:r>
            <a:endParaRPr lang="en-AU" dirty="0" smtClean="0"/>
          </a:p>
          <a:p>
            <a:pPr lvl="2"/>
            <a:r>
              <a:rPr lang="en-AU" dirty="0" smtClean="0"/>
              <a:t>Possible invitation to SC6 participants to join the Sponsor Ballot pool for 802.11mc</a:t>
            </a:r>
          </a:p>
          <a:p>
            <a:pPr lvl="2"/>
            <a:r>
              <a:rPr lang="en-AU" dirty="0" smtClean="0"/>
              <a:t>Status of PSDO agreement</a:t>
            </a:r>
          </a:p>
          <a:p>
            <a:pPr lvl="2"/>
            <a:r>
              <a:rPr lang="en-AU" dirty="0" smtClean="0"/>
              <a:t>Preparation for next SC6 meeting</a:t>
            </a:r>
          </a:p>
          <a:p>
            <a:pPr lvl="2"/>
            <a:r>
              <a:rPr lang="en-AU" dirty="0" smtClean="0"/>
              <a:t>Joining experts list for WG1 and WG7</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424133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5887</Words>
  <Application>Microsoft Office PowerPoint</Application>
  <PresentationFormat>On-screen Show (4:3)</PresentationFormat>
  <Paragraphs>907</Paragraphs>
  <Slides>61</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802-11-Submission</vt:lpstr>
      <vt:lpstr>Acrobat Document</vt:lpstr>
      <vt:lpstr>Packager Shell Object</vt:lpstr>
      <vt:lpstr>IEEE 802 JTC1 Standing Committee Jan 2015 agenda</vt:lpstr>
      <vt:lpstr>This presentation will be used to run the IEEE 802 JTC1 SC meetings in Atlanta in Jan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Atlanta interim meeting, but may only need one slot</vt:lpstr>
      <vt:lpstr>The IEEE 802 JTC1 SC has a high level list of agenda items to be considered</vt:lpstr>
      <vt:lpstr>The IEEE 802 JTC1 SC has a high level list of agenda items to be considered</vt:lpstr>
      <vt:lpstr>The IEEE 802 JTC1 SC will consider approving its agenda for the Atlanta meeting</vt:lpstr>
      <vt:lpstr>The IEEE 802 JTC1 SC will consider approval of the minutes of its San Antonio meeting</vt:lpstr>
      <vt:lpstr>The goals of the IEEE 802 JTC1 SC were reaffirmed by the IEEE 802 EC in March 2014</vt:lpstr>
      <vt:lpstr>The IEEE 802 WGs continue to liaise drafts to SC6 for their information</vt:lpstr>
      <vt:lpstr>IEEE 802.11 WG has liaised a variety of drafts to SC6</vt:lpstr>
      <vt:lpstr>IEEE 802.11 WG will continue to consider drafts for liaison</vt:lpstr>
      <vt:lpstr>The IEEE 802.11 WG will consider inviting SC6 member reps to join the 802.11mc Sponsor pool </vt:lpstr>
      <vt:lpstr>The IEEE 802.11 WG will consider inviting SC6 member reps to join the 802.11mc Sponsor pool </vt:lpstr>
      <vt:lpstr>IEEE 802.1 WG has liaised a variety of drafts to SC6</vt:lpstr>
      <vt:lpstr>IEEE 802.1 WG will continue to consider drafts for liaison</vt:lpstr>
      <vt:lpstr>The SC may discuss the possibility of liaising IEEE 802.15 drafts to SC6</vt:lpstr>
      <vt:lpstr>IEEE 802 continues to notify SC6 of various new projects</vt:lpstr>
      <vt:lpstr>The SC agreed in Nov 2014 on a process for developing &amp; approving PSDO comment resolutions</vt:lpstr>
      <vt:lpstr>IEEE 802 has pushed ten standards completely through the PSDO ratification process</vt:lpstr>
      <vt:lpstr>IEEE 802.11-2012 has been ratified as ISO/IEC/IEEE 8802-11:2012 &amp; comment resolutions  liaised</vt:lpstr>
      <vt:lpstr>IEEE 802.1X-2010 has been ratified as ISO/IEC/IEEE 8802-1X:2013 &amp; comment resolutions  liaised</vt:lpstr>
      <vt:lpstr>IEEE 802.1AE-2006 has been ratified as ISO/IEC/IEEE 8802-1AE:2013 &amp; comment resolutions  liaised</vt:lpstr>
      <vt:lpstr>IEEE 802.1AB-2009 has been ratified as ISO/IEC/IEEE 8802-1AB:2014 &amp; comment resolutions  liaised</vt:lpstr>
      <vt:lpstr>IEEE 802.1AR-2009 has been ratified as ISO/IEC/IEEE 8802-1AR:2014 &amp; comment resolutions liaised</vt:lpstr>
      <vt:lpstr>IEEE 802.1AS-2011 has been ratified as ISO/IEC 8802-1AS:2014 &amp; comment resolutions  liaised</vt:lpstr>
      <vt:lpstr>IEEE 802.3-2012 has been ratified as ISO/IEC/IEEE 8802-3:2014 &amp; comment resolutions liaised</vt:lpstr>
      <vt:lpstr>IEEE 802.11ae-2012 has been ratified as ISO/IEC 8802-11:2012/Amd 1:2014 &amp; comment resolutions liaised</vt:lpstr>
      <vt:lpstr>IEEE 802.11aa-2012 has been ratified as ISO/IEC 8802-11:2012/Amd 2:2014 &amp; comment resolutions liaised</vt:lpstr>
      <vt:lpstr>IEEE 802.11ad-2012 has been ratified as ISO/IEC 8802-11:2012/Amd 3:2014 &amp; comment resolutions liaised</vt:lpstr>
      <vt:lpstr>IEEE 802 has ten standards in the pipeline for ratification under the PSDO</vt:lpstr>
      <vt:lpstr>IEEE 802.11ac-2013 passed its pre-ballot and comment resolutions liaised; waiting for start of FDIS</vt:lpstr>
      <vt:lpstr>IEEE 802.11af-2013 passed its pre-ballot and comment resolutions liaised; waiting for start of FDIS</vt:lpstr>
      <vt:lpstr>IEEE 802.1AEbw-2013 passed pre-ballot in Jan 2014, and is waiting for FDIS ballot to close </vt:lpstr>
      <vt:lpstr>IEEE 802.1AEbn-2011 passed pre-ballot in Feb 2014, and is waiting for FDIS ballot to close </vt:lpstr>
      <vt:lpstr>IEEE 802.1Xbx-2014 will be submitted to PSDO process after IEEE ratification &amp; publication </vt:lpstr>
      <vt:lpstr>IEEE 802.1Q-Rev-2014 will be submitted to PSDO process after IEEE ratification &amp; publication </vt:lpstr>
      <vt:lpstr>IEEE 802-2014 passed the 60 day pre-ballot</vt:lpstr>
      <vt:lpstr>IEEE 802.3.1-2013 passed its pre-ballot and comment has been resolved; waiting for start of FDIS</vt:lpstr>
      <vt:lpstr>FDIS ballot on 802.22 is scheduled to close on 15 Feb 2015</vt:lpstr>
      <vt:lpstr>802.22a will be sent to PSDO when 802.22 completes the PSDO process</vt:lpstr>
      <vt:lpstr>All the security proposal based on TePA  in SC6 appear to be on hold or abandoned</vt:lpstr>
      <vt:lpstr>All the other proposals in SC6 of interest to IEEE 802 appear to be on hold or abandoned</vt:lpstr>
      <vt:lpstr>The planned teleconference on “WLAN Cloud” has not yet been scheduled by SC6/WG7 </vt:lpstr>
      <vt:lpstr>The planned teleconference on “Optimization technology in WLAN” has not yet been scheduled by SC6/WG7</vt:lpstr>
      <vt:lpstr>The current expired PSDO agreement remains in force while it is being revised</vt:lpstr>
      <vt:lpstr>The current expired PSDO agreement remains in force while it is being revised</vt:lpstr>
      <vt:lpstr>The current expired PSDO agreement remains in force while it is being revised</vt:lpstr>
      <vt:lpstr>The SC will consider a motion in relation to the PSDO revision</vt:lpstr>
      <vt:lpstr>The date and location of the next SC6 meeting has now been decided – it will be in May in Belgium</vt:lpstr>
      <vt:lpstr>The deadlines for the next SC6 meeting mean substantive preparation will occur at the March plenary</vt:lpstr>
      <vt:lpstr>Volunteers are sought for the IEEE 802 delegation to SC6 in May</vt:lpstr>
      <vt:lpstr>IEEE 802 WG Chairs will be requested to provide the usual updates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2015-01-13T19:41:14Z</dcterms:modified>
</cp:coreProperties>
</file>