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346" r:id="rId2"/>
    <p:sldId id="2347" r:id="rId3"/>
    <p:sldId id="2312" r:id="rId4"/>
    <p:sldId id="2348" r:id="rId5"/>
    <p:sldId id="2360" r:id="rId6"/>
    <p:sldId id="2352" r:id="rId7"/>
    <p:sldId id="2350" r:id="rId8"/>
    <p:sldId id="2313" r:id="rId9"/>
    <p:sldId id="2355" r:id="rId10"/>
    <p:sldId id="2356" r:id="rId11"/>
    <p:sldId id="2349" r:id="rId12"/>
    <p:sldId id="2358" r:id="rId13"/>
    <p:sldId id="2322" r:id="rId14"/>
    <p:sldId id="2288" r:id="rId15"/>
    <p:sldId id="2345" r:id="rId16"/>
    <p:sldId id="2353" r:id="rId17"/>
    <p:sldId id="2354" r:id="rId18"/>
    <p:sldId id="2359" r:id="rId19"/>
    <p:sldId id="2361" r:id="rId20"/>
  </p:sldIdLst>
  <p:sldSz cx="9144000" cy="6858000" type="screen4x3"/>
  <p:notesSz cx="9372600" cy="70866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FF"/>
    <a:srgbClr val="FFFF00"/>
    <a:srgbClr val="000000"/>
    <a:srgbClr val="66FF33"/>
    <a:srgbClr val="FF9966"/>
    <a:srgbClr val="FF9900"/>
    <a:srgbClr val="0033CC"/>
    <a:srgbClr val="FFFF99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531" autoAdjust="0"/>
    <p:restoredTop sz="95795" autoAdjust="0"/>
  </p:normalViewPr>
  <p:slideViewPr>
    <p:cSldViewPr>
      <p:cViewPr>
        <p:scale>
          <a:sx n="93" d="100"/>
          <a:sy n="93" d="100"/>
        </p:scale>
        <p:origin x="-2478" y="-510"/>
      </p:cViewPr>
      <p:guideLst>
        <p:guide orient="horz" pos="2160"/>
        <p:guide pos="2880"/>
      </p:guideLst>
    </p:cSldViewPr>
  </p:slideViewPr>
  <p:outlineViewPr>
    <p:cViewPr>
      <p:scale>
        <a:sx n="100" d="100"/>
        <a:sy n="10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8892"/>
    </p:cViewPr>
  </p:sorterViewPr>
  <p:notesViewPr>
    <p:cSldViewPr>
      <p:cViewPr>
        <p:scale>
          <a:sx n="100" d="100"/>
          <a:sy n="100" d="100"/>
        </p:scale>
        <p:origin x="-2760" y="-408"/>
      </p:cViewPr>
      <p:guideLst>
        <p:guide orient="horz" pos="1649"/>
        <p:guide pos="389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235896" y="83057"/>
            <a:ext cx="2195858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doc.: IEEE 802.11-15/0013r0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40853" y="83055"/>
            <a:ext cx="920060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6961988" y="6860614"/>
            <a:ext cx="1577355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200"/>
            </a:lvl1pPr>
          </a:lstStyle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324048" y="6860614"/>
            <a:ext cx="517770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47241" eaLnBrk="0" hangingPunct="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87BC7332-6786-47F2-956D-4C00DF15A6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5302" name="Line 6"/>
          <p:cNvSpPr>
            <a:spLocks noChangeShapeType="1"/>
          </p:cNvSpPr>
          <p:nvPr/>
        </p:nvSpPr>
        <p:spPr bwMode="auto">
          <a:xfrm>
            <a:off x="938741" y="294873"/>
            <a:ext cx="74951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55303" name="Rectangle 7"/>
          <p:cNvSpPr>
            <a:spLocks noChangeArrowheads="1"/>
          </p:cNvSpPr>
          <p:nvPr/>
        </p:nvSpPr>
        <p:spPr bwMode="auto">
          <a:xfrm>
            <a:off x="938743" y="6860614"/>
            <a:ext cx="718145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defTabSz="946526" eaLnBrk="0" hangingPunct="0">
              <a:defRPr/>
            </a:pPr>
            <a:r>
              <a:rPr lang="en-US" sz="1200"/>
              <a:t>Submission</a:t>
            </a:r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938743" y="6852152"/>
            <a:ext cx="770607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55688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294962" y="20213"/>
            <a:ext cx="2195858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doc.: IEEE 802.11-15/0013r0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883896" y="20213"/>
            <a:ext cx="920060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19413" y="536575"/>
            <a:ext cx="3533775" cy="26495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50948" y="3366863"/>
            <a:ext cx="6870709" cy="31892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927" tIns="46661" rIns="94927" bIns="4666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447313" y="6864241"/>
            <a:ext cx="2043508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61721" lvl="4" algn="r" defTabSz="947241" eaLnBrk="0" hangingPunct="0">
              <a:defRPr sz="1200"/>
            </a:lvl5pPr>
          </a:lstStyle>
          <a:p>
            <a:pPr lvl="4"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532427" y="6864241"/>
            <a:ext cx="517769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8138E68C-85D0-4620-96D9-D9A05C4F3F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978822" y="6864241"/>
            <a:ext cx="718145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defTabSz="927307" eaLnBrk="0" hangingPunct="0">
              <a:defRPr/>
            </a:pPr>
            <a:r>
              <a:rPr lang="en-US" sz="1200"/>
              <a:t>Submission</a:t>
            </a:r>
          </a:p>
        </p:txBody>
      </p:sp>
      <p:sp>
        <p:nvSpPr>
          <p:cNvPr id="34825" name="Line 9"/>
          <p:cNvSpPr>
            <a:spLocks noChangeShapeType="1"/>
          </p:cNvSpPr>
          <p:nvPr/>
        </p:nvSpPr>
        <p:spPr bwMode="auto">
          <a:xfrm>
            <a:off x="978823" y="6861821"/>
            <a:ext cx="741496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4826" name="Line 10"/>
          <p:cNvSpPr>
            <a:spLocks noChangeShapeType="1"/>
          </p:cNvSpPr>
          <p:nvPr/>
        </p:nvSpPr>
        <p:spPr bwMode="auto">
          <a:xfrm>
            <a:off x="877567" y="224779"/>
            <a:ext cx="761748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93690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802.11-15/0013r0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732573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2015</a:t>
            </a:r>
            <a:endParaRPr lang="en-US" sz="1400" dirty="0" smtClean="0"/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934865" y="6864241"/>
            <a:ext cx="2555956" cy="184666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 (Aruba Networks)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C6CD2053-CE7E-4805-AA40-0F7DC5D6B998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/>
              <a:t>doc.: IEEE 802.11-15/0013r0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753411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/>
              <a:t>January 2015</a:t>
            </a:r>
            <a:endParaRPr lang="en-US" altLang="en-US" sz="1400" dirty="0" smtClean="0"/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altLang="en-US" sz="1200" smtClean="0"/>
              <a:t>Dorothy Stanley (Aruba Networks)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200" smtClean="0"/>
              <a:t>Page </a:t>
            </a:r>
            <a:fld id="{2F5A16F2-D536-4D0D-80F8-5F180B657BF5}" type="slidenum">
              <a:rPr lang="en-US" altLang="en-US" sz="1200" smtClean="0"/>
              <a:pPr/>
              <a:t>10</a:t>
            </a:fld>
            <a:endParaRPr lang="en-US" altLang="en-US" sz="1200" smtClean="0"/>
          </a:p>
        </p:txBody>
      </p:sp>
      <p:sp>
        <p:nvSpPr>
          <p:cNvPr id="174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400" smtClean="0"/>
              <a:t>doc.: IEEE 802.11-15/0013r0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753411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400" smtClean="0"/>
              <a:t>January 2015</a:t>
            </a:r>
            <a:endParaRPr lang="en-US" altLang="ja-JP" sz="1400" dirty="0" smtClean="0"/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455613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912813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1370013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827213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2284413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lvl="4"/>
            <a:r>
              <a:rPr lang="en-US" altLang="ja-JP" sz="1200" smtClean="0"/>
              <a:t>Dorothy Stanley (Aruba Networks)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4058" y="6861262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200" smtClean="0"/>
              <a:t>Page </a:t>
            </a:r>
            <a:fld id="{28621934-9F53-47E3-9670-3F15BFB461D9}" type="slidenum">
              <a:rPr lang="en-US" altLang="ja-JP" sz="1200" smtClean="0"/>
              <a:pPr/>
              <a:t>11</a:t>
            </a:fld>
            <a:endParaRPr lang="en-US" altLang="ja-JP" sz="1200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4650" y="531813"/>
            <a:ext cx="3543300" cy="2657475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5988" y="3365466"/>
            <a:ext cx="7500627" cy="318884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kumimoji="0" lang="en-GB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20522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6295415" y="22630"/>
            <a:ext cx="2195858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8217681" indent="-37757035"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60646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2129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8194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425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400" smtClean="0"/>
              <a:t>doc.: IEEE 802.11-15/0013r0</a:t>
            </a:r>
            <a:endParaRPr kumimoji="0" lang="en-US" altLang="ja-JP" sz="140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450" y="22629"/>
            <a:ext cx="920060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8217681" indent="-37757035"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60646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2129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8194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425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400" dirty="0" smtClean="0"/>
              <a:t>January 2015</a:t>
            </a:r>
            <a:endParaRPr kumimoji="0" lang="en-US" altLang="ja-JP" sz="1400" dirty="0"/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6447122" y="6860614"/>
            <a:ext cx="2044149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343898" indent="-24343898"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8217681" indent="-37757035"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462247"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922893" defTabSz="94688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1383541" defTabSz="94688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844187" defTabSz="94688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2304833" defTabSz="94688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lvl="4"/>
            <a:r>
              <a:rPr kumimoji="0" lang="en-US" altLang="ja-JP" sz="1200" smtClean="0"/>
              <a:t>Dorothy Stanley (Aruba Networks)</a:t>
            </a:r>
            <a:endParaRPr kumimoji="0" lang="en-US" altLang="ja-JP" sz="1200"/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556458" y="6860613"/>
            <a:ext cx="49212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8217681" indent="-37757035"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60646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2129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8194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425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200"/>
              <a:t>Page </a:t>
            </a:r>
            <a:fld id="{FDEBB0B6-6BC0-4525-9580-DAF908CCEE70}" type="slidenum">
              <a:rPr kumimoji="0" lang="en-US" altLang="ja-JP" sz="1200"/>
              <a:pPr/>
              <a:t>13</a:t>
            </a:fld>
            <a:endParaRPr kumimoji="0" lang="en-US" altLang="ja-JP" sz="120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4650" y="531813"/>
            <a:ext cx="3543300" cy="2657475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416" y="3365652"/>
            <a:ext cx="7499774" cy="31892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kumimoji="0" lang="en-GB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802.11-15/0013r0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138E68C-85D0-4620-96D9-D9A05C4F3F8F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40358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21000" y="536575"/>
            <a:ext cx="3530600" cy="2647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5595220" y="6864241"/>
            <a:ext cx="2895601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4635019" y="686424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US" altLang="en-US" sz="1400" smtClean="0"/>
              <a:t>doc.: IEEE 802.11-15/0013r0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1041952" cy="215444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US" altLang="en-US" sz="1400" smtClean="0"/>
              <a:t>January 2015</a:t>
            </a:r>
            <a:endParaRPr lang="en-US" altLang="en-US" sz="1400" dirty="0" smtClean="0"/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458788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9159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13731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8303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22875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lvl="4">
              <a:spcBef>
                <a:spcPct val="0"/>
              </a:spcBef>
              <a:defRPr/>
            </a:pPr>
            <a:r>
              <a:rPr lang="en-US" altLang="en-US" smtClean="0"/>
              <a:t>Dorothy Stanley (Aruba Networks)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US" altLang="en-US" smtClean="0"/>
              <a:t>Page </a:t>
            </a:r>
            <a:fld id="{6D6C22B6-2965-4139-855C-391D8DEB72C6}" type="slidenum">
              <a:rPr lang="en-US" altLang="en-US" smtClean="0"/>
              <a:pPr>
                <a:spcBef>
                  <a:spcPct val="0"/>
                </a:spcBef>
                <a:defRPr/>
              </a:pPr>
              <a:t>16</a:t>
            </a:fld>
            <a:endParaRPr lang="en-US" altLang="en-US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4650" y="531813"/>
            <a:ext cx="3543300" cy="2657475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413" y="3365652"/>
            <a:ext cx="7499775" cy="31892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400" smtClean="0"/>
              <a:t>doc.: IEEE 802.11-15/0013r0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1198983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400" smtClean="0"/>
              <a:t>January 2015</a:t>
            </a:r>
            <a:endParaRPr lang="en-US" altLang="en-US" sz="1400" dirty="0" smtClean="0"/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lvl="4"/>
            <a:r>
              <a:rPr lang="en-US" altLang="en-US" sz="1200" smtClean="0"/>
              <a:t>Dorothy Stanley (Aruba Networks)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Page </a:t>
            </a:r>
            <a:fld id="{670CEF1F-C773-4334-A249-915AB442DDE6}" type="slidenum">
              <a:rPr lang="en-US" altLang="en-US" sz="1200" smtClean="0"/>
              <a:pPr/>
              <a:t>17</a:t>
            </a:fld>
            <a:endParaRPr lang="en-US" altLang="en-US" sz="1200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4650" y="531813"/>
            <a:ext cx="3543300" cy="2657475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413" y="3365652"/>
            <a:ext cx="7499775" cy="31892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400" smtClean="0"/>
              <a:t>doc.: IEEE 802.11-15/0013r0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1198983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400" smtClean="0"/>
              <a:t>January 2015</a:t>
            </a:r>
            <a:endParaRPr lang="en-US" altLang="en-US" sz="1400" dirty="0" smtClean="0"/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lvl="4"/>
            <a:r>
              <a:rPr lang="en-US" altLang="en-US" sz="1200" smtClean="0"/>
              <a:t>Dorothy Stanley (Aruba Networks)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Page </a:t>
            </a:r>
            <a:fld id="{670CEF1F-C773-4334-A249-915AB442DDE6}" type="slidenum">
              <a:rPr lang="en-US" altLang="en-US" sz="1200" smtClean="0"/>
              <a:pPr/>
              <a:t>18</a:t>
            </a:fld>
            <a:endParaRPr lang="en-US" altLang="en-US" sz="1200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4650" y="531813"/>
            <a:ext cx="3543300" cy="2657475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413" y="3365652"/>
            <a:ext cx="7499775" cy="31892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21000" y="536575"/>
            <a:ext cx="3530600" cy="2647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883896" y="20213"/>
            <a:ext cx="1041952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January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5595220" y="6864241"/>
            <a:ext cx="2895601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4635019" y="686424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6250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802.11-15/0013r0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732573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2015</a:t>
            </a:r>
            <a:endParaRPr lang="en-US" sz="1400" dirty="0" smtClean="0"/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934865" y="6864241"/>
            <a:ext cx="2555956" cy="184666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 (Aruba Networks)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E44BBC3-2BE2-477F-8831-C9D153AA6D75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215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2151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250" rIns="95250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920060" cy="215444"/>
          </a:xfrm>
          <a:noFill/>
        </p:spPr>
        <p:txBody>
          <a:bodyPr/>
          <a:lstStyle/>
          <a:p>
            <a:r>
              <a:rPr lang="en-US" smtClean="0"/>
              <a:t>January 2015</a:t>
            </a:r>
            <a:endParaRPr lang="en-US" dirty="0" smtClean="0"/>
          </a:p>
        </p:txBody>
      </p:sp>
      <p:sp>
        <p:nvSpPr>
          <p:cNvPr id="49155" name="Rectangle 3"/>
          <p:cNvSpPr txBox="1">
            <a:spLocks noGrp="1" noChangeArrowheads="1"/>
          </p:cNvSpPr>
          <p:nvPr/>
        </p:nvSpPr>
        <p:spPr bwMode="auto">
          <a:xfrm>
            <a:off x="884048" y="22151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47300"/>
            <a:r>
              <a:rPr lang="en-US" sz="1400" b="1"/>
              <a:t>July 2007</a:t>
            </a:r>
          </a:p>
        </p:txBody>
      </p:sp>
      <p:sp>
        <p:nvSpPr>
          <p:cNvPr id="4915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6032017" y="6861128"/>
            <a:ext cx="2458685" cy="184666"/>
          </a:xfrm>
          <a:noFill/>
        </p:spPr>
        <p:txBody>
          <a:bodyPr/>
          <a:lstStyle/>
          <a:p>
            <a:pPr lvl="4"/>
            <a:r>
              <a:rPr lang="en-US" smtClean="0"/>
              <a:t>Dorothy Stanley (Aruba Networks)</a:t>
            </a:r>
          </a:p>
        </p:txBody>
      </p:sp>
      <p:sp>
        <p:nvSpPr>
          <p:cNvPr id="4915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558077" y="6864240"/>
            <a:ext cx="492121" cy="184666"/>
          </a:xfrm>
          <a:noFill/>
        </p:spPr>
        <p:txBody>
          <a:bodyPr/>
          <a:lstStyle/>
          <a:p>
            <a:r>
              <a:rPr lang="en-US" smtClean="0"/>
              <a:t>Page </a:t>
            </a:r>
            <a:fld id="{6B24DE20-1BFC-4A96-BB8D-D873FAF42809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491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9413" y="534988"/>
            <a:ext cx="3533775" cy="2649537"/>
          </a:xfrm>
          <a:ln/>
        </p:spPr>
      </p:sp>
      <p:sp>
        <p:nvSpPr>
          <p:cNvPr id="491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0062661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doc.: IEEE 802.11-15/0013r0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682879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January 2015</a:t>
            </a:r>
            <a:endParaRPr lang="en-US" altLang="en-US" sz="1400" dirty="0" smtClean="0"/>
          </a:p>
        </p:txBody>
      </p:sp>
      <p:sp>
        <p:nvSpPr>
          <p:cNvPr id="1536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752251" y="6864241"/>
            <a:ext cx="2738570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/>
              <a:t>Dorothy Stanley (Aruba Networks)</a:t>
            </a:r>
          </a:p>
        </p:txBody>
      </p:sp>
      <p:sp>
        <p:nvSpPr>
          <p:cNvPr id="1536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381EF510-C895-4E84-A644-174CFBD3CA4F}" type="slidenum">
              <a:rPr lang="en-US" altLang="en-US" smtClean="0"/>
              <a:pPr>
                <a:spcBef>
                  <a:spcPct val="0"/>
                </a:spcBef>
              </a:pPr>
              <a:t>4</a:t>
            </a:fld>
            <a:endParaRPr lang="en-US" altLang="en-US" smtClean="0"/>
          </a:p>
        </p:txBody>
      </p:sp>
      <p:sp>
        <p:nvSpPr>
          <p:cNvPr id="153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21000" y="534988"/>
            <a:ext cx="3535363" cy="2651125"/>
          </a:xfrm>
          <a:ln/>
        </p:spPr>
      </p:sp>
      <p:sp>
        <p:nvSpPr>
          <p:cNvPr id="153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0969" y="3366317"/>
            <a:ext cx="6870665" cy="319054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880278" y="6864240"/>
            <a:ext cx="16991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64002" indent="-29384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75388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45543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115697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85852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3056006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526163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96318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58E5FBE-BBC7-44CE-8408-CC71A805B1F6}" type="slidenum">
              <a:rPr lang="en-US" altLang="en-US"/>
              <a:pPr eaLnBrk="1" hangingPunct="1"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4099" name="Rectangle 3"/>
          <p:cNvSpPr txBox="1">
            <a:spLocks noGrp="1" noChangeArrowheads="1"/>
          </p:cNvSpPr>
          <p:nvPr/>
        </p:nvSpPr>
        <p:spPr bwMode="auto">
          <a:xfrm>
            <a:off x="883023" y="22007"/>
            <a:ext cx="75341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latin typeface="Times New Roman" pitchFamily="18" charset="0"/>
              </a:rPr>
              <a:t>May 2008</a:t>
            </a:r>
          </a:p>
        </p:txBody>
      </p:sp>
      <p:sp>
        <p:nvSpPr>
          <p:cNvPr id="4100" name="Rectangle 6"/>
          <p:cNvSpPr txBox="1">
            <a:spLocks noGrp="1" noChangeArrowheads="1"/>
          </p:cNvSpPr>
          <p:nvPr/>
        </p:nvSpPr>
        <p:spPr bwMode="auto">
          <a:xfrm>
            <a:off x="8036498" y="6861454"/>
            <a:ext cx="45525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4508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9080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13652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18224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22796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4" algn="r">
              <a:spcBef>
                <a:spcPct val="0"/>
              </a:spcBef>
            </a:pPr>
            <a:endParaRPr lang="en-US" altLang="en-US">
              <a:latin typeface="Times New Roman" pitchFamily="18" charset="0"/>
            </a:endParaRPr>
          </a:p>
        </p:txBody>
      </p:sp>
      <p:sp>
        <p:nvSpPr>
          <p:cNvPr id="4101" name="Rectangle 7"/>
          <p:cNvSpPr txBox="1">
            <a:spLocks noGrp="1" noChangeArrowheads="1"/>
          </p:cNvSpPr>
          <p:nvPr/>
        </p:nvSpPr>
        <p:spPr bwMode="auto">
          <a:xfrm>
            <a:off x="4556503" y="6861453"/>
            <a:ext cx="49212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latin typeface="Times New Roman" pitchFamily="18" charset="0"/>
              </a:rPr>
              <a:t>Page </a:t>
            </a:r>
            <a:fld id="{2F53F78C-9B1F-406E-86A6-69E9EEE61BF5}" type="slidenum">
              <a:rPr lang="en-US" altLang="en-US">
                <a:latin typeface="Times New Roman" pitchFamily="18" charset="0"/>
              </a:rPr>
              <a:pPr algn="r">
                <a:spcBef>
                  <a:spcPct val="0"/>
                </a:spcBef>
              </a:pPr>
              <a:t>5</a:t>
            </a:fld>
            <a:endParaRPr lang="en-US" altLang="en-US">
              <a:latin typeface="Times New Roman" pitchFamily="18" charset="0"/>
            </a:endParaRPr>
          </a:p>
        </p:txBody>
      </p:sp>
      <p:sp>
        <p:nvSpPr>
          <p:cNvPr id="41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54" tIns="46868" rIns="95354" bIns="46868"/>
          <a:lstStyle/>
          <a:p>
            <a:pPr defTabSz="959900" eaLnBrk="1" hangingPunct="1"/>
            <a:endParaRPr lang="en-GB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US" altLang="en-US" sz="1400" smtClean="0"/>
              <a:t>doc.: IEEE 802.11-15/0013r0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1041952" cy="215444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US" altLang="en-US" sz="1400" smtClean="0"/>
              <a:t>January 2015</a:t>
            </a:r>
            <a:endParaRPr lang="en-US" altLang="en-US" sz="1400" dirty="0" smtClean="0"/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458788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9159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13731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8303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22875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lvl="4">
              <a:spcBef>
                <a:spcPct val="0"/>
              </a:spcBef>
              <a:defRPr/>
            </a:pPr>
            <a:r>
              <a:rPr lang="en-US" altLang="en-US" smtClean="0"/>
              <a:t>Dorothy Stanley (Aruba Networks)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US" altLang="en-US" smtClean="0"/>
              <a:t>Page </a:t>
            </a:r>
            <a:fld id="{A26A5D11-B8D5-46A8-97D0-D556201F74F7}" type="slidenum">
              <a:rPr lang="en-US" altLang="en-US" smtClean="0"/>
              <a:pPr>
                <a:spcBef>
                  <a:spcPct val="0"/>
                </a:spcBef>
                <a:defRPr/>
              </a:pPr>
              <a:t>6</a:t>
            </a:fld>
            <a:endParaRPr lang="en-US" altLang="en-US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4650" y="531813"/>
            <a:ext cx="3543300" cy="2657475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413" y="3365652"/>
            <a:ext cx="7499775" cy="31892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802.11-15/0013r0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>
          <a:xfrm>
            <a:off x="883896" y="20213"/>
            <a:ext cx="732573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512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z="1200"/>
              <a:t>Page </a:t>
            </a:r>
            <a:fld id="{CF847761-3DCA-4992-BE8A-2121820B172D}" type="slidenum">
              <a:rPr lang="en-US" altLang="en-US" sz="1200"/>
              <a:pPr/>
              <a:t>7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880278" y="6864240"/>
            <a:ext cx="16991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64002" indent="-29384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75388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45543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115697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85852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3056006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526163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96318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58E5FBE-BBC7-44CE-8408-CC71A805B1F6}" type="slidenum">
              <a:rPr lang="en-US" altLang="en-US"/>
              <a:pPr eaLnBrk="1" hangingPunct="1"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4099" name="Rectangle 3"/>
          <p:cNvSpPr txBox="1">
            <a:spLocks noGrp="1" noChangeArrowheads="1"/>
          </p:cNvSpPr>
          <p:nvPr/>
        </p:nvSpPr>
        <p:spPr bwMode="auto">
          <a:xfrm>
            <a:off x="883023" y="22007"/>
            <a:ext cx="75341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latin typeface="Times New Roman" pitchFamily="18" charset="0"/>
              </a:rPr>
              <a:t>May 2008</a:t>
            </a:r>
          </a:p>
        </p:txBody>
      </p:sp>
      <p:sp>
        <p:nvSpPr>
          <p:cNvPr id="4100" name="Rectangle 6"/>
          <p:cNvSpPr txBox="1">
            <a:spLocks noGrp="1" noChangeArrowheads="1"/>
          </p:cNvSpPr>
          <p:nvPr/>
        </p:nvSpPr>
        <p:spPr bwMode="auto">
          <a:xfrm>
            <a:off x="8036498" y="6861454"/>
            <a:ext cx="45525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4508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9080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13652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18224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22796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4" algn="r">
              <a:spcBef>
                <a:spcPct val="0"/>
              </a:spcBef>
            </a:pPr>
            <a:endParaRPr lang="en-US" altLang="en-US">
              <a:latin typeface="Times New Roman" pitchFamily="18" charset="0"/>
            </a:endParaRPr>
          </a:p>
        </p:txBody>
      </p:sp>
      <p:sp>
        <p:nvSpPr>
          <p:cNvPr id="4101" name="Rectangle 7"/>
          <p:cNvSpPr txBox="1">
            <a:spLocks noGrp="1" noChangeArrowheads="1"/>
          </p:cNvSpPr>
          <p:nvPr/>
        </p:nvSpPr>
        <p:spPr bwMode="auto">
          <a:xfrm>
            <a:off x="4556503" y="6861453"/>
            <a:ext cx="49212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latin typeface="Times New Roman" pitchFamily="18" charset="0"/>
              </a:rPr>
              <a:t>Page </a:t>
            </a:r>
            <a:fld id="{2F53F78C-9B1F-406E-86A6-69E9EEE61BF5}" type="slidenum">
              <a:rPr lang="en-US" altLang="en-US">
                <a:latin typeface="Times New Roman" pitchFamily="18" charset="0"/>
              </a:rPr>
              <a:pPr algn="r">
                <a:spcBef>
                  <a:spcPct val="0"/>
                </a:spcBef>
              </a:pPr>
              <a:t>8</a:t>
            </a:fld>
            <a:endParaRPr lang="en-US" altLang="en-US">
              <a:latin typeface="Times New Roman" pitchFamily="18" charset="0"/>
            </a:endParaRPr>
          </a:p>
        </p:txBody>
      </p:sp>
      <p:sp>
        <p:nvSpPr>
          <p:cNvPr id="41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54" tIns="46868" rIns="95354" bIns="46868"/>
          <a:lstStyle/>
          <a:p>
            <a:pPr defTabSz="959900" eaLnBrk="1" hangingPunct="1"/>
            <a:endParaRPr lang="en-GB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/>
              <a:t>doc.: IEEE 802.11-15/0013r0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753411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/>
              <a:t>January 2015</a:t>
            </a:r>
            <a:endParaRPr lang="en-US" altLang="en-US" sz="1400" dirty="0" smtClean="0"/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altLang="en-US" sz="1200" smtClean="0"/>
              <a:t>Dorothy Stanley (Aruba Networks)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200" smtClean="0"/>
              <a:t>Page </a:t>
            </a:r>
            <a:fld id="{70804CF4-40C2-4722-801E-E9B92E8EA89D}" type="slidenum">
              <a:rPr lang="en-US" altLang="en-US" sz="1200" smtClean="0"/>
              <a:pPr/>
              <a:t>9</a:t>
            </a:fld>
            <a:endParaRPr lang="en-US" altLang="en-US" sz="1200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A8C78F4-A33E-4703-9F96-418EBED38A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365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DB5A574-7268-409A-B97E-7B2567475C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666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400E29D-DAC5-4D6F-9340-DB2893F190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4789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08CC35B-6E7A-4659-983B-103F2C1944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1985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85800"/>
            <a:ext cx="77724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Aruba Networks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05CD4F-C74B-4274-A532-2982B8BB8F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011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D810085-7017-4368-A971-DE56F883B3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124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36B8E0D-AC94-4201-914D-BDE7553554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625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Aruba Networks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81F4DF-F0D9-49CC-8B05-EE58B96245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530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Aruba Networks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E2EA6D8-EB6C-4AD9-A47C-25C5BB4A14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856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Aruba Networks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0BF5E02-2830-4FB1-88C8-922771FC71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02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Aruba Networks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CC6E19-2015-45BF-A8A5-59D0D5FE5F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607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Aruba Networks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08E31F0-28F3-4F99-B754-052117B798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045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Aruba Networks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5AF42C0-507F-4298-A5A1-6051D5C9F8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099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 smtClean="0"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r>
              <a:rPr lang="en-US" smtClean="0"/>
              <a:t>D. Stanley, Aruba Networks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sz="1200"/>
            </a:lvl1pPr>
          </a:lstStyle>
          <a:p>
            <a:pPr>
              <a:defRPr/>
            </a:pPr>
            <a:r>
              <a:rPr lang="en-US"/>
              <a:t>Slide </a:t>
            </a:r>
            <a:fld id="{63EFED77-5E93-4280-B603-53573A82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73585" y="302439"/>
            <a:ext cx="3283015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802.11-15/0013r0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579438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19987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200" dirty="0" smtClean="0"/>
              <a:t>Report</a:t>
            </a:r>
            <a:endParaRPr lang="en-US" sz="1200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3/11-13-0233-41-000m-revmc-wg-ballot-comments.xls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4/11-14-0571-06-00ax-evaluation-methodology.docx" TargetMode="External"/><Relationship Id="rId7" Type="http://schemas.openxmlformats.org/officeDocument/2006/relationships/hyperlink" Target="https://mentor.ieee.org/802.11/dcn/14/11-14-1453-02-00ax-spec-framework-proposal.docx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mentor.ieee.org/802.11/dcn/14/11-14-1009-02-00ax-proposed-802-11ax-functional-requirements.doc" TargetMode="External"/><Relationship Id="rId5" Type="http://schemas.openxmlformats.org/officeDocument/2006/relationships/hyperlink" Target="https://mentor.ieee.org/802.11/dcn/14/11-14-0882-04-00ax-tgax-channel-model-document.docx" TargetMode="External"/><Relationship Id="rId4" Type="http://schemas.openxmlformats.org/officeDocument/2006/relationships/hyperlink" Target="https://mentor.ieee.org/802.11/dcn/14/11-14-0980-05-00ax-simulation-scenarios.docx" TargetMode="Externa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2015</a:t>
            </a:r>
            <a:endParaRPr lang="en-US" sz="1800" dirty="0" smtClean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D. Stanley, Aruba Networks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86FF4BAE-72DF-4F23-B52C-B99528A354DE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85800"/>
            <a:ext cx="8991600" cy="1066800"/>
          </a:xfrm>
        </p:spPr>
        <p:txBody>
          <a:bodyPr/>
          <a:lstStyle/>
          <a:p>
            <a:r>
              <a:rPr lang="en-US" dirty="0"/>
              <a:t>WG11  </a:t>
            </a:r>
            <a:r>
              <a:rPr lang="en-US" dirty="0" smtClean="0"/>
              <a:t>Opening </a:t>
            </a:r>
            <a:r>
              <a:rPr lang="en-US" dirty="0"/>
              <a:t>Report </a:t>
            </a:r>
            <a:r>
              <a:rPr lang="en-US" dirty="0" smtClean="0"/>
              <a:t>Snapshot slides </a:t>
            </a:r>
            <a:r>
              <a:rPr lang="en-US" dirty="0" smtClean="0"/>
              <a:t>2015-01</a:t>
            </a:r>
            <a:endParaRPr lang="en-US" altLang="en-US" dirty="0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</a:t>
            </a:r>
            <a:r>
              <a:rPr lang="en-US" altLang="en-US" sz="2000" b="0" dirty="0" smtClean="0"/>
              <a:t>2015-01-07</a:t>
            </a:r>
            <a:endParaRPr lang="en-US" altLang="en-US" sz="2000" b="0" dirty="0" smtClean="0"/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2122568"/>
              </p:ext>
            </p:extLst>
          </p:nvPr>
        </p:nvGraphicFramePr>
        <p:xfrm>
          <a:off x="523875" y="2281238"/>
          <a:ext cx="8178800" cy="2506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0" name="Document" r:id="rId4" imgW="8257888" imgH="2531617" progId="Word.Document.8">
                  <p:embed/>
                </p:oleObj>
              </mc:Choice>
              <mc:Fallback>
                <p:oleObj name="Document" r:id="rId4" imgW="8257888" imgH="253161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875" y="2281238"/>
                        <a:ext cx="8178800" cy="2506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Authors:</a:t>
            </a:r>
            <a:endParaRPr lang="en-US" altLang="en-US" sz="2000" b="0"/>
          </a:p>
        </p:txBody>
      </p:sp>
    </p:spTree>
    <p:extLst>
      <p:ext uri="{BB962C8B-B14F-4D97-AF65-F5344CB8AC3E}">
        <p14:creationId xmlns:p14="http://schemas.microsoft.com/office/powerpoint/2010/main" val="854760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708186" y="332601"/>
            <a:ext cx="968214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January 2015</a:t>
            </a:r>
            <a:endParaRPr lang="en-US" altLang="en-US" sz="1800" dirty="0" smtClean="0"/>
          </a:p>
        </p:txBody>
      </p:sp>
      <p:sp>
        <p:nvSpPr>
          <p:cNvPr id="1433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306967" y="6475413"/>
            <a:ext cx="223695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D. Stanley, Aruba Networks</a:t>
            </a:r>
            <a:endParaRPr lang="en-US" altLang="en-US" sz="1200" b="0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 smtClean="0"/>
              <a:t>Slide </a:t>
            </a:r>
            <a:fld id="{D64E2BD6-5A6A-4F20-8165-901C95E595CB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b="0" dirty="0" smtClean="0"/>
          </a:p>
        </p:txBody>
      </p:sp>
      <p:sp>
        <p:nvSpPr>
          <p:cNvPr id="14341" name="Title 1"/>
          <p:cNvSpPr>
            <a:spLocks noGrp="1"/>
          </p:cNvSpPr>
          <p:nvPr>
            <p:ph type="title" idx="4294967295"/>
          </p:nvPr>
        </p:nvSpPr>
        <p:spPr>
          <a:xfrm>
            <a:off x="609600" y="609600"/>
            <a:ext cx="7772400" cy="1066800"/>
          </a:xfrm>
        </p:spPr>
        <p:txBody>
          <a:bodyPr lIns="91440" tIns="45720" rIns="91440" bIns="45720"/>
          <a:lstStyle/>
          <a:p>
            <a:r>
              <a:rPr lang="en-US" altLang="en-US" dirty="0" smtClean="0"/>
              <a:t>IEEE 802 JTC1 SC – </a:t>
            </a:r>
            <a:r>
              <a:rPr lang="en-US" altLang="en-US" dirty="0" smtClean="0"/>
              <a:t>January 2015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/>
              <a:t>Chair: Andrew Myles</a:t>
            </a:r>
            <a:endParaRPr lang="en-US" altLang="en-US" sz="3600" dirty="0" smtClean="0"/>
          </a:p>
        </p:txBody>
      </p:sp>
      <p:sp>
        <p:nvSpPr>
          <p:cNvPr id="14342" name="Content Placeholder 2"/>
          <p:cNvSpPr>
            <a:spLocks noGrp="1"/>
          </p:cNvSpPr>
          <p:nvPr>
            <p:ph idx="4294967295"/>
          </p:nvPr>
        </p:nvSpPr>
        <p:spPr>
          <a:xfrm>
            <a:off x="685800" y="1752600"/>
            <a:ext cx="7772400" cy="4114800"/>
          </a:xfrm>
        </p:spPr>
        <p:txBody>
          <a:bodyPr lIns="91440" tIns="45720" rIns="91440" bIns="45720"/>
          <a:lstStyle/>
          <a:p>
            <a:r>
              <a:rPr lang="en-AU" altLang="en-US" dirty="0"/>
              <a:t>…</a:t>
            </a:r>
          </a:p>
          <a:p>
            <a:r>
              <a:rPr lang="en-AU" altLang="en-US" dirty="0"/>
              <a:t>Discuss various matters relating to SC6 </a:t>
            </a:r>
          </a:p>
          <a:p>
            <a:pPr lvl="1"/>
            <a:r>
              <a:rPr lang="en-AU" altLang="en-US" dirty="0"/>
              <a:t>Status of security &amp; other based proposals in SC6, particularly</a:t>
            </a:r>
          </a:p>
          <a:p>
            <a:pPr lvl="2"/>
            <a:r>
              <a:rPr lang="en-AU" altLang="en-US" i="1" dirty="0"/>
              <a:t>WLAN Cloud</a:t>
            </a:r>
            <a:endParaRPr lang="en-AU" altLang="en-US" dirty="0"/>
          </a:p>
          <a:p>
            <a:pPr lvl="2"/>
            <a:r>
              <a:rPr lang="en-GB" altLang="en-US" i="1" dirty="0"/>
              <a:t>Optimization technology in WLAN</a:t>
            </a:r>
            <a:endParaRPr lang="en-AU" altLang="en-US" dirty="0"/>
          </a:p>
          <a:p>
            <a:pPr lvl="1"/>
            <a:r>
              <a:rPr lang="en-AU" altLang="en-US" dirty="0"/>
              <a:t>Possible invitation to SC6 participants to join the Sponsor Ballot pool for 802.11mc</a:t>
            </a:r>
          </a:p>
          <a:p>
            <a:pPr lvl="1"/>
            <a:r>
              <a:rPr lang="en-AU" altLang="en-US" dirty="0"/>
              <a:t>Status of PSDO agreement</a:t>
            </a:r>
          </a:p>
          <a:p>
            <a:pPr lvl="1"/>
            <a:r>
              <a:rPr lang="en-AU" altLang="en-US" dirty="0"/>
              <a:t>Preparation for next SC6 meeting (in Belgium in May)</a:t>
            </a:r>
          </a:p>
          <a:p>
            <a:r>
              <a:rPr lang="en-AU" altLang="en-US" dirty="0"/>
              <a:t>Note: it is very likely the SC will only meet on Tuesday and the Wednesday meeting will be cancelled</a:t>
            </a:r>
          </a:p>
        </p:txBody>
      </p:sp>
    </p:spTree>
    <p:extLst>
      <p:ext uri="{BB962C8B-B14F-4D97-AF65-F5344CB8AC3E}">
        <p14:creationId xmlns:p14="http://schemas.microsoft.com/office/powerpoint/2010/main" val="3653056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 lIns="91440" tIns="45720" rIns="91440" bIns="45720"/>
          <a:lstStyle/>
          <a:p>
            <a:r>
              <a:rPr lang="en-US" altLang="ja-JP" dirty="0" err="1" smtClean="0"/>
              <a:t>TGmc</a:t>
            </a:r>
            <a:r>
              <a:rPr lang="en-US" altLang="ja-JP" dirty="0" smtClean="0"/>
              <a:t> </a:t>
            </a:r>
            <a:r>
              <a:rPr lang="en-US" altLang="ja-JP" dirty="0"/>
              <a:t>802.11 Revision – </a:t>
            </a:r>
            <a:r>
              <a:rPr lang="en-US" altLang="ja-JP" dirty="0" smtClean="0"/>
              <a:t>January 2015</a:t>
            </a:r>
            <a:br>
              <a:rPr lang="en-US" altLang="ja-JP" dirty="0" smtClean="0"/>
            </a:br>
            <a:r>
              <a:rPr lang="en-US" altLang="ja-JP" dirty="0" smtClean="0"/>
              <a:t>Chair: Dorothy Stanley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8305800" cy="4495800"/>
          </a:xfrm>
        </p:spPr>
        <p:txBody>
          <a:bodyPr lIns="91440" tIns="45720" rIns="91440" bIns="45720"/>
          <a:lstStyle/>
          <a:p>
            <a:pPr>
              <a:defRPr/>
            </a:pPr>
            <a:r>
              <a:rPr lang="en-US" altLang="ja-JP" dirty="0"/>
              <a:t>Since the </a:t>
            </a:r>
            <a:r>
              <a:rPr lang="en-US" altLang="ja-JP" dirty="0" smtClean="0"/>
              <a:t>November </a:t>
            </a:r>
            <a:r>
              <a:rPr lang="en-US" altLang="ja-JP" dirty="0"/>
              <a:t>2014 meeting: </a:t>
            </a:r>
          </a:p>
          <a:p>
            <a:pPr lvl="1">
              <a:defRPr/>
            </a:pPr>
            <a:r>
              <a:rPr lang="en-US" altLang="ja-JP" dirty="0" smtClean="0"/>
              <a:t>Five teleconferences held: comment resolution</a:t>
            </a:r>
          </a:p>
          <a:p>
            <a:pPr lvl="1">
              <a:defRPr/>
            </a:pPr>
            <a:r>
              <a:rPr lang="en-US" altLang="ja-JP" dirty="0" smtClean="0"/>
              <a:t>779 comments received in LB202 (WG recirculation, 90% approval) on P802.11REVmc D3.0, which incorporated 11ac &amp; 11af.</a:t>
            </a:r>
          </a:p>
          <a:p>
            <a:pPr lvl="1">
              <a:defRPr/>
            </a:pPr>
            <a:r>
              <a:rPr lang="en-US" altLang="ja-JP" dirty="0" smtClean="0"/>
              <a:t>Comment </a:t>
            </a:r>
            <a:r>
              <a:rPr lang="en-US" altLang="ja-JP" dirty="0"/>
              <a:t>spreadsheet</a:t>
            </a:r>
            <a:r>
              <a:rPr lang="en-US" altLang="ja-JP" dirty="0" smtClean="0"/>
              <a:t>: </a:t>
            </a:r>
            <a:r>
              <a:rPr lang="en-US" altLang="ja-JP" dirty="0" smtClean="0">
                <a:hlinkClick r:id="rId3"/>
              </a:rPr>
              <a:t>11-14-0233</a:t>
            </a:r>
            <a:r>
              <a:rPr lang="en-US" altLang="ja-JP" dirty="0" smtClean="0"/>
              <a:t> includes comment assignees. </a:t>
            </a:r>
            <a:endParaRPr lang="en-US" altLang="ja-JP" dirty="0" smtClean="0"/>
          </a:p>
          <a:p>
            <a:pPr lvl="1">
              <a:defRPr/>
            </a:pPr>
            <a:r>
              <a:rPr lang="en-US" altLang="ja-JP" dirty="0" smtClean="0"/>
              <a:t>Sponsor Ballot Pool now open, see Adrian’s 6Jan reflector email</a:t>
            </a:r>
            <a:endParaRPr lang="en-US" altLang="ja-JP" dirty="0"/>
          </a:p>
          <a:p>
            <a:pPr>
              <a:defRPr/>
            </a:pPr>
            <a:r>
              <a:rPr lang="en-US" altLang="ja-JP" dirty="0" smtClean="0"/>
              <a:t>Goal </a:t>
            </a:r>
            <a:r>
              <a:rPr lang="en-US" altLang="ja-JP" dirty="0"/>
              <a:t>for </a:t>
            </a:r>
            <a:r>
              <a:rPr lang="en-US" altLang="ja-JP" dirty="0" smtClean="0"/>
              <a:t>January Meeting: Working </a:t>
            </a:r>
            <a:r>
              <a:rPr lang="en-US" altLang="ja-JP" dirty="0"/>
              <a:t>Group LB on D4.0</a:t>
            </a:r>
          </a:p>
          <a:p>
            <a:pPr lvl="1">
              <a:defRPr/>
            </a:pPr>
            <a:r>
              <a:rPr lang="en-US" altLang="ja-JP" sz="2200" dirty="0" smtClean="0"/>
              <a:t>Complete LB202 </a:t>
            </a:r>
            <a:r>
              <a:rPr lang="en-US" altLang="ja-JP" sz="2200" dirty="0"/>
              <a:t>comment </a:t>
            </a:r>
            <a:r>
              <a:rPr lang="en-US" altLang="ja-JP" sz="2200" dirty="0" smtClean="0"/>
              <a:t>resolution, agenda in 11-14-1588</a:t>
            </a:r>
            <a:endParaRPr lang="en-US" altLang="ja-JP" sz="2200" dirty="0"/>
          </a:p>
          <a:p>
            <a:pPr lvl="1">
              <a:defRPr/>
            </a:pPr>
            <a:r>
              <a:rPr lang="en-US" altLang="ja-JP" sz="2200" dirty="0"/>
              <a:t>Wednesday PM2 – Deprecation </a:t>
            </a:r>
            <a:r>
              <a:rPr lang="en-US" altLang="ja-JP" sz="2200" dirty="0" smtClean="0"/>
              <a:t>CIDs &amp; Liaison related items</a:t>
            </a:r>
            <a:endParaRPr lang="en-US" altLang="ja-JP" sz="2200" dirty="0"/>
          </a:p>
          <a:p>
            <a:pPr lvl="1">
              <a:defRPr/>
            </a:pPr>
            <a:r>
              <a:rPr lang="en-US" altLang="ja-JP" dirty="0" smtClean="0"/>
              <a:t>Approximately 70 </a:t>
            </a:r>
            <a:r>
              <a:rPr lang="en-US" altLang="ja-JP" dirty="0" smtClean="0"/>
              <a:t>technical and 10 editorial comments remain</a:t>
            </a:r>
          </a:p>
          <a:p>
            <a:pPr lvl="1">
              <a:defRPr/>
            </a:pPr>
            <a:r>
              <a:rPr lang="en-US" altLang="ja-JP" dirty="0"/>
              <a:t>G</a:t>
            </a:r>
            <a:r>
              <a:rPr lang="en-US" altLang="ja-JP" dirty="0" smtClean="0"/>
              <a:t>oal of unchanged recirculation ballot and </a:t>
            </a:r>
            <a:r>
              <a:rPr lang="en-US" altLang="ja-JP" dirty="0"/>
              <a:t>sponsor </a:t>
            </a:r>
            <a:r>
              <a:rPr lang="en-US" altLang="ja-JP" dirty="0" smtClean="0"/>
              <a:t>ballot following D4.0</a:t>
            </a:r>
          </a:p>
        </p:txBody>
      </p:sp>
      <p:sp>
        <p:nvSpPr>
          <p:cNvPr id="307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865187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800" smtClean="0"/>
              <a:t>January 2015</a:t>
            </a:r>
          </a:p>
        </p:txBody>
      </p:sp>
      <p:sp>
        <p:nvSpPr>
          <p:cNvPr id="3077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200" smtClean="0"/>
              <a:t>D. Stanley, Aruba Networks</a:t>
            </a:r>
          </a:p>
        </p:txBody>
      </p:sp>
      <p:sp>
        <p:nvSpPr>
          <p:cNvPr id="307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200" smtClean="0"/>
              <a:t>Slide </a:t>
            </a:r>
            <a:fld id="{6B63967B-F2D8-43B0-AF08-1DEBB082438A}" type="slidenum">
              <a:rPr lang="en-US" altLang="ja-JP" sz="1200" smtClean="0"/>
              <a:pPr/>
              <a:t>11</a:t>
            </a:fld>
            <a:endParaRPr lang="en-US" altLang="ja-JP" sz="1200" smtClean="0"/>
          </a:p>
        </p:txBody>
      </p:sp>
    </p:spTree>
    <p:extLst>
      <p:ext uri="{BB962C8B-B14F-4D97-AF65-F5344CB8AC3E}">
        <p14:creationId xmlns:p14="http://schemas.microsoft.com/office/powerpoint/2010/main" val="3912561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/>
          </p:cNvSpPr>
          <p:nvPr>
            <p:ph type="sldNum" sz="quarter" idx="4294967295"/>
          </p:nvPr>
        </p:nvSpPr>
        <p:spPr>
          <a:xfrm>
            <a:off x="4344987" y="6475412"/>
            <a:ext cx="530227" cy="182564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>
            <a:normAutofit/>
          </a:bodyPr>
          <a:lstStyle>
            <a:lvl1pPr defTabSz="896111">
              <a:defRPr sz="1100"/>
            </a:lvl1pPr>
          </a:lstStyle>
          <a:p>
            <a:pPr lvl="0">
              <a:defRPr sz="1800"/>
            </a:pPr>
            <a:fld id="{86CB4B4D-7CA3-9044-876B-883B54F8677D}" type="slidenum">
              <a:rPr sz="1100"/>
              <a:t>12</a:t>
            </a:fld>
            <a:endParaRPr sz="1100"/>
          </a:p>
        </p:txBody>
      </p:sp>
      <p:sp>
        <p:nvSpPr>
          <p:cNvPr id="62" name="Shape 62"/>
          <p:cNvSpPr>
            <a:spLocks noGrp="1"/>
          </p:cNvSpPr>
          <p:nvPr>
            <p:ph type="body" idx="1"/>
          </p:nvPr>
        </p:nvSpPr>
        <p:spPr>
          <a:xfrm>
            <a:off x="609600" y="2286000"/>
            <a:ext cx="7772400" cy="4419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defRPr/>
            </a:pPr>
            <a:r>
              <a:rPr lang="en-US" altLang="ja-JP" dirty="0"/>
              <a:t>Since the November 2014 meeting, held 6 teleconferences</a:t>
            </a:r>
          </a:p>
          <a:p>
            <a:pPr lvl="1">
              <a:defRPr/>
            </a:pPr>
            <a:r>
              <a:rPr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506 comments received in LB205 (WG letter ballot, 90% approval) on P802.11ah D3.0</a:t>
            </a:r>
          </a:p>
          <a:p>
            <a:pPr lvl="1">
              <a:defRPr/>
            </a:pPr>
            <a:r>
              <a:rPr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Comment resolution continuing : about 229 comments unresolved </a:t>
            </a:r>
          </a:p>
          <a:p>
            <a:pPr marL="0" lvl="0" indent="0">
              <a:buNone/>
              <a:defRPr sz="1800"/>
            </a:pPr>
            <a:endParaRPr lang="en-US" dirty="0"/>
          </a:p>
          <a:p>
            <a:pPr lvl="0">
              <a:defRPr sz="1800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Goals for January Meeting:</a:t>
            </a:r>
          </a:p>
          <a:p>
            <a:pPr lvl="1">
              <a:defRPr sz="1800"/>
            </a:pPr>
            <a:r>
              <a:rPr lang="en-US" dirty="0">
                <a:ea typeface="Times New Roman"/>
                <a:cs typeface="Times New Roman"/>
                <a:sym typeface="Times New Roman"/>
              </a:rPr>
              <a:t>Continue LB205 comment resolution</a:t>
            </a:r>
          </a:p>
          <a:p>
            <a:pPr lvl="1">
              <a:defRPr sz="1800"/>
            </a:pPr>
            <a:r>
              <a:rPr lang="en-US" dirty="0">
                <a:ea typeface="Times New Roman"/>
                <a:cs typeface="Times New Roman"/>
                <a:sym typeface="Times New Roman"/>
              </a:rPr>
              <a:t>Approve comment resolutions of the comments received from LB205 and move to forward WG Recirculation LB</a:t>
            </a:r>
          </a:p>
          <a:p>
            <a:pPr lvl="1">
              <a:defRPr sz="1800"/>
            </a:pPr>
            <a:r>
              <a:rPr lang="en-US" dirty="0">
                <a:ea typeface="Times New Roman"/>
                <a:cs typeface="Times New Roman"/>
                <a:sym typeface="Times New Roman"/>
              </a:rPr>
              <a:t>Agenda: see 11-14/1562r0</a:t>
            </a:r>
          </a:p>
        </p:txBody>
      </p:sp>
      <p:sp>
        <p:nvSpPr>
          <p:cNvPr id="63" name="Shape 63"/>
          <p:cNvSpPr>
            <a:spLocks noGrp="1"/>
          </p:cNvSpPr>
          <p:nvPr>
            <p:ph type="title"/>
          </p:nvPr>
        </p:nvSpPr>
        <p:spPr>
          <a:xfrm>
            <a:off x="696912" y="838200"/>
            <a:ext cx="7772400" cy="1066800"/>
          </a:xfrm>
          <a:prstGeom prst="rect">
            <a:avLst/>
          </a:prstGeom>
        </p:spPr>
        <p:txBody>
          <a:bodyPr lIns="0" tIns="0" rIns="0" bIns="0">
            <a:normAutofit fontScale="90000"/>
          </a:bodyPr>
          <a:lstStyle/>
          <a:p>
            <a:pPr lvl="0" defTabSz="676655">
              <a:defRPr sz="1800"/>
            </a:pPr>
            <a:r>
              <a:rPr sz="3600" dirty="0"/>
              <a:t>IEEE </a:t>
            </a:r>
            <a:r>
              <a:rPr sz="3600" dirty="0" smtClean="0"/>
              <a:t>802.11ah</a:t>
            </a:r>
            <a:r>
              <a:rPr lang="en-US" sz="3600" dirty="0" smtClean="0"/>
              <a:t> </a:t>
            </a:r>
            <a:r>
              <a:rPr lang="en-US" altLang="ja-JP" dirty="0" smtClean="0"/>
              <a:t> </a:t>
            </a:r>
            <a:r>
              <a:rPr lang="en-US" altLang="ja-JP" sz="3600" dirty="0"/>
              <a:t>– </a:t>
            </a:r>
            <a:r>
              <a:rPr lang="en-US" sz="3600" dirty="0" smtClean="0"/>
              <a:t>January</a:t>
            </a:r>
            <a:r>
              <a:rPr sz="3600" dirty="0" smtClean="0"/>
              <a:t> </a:t>
            </a:r>
            <a:r>
              <a:rPr sz="3600" dirty="0" smtClean="0"/>
              <a:t>201</a:t>
            </a:r>
            <a:r>
              <a:rPr lang="en-US" sz="3600" dirty="0" smtClean="0"/>
              <a:t>5</a:t>
            </a:r>
            <a:br>
              <a:rPr lang="en-US" sz="3600" dirty="0" smtClean="0"/>
            </a:br>
            <a:r>
              <a:rPr lang="en-US" sz="3100" b="0" dirty="0">
                <a:ea typeface="Times New Roman"/>
                <a:cs typeface="Times New Roman"/>
                <a:sym typeface="Times New Roman"/>
              </a:rPr>
              <a:t>sub 1GHz PHY</a:t>
            </a:r>
            <a:r>
              <a:rPr sz="2300" dirty="0"/>
              <a:t/>
            </a:r>
            <a:br>
              <a:rPr sz="2300" dirty="0"/>
            </a:br>
            <a:r>
              <a:rPr sz="3600" dirty="0" smtClean="0"/>
              <a:t>Chair</a:t>
            </a:r>
            <a:r>
              <a:rPr sz="3600" dirty="0"/>
              <a:t>: </a:t>
            </a:r>
            <a:r>
              <a:rPr sz="3600" dirty="0" err="1"/>
              <a:t>Yongho</a:t>
            </a:r>
            <a:r>
              <a:rPr sz="3600" dirty="0"/>
              <a:t> </a:t>
            </a:r>
            <a:r>
              <a:rPr sz="3600" dirty="0" err="1"/>
              <a:t>Seok</a:t>
            </a:r>
            <a:endParaRPr sz="36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D. Stanley, Aruba Networks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717290" y="304800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053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0" y="762000"/>
            <a:ext cx="9144000" cy="1066800"/>
          </a:xfrm>
        </p:spPr>
        <p:txBody>
          <a:bodyPr lIns="91440" tIns="45720" rIns="91440" bIns="45720"/>
          <a:lstStyle/>
          <a:p>
            <a:r>
              <a:rPr lang="en-US" altLang="ja-JP" dirty="0" smtClean="0"/>
              <a:t>IEEE 802.11 FILS </a:t>
            </a:r>
            <a:r>
              <a:rPr lang="en-US" altLang="ja-JP" dirty="0" err="1" smtClean="0"/>
              <a:t>TGai</a:t>
            </a:r>
            <a:r>
              <a:rPr lang="en-US" altLang="ja-JP" dirty="0" smtClean="0"/>
              <a:t> – </a:t>
            </a:r>
            <a:r>
              <a:rPr lang="en-US" altLang="ja-JP" dirty="0" smtClean="0"/>
              <a:t>January</a:t>
            </a:r>
            <a:r>
              <a:rPr lang="en-US" altLang="en-US" dirty="0" smtClean="0"/>
              <a:t> 2015</a:t>
            </a:r>
            <a:r>
              <a:rPr lang="en-US" altLang="ja-JP" sz="2800" dirty="0" smtClean="0"/>
              <a:t/>
            </a:r>
            <a:br>
              <a:rPr lang="en-US" altLang="ja-JP" sz="2800" dirty="0" smtClean="0"/>
            </a:br>
            <a:r>
              <a:rPr lang="en-US" altLang="ja-JP" sz="2800" b="0" dirty="0" smtClean="0">
                <a:ea typeface="ＭＳ Ｐゴシック" pitchFamily="34" charset="-128"/>
              </a:rPr>
              <a:t>Fast </a:t>
            </a:r>
            <a:r>
              <a:rPr lang="en-US" altLang="ja-JP" sz="2800" b="0" dirty="0">
                <a:ea typeface="ＭＳ Ｐゴシック" pitchFamily="34" charset="-128"/>
              </a:rPr>
              <a:t>Initial Link Setup </a:t>
            </a:r>
            <a:r>
              <a:rPr lang="en-US" altLang="ja-JP" sz="2800" dirty="0">
                <a:ea typeface="ＭＳ Ｐゴシック" pitchFamily="34" charset="-128"/>
              </a:rPr>
              <a:t/>
            </a:r>
            <a:br>
              <a:rPr lang="en-US" altLang="ja-JP" sz="2800" dirty="0">
                <a:ea typeface="ＭＳ Ｐゴシック" pitchFamily="34" charset="-128"/>
              </a:rPr>
            </a:br>
            <a:r>
              <a:rPr lang="en-US" altLang="ja-JP" dirty="0">
                <a:ea typeface="ＭＳ Ｐゴシック" pitchFamily="34" charset="-128"/>
              </a:rPr>
              <a:t>Chair: Hiroshi Mano</a:t>
            </a:r>
            <a:endParaRPr lang="en-US" altLang="ja-JP" dirty="0" smtClean="0"/>
          </a:p>
        </p:txBody>
      </p:sp>
      <p:sp>
        <p:nvSpPr>
          <p:cNvPr id="1536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865187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800" smtClean="0"/>
              <a:t>January 2015</a:t>
            </a:r>
          </a:p>
        </p:txBody>
      </p:sp>
      <p:sp>
        <p:nvSpPr>
          <p:cNvPr id="15365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200" smtClean="0"/>
              <a:t>D. Stanley, Aruba Networks</a:t>
            </a:r>
            <a:endParaRPr kumimoji="0" lang="en-US" altLang="ja-JP" sz="1200"/>
          </a:p>
        </p:txBody>
      </p:sp>
      <p:sp>
        <p:nvSpPr>
          <p:cNvPr id="1536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200"/>
              <a:t>Slide </a:t>
            </a:r>
            <a:fld id="{862CA545-4953-4182-B2DE-C9F9E5AA9B8C}" type="slidenum">
              <a:rPr kumimoji="0" lang="en-US" altLang="ja-JP" sz="1200"/>
              <a:pPr/>
              <a:t>13</a:t>
            </a:fld>
            <a:endParaRPr kumimoji="0" lang="en-US" altLang="ja-JP" sz="120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2209800"/>
            <a:ext cx="8458200" cy="4114800"/>
          </a:xfrm>
        </p:spPr>
        <p:txBody>
          <a:bodyPr/>
          <a:lstStyle/>
          <a:p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Goals </a:t>
            </a:r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for the  Meeting:</a:t>
            </a:r>
          </a:p>
          <a:p>
            <a:pPr lvl="1"/>
            <a:r>
              <a:rPr lang="en-US" altLang="ja-JP" sz="2800" dirty="0"/>
              <a:t>Approve minutes of past meeting and teleconference</a:t>
            </a:r>
          </a:p>
          <a:p>
            <a:pPr lvl="1"/>
            <a:r>
              <a:rPr lang="en-US" altLang="ja-JP" sz="2800" dirty="0"/>
              <a:t>Comment resolution of WG </a:t>
            </a:r>
            <a:r>
              <a:rPr lang="en-US" altLang="ja-JP" sz="2800" dirty="0" err="1"/>
              <a:t>Recirc</a:t>
            </a:r>
            <a:r>
              <a:rPr lang="en-US" altLang="ja-JP" sz="2800" dirty="0"/>
              <a:t> LB204</a:t>
            </a:r>
          </a:p>
          <a:p>
            <a:pPr lvl="1"/>
            <a:r>
              <a:rPr lang="en-US" altLang="ja-JP" sz="2800" dirty="0"/>
              <a:t>Approve Timeline</a:t>
            </a:r>
          </a:p>
          <a:p>
            <a:pPr lvl="1"/>
            <a:r>
              <a:rPr lang="en-US" altLang="ja-JP" sz="2800" dirty="0"/>
              <a:t>Approve Teleconference schedule</a:t>
            </a:r>
          </a:p>
          <a:p>
            <a:pPr lvl="1"/>
            <a:r>
              <a:rPr lang="en-US" altLang="ja-JP" sz="2800" dirty="0"/>
              <a:t>Approve Plan for March</a:t>
            </a:r>
          </a:p>
        </p:txBody>
      </p:sp>
    </p:spTree>
    <p:extLst>
      <p:ext uri="{BB962C8B-B14F-4D97-AF65-F5344CB8AC3E}">
        <p14:creationId xmlns:p14="http://schemas.microsoft.com/office/powerpoint/2010/main" val="3041964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1066800"/>
          </a:xfrm>
        </p:spPr>
        <p:txBody>
          <a:bodyPr/>
          <a:lstStyle/>
          <a:p>
            <a:r>
              <a:rPr lang="en-US" dirty="0" smtClean="0"/>
              <a:t>IEEE 802.11aj </a:t>
            </a:r>
            <a:r>
              <a:rPr lang="en-US" altLang="ja-JP" dirty="0"/>
              <a:t>–</a:t>
            </a:r>
            <a:r>
              <a:rPr lang="en-US" dirty="0" smtClean="0"/>
              <a:t> </a:t>
            </a:r>
            <a:r>
              <a:rPr lang="en-US" dirty="0" smtClean="0"/>
              <a:t>January</a:t>
            </a:r>
            <a:r>
              <a:rPr lang="en-US" altLang="en-US" dirty="0" smtClean="0"/>
              <a:t> 2015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2800" b="0" dirty="0" smtClean="0"/>
              <a:t>China </a:t>
            </a:r>
            <a:r>
              <a:rPr lang="en-US" sz="2800" b="0" dirty="0" smtClean="0"/>
              <a:t>Millimeter </a:t>
            </a:r>
            <a:r>
              <a:rPr lang="en-US" sz="2800" b="0" dirty="0"/>
              <a:t>W</a:t>
            </a:r>
            <a:r>
              <a:rPr lang="en-US" sz="2800" b="0" dirty="0" smtClean="0"/>
              <a:t>ave</a:t>
            </a: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US" dirty="0" smtClean="0"/>
              <a:t>Chair: Xiaoming </a:t>
            </a:r>
            <a:r>
              <a:rPr lang="en-US" dirty="0" err="1" smtClean="0"/>
              <a:t>Peng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42975" cy="276225"/>
          </a:xfrm>
        </p:spPr>
        <p:txBody>
          <a:bodyPr/>
          <a:lstStyle/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Aruba Networks</a:t>
            </a:r>
            <a:endParaRPr lang="en-US"/>
          </a:p>
        </p:txBody>
      </p:sp>
      <p:sp>
        <p:nvSpPr>
          <p:cNvPr id="2867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dirty="0"/>
              <a:t>Slide </a:t>
            </a:r>
            <a:fld id="{458A2B30-6F3F-45FC-88DD-5D3340D53B06}" type="slidenum">
              <a:rPr lang="en-US"/>
              <a:pPr/>
              <a:t>14</a:t>
            </a:fld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2286000"/>
            <a:ext cx="8077200" cy="3810000"/>
          </a:xfrm>
        </p:spPr>
        <p:txBody>
          <a:bodyPr/>
          <a:lstStyle/>
          <a:p>
            <a:pPr marL="0" indent="0">
              <a:defRPr/>
            </a:pPr>
            <a:r>
              <a:rPr lang="en-US" altLang="zh-CN" dirty="0">
                <a:solidFill>
                  <a:srgbClr val="000000"/>
                </a:solidFill>
                <a:ea typeface="ＭＳ Ｐゴシック" pitchFamily="34" charset="-128"/>
              </a:rPr>
              <a:t>Comment Resolution for CC20 of 11aj (60 GHz)</a:t>
            </a:r>
          </a:p>
          <a:p>
            <a:pPr marL="0" indent="0">
              <a:defRPr/>
            </a:pPr>
            <a:endParaRPr lang="en-US" altLang="zh-CN" dirty="0">
              <a:solidFill>
                <a:srgbClr val="000000"/>
              </a:solidFill>
              <a:ea typeface="ＭＳ Ｐゴシック" pitchFamily="34" charset="-128"/>
            </a:endParaRPr>
          </a:p>
          <a:p>
            <a:pPr marL="0" indent="0">
              <a:defRPr/>
            </a:pPr>
            <a:r>
              <a:rPr lang="en-US" altLang="zh-CN" dirty="0">
                <a:solidFill>
                  <a:srgbClr val="000000"/>
                </a:solidFill>
                <a:ea typeface="ＭＳ Ｐゴシック" pitchFamily="34" charset="-128"/>
              </a:rPr>
              <a:t>Technique Proposal Presentation for 11aj (45 GHz)</a:t>
            </a:r>
          </a:p>
          <a:p>
            <a:pPr marL="0" indent="0">
              <a:defRPr/>
            </a:pPr>
            <a:endParaRPr lang="en-US" altLang="zh-CN" dirty="0">
              <a:solidFill>
                <a:srgbClr val="000000"/>
              </a:solidFill>
              <a:ea typeface="ＭＳ Ｐゴシック" pitchFamily="34" charset="-128"/>
            </a:endParaRPr>
          </a:p>
          <a:p>
            <a:pPr marL="0" indent="0">
              <a:defRPr/>
            </a:pPr>
            <a:r>
              <a:rPr lang="en-US" altLang="zh-CN" dirty="0">
                <a:solidFill>
                  <a:srgbClr val="000000"/>
                </a:solidFill>
                <a:ea typeface="ＭＳ Ｐゴシック" pitchFamily="34" charset="-128"/>
              </a:rPr>
              <a:t>Update the </a:t>
            </a:r>
            <a:r>
              <a:rPr lang="en-US" altLang="zh-CN" dirty="0" err="1">
                <a:solidFill>
                  <a:srgbClr val="000000"/>
                </a:solidFill>
                <a:ea typeface="ＭＳ Ｐゴシック" pitchFamily="34" charset="-128"/>
              </a:rPr>
              <a:t>TGaj</a:t>
            </a:r>
            <a:r>
              <a:rPr lang="en-US" altLang="zh-CN" dirty="0">
                <a:solidFill>
                  <a:srgbClr val="000000"/>
                </a:solidFill>
                <a:ea typeface="ＭＳ Ｐゴシック" pitchFamily="34" charset="-128"/>
              </a:rPr>
              <a:t> timeline</a:t>
            </a:r>
          </a:p>
        </p:txBody>
      </p:sp>
      <p:sp>
        <p:nvSpPr>
          <p:cNvPr id="7" name="TextBox 2"/>
          <p:cNvSpPr txBox="1">
            <a:spLocks noChangeArrowheads="1"/>
          </p:cNvSpPr>
          <p:nvPr/>
        </p:nvSpPr>
        <p:spPr bwMode="auto">
          <a:xfrm>
            <a:off x="533400" y="5943600"/>
            <a:ext cx="80010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altLang="en-US" sz="1600" dirty="0"/>
              <a:t>*IEEE 802.11aj January 2015 meeting will be held on January 21-22, 2015 in Xiamen China</a:t>
            </a:r>
          </a:p>
        </p:txBody>
      </p:sp>
    </p:spTree>
    <p:extLst>
      <p:ext uri="{BB962C8B-B14F-4D97-AF65-F5344CB8AC3E}">
        <p14:creationId xmlns:p14="http://schemas.microsoft.com/office/powerpoint/2010/main" val="2792348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1066800"/>
          </a:xfrm>
        </p:spPr>
        <p:txBody>
          <a:bodyPr/>
          <a:lstStyle/>
          <a:p>
            <a:r>
              <a:rPr lang="en-US" dirty="0" smtClean="0"/>
              <a:t>Task Group 802.11ak </a:t>
            </a:r>
            <a:r>
              <a:rPr lang="en-US" altLang="ja-JP" dirty="0"/>
              <a:t>– </a:t>
            </a:r>
            <a:r>
              <a:rPr lang="en-US" dirty="0" smtClean="0"/>
              <a:t>January </a:t>
            </a:r>
            <a:r>
              <a:rPr lang="en-US" dirty="0" smtClean="0"/>
              <a:t>2015</a:t>
            </a:r>
            <a:br>
              <a:rPr lang="en-US" dirty="0" smtClean="0"/>
            </a:br>
            <a:r>
              <a:rPr lang="en-GB" sz="2400" b="0" dirty="0"/>
              <a:t>Enhancements For Transit Links Within Bridged </a:t>
            </a:r>
            <a:r>
              <a:rPr lang="en-GB" sz="2400" b="0" dirty="0" smtClean="0"/>
              <a:t>Networks</a:t>
            </a:r>
            <a:br>
              <a:rPr lang="en-GB" sz="2400" b="0" dirty="0" smtClean="0"/>
            </a:br>
            <a:r>
              <a:rPr lang="en-GB" dirty="0" smtClean="0"/>
              <a:t>Chair: Donald Eastlake</a:t>
            </a:r>
            <a:endParaRPr lang="en-US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09600" y="1828800"/>
            <a:ext cx="7848600" cy="3810000"/>
          </a:xfrm>
        </p:spPr>
        <p:txBody>
          <a:bodyPr/>
          <a:lstStyle/>
          <a:p>
            <a:pPr marL="609600" indent="-609600"/>
            <a:endParaRPr lang="en-US" dirty="0" smtClean="0"/>
          </a:p>
          <a:p>
            <a:pPr marL="609600" indent="-609600"/>
            <a:r>
              <a:rPr lang="en-US" dirty="0"/>
              <a:t>Since the November meeting, 11ak Draft D0.06 has been posted and 2 teleconferences were held.</a:t>
            </a:r>
          </a:p>
          <a:p>
            <a:pPr marL="609600" indent="-609600"/>
            <a:r>
              <a:rPr lang="en-US" dirty="0"/>
              <a:t>September Goals: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Receive and discuss technical presentations.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Resolve remaining 6 comments from Comment Collection #17 on P802.11ak Draft D0.01. See 11-14/0559r12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Joint meeting with 802.1 and ARC SC Thursday morning.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Adopt a D1.0 Draft.</a:t>
            </a:r>
          </a:p>
          <a:p>
            <a:pPr marL="609600" indent="-609600"/>
            <a:r>
              <a:rPr lang="en-US" dirty="0"/>
              <a:t>Agenda: See 11-14/1589</a:t>
            </a:r>
          </a:p>
          <a:p>
            <a:pPr marL="0" indent="0">
              <a:buNone/>
            </a:pPr>
            <a:endParaRPr lang="en-US" dirty="0" smtClean="0"/>
          </a:p>
          <a:p>
            <a:pPr marL="1009650" lvl="1" indent="-609600"/>
            <a:endParaRPr lang="en-US" dirty="0" smtClean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</p:spPr>
        <p:txBody>
          <a:bodyPr/>
          <a:lstStyle/>
          <a:p>
            <a:r>
              <a:rPr lang="en-US" smtClean="0"/>
              <a:t>January 2015</a:t>
            </a:r>
            <a:endParaRPr lang="en-US" dirty="0" smtClean="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49634" y="6475413"/>
            <a:ext cx="2094291" cy="184666"/>
          </a:xfrm>
          <a:noFill/>
        </p:spPr>
        <p:txBody>
          <a:bodyPr/>
          <a:lstStyle/>
          <a:p>
            <a:r>
              <a:rPr lang="en-US" smtClean="0"/>
              <a:t>D. Stanley, Aruba Networks</a:t>
            </a:r>
            <a:endParaRPr lang="en-US" dirty="0" smtClean="0"/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38F0476F-A4BB-476C-A2BA-863251181211}" type="slidenum">
              <a:rPr lang="en-US" smtClean="0"/>
              <a:pPr/>
              <a:t>15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920360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1579562" cy="2762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1800" smtClean="0"/>
              <a:t>January 2015</a:t>
            </a:r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1200" b="0" smtClean="0"/>
              <a:t>D. Stanley, Aruba Networks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1200" b="0" smtClean="0"/>
              <a:t>Slide </a:t>
            </a:r>
            <a:fld id="{74A0509A-D48E-40D5-8883-70734577A7D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  <a:defRPr/>
              </a:pPr>
              <a:t>16</a:t>
            </a:fld>
            <a:endParaRPr lang="en-US" altLang="en-US" sz="1200" b="0" smtClean="0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>
          <a:xfrm>
            <a:off x="685800" y="762000"/>
            <a:ext cx="7772400" cy="1066800"/>
          </a:xfrm>
        </p:spPr>
        <p:txBody>
          <a:bodyPr lIns="91440" tIns="45720" rIns="91440" bIns="45720"/>
          <a:lstStyle/>
          <a:p>
            <a:r>
              <a:rPr lang="en-US" altLang="en-US" dirty="0" smtClean="0"/>
              <a:t>IEEE 802.11aq – January 2015</a:t>
            </a:r>
            <a:br>
              <a:rPr lang="en-US" altLang="en-US" dirty="0" smtClean="0"/>
            </a:br>
            <a:r>
              <a:rPr lang="en-US" altLang="en-US" sz="2800" b="0" dirty="0" smtClean="0"/>
              <a:t>Pre-Association Discovery</a:t>
            </a:r>
            <a:r>
              <a:rPr lang="en-US" altLang="en-US" sz="2400" b="0" dirty="0" smtClean="0"/>
              <a:t/>
            </a:r>
            <a:br>
              <a:rPr lang="en-US" altLang="en-US" sz="2400" b="0" dirty="0" smtClean="0"/>
            </a:br>
            <a:r>
              <a:rPr lang="en-GB" dirty="0"/>
              <a:t>Chair: Stephen McCann</a:t>
            </a:r>
            <a:endParaRPr lang="en-US" altLang="en-US" b="0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85800" y="2209800"/>
            <a:ext cx="7772400" cy="3962400"/>
          </a:xfrm>
        </p:spPr>
        <p:txBody>
          <a:bodyPr lIns="91440" tIns="45720" rIns="91440" bIns="45720"/>
          <a:lstStyle/>
          <a:p>
            <a:pPr>
              <a:defRPr/>
            </a:pPr>
            <a:r>
              <a:rPr lang="en-US" altLang="en-US" dirty="0">
                <a:ea typeface="ＭＳ Ｐゴシック" pitchFamily="34" charset="-128"/>
              </a:rPr>
              <a:t>Analysis of D0.04</a:t>
            </a:r>
          </a:p>
          <a:p>
            <a:pPr>
              <a:defRPr/>
            </a:pPr>
            <a:r>
              <a:rPr lang="en-US" altLang="en-US" dirty="0">
                <a:ea typeface="ＭＳ Ｐゴシック" pitchFamily="34" charset="-128"/>
              </a:rPr>
              <a:t>Presentations</a:t>
            </a:r>
          </a:p>
          <a:p>
            <a:pPr lvl="1">
              <a:defRPr/>
            </a:pPr>
            <a:r>
              <a:rPr lang="en-US" altLang="en-US" dirty="0">
                <a:ea typeface="ＭＳ Ｐゴシック" pitchFamily="34" charset="-128"/>
              </a:rPr>
              <a:t>Service Identifiers</a:t>
            </a:r>
          </a:p>
          <a:p>
            <a:pPr lvl="1">
              <a:defRPr/>
            </a:pPr>
            <a:r>
              <a:rPr lang="en-US" altLang="en-US" dirty="0">
                <a:ea typeface="ＭＳ Ｐゴシック" pitchFamily="34" charset="-128"/>
              </a:rPr>
              <a:t>Encapsulation of high layer request/responses</a:t>
            </a:r>
          </a:p>
          <a:p>
            <a:pPr lvl="1">
              <a:defRPr/>
            </a:pPr>
            <a:r>
              <a:rPr lang="en-US" altLang="en-US" dirty="0">
                <a:ea typeface="ＭＳ Ｐゴシック" pitchFamily="34" charset="-128"/>
              </a:rPr>
              <a:t>Re-use of ANQP for service discovery</a:t>
            </a:r>
          </a:p>
          <a:p>
            <a:pPr marL="457200" lvl="1" indent="0">
              <a:buFontTx/>
              <a:buNone/>
              <a:defRPr/>
            </a:pPr>
            <a:endParaRPr lang="en-US" altLang="en-US" dirty="0">
              <a:ea typeface="ＭＳ Ｐゴシック" pitchFamily="34" charset="-128"/>
            </a:endParaRPr>
          </a:p>
          <a:p>
            <a:pPr>
              <a:defRPr/>
            </a:pPr>
            <a:r>
              <a:rPr lang="en-US" altLang="en-US" dirty="0">
                <a:ea typeface="ＭＳ Ｐゴシック" pitchFamily="34" charset="-128"/>
              </a:rPr>
              <a:t>Agenda for this meeting is 11-14/1586r1</a:t>
            </a:r>
          </a:p>
        </p:txBody>
      </p:sp>
    </p:spTree>
    <p:extLst>
      <p:ext uri="{BB962C8B-B14F-4D97-AF65-F5344CB8AC3E}">
        <p14:creationId xmlns:p14="http://schemas.microsoft.com/office/powerpoint/2010/main" val="3311711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968375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800" smtClean="0"/>
              <a:t>January 2015</a:t>
            </a:r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D. Stanley, Aruba Networks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Slide </a:t>
            </a:r>
            <a:fld id="{93E3E50A-7DD5-4A4C-B9D9-6E15C161B8BE}" type="slidenum">
              <a:rPr lang="en-US" altLang="en-US" sz="1200" smtClean="0"/>
              <a:pPr/>
              <a:t>17</a:t>
            </a:fld>
            <a:endParaRPr lang="en-US" altLang="en-US" sz="1200" smtClean="0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>
          <a:xfrm>
            <a:off x="381000" y="762000"/>
            <a:ext cx="7772400" cy="1600200"/>
          </a:xfrm>
        </p:spPr>
        <p:txBody>
          <a:bodyPr lIns="91440" tIns="45720" rIns="91440" bIns="45720"/>
          <a:lstStyle/>
          <a:p>
            <a:r>
              <a:rPr lang="en-US" altLang="en-US" dirty="0" smtClean="0"/>
              <a:t>IEEE 802.11ax – January 2015</a:t>
            </a:r>
            <a:br>
              <a:rPr lang="en-US" altLang="en-US" dirty="0" smtClean="0"/>
            </a:br>
            <a:r>
              <a:rPr lang="en-US" sz="2800" b="0" dirty="0"/>
              <a:t>High Efficiency WLAN</a:t>
            </a:r>
            <a:r>
              <a:rPr lang="en-US" altLang="en-US" sz="2800" b="0" dirty="0" smtClean="0"/>
              <a:t/>
            </a:r>
            <a:br>
              <a:rPr lang="en-US" altLang="en-US" sz="2800" b="0" dirty="0" smtClean="0"/>
            </a:br>
            <a:r>
              <a:rPr lang="en-US" dirty="0" smtClean="0"/>
              <a:t>Chair: </a:t>
            </a:r>
            <a:r>
              <a:rPr lang="en-US" dirty="0"/>
              <a:t>Osama </a:t>
            </a:r>
            <a:r>
              <a:rPr lang="en-US" dirty="0" err="1"/>
              <a:t>Aboul-Magd</a:t>
            </a:r>
            <a:r>
              <a:rPr lang="en-US" altLang="en-US" sz="3600" dirty="0" smtClean="0"/>
              <a:t/>
            </a:r>
            <a:br>
              <a:rPr lang="en-US" altLang="en-US" sz="3600" dirty="0" smtClean="0"/>
            </a:br>
            <a:endParaRPr lang="en-US" altLang="en-US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09600" y="2286000"/>
            <a:ext cx="8534400" cy="3124200"/>
          </a:xfrm>
        </p:spPr>
        <p:txBody>
          <a:bodyPr lIns="91440" tIns="45720" rIns="91440" bIns="45720"/>
          <a:lstStyle/>
          <a:p>
            <a:r>
              <a:rPr lang="en-CA" sz="2200" dirty="0"/>
              <a:t>Approval of meeting and </a:t>
            </a:r>
            <a:r>
              <a:rPr lang="en-CA" sz="2200" dirty="0" err="1"/>
              <a:t>telecon</a:t>
            </a:r>
            <a:r>
              <a:rPr lang="en-CA" sz="2200" dirty="0"/>
              <a:t> minutes since November 2014.</a:t>
            </a:r>
          </a:p>
          <a:p>
            <a:r>
              <a:rPr lang="en-CA" sz="2000" dirty="0"/>
              <a:t>Elect Chairs for the four ad hoc groups (MAC, PHY, MU, Spatial Reuse).</a:t>
            </a:r>
          </a:p>
          <a:p>
            <a:r>
              <a:rPr lang="en-CA" sz="2000" dirty="0"/>
              <a:t>Agree on rules for the operation of the ad hoc groups.</a:t>
            </a:r>
          </a:p>
          <a:p>
            <a:r>
              <a:rPr lang="en-CA" sz="2000" dirty="0"/>
              <a:t>Continue to advance TG documents.</a:t>
            </a:r>
          </a:p>
          <a:p>
            <a:pPr lvl="1"/>
            <a:r>
              <a:rPr lang="en-CA" sz="1600" dirty="0">
                <a:hlinkClick r:id="rId3"/>
              </a:rPr>
              <a:t>https://mentor.ieee.org/802.11/dcn/14/11-14-0571-06-00ax-evaluation-methodology.docx</a:t>
            </a:r>
            <a:r>
              <a:rPr lang="en-CA" sz="1600" dirty="0"/>
              <a:t> </a:t>
            </a:r>
          </a:p>
          <a:p>
            <a:pPr lvl="1"/>
            <a:r>
              <a:rPr lang="en-CA" sz="1600" dirty="0">
                <a:hlinkClick r:id="rId4"/>
              </a:rPr>
              <a:t>https://mentor.ieee.org/802.11/dcn/14/11-14-0980-05-00ax-simulation-scenarios.docx</a:t>
            </a:r>
            <a:endParaRPr lang="en-CA" sz="1600" dirty="0"/>
          </a:p>
          <a:p>
            <a:pPr lvl="1"/>
            <a:r>
              <a:rPr lang="en-CA" sz="1600" dirty="0">
                <a:hlinkClick r:id="rId5"/>
              </a:rPr>
              <a:t>https://mentor.ieee.org/802.11/dcn/14/11-14-0882-04-00ax-tgax-channel-model-document.docx</a:t>
            </a:r>
            <a:r>
              <a:rPr lang="en-CA" sz="1600" dirty="0"/>
              <a:t> </a:t>
            </a:r>
          </a:p>
          <a:p>
            <a:pPr lvl="1"/>
            <a:r>
              <a:rPr lang="en-CA" sz="1600" dirty="0">
                <a:hlinkClick r:id="rId6"/>
              </a:rPr>
              <a:t>https://mentor.ieee.org/802.11/dcn/14/11-14-1009-02-00ax-proposed-802-11ax-functional-requirements.doc</a:t>
            </a:r>
            <a:r>
              <a:rPr lang="en-CA" sz="1600" dirty="0"/>
              <a:t> </a:t>
            </a:r>
          </a:p>
          <a:p>
            <a:pPr lvl="1"/>
            <a:r>
              <a:rPr lang="en-CA" sz="1600" dirty="0">
                <a:hlinkClick r:id="rId7"/>
              </a:rPr>
              <a:t>https://mentor.ieee.org/802.11/dcn/14/11-14-1453-02-00ax-spec-framework-proposal.docx</a:t>
            </a:r>
            <a:r>
              <a:rPr lang="en-CA" sz="1600" dirty="0"/>
              <a:t> </a:t>
            </a:r>
          </a:p>
          <a:p>
            <a:r>
              <a:rPr lang="en-CA" sz="2000" dirty="0"/>
              <a:t>Technical Presentations.</a:t>
            </a:r>
          </a:p>
          <a:p>
            <a:r>
              <a:rPr lang="en-US" sz="2000" dirty="0"/>
              <a:t>Agenda for this meeting is available  in document 11-14/1578r0.</a:t>
            </a:r>
          </a:p>
        </p:txBody>
      </p:sp>
    </p:spTree>
    <p:extLst>
      <p:ext uri="{BB962C8B-B14F-4D97-AF65-F5344CB8AC3E}">
        <p14:creationId xmlns:p14="http://schemas.microsoft.com/office/powerpoint/2010/main" val="376952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968375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800" smtClean="0"/>
              <a:t>January 2015</a:t>
            </a:r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D. Stanley, Aruba Networks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Slide </a:t>
            </a:r>
            <a:fld id="{93E3E50A-7DD5-4A4C-B9D9-6E15C161B8BE}" type="slidenum">
              <a:rPr lang="en-US" altLang="en-US" sz="1200" smtClean="0"/>
              <a:pPr/>
              <a:t>18</a:t>
            </a:fld>
            <a:endParaRPr lang="en-US" altLang="en-US" sz="1200" smtClean="0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>
          <a:xfrm>
            <a:off x="381000" y="762000"/>
            <a:ext cx="7772400" cy="1600200"/>
          </a:xfrm>
        </p:spPr>
        <p:txBody>
          <a:bodyPr lIns="91440" tIns="45720" rIns="91440" bIns="45720"/>
          <a:lstStyle/>
          <a:p>
            <a:r>
              <a:rPr lang="en-US" altLang="en-US" dirty="0" smtClean="0"/>
              <a:t>NG60 Study Group – January 2015</a:t>
            </a:r>
            <a:br>
              <a:rPr lang="en-US" altLang="en-US" dirty="0" smtClean="0"/>
            </a:br>
            <a:r>
              <a:rPr lang="en-US" sz="2800" b="0" dirty="0" smtClean="0"/>
              <a:t>Next Generation 60GHz</a:t>
            </a:r>
            <a:r>
              <a:rPr lang="en-US" altLang="en-US" sz="2800" b="0" dirty="0" smtClean="0"/>
              <a:t/>
            </a:r>
            <a:br>
              <a:rPr lang="en-US" altLang="en-US" sz="2800" b="0" dirty="0" smtClean="0"/>
            </a:br>
            <a:r>
              <a:rPr lang="en-US" dirty="0" smtClean="0"/>
              <a:t>Chair: Edward Au</a:t>
            </a:r>
            <a:r>
              <a:rPr lang="en-US" altLang="en-US" sz="3600" dirty="0" smtClean="0"/>
              <a:t/>
            </a:r>
            <a:br>
              <a:rPr lang="en-US" altLang="en-US" sz="3600" dirty="0" smtClean="0"/>
            </a:br>
            <a:endParaRPr lang="en-US" altLang="en-US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09600" y="2286000"/>
            <a:ext cx="7848600" cy="3886200"/>
          </a:xfrm>
        </p:spPr>
        <p:txBody>
          <a:bodyPr lIns="91440" tIns="45720" rIns="91440" bIns="45720"/>
          <a:lstStyle/>
          <a:p>
            <a:r>
              <a:rPr lang="en-CA" dirty="0"/>
              <a:t>Continue to receive submissions that would assist in drafting the PAR and the CSD.</a:t>
            </a:r>
          </a:p>
          <a:p>
            <a:pPr algn="just"/>
            <a:r>
              <a:rPr lang="en-US" altLang="zh-TW" dirty="0"/>
              <a:t>Review and approve PAR and CSD</a:t>
            </a:r>
          </a:p>
          <a:p>
            <a:pPr algn="just"/>
            <a:r>
              <a:rPr lang="en-US" altLang="zh-TW" dirty="0"/>
              <a:t>Technical Presentations</a:t>
            </a:r>
          </a:p>
          <a:p>
            <a:r>
              <a:rPr lang="en-US" dirty="0"/>
              <a:t>Agenda for this meeting is available in document 11-14/1552.</a:t>
            </a:r>
          </a:p>
        </p:txBody>
      </p:sp>
    </p:spTree>
    <p:extLst>
      <p:ext uri="{BB962C8B-B14F-4D97-AF65-F5344CB8AC3E}">
        <p14:creationId xmlns:p14="http://schemas.microsoft.com/office/powerpoint/2010/main" val="434410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dirty="0" smtClean="0"/>
              <a:t>NGP SG </a:t>
            </a:r>
            <a:r>
              <a:rPr lang="en-US" altLang="ja-JP" dirty="0"/>
              <a:t>– </a:t>
            </a:r>
            <a:r>
              <a:rPr lang="en-US" dirty="0" smtClean="0"/>
              <a:t>January </a:t>
            </a:r>
            <a:r>
              <a:rPr lang="en-US" dirty="0" smtClean="0"/>
              <a:t>2015</a:t>
            </a:r>
            <a:br>
              <a:rPr lang="en-US" dirty="0" smtClean="0"/>
            </a:br>
            <a:r>
              <a:rPr lang="en-GB" sz="2800" b="0" dirty="0" smtClean="0"/>
              <a:t>Next Generation Positioning Study Group</a:t>
            </a:r>
            <a:br>
              <a:rPr lang="en-GB" sz="2800" b="0" dirty="0" smtClean="0"/>
            </a:br>
            <a:r>
              <a:rPr lang="en-GB" dirty="0" smtClean="0"/>
              <a:t>Chair Pro-tem: Jonathan Segev</a:t>
            </a:r>
            <a:endParaRPr lang="en-US" sz="2400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609600" indent="-609600"/>
            <a:r>
              <a:rPr lang="en-US" dirty="0" smtClean="0"/>
              <a:t>The Atlanta </a:t>
            </a:r>
            <a:r>
              <a:rPr lang="en-US" dirty="0" err="1" smtClean="0"/>
              <a:t>FtF</a:t>
            </a:r>
            <a:r>
              <a:rPr lang="en-US" dirty="0" smtClean="0"/>
              <a:t> will be the Formation meeting for the new NGP SG.</a:t>
            </a:r>
          </a:p>
          <a:p>
            <a:pPr marL="609600" indent="-609600"/>
            <a:r>
              <a:rPr lang="en-US" dirty="0" smtClean="0"/>
              <a:t>January Goals:</a:t>
            </a:r>
            <a:endParaRPr lang="en-US" dirty="0"/>
          </a:p>
          <a:p>
            <a:pPr lvl="1">
              <a:buFont typeface="Times New Roman" pitchFamily="16" charset="0"/>
              <a:buChar char="•"/>
            </a:pPr>
            <a:r>
              <a:rPr lang="en-US" dirty="0" smtClean="0"/>
              <a:t>Elections </a:t>
            </a:r>
            <a:r>
              <a:rPr lang="en-US" dirty="0"/>
              <a:t>for study group officers.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Discuss SG deliverables and derived timelines.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 smtClean="0"/>
              <a:t>Presentations </a:t>
            </a:r>
            <a:r>
              <a:rPr lang="en-US" dirty="0"/>
              <a:t>to inform the SG in its effort to develop PAR &amp; </a:t>
            </a:r>
            <a:r>
              <a:rPr lang="en-US" dirty="0" smtClean="0"/>
              <a:t>CSD.</a:t>
            </a:r>
            <a:endParaRPr lang="en-US" dirty="0"/>
          </a:p>
          <a:p>
            <a:pPr marL="609600" indent="-609600"/>
            <a:r>
              <a:rPr lang="en-US" dirty="0" smtClean="0"/>
              <a:t>Agenda: See 11-14/1561</a:t>
            </a:r>
          </a:p>
          <a:p>
            <a:pPr marL="0" indent="0">
              <a:buNone/>
            </a:pPr>
            <a:endParaRPr lang="en-US" dirty="0" smtClean="0"/>
          </a:p>
          <a:p>
            <a:pPr marL="1009650" lvl="1" indent="-609600"/>
            <a:endParaRPr lang="en-US" dirty="0" smtClean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716" cy="276999"/>
          </a:xfrm>
          <a:noFill/>
        </p:spPr>
        <p:txBody>
          <a:bodyPr/>
          <a:lstStyle/>
          <a:p>
            <a:r>
              <a:rPr lang="en-US" smtClean="0"/>
              <a:t>January 2015</a:t>
            </a:r>
            <a:endParaRPr lang="en-US" dirty="0" smtClean="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45978" y="6475413"/>
            <a:ext cx="2097947" cy="184666"/>
          </a:xfrm>
          <a:noFill/>
        </p:spPr>
        <p:txBody>
          <a:bodyPr/>
          <a:lstStyle/>
          <a:p>
            <a:r>
              <a:rPr lang="en-US" dirty="0" smtClean="0"/>
              <a:t>Jonathan Segev, Intel Corporation</a:t>
            </a:r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38F0476F-A4BB-476C-A2BA-863251181211}" type="slidenum">
              <a:rPr lang="en-US" smtClean="0"/>
              <a:pPr/>
              <a:t>19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892861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2015</a:t>
            </a:r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D. Stanley, Aruba Networks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16A3C817-90AA-4156-AA2D-4B4610122376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8382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dirty="0" smtClean="0"/>
              <a:t>	This presentation contains the IEEE 802.11 WG snapshot slides for the January 2015 session:</a:t>
            </a:r>
          </a:p>
          <a:p>
            <a:pPr>
              <a:buFontTx/>
              <a:buNone/>
            </a:pPr>
            <a:endParaRPr lang="en-US" altLang="en-US" dirty="0" smtClean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762000" y="2438400"/>
            <a:ext cx="7772400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2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endParaRPr lang="en-US" altLang="en-US" sz="1400" kern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Editors Meeting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/>
              <a:t>Architecture (ARC) SC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Project Authorization Request (PAR) SC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Publicity Standing Committee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Regulatory SC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Wireless Next Generation </a:t>
            </a:r>
            <a:br>
              <a:rPr lang="en-US" altLang="en-US" sz="1800" kern="0" dirty="0" smtClean="0"/>
            </a:br>
            <a:r>
              <a:rPr lang="en-US" altLang="en-US" sz="1800" kern="0" dirty="0" smtClean="0"/>
              <a:t>(WNG) SC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802 JTC1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/>
              <a:t>TGmc</a:t>
            </a:r>
            <a:r>
              <a:rPr lang="en-US" altLang="en-US" sz="1800" kern="0" dirty="0"/>
              <a:t> (Revision</a:t>
            </a:r>
            <a:r>
              <a:rPr lang="en-US" altLang="en-US" sz="1800" kern="0" dirty="0" smtClean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en-US" sz="1800" kern="0" dirty="0"/>
          </a:p>
          <a:p>
            <a:pPr>
              <a:buFont typeface="Arial" panose="020B0604020202020204" pitchFamily="34" charset="0"/>
              <a:buChar char="•"/>
            </a:pPr>
            <a:endParaRPr lang="en-US" altLang="en-US" sz="1800" kern="0" dirty="0"/>
          </a:p>
          <a:p>
            <a:pPr>
              <a:buFont typeface="Arial" panose="020B0604020202020204" pitchFamily="34" charset="0"/>
              <a:buChar char="•"/>
            </a:pPr>
            <a:endParaRPr lang="en-US" altLang="en-US" sz="1800" kern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Tgah</a:t>
            </a:r>
            <a:r>
              <a:rPr lang="en-US" altLang="en-US" sz="1800" kern="0" dirty="0" smtClean="0"/>
              <a:t> (Sub 1GHz PHY)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Tgai</a:t>
            </a:r>
            <a:r>
              <a:rPr lang="en-US" altLang="en-US" sz="1800" kern="0" dirty="0" smtClean="0"/>
              <a:t> (Fast Initial Link Setup)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Tgaj</a:t>
            </a:r>
            <a:r>
              <a:rPr lang="en-US" altLang="en-US" sz="1800" kern="0" dirty="0" smtClean="0"/>
              <a:t> (</a:t>
            </a:r>
            <a:r>
              <a:rPr lang="en-US" sz="1800" dirty="0"/>
              <a:t>China millimeter wave</a:t>
            </a:r>
            <a:r>
              <a:rPr lang="en-US" altLang="en-US" sz="1800" kern="0" dirty="0" smtClean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Tgak</a:t>
            </a:r>
            <a:r>
              <a:rPr lang="en-US" altLang="en-US" sz="1800" kern="0" dirty="0" smtClean="0"/>
              <a:t> (</a:t>
            </a:r>
            <a:r>
              <a:rPr lang="en-GB" sz="1800" dirty="0"/>
              <a:t>Enhancements For Transit Links Within Bridged </a:t>
            </a:r>
            <a:r>
              <a:rPr lang="en-GB" sz="1800" dirty="0" smtClean="0"/>
              <a:t>Networks)</a:t>
            </a:r>
            <a:endParaRPr lang="en-US" altLang="en-US" sz="1800" kern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Tgaq</a:t>
            </a:r>
            <a:r>
              <a:rPr lang="en-US" altLang="en-US" sz="1800" kern="0" dirty="0" smtClean="0"/>
              <a:t> (Pre-Association Discovery)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Tgax</a:t>
            </a:r>
            <a:r>
              <a:rPr lang="en-US" altLang="en-US" sz="1800" kern="0" dirty="0" smtClean="0"/>
              <a:t> (High Efficiency WLAN</a:t>
            </a:r>
            <a:r>
              <a:rPr lang="en-US" altLang="en-US" sz="1600" kern="0" dirty="0" smtClean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NG60 (Next Generation 60GHz Study Group)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NGP (Next Generation Positioning Study Group)</a:t>
            </a:r>
          </a:p>
          <a:p>
            <a:pPr>
              <a:buFontTx/>
              <a:buNone/>
            </a:pPr>
            <a:endParaRPr lang="en-US" altLang="en-US" kern="0" dirty="0" smtClean="0"/>
          </a:p>
        </p:txBody>
      </p:sp>
    </p:spTree>
    <p:extLst>
      <p:ext uri="{BB962C8B-B14F-4D97-AF65-F5344CB8AC3E}">
        <p14:creationId xmlns:p14="http://schemas.microsoft.com/office/powerpoint/2010/main" val="3747075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A9C0966F-FF4E-453D-A652-D2F3414DF627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0"/>
            <a:ext cx="7772400" cy="685800"/>
          </a:xfrm>
        </p:spPr>
        <p:txBody>
          <a:bodyPr/>
          <a:lstStyle/>
          <a:p>
            <a:r>
              <a:rPr lang="en-US" dirty="0" smtClean="0"/>
              <a:t>Editors Meeting </a:t>
            </a:r>
            <a:r>
              <a:rPr lang="en-US" altLang="en-US" dirty="0"/>
              <a:t>–</a:t>
            </a:r>
            <a:r>
              <a:rPr lang="en-US" dirty="0" smtClean="0"/>
              <a:t> </a:t>
            </a:r>
            <a:r>
              <a:rPr lang="en-US" dirty="0" smtClean="0"/>
              <a:t>January 2015</a:t>
            </a:r>
            <a:br>
              <a:rPr lang="en-US" dirty="0" smtClean="0"/>
            </a:br>
            <a:r>
              <a:rPr lang="en-US" dirty="0" smtClean="0"/>
              <a:t>Chairs: Peter Ecclesine, Adrian Stephens</a:t>
            </a:r>
          </a:p>
        </p:txBody>
      </p:sp>
      <p:sp>
        <p:nvSpPr>
          <p:cNvPr id="17413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D. Stanley, Aruba Networks</a:t>
            </a:r>
          </a:p>
        </p:txBody>
      </p:sp>
      <p:sp>
        <p:nvSpPr>
          <p:cNvPr id="17414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January 2015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905000"/>
            <a:ext cx="8001000" cy="4191000"/>
          </a:xfrm>
        </p:spPr>
        <p:txBody>
          <a:bodyPr/>
          <a:lstStyle/>
          <a:p>
            <a:r>
              <a:rPr lang="en-US" dirty="0"/>
              <a:t>Roll Call / Contacts / Reflector</a:t>
            </a:r>
          </a:p>
          <a:p>
            <a:r>
              <a:rPr lang="en-US" dirty="0"/>
              <a:t>Go round table and get brief status report</a:t>
            </a:r>
          </a:p>
          <a:p>
            <a:r>
              <a:rPr lang="en-US" dirty="0"/>
              <a:t>ANA Status / Process / What is administered</a:t>
            </a:r>
          </a:p>
          <a:p>
            <a:r>
              <a:rPr lang="en-US" dirty="0"/>
              <a:t>Numbering Alignment process / </a:t>
            </a:r>
            <a:r>
              <a:rPr lang="en-US" dirty="0" smtClean="0"/>
              <a:t>Spreadsheet</a:t>
            </a:r>
          </a:p>
          <a:p>
            <a:r>
              <a:rPr lang="en-US" dirty="0" smtClean="0"/>
              <a:t>MDR Status</a:t>
            </a:r>
            <a:endParaRPr lang="en-US" dirty="0"/>
          </a:p>
          <a:p>
            <a:r>
              <a:rPr lang="en-US" dirty="0"/>
              <a:t>Amendment Ordering / Draft Snapshots</a:t>
            </a:r>
          </a:p>
          <a:p>
            <a:r>
              <a:rPr lang="en-US" dirty="0"/>
              <a:t>Style Guide for 802.11 </a:t>
            </a:r>
          </a:p>
          <a:p>
            <a:r>
              <a:rPr lang="en-US" dirty="0"/>
              <a:t>Editor backup </a:t>
            </a:r>
            <a:r>
              <a:rPr lang="en-US" dirty="0" smtClean="0"/>
              <a:t>practices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1160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6096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802.11 ARC – January 2015</a:t>
            </a:r>
            <a:br>
              <a:rPr lang="en-US" altLang="en-US" dirty="0" smtClean="0"/>
            </a:br>
            <a:r>
              <a:rPr lang="en-US" altLang="en-US" dirty="0" smtClean="0"/>
              <a:t>Chair: Mark Hamilton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00200"/>
            <a:ext cx="8305800" cy="48006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r>
              <a:rPr lang="en-US" i="1" dirty="0"/>
              <a:t>Note: slots Tuesday AM2, as well as Wed AM1/Thus AM1</a:t>
            </a:r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>
              <a:lnSpc>
                <a:spcPct val="80000"/>
              </a:lnSpc>
              <a:defRPr/>
            </a:pPr>
            <a:r>
              <a:rPr lang="en-US" dirty="0"/>
              <a:t>AP/DS architecture and 802.1AC (for 802.11 </a:t>
            </a:r>
            <a:r>
              <a:rPr lang="en-US" dirty="0" err="1"/>
              <a:t>REVmc</a:t>
            </a:r>
            <a:r>
              <a:rPr lang="en-US" dirty="0"/>
              <a:t>):</a:t>
            </a:r>
            <a:r>
              <a:rPr lang="en-US" b="0" dirty="0"/>
              <a:t>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dirty="0"/>
              <a:t>AP’s “Distribution System Access” function concept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dirty="0"/>
              <a:t>Make DS_SAP normative, Annex R becomes a main clause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dirty="0"/>
              <a:t>Review/Discussion of 802.1AC draft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dirty="0"/>
              <a:t>DS and Portal architecture concepts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dirty="0">
                <a:ea typeface="ＭＳ Ｐゴシック" pitchFamily="34" charset="-128"/>
              </a:rPr>
              <a:t>MIB attributes Design Pattern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dirty="0">
                <a:ea typeface="ＭＳ Ｐゴシック" pitchFamily="34" charset="-128"/>
              </a:rPr>
              <a:t>Joint session Thurs AM1 with </a:t>
            </a:r>
            <a:r>
              <a:rPr lang="en-US" dirty="0" err="1">
                <a:ea typeface="ＭＳ Ｐゴシック" pitchFamily="34" charset="-128"/>
              </a:rPr>
              <a:t>TGak</a:t>
            </a:r>
            <a:r>
              <a:rPr lang="en-US" dirty="0">
                <a:ea typeface="ＭＳ Ｐゴシック" pitchFamily="34" charset="-128"/>
              </a:rPr>
              <a:t> and 802.1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dirty="0">
                <a:ea typeface="ＭＳ Ｐゴシック" pitchFamily="34" charset="-128"/>
              </a:rPr>
              <a:t>Review 802.1Qbz ballot results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dirty="0">
                <a:ea typeface="ＭＳ Ｐゴシック" pitchFamily="34" charset="-128"/>
              </a:rPr>
              <a:t>Architecture discussions in </a:t>
            </a:r>
            <a:r>
              <a:rPr lang="en-US" dirty="0" err="1">
                <a:ea typeface="ＭＳ Ｐゴシック" pitchFamily="34" charset="-128"/>
              </a:rPr>
              <a:t>TGak</a:t>
            </a:r>
            <a:r>
              <a:rPr lang="en-US" dirty="0">
                <a:ea typeface="ＭＳ Ｐゴシック" pitchFamily="34" charset="-128"/>
              </a:rPr>
              <a:t>/802.1Qbz/802.1AC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dirty="0">
                <a:ea typeface="ＭＳ Ｐゴシック" pitchFamily="34" charset="-128"/>
              </a:rPr>
              <a:t>Architectural view of 11ak Bridged LAN</a:t>
            </a:r>
          </a:p>
          <a:p>
            <a:pPr marL="342900" lvl="1" indent="-342900" eaLnBrk="1" hangingPunct="1">
              <a:lnSpc>
                <a:spcPct val="80000"/>
              </a:lnSpc>
              <a:buFontTx/>
              <a:buChar char="•"/>
              <a:defRPr/>
            </a:pPr>
            <a:r>
              <a:rPr lang="en-US" sz="2400" b="1" dirty="0"/>
              <a:t>No activity expected:</a:t>
            </a:r>
          </a:p>
          <a:p>
            <a:pPr marL="685800" lvl="2" indent="-342900" eaLnBrk="1" hangingPunct="1">
              <a:lnSpc>
                <a:spcPct val="80000"/>
              </a:lnSpc>
              <a:defRPr/>
            </a:pPr>
            <a:r>
              <a:rPr lang="en-US" sz="2000" dirty="0">
                <a:ea typeface="ＭＳ Ｐゴシック" pitchFamily="34" charset="-128"/>
              </a:rPr>
              <a:t>IEEE 1588 mapping to IEEE 802.11</a:t>
            </a:r>
          </a:p>
          <a:p>
            <a:pPr marL="685800" lvl="2" indent="-342900" eaLnBrk="1" hangingPunct="1">
              <a:lnSpc>
                <a:spcPct val="80000"/>
              </a:lnSpc>
              <a:defRPr/>
            </a:pPr>
            <a:r>
              <a:rPr lang="en-US" sz="2000" dirty="0">
                <a:ea typeface="ＭＳ Ｐゴシック" pitchFamily="34" charset="-128"/>
              </a:rPr>
              <a:t>IETF/802 coordination (RFC 4441, PAWS, CAPWAP)</a:t>
            </a:r>
          </a:p>
        </p:txBody>
      </p:sp>
      <p:sp>
        <p:nvSpPr>
          <p:cNvPr id="1331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68375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January 2015</a:t>
            </a:r>
            <a:endParaRPr lang="en-US" altLang="en-US" sz="1800" dirty="0" smtClean="0"/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69100" y="6475413"/>
            <a:ext cx="17748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D. Stanley, Aruba Networks</a:t>
            </a:r>
          </a:p>
        </p:txBody>
      </p:sp>
      <p:sp>
        <p:nvSpPr>
          <p:cNvPr id="133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344B080B-AAF0-4B6B-9761-A4B57386F867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 smtClean="0"/>
          </a:p>
        </p:txBody>
      </p:sp>
    </p:spTree>
    <p:extLst>
      <p:ext uri="{BB962C8B-B14F-4D97-AF65-F5344CB8AC3E}">
        <p14:creationId xmlns:p14="http://schemas.microsoft.com/office/powerpoint/2010/main" val="1347223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1"/>
          <p:cNvSpPr txBox="1">
            <a:spLocks noGrp="1"/>
          </p:cNvSpPr>
          <p:nvPr/>
        </p:nvSpPr>
        <p:spPr bwMode="auto">
          <a:xfrm>
            <a:off x="696913" y="334963"/>
            <a:ext cx="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 b="1">
              <a:latin typeface="Times New Roman" pitchFamily="18" charset="0"/>
            </a:endParaRPr>
          </a:p>
        </p:txBody>
      </p:sp>
      <p:sp>
        <p:nvSpPr>
          <p:cNvPr id="2051" name="Title 1"/>
          <p:cNvSpPr>
            <a:spLocks noGrp="1"/>
          </p:cNvSpPr>
          <p:nvPr>
            <p:ph type="title" idx="4294967295"/>
          </p:nvPr>
        </p:nvSpPr>
        <p:spPr>
          <a:xfrm>
            <a:off x="685800" y="990600"/>
            <a:ext cx="7772400" cy="6858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PAR </a:t>
            </a:r>
            <a:r>
              <a:rPr lang="en-US" altLang="en-US" dirty="0" smtClean="0"/>
              <a:t>SC –  January </a:t>
            </a:r>
            <a:r>
              <a:rPr lang="en-US" altLang="en-US" dirty="0" smtClean="0"/>
              <a:t>2015</a:t>
            </a:r>
            <a:br>
              <a:rPr lang="en-US" altLang="en-US" dirty="0" smtClean="0"/>
            </a:br>
            <a:r>
              <a:rPr lang="en-US" altLang="en-US" sz="2800" b="0" dirty="0">
                <a:ea typeface="ＭＳ Ｐゴシック" pitchFamily="34" charset="-128"/>
              </a:rPr>
              <a:t>P</a:t>
            </a:r>
            <a:r>
              <a:rPr lang="en-US" altLang="ja-JP" sz="2800" b="0" dirty="0" smtClean="0">
                <a:ea typeface="ＭＳ Ｐゴシック" pitchFamily="34" charset="-128"/>
              </a:rPr>
              <a:t>roject Authorization Request 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Chair: Jon Rosdahl</a:t>
            </a:r>
            <a:endParaRPr lang="en-US" altLang="en-US" sz="36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Aruba Networks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FCC6E19-2015-45BF-A8A5-59D0D5FE5F0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33400" y="2133600"/>
            <a:ext cx="8305800" cy="4905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en-US" altLang="en-US" sz="2400" b="1" dirty="0" smtClean="0"/>
              <a:t>Not meeting this week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endParaRPr lang="en-US" altLang="en-US" sz="2400" b="1" dirty="0" smtClean="0"/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en-US" altLang="en-US" sz="2400" b="1" dirty="0" smtClean="0"/>
              <a:t>Will meet in March 2015 to review </a:t>
            </a:r>
            <a:r>
              <a:rPr lang="en-US" altLang="en-US" sz="2400" b="1" dirty="0"/>
              <a:t>p</a:t>
            </a:r>
            <a:r>
              <a:rPr lang="en-US" altLang="en-US" sz="2400" b="1" dirty="0" smtClean="0"/>
              <a:t>roposed </a:t>
            </a:r>
            <a:r>
              <a:rPr lang="en-US" altLang="en-US" sz="2400" b="1" dirty="0" smtClean="0"/>
              <a:t>PAR </a:t>
            </a:r>
            <a:r>
              <a:rPr lang="en-US" altLang="en-US" sz="2400" b="1" dirty="0" smtClean="0"/>
              <a:t>documents. Submission deadlines are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WG </a:t>
            </a:r>
            <a:r>
              <a:rPr lang="en-US" sz="2000" dirty="0"/>
              <a:t>PAR submission to 802 EC:       </a:t>
            </a:r>
            <a:r>
              <a:rPr lang="en-US" sz="2000" dirty="0" smtClean="0"/>
              <a:t>  6 </a:t>
            </a:r>
            <a:r>
              <a:rPr lang="en-US" sz="2000" dirty="0"/>
              <a:t>February 2015 </a:t>
            </a:r>
            <a:endParaRPr lang="en-US" sz="20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WG </a:t>
            </a:r>
            <a:r>
              <a:rPr lang="en-US" sz="2000" dirty="0"/>
              <a:t>PAR Submission to </a:t>
            </a:r>
            <a:r>
              <a:rPr lang="en-US" sz="2000" dirty="0" err="1"/>
              <a:t>NesCom</a:t>
            </a:r>
            <a:r>
              <a:rPr lang="en-US" sz="2000" dirty="0"/>
              <a:t>: </a:t>
            </a:r>
            <a:r>
              <a:rPr lang="en-US" sz="2000" dirty="0" smtClean="0"/>
              <a:t>    13 </a:t>
            </a:r>
            <a:r>
              <a:rPr lang="en-US" sz="2000" dirty="0"/>
              <a:t>February 2015 (for </a:t>
            </a:r>
            <a:r>
              <a:rPr lang="en-US" sz="2000" dirty="0" err="1" smtClean="0"/>
              <a:t>NesCom</a:t>
            </a:r>
            <a:r>
              <a:rPr lang="en-US" sz="2000" dirty="0" smtClean="0"/>
              <a:t> March F2F meeting)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WG </a:t>
            </a:r>
            <a:r>
              <a:rPr lang="en-US" sz="2000" dirty="0"/>
              <a:t>PAR Submission to </a:t>
            </a:r>
            <a:r>
              <a:rPr lang="en-US" sz="2000" dirty="0" err="1"/>
              <a:t>NesCom</a:t>
            </a:r>
            <a:r>
              <a:rPr lang="en-US" sz="2000" dirty="0"/>
              <a:t>: </a:t>
            </a:r>
            <a:r>
              <a:rPr lang="en-US" sz="2000" dirty="0" smtClean="0"/>
              <a:t>     25 </a:t>
            </a:r>
            <a:r>
              <a:rPr lang="en-US" sz="2000" dirty="0"/>
              <a:t>April 2015 (for </a:t>
            </a:r>
            <a:r>
              <a:rPr lang="en-US" sz="2000" dirty="0" smtClean="0"/>
              <a:t> </a:t>
            </a:r>
            <a:r>
              <a:rPr lang="en-US" sz="2000" dirty="0" err="1" smtClean="0"/>
              <a:t>NesCom</a:t>
            </a:r>
            <a:r>
              <a:rPr lang="en-US" sz="2000" dirty="0" smtClean="0"/>
              <a:t> June </a:t>
            </a:r>
            <a:r>
              <a:rPr lang="en-US" sz="2000" dirty="0" err="1"/>
              <a:t>Telecon</a:t>
            </a:r>
            <a:r>
              <a:rPr lang="en-US" sz="2000" dirty="0"/>
              <a:t>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altLang="en-US" sz="2400" b="1" dirty="0" smtClean="0"/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endParaRPr lang="en-US" altLang="en-US" sz="2400" b="1" dirty="0" smtClean="0"/>
          </a:p>
          <a:p>
            <a:pPr lvl="1">
              <a:spcBef>
                <a:spcPct val="20000"/>
              </a:spcBef>
              <a:defRPr/>
            </a:pPr>
            <a:endParaRPr lang="en-US" altLang="en-US" sz="2400" b="1" dirty="0"/>
          </a:p>
          <a:p>
            <a:pPr marL="742950" lvl="1" indent="-285750" eaLnBrk="1" hangingPunct="1">
              <a:buFont typeface="Arial" panose="020B0604020202020204" pitchFamily="34" charset="0"/>
              <a:buChar char="•"/>
            </a:pP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500070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1579562" cy="2762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1800" smtClean="0"/>
              <a:t>January 2015</a:t>
            </a:r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1200" b="0" smtClean="0"/>
              <a:t>D. Stanley, Aruba Networks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1200" b="0" smtClean="0"/>
              <a:t>Slide </a:t>
            </a:r>
            <a:fld id="{086251B7-C8EA-442D-BD80-86E018E74E71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  <a:defRPr/>
              </a:pPr>
              <a:t>6</a:t>
            </a:fld>
            <a:endParaRPr lang="en-US" altLang="en-US" sz="1200" b="0" smtClean="0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>
          <a:xfrm>
            <a:off x="685800" y="609600"/>
            <a:ext cx="7772400" cy="1066800"/>
          </a:xfrm>
        </p:spPr>
        <p:txBody>
          <a:bodyPr lIns="91440" tIns="45720" rIns="91440" bIns="45720"/>
          <a:lstStyle/>
          <a:p>
            <a:r>
              <a:rPr lang="en-US" altLang="en-US" dirty="0"/>
              <a:t>IEEE </a:t>
            </a:r>
            <a:r>
              <a:rPr lang="en-US" altLang="en-US" dirty="0" smtClean="0"/>
              <a:t>802.11 Publicity SC– January 2015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Chair: Stephen McCann</a:t>
            </a:r>
            <a:endParaRPr lang="en-US" altLang="en-US" sz="2000" b="0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85800" y="2057400"/>
            <a:ext cx="7772400" cy="3962400"/>
          </a:xfrm>
        </p:spPr>
        <p:txBody>
          <a:bodyPr lIns="91440" tIns="45720" rIns="91440" bIns="45720"/>
          <a:lstStyle/>
          <a:p>
            <a:r>
              <a:rPr lang="en-US" altLang="en-US" dirty="0"/>
              <a:t>Updated scope of Publicity (re-cap)</a:t>
            </a:r>
          </a:p>
          <a:p>
            <a:pPr lvl="1"/>
            <a:r>
              <a:rPr lang="en-GB" altLang="en-US" dirty="0"/>
              <a:t>To produce IEEE 802.11 material for convention and educational purposes</a:t>
            </a:r>
            <a:endParaRPr lang="en-US" altLang="en-US" dirty="0"/>
          </a:p>
          <a:p>
            <a:r>
              <a:rPr lang="en-GB" altLang="en-US" dirty="0"/>
              <a:t>Plans for this week</a:t>
            </a:r>
          </a:p>
          <a:p>
            <a:pPr lvl="1"/>
            <a:r>
              <a:rPr lang="en-US" altLang="en-US" dirty="0"/>
              <a:t>Continue to update the “What is IEEE 802.11 doing?”</a:t>
            </a:r>
            <a:endParaRPr lang="en-GB" altLang="en-US" dirty="0"/>
          </a:p>
          <a:p>
            <a:pPr lvl="2"/>
            <a:r>
              <a:rPr lang="en-GB" altLang="en-US" dirty="0"/>
              <a:t>Review updated version following November 2014 meeting</a:t>
            </a:r>
          </a:p>
          <a:p>
            <a:pPr lvl="2"/>
            <a:r>
              <a:rPr lang="en-GB" altLang="en-US" dirty="0"/>
              <a:t>Review input material from each sub-project</a:t>
            </a:r>
          </a:p>
          <a:p>
            <a:pPr lvl="1"/>
            <a:r>
              <a:rPr lang="en-GB" altLang="en-US" dirty="0"/>
              <a:t>Meeting:</a:t>
            </a:r>
          </a:p>
          <a:p>
            <a:pPr lvl="2"/>
            <a:r>
              <a:rPr lang="en-GB" altLang="en-US" sz="2000" dirty="0"/>
              <a:t>Thursday AM1</a:t>
            </a:r>
          </a:p>
          <a:p>
            <a:pPr lvl="2"/>
            <a:r>
              <a:rPr lang="en-GB" altLang="en-US" sz="2000" dirty="0"/>
              <a:t>Agenda 11-14/1587r1</a:t>
            </a:r>
          </a:p>
        </p:txBody>
      </p:sp>
    </p:spTree>
    <p:extLst>
      <p:ext uri="{BB962C8B-B14F-4D97-AF65-F5344CB8AC3E}">
        <p14:creationId xmlns:p14="http://schemas.microsoft.com/office/powerpoint/2010/main" val="2059624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4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altLang="en-US" dirty="0" smtClean="0"/>
              <a:t>Regulatory SC </a:t>
            </a:r>
            <a:r>
              <a:rPr lang="en-US" altLang="en-US" dirty="0"/>
              <a:t>– January </a:t>
            </a:r>
            <a:r>
              <a:rPr lang="en-US" altLang="en-US" dirty="0" smtClean="0"/>
              <a:t>2015</a:t>
            </a:r>
            <a:br>
              <a:rPr lang="en-US" altLang="en-US" dirty="0" smtClean="0"/>
            </a:br>
            <a:r>
              <a:rPr lang="en-US" altLang="en-US" dirty="0"/>
              <a:t>Chair: Richard Kennedy</a:t>
            </a:r>
            <a:endParaRPr lang="en-US" altLang="en-US" dirty="0" smtClean="0"/>
          </a:p>
        </p:txBody>
      </p:sp>
      <p:sp>
        <p:nvSpPr>
          <p:cNvPr id="4099" name="Content Placeholder 6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495800"/>
          </a:xfrm>
        </p:spPr>
        <p:txBody>
          <a:bodyPr/>
          <a:lstStyle/>
          <a:p>
            <a:pPr eaLnBrk="1" hangingPunct="1"/>
            <a:r>
              <a:rPr lang="en-US" altLang="en-US" dirty="0"/>
              <a:t>New year, new Regulatory SC MO</a:t>
            </a:r>
          </a:p>
          <a:p>
            <a:pPr eaLnBrk="1" hangingPunct="1"/>
            <a:r>
              <a:rPr lang="en-US" altLang="en-US" dirty="0"/>
              <a:t>Regulatory issues </a:t>
            </a:r>
          </a:p>
          <a:p>
            <a:pPr lvl="1"/>
            <a:r>
              <a:rPr lang="en-US" altLang="en-US" dirty="0"/>
              <a:t>Challenge of LAA-LTE in 5 GHz – ETSI TC BRAN meeting</a:t>
            </a:r>
          </a:p>
          <a:p>
            <a:pPr lvl="1"/>
            <a:r>
              <a:rPr lang="en-US" altLang="en-US" dirty="0"/>
              <a:t>5 GHz expansion bands status – US, EU and ITU</a:t>
            </a:r>
          </a:p>
          <a:p>
            <a:pPr lvl="1"/>
            <a:r>
              <a:rPr lang="en-US" altLang="en-US" dirty="0" err="1"/>
              <a:t>Globalstar</a:t>
            </a:r>
            <a:r>
              <a:rPr lang="en-US" altLang="en-US" dirty="0"/>
              <a:t> in 2.4 GHz band</a:t>
            </a:r>
          </a:p>
          <a:p>
            <a:pPr lvl="1"/>
            <a:r>
              <a:rPr lang="en-US" altLang="en-US" dirty="0"/>
              <a:t>FCC Above 24 GHz NOI</a:t>
            </a:r>
          </a:p>
          <a:p>
            <a:pPr eaLnBrk="1" hangingPunct="1"/>
            <a:r>
              <a:rPr lang="en-US" altLang="en-US" dirty="0"/>
              <a:t>Actions required</a:t>
            </a:r>
          </a:p>
          <a:p>
            <a:pPr lvl="1" eaLnBrk="1" hangingPunct="1"/>
            <a:r>
              <a:rPr lang="en-US" altLang="en-US" dirty="0"/>
              <a:t>Interaction with 802.19 effort to propose sharing with LAA-LTE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dirty="0"/>
              <a:t>Wind-up of DSRC Coexistence Tiger Team</a:t>
            </a:r>
          </a:p>
          <a:p>
            <a:pPr lvl="1" eaLnBrk="1" hangingPunct="1">
              <a:spcBef>
                <a:spcPct val="0"/>
              </a:spcBef>
            </a:pPr>
            <a:r>
              <a:rPr lang="en-US" altLang="en-US" dirty="0"/>
              <a:t>Output to the FCC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dirty="0"/>
              <a:t>AOB 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dirty="0"/>
              <a:t>Recess until Thursday or adjourn if work is complete </a:t>
            </a:r>
          </a:p>
          <a:p>
            <a:pPr lvl="1" eaLnBrk="1" hangingPunct="1"/>
            <a:endParaRPr lang="en-US" altLang="en-US" dirty="0" smtClean="0"/>
          </a:p>
          <a:p>
            <a:pPr lvl="1" eaLnBrk="1" hangingPunct="1"/>
            <a:endParaRPr lang="en-US" altLang="en-US" dirty="0" smtClean="0"/>
          </a:p>
        </p:txBody>
      </p:sp>
      <p:sp>
        <p:nvSpPr>
          <p:cNvPr id="410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541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January 2015</a:t>
            </a:r>
            <a:endParaRPr lang="en-US" altLang="en-US" sz="1800"/>
          </a:p>
        </p:txBody>
      </p:sp>
      <p:sp>
        <p:nvSpPr>
          <p:cNvPr id="4101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D. Stanley, Aruba Networks</a:t>
            </a:r>
          </a:p>
        </p:txBody>
      </p:sp>
      <p:sp>
        <p:nvSpPr>
          <p:cNvPr id="410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EAA01C77-94EF-4B09-8D9D-D3666E62D27E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3805645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1"/>
          <p:cNvSpPr txBox="1">
            <a:spLocks noGrp="1"/>
          </p:cNvSpPr>
          <p:nvPr/>
        </p:nvSpPr>
        <p:spPr bwMode="auto">
          <a:xfrm>
            <a:off x="696913" y="334963"/>
            <a:ext cx="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 b="1">
              <a:latin typeface="Times New Roman" pitchFamily="18" charset="0"/>
            </a:endParaRPr>
          </a:p>
        </p:txBody>
      </p:sp>
      <p:sp>
        <p:nvSpPr>
          <p:cNvPr id="2051" name="Title 1"/>
          <p:cNvSpPr>
            <a:spLocks noGrp="1"/>
          </p:cNvSpPr>
          <p:nvPr>
            <p:ph type="title" idx="4294967295"/>
          </p:nvPr>
        </p:nvSpPr>
        <p:spPr>
          <a:xfrm>
            <a:off x="685800" y="762000"/>
            <a:ext cx="7772400" cy="6858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WNG SC –  January 2015</a:t>
            </a:r>
            <a:br>
              <a:rPr lang="en-US" altLang="en-US" dirty="0" smtClean="0"/>
            </a:br>
            <a:r>
              <a:rPr lang="en-US" altLang="en-US" dirty="0" smtClean="0"/>
              <a:t>Chair: Clint Chaplin, V-C Jim Lansford</a:t>
            </a:r>
            <a:endParaRPr lang="en-US" altLang="en-US" sz="36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Aruba Networks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FCC6E19-2015-45BF-A8A5-59D0D5FE5F0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33400" y="2133600"/>
            <a:ext cx="8305800" cy="21975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en-US" altLang="en-US" sz="2400" b="1" dirty="0" smtClean="0"/>
              <a:t>Review of objectives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en-US" altLang="en-US" sz="2400" b="1" dirty="0" smtClean="0"/>
              <a:t>Tuesday AM1 (08:00-10:00)</a:t>
            </a:r>
          </a:p>
          <a:p>
            <a:pPr lvl="1" eaLnBrk="1" hangingPunct="1"/>
            <a:r>
              <a:rPr lang="en-US" altLang="en-US" sz="2000" dirty="0"/>
              <a:t>Rapid prototyping and testing of WLAN using </a:t>
            </a:r>
            <a:r>
              <a:rPr lang="en-US" altLang="en-US" sz="2000" dirty="0" err="1"/>
              <a:t>GNURadio</a:t>
            </a:r>
            <a:r>
              <a:rPr lang="en-US" altLang="en-US" sz="2000" dirty="0"/>
              <a:t> () – Jim Lansford</a:t>
            </a:r>
          </a:p>
          <a:p>
            <a:pPr lvl="1">
              <a:spcBef>
                <a:spcPct val="20000"/>
              </a:spcBef>
              <a:defRPr/>
            </a:pPr>
            <a:endParaRPr lang="en-US" altLang="en-US" sz="2400" b="1" dirty="0"/>
          </a:p>
          <a:p>
            <a:pPr marL="742950" lvl="1" indent="-285750" eaLnBrk="1" hangingPunct="1">
              <a:buFont typeface="Arial" panose="020B0604020202020204" pitchFamily="34" charset="0"/>
              <a:buChar char="•"/>
            </a:pP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02948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January 2015</a:t>
            </a:r>
            <a:endParaRPr lang="en-US" altLang="en-US" sz="1800" dirty="0" smtClean="0"/>
          </a:p>
        </p:txBody>
      </p:sp>
      <p:sp>
        <p:nvSpPr>
          <p:cNvPr id="1331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306966" y="6475413"/>
            <a:ext cx="2236959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D. Stanley, Aruba Networks</a:t>
            </a:r>
            <a:endParaRPr lang="en-US" altLang="en-US" sz="1200" b="0" dirty="0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 smtClean="0"/>
              <a:t>Slide </a:t>
            </a:r>
            <a:fld id="{C2B8E0BA-5C64-4CE6-93F5-A99F7FE54CE1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b="0" dirty="0" smtClean="0"/>
          </a:p>
        </p:txBody>
      </p:sp>
      <p:sp>
        <p:nvSpPr>
          <p:cNvPr id="13317" name="Title 1"/>
          <p:cNvSpPr>
            <a:spLocks noGrp="1"/>
          </p:cNvSpPr>
          <p:nvPr>
            <p:ph type="title" idx="4294967295"/>
          </p:nvPr>
        </p:nvSpPr>
        <p:spPr>
          <a:xfrm>
            <a:off x="304800" y="609600"/>
            <a:ext cx="7772400" cy="1066800"/>
          </a:xfrm>
        </p:spPr>
        <p:txBody>
          <a:bodyPr lIns="91440" tIns="45720" rIns="91440" bIns="45720"/>
          <a:lstStyle/>
          <a:p>
            <a:r>
              <a:rPr lang="en-US" altLang="en-US" dirty="0" smtClean="0"/>
              <a:t>IEEE 802 JTC1 SC – </a:t>
            </a:r>
            <a:r>
              <a:rPr lang="en-US" altLang="en-US" dirty="0" smtClean="0"/>
              <a:t>January 2015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/>
              <a:t>Chair: Andrew Myles</a:t>
            </a:r>
            <a:endParaRPr lang="en-US" altLang="en-US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85800" y="1752600"/>
            <a:ext cx="8458200" cy="4343400"/>
          </a:xfrm>
        </p:spPr>
        <p:txBody>
          <a:bodyPr lIns="91440" tIns="45720" rIns="91440" bIns="45720"/>
          <a:lstStyle/>
          <a:p>
            <a:pPr marL="0" indent="0">
              <a:buFontTx/>
              <a:buNone/>
              <a:defRPr/>
            </a:pPr>
            <a:r>
              <a:rPr lang="en-AU" altLang="en-US" dirty="0" smtClean="0"/>
              <a:t>The agenda items that will be addressed this week are:</a:t>
            </a:r>
          </a:p>
          <a:p>
            <a:pPr>
              <a:defRPr/>
            </a:pPr>
            <a:r>
              <a:rPr lang="en-AU" dirty="0"/>
              <a:t>Review extended goals</a:t>
            </a:r>
          </a:p>
          <a:p>
            <a:pPr lvl="1">
              <a:defRPr/>
            </a:pPr>
            <a:r>
              <a:rPr lang="en-AU" dirty="0"/>
              <a:t>Confirmed by 802 EC in Mar 2014</a:t>
            </a:r>
          </a:p>
          <a:p>
            <a:pPr>
              <a:defRPr/>
            </a:pPr>
            <a:r>
              <a:rPr lang="en-AU" dirty="0"/>
              <a:t>Review status of SC6 interactions</a:t>
            </a:r>
          </a:p>
          <a:p>
            <a:pPr lvl="1">
              <a:defRPr/>
            </a:pPr>
            <a:r>
              <a:rPr lang="en-AU" dirty="0"/>
              <a:t>Review liaisons of drafts to SC6</a:t>
            </a:r>
          </a:p>
          <a:p>
            <a:pPr lvl="1">
              <a:defRPr/>
            </a:pPr>
            <a:r>
              <a:rPr lang="en-AU" dirty="0"/>
              <a:t>Review notifications of projects to </a:t>
            </a:r>
            <a:r>
              <a:rPr lang="en-AU" dirty="0" smtClean="0"/>
              <a:t>SC6</a:t>
            </a:r>
          </a:p>
          <a:p>
            <a:pPr lvl="1">
              <a:defRPr/>
            </a:pPr>
            <a:r>
              <a:rPr lang="en-AU" dirty="0" smtClean="0"/>
              <a:t>Review status of FDIS ballots</a:t>
            </a:r>
            <a:endParaRPr lang="en-AU" dirty="0"/>
          </a:p>
          <a:p>
            <a:pPr>
              <a:defRPr/>
            </a:pPr>
            <a:r>
              <a:rPr lang="en-AU" dirty="0" smtClean="0"/>
              <a:t>…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81789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312366</TotalTime>
  <Words>1429</Words>
  <Application>Microsoft Office PowerPoint</Application>
  <PresentationFormat>On-screen Show (4:3)</PresentationFormat>
  <Paragraphs>307</Paragraphs>
  <Slides>19</Slides>
  <Notes>19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Default Design</vt:lpstr>
      <vt:lpstr>Document</vt:lpstr>
      <vt:lpstr>WG11  Opening Report Snapshot slides 2015-01</vt:lpstr>
      <vt:lpstr>Abstract</vt:lpstr>
      <vt:lpstr>Editors Meeting – January 2015 Chairs: Peter Ecclesine, Adrian Stephens</vt:lpstr>
      <vt:lpstr>802.11 ARC – January 2015 Chair: Mark Hamilton</vt:lpstr>
      <vt:lpstr>PAR SC –  January 2015 Project Authorization Request  Chair: Jon Rosdahl</vt:lpstr>
      <vt:lpstr>IEEE 802.11 Publicity SC– January 2015 Chair: Stephen McCann</vt:lpstr>
      <vt:lpstr>Regulatory SC – January 2015 Chair: Richard Kennedy</vt:lpstr>
      <vt:lpstr>WNG SC –  January 2015 Chair: Clint Chaplin, V-C Jim Lansford</vt:lpstr>
      <vt:lpstr>IEEE 802 JTC1 SC – January 2015 Chair: Andrew Myles</vt:lpstr>
      <vt:lpstr>IEEE 802 JTC1 SC – January 2015 Chair: Andrew Myles</vt:lpstr>
      <vt:lpstr>TGmc 802.11 Revision – January 2015 Chair: Dorothy Stanley</vt:lpstr>
      <vt:lpstr>IEEE 802.11ah  – January 2015 sub 1GHz PHY Chair: Yongho Seok</vt:lpstr>
      <vt:lpstr>IEEE 802.11 FILS TGai – January 2015 Fast Initial Link Setup  Chair: Hiroshi Mano</vt:lpstr>
      <vt:lpstr>IEEE 802.11aj – January 2015 China Millimeter Wave Chair: Xiaoming Peng</vt:lpstr>
      <vt:lpstr>Task Group 802.11ak – January 2015 Enhancements For Transit Links Within Bridged Networks Chair: Donald Eastlake</vt:lpstr>
      <vt:lpstr>IEEE 802.11aq – January 2015 Pre-Association Discovery Chair: Stephen McCann</vt:lpstr>
      <vt:lpstr>IEEE 802.11ax – January 2015 High Efficiency WLAN Chair: Osama Aboul-Magd </vt:lpstr>
      <vt:lpstr>NG60 Study Group – January 2015 Next Generation 60GHz Chair: Edward Au </vt:lpstr>
      <vt:lpstr>NGP SG – January 2015 Next Generation Positioning Study Group Chair Pro-tem: Jonathan Segev</vt:lpstr>
    </vt:vector>
  </TitlesOfParts>
  <Company>Aruba Networks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WG11 Opening Report Snapshot slides - January 2015</dc:title>
  <dc:creator>dstanley@arubanetworks.com;802.11CAC</dc:creator>
  <cp:lastModifiedBy>Dorothy Stanley</cp:lastModifiedBy>
  <cp:revision>3076</cp:revision>
  <cp:lastPrinted>2014-03-15T03:57:02Z</cp:lastPrinted>
  <dcterms:created xsi:type="dcterms:W3CDTF">1998-02-10T13:07:52Z</dcterms:created>
  <dcterms:modified xsi:type="dcterms:W3CDTF">2015-01-07T16:55:45Z</dcterms:modified>
</cp:coreProperties>
</file>