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2"/>
  </p:notesMasterIdLst>
  <p:handoutMasterIdLst>
    <p:handoutMasterId r:id="rId23"/>
  </p:handoutMasterIdLst>
  <p:sldIdLst>
    <p:sldId id="269" r:id="rId2"/>
    <p:sldId id="271" r:id="rId3"/>
    <p:sldId id="358" r:id="rId4"/>
    <p:sldId id="460" r:id="rId5"/>
    <p:sldId id="448" r:id="rId6"/>
    <p:sldId id="443" r:id="rId7"/>
    <p:sldId id="414" r:id="rId8"/>
    <p:sldId id="393" r:id="rId9"/>
    <p:sldId id="394" r:id="rId10"/>
    <p:sldId id="395" r:id="rId11"/>
    <p:sldId id="396" r:id="rId12"/>
    <p:sldId id="397" r:id="rId13"/>
    <p:sldId id="461" r:id="rId14"/>
    <p:sldId id="462" r:id="rId15"/>
    <p:sldId id="432" r:id="rId16"/>
    <p:sldId id="439" r:id="rId17"/>
    <p:sldId id="430" r:id="rId18"/>
    <p:sldId id="426" r:id="rId19"/>
    <p:sldId id="459" r:id="rId20"/>
    <p:sldId id="390" r:id="rId2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499" autoAdjust="0"/>
    <p:restoredTop sz="98109" autoAdjust="0"/>
  </p:normalViewPr>
  <p:slideViewPr>
    <p:cSldViewPr>
      <p:cViewPr>
        <p:scale>
          <a:sx n="82" d="100"/>
          <a:sy n="82" d="100"/>
        </p:scale>
        <p:origin x="-792" y="-7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50" d="100"/>
        <a:sy n="150" d="100"/>
      </p:scale>
      <p:origin x="0" y="0"/>
    </p:cViewPr>
  </p:sorterViewPr>
  <p:notesViewPr>
    <p:cSldViewPr>
      <p:cViewPr>
        <p:scale>
          <a:sx n="100" d="100"/>
          <a:sy n="100" d="100"/>
        </p:scale>
        <p:origin x="-1968" y="786"/>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P802.11-14/1589r0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January 2015</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Donald Eastlake 3rd, 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BA7524A1-3D73-7D46-9F01-B48D5D3DB9CF}"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2884868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P802.11-14/1589r0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January 2015</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Donald Eastlake 3rd, Huawei Technologies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1B7C4E39-0B0F-7845-91A7-D810512B9B6A}"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412219227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P802.11-14/1589r0</a:t>
            </a:r>
            <a:endParaRPr lang="en-US"/>
          </a:p>
        </p:txBody>
      </p:sp>
      <p:sp>
        <p:nvSpPr>
          <p:cNvPr id="5" name="Rectangle 3"/>
          <p:cNvSpPr>
            <a:spLocks noGrp="1" noChangeArrowheads="1"/>
          </p:cNvSpPr>
          <p:nvPr>
            <p:ph type="dt" idx="1"/>
          </p:nvPr>
        </p:nvSpPr>
        <p:spPr>
          <a:ln/>
        </p:spPr>
        <p:txBody>
          <a:bodyPr/>
          <a:lstStyle/>
          <a:p>
            <a:r>
              <a:rPr lang="en-US" smtClean="0"/>
              <a:t>January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8EBCAB7-A961-C748-BA39-7C2FB219065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 xmlns:ma14="http://schemas.microsoft.com/office/mac/drawingml/2011/main" val="1"/>
            </a:ext>
          </a:extLst>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xfrm>
            <a:off x="1154113" y="701675"/>
            <a:ext cx="4625975" cy="3468688"/>
          </a:xfrm>
          <a:ln/>
        </p:spPr>
      </p:sp>
      <p:sp>
        <p:nvSpPr>
          <p:cNvPr id="368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ndParaRPr>
          </a:p>
        </p:txBody>
      </p:sp>
      <p:sp>
        <p:nvSpPr>
          <p:cNvPr id="36868"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P802.11-14/1589r0</a:t>
            </a:r>
            <a:endParaRPr lang="en-US" sz="1400"/>
          </a:p>
        </p:txBody>
      </p:sp>
      <p:sp>
        <p:nvSpPr>
          <p:cNvPr id="36869"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January 2015</a:t>
            </a:r>
            <a:endParaRPr lang="en-US" sz="1400"/>
          </a:p>
        </p:txBody>
      </p:sp>
      <p:sp>
        <p:nvSpPr>
          <p:cNvPr id="36870"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6871"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507EA7C4-E6AB-4246-9F3A-95B5156A0F4F}" type="slidenum">
              <a:rPr lang="en-US"/>
              <a:pPr/>
              <a:t>11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97EC3D2F-EAD7-9548-B345-E65DCB3AD535}" type="slidenum">
              <a:rPr lang="en-US"/>
              <a:pPr/>
              <a:t>12</a:t>
            </a:fld>
            <a:endParaRPr lang="en-US"/>
          </a:p>
        </p:txBody>
      </p:sp>
      <p:sp>
        <p:nvSpPr>
          <p:cNvPr id="37891" name="Rectangle 2"/>
          <p:cNvSpPr>
            <a:spLocks noGrp="1" noRot="1" noChangeAspect="1" noChangeArrowheads="1" noTextEdit="1"/>
          </p:cNvSpPr>
          <p:nvPr>
            <p:ph type="sldImg"/>
          </p:nvPr>
        </p:nvSpPr>
        <p:spPr>
          <a:xfrm>
            <a:off x="1154113" y="701675"/>
            <a:ext cx="4625975" cy="3468688"/>
          </a:xfrm>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P802.11-14/1589r0</a:t>
            </a:r>
            <a:endParaRPr lang="en-US"/>
          </a:p>
        </p:txBody>
      </p:sp>
      <p:sp>
        <p:nvSpPr>
          <p:cNvPr id="5" name="Rectangle 3"/>
          <p:cNvSpPr>
            <a:spLocks noGrp="1" noChangeArrowheads="1"/>
          </p:cNvSpPr>
          <p:nvPr>
            <p:ph type="dt" idx="1"/>
          </p:nvPr>
        </p:nvSpPr>
        <p:spPr>
          <a:ln/>
        </p:spPr>
        <p:txBody>
          <a:bodyPr/>
          <a:lstStyle/>
          <a:p>
            <a:r>
              <a:rPr lang="en-US" smtClean="0"/>
              <a:t>January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15</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P802.11-14/1589r0</a:t>
            </a:r>
            <a:endParaRPr lang="en-US"/>
          </a:p>
        </p:txBody>
      </p:sp>
      <p:sp>
        <p:nvSpPr>
          <p:cNvPr id="5" name="Rectangle 3"/>
          <p:cNvSpPr>
            <a:spLocks noGrp="1" noChangeArrowheads="1"/>
          </p:cNvSpPr>
          <p:nvPr>
            <p:ph type="dt" idx="1"/>
          </p:nvPr>
        </p:nvSpPr>
        <p:spPr>
          <a:ln/>
        </p:spPr>
        <p:txBody>
          <a:bodyPr/>
          <a:lstStyle/>
          <a:p>
            <a:r>
              <a:rPr lang="en-US" smtClean="0"/>
              <a:t>January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16</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P802.11-14/1589r0</a:t>
            </a:r>
            <a:endParaRPr lang="en-US"/>
          </a:p>
        </p:txBody>
      </p:sp>
      <p:sp>
        <p:nvSpPr>
          <p:cNvPr id="5" name="Rectangle 3"/>
          <p:cNvSpPr>
            <a:spLocks noGrp="1" noChangeArrowheads="1"/>
          </p:cNvSpPr>
          <p:nvPr>
            <p:ph type="dt" idx="1"/>
          </p:nvPr>
        </p:nvSpPr>
        <p:spPr>
          <a:ln/>
        </p:spPr>
        <p:txBody>
          <a:bodyPr/>
          <a:lstStyle/>
          <a:p>
            <a:r>
              <a:rPr lang="en-US" smtClean="0"/>
              <a:t>January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17</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P802.11-14/1589r0</a:t>
            </a:r>
            <a:endParaRPr lang="en-US"/>
          </a:p>
        </p:txBody>
      </p:sp>
      <p:sp>
        <p:nvSpPr>
          <p:cNvPr id="5" name="Rectangle 3"/>
          <p:cNvSpPr>
            <a:spLocks noGrp="1" noChangeArrowheads="1"/>
          </p:cNvSpPr>
          <p:nvPr>
            <p:ph type="dt" idx="1"/>
          </p:nvPr>
        </p:nvSpPr>
        <p:spPr>
          <a:ln/>
        </p:spPr>
        <p:txBody>
          <a:bodyPr/>
          <a:lstStyle/>
          <a:p>
            <a:r>
              <a:rPr lang="en-US" smtClean="0"/>
              <a:t>January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18</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P802.11-14/1589r0</a:t>
            </a:r>
            <a:endParaRPr lang="en-US"/>
          </a:p>
        </p:txBody>
      </p:sp>
      <p:sp>
        <p:nvSpPr>
          <p:cNvPr id="5" name="Rectangle 3"/>
          <p:cNvSpPr>
            <a:spLocks noGrp="1" noChangeArrowheads="1"/>
          </p:cNvSpPr>
          <p:nvPr>
            <p:ph type="dt" idx="1"/>
          </p:nvPr>
        </p:nvSpPr>
        <p:spPr>
          <a:ln/>
        </p:spPr>
        <p:txBody>
          <a:bodyPr/>
          <a:lstStyle/>
          <a:p>
            <a:r>
              <a:rPr lang="en-US" smtClean="0"/>
              <a:t>January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19</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P802.11-14/1589r0</a:t>
            </a:r>
            <a:endParaRPr lang="en-US"/>
          </a:p>
        </p:txBody>
      </p:sp>
      <p:sp>
        <p:nvSpPr>
          <p:cNvPr id="5" name="Rectangle 3"/>
          <p:cNvSpPr>
            <a:spLocks noGrp="1" noChangeArrowheads="1"/>
          </p:cNvSpPr>
          <p:nvPr>
            <p:ph type="dt" idx="1"/>
          </p:nvPr>
        </p:nvSpPr>
        <p:spPr>
          <a:ln/>
        </p:spPr>
        <p:txBody>
          <a:bodyPr/>
          <a:lstStyle/>
          <a:p>
            <a:r>
              <a:rPr lang="en-US" smtClean="0"/>
              <a:t>January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1D1BDB0B-EA10-DA4F-A289-10D32EADFFC2}" type="slidenum">
              <a:rPr lang="en-US"/>
              <a:pPr/>
              <a:t>20</a:t>
            </a:fld>
            <a:endParaRPr lang="en-US"/>
          </a:p>
        </p:txBody>
      </p:sp>
      <p:sp>
        <p:nvSpPr>
          <p:cNvPr id="273410"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 xmlns:ma14="http://schemas.microsoft.com/office/mac/drawingml/2011/main" val="1"/>
            </a:ext>
          </a:extLst>
        </p:spPr>
      </p:sp>
      <p:sp>
        <p:nvSpPr>
          <p:cNvPr id="273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P802.11-14/1589r0</a:t>
            </a:r>
            <a:endParaRPr lang="en-US"/>
          </a:p>
        </p:txBody>
      </p:sp>
      <p:sp>
        <p:nvSpPr>
          <p:cNvPr id="5" name="Rectangle 3"/>
          <p:cNvSpPr>
            <a:spLocks noGrp="1" noChangeArrowheads="1"/>
          </p:cNvSpPr>
          <p:nvPr>
            <p:ph type="dt" idx="1"/>
          </p:nvPr>
        </p:nvSpPr>
        <p:spPr>
          <a:ln/>
        </p:spPr>
        <p:txBody>
          <a:bodyPr/>
          <a:lstStyle/>
          <a:p>
            <a:r>
              <a:rPr lang="en-US" smtClean="0"/>
              <a:t>January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5F29C1CD-3D70-0D44-B264-FEDD03CBC5EB}" type="slidenum">
              <a:rPr lang="en-US"/>
              <a:pPr/>
              <a:t>2</a:t>
            </a:fld>
            <a:endParaRPr lang="en-US"/>
          </a:p>
        </p:txBody>
      </p:sp>
      <p:sp>
        <p:nvSpPr>
          <p:cNvPr id="35842"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 xmlns:ma14="http://schemas.microsoft.com/office/mac/drawingml/2011/main" val="1"/>
            </a:ext>
          </a:extLst>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P802.11-14/1589r0</a:t>
            </a:r>
            <a:endParaRPr lang="en-US"/>
          </a:p>
        </p:txBody>
      </p:sp>
      <p:sp>
        <p:nvSpPr>
          <p:cNvPr id="5" name="Rectangle 3"/>
          <p:cNvSpPr>
            <a:spLocks noGrp="1" noChangeArrowheads="1"/>
          </p:cNvSpPr>
          <p:nvPr>
            <p:ph type="dt" idx="1"/>
          </p:nvPr>
        </p:nvSpPr>
        <p:spPr>
          <a:ln/>
        </p:spPr>
        <p:txBody>
          <a:bodyPr/>
          <a:lstStyle/>
          <a:p>
            <a:r>
              <a:rPr lang="en-US" smtClean="0"/>
              <a:t>January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DBD95C97-01AF-6E4B-8DFC-0F6525CFE0C3}" type="slidenum">
              <a:rPr lang="en-US"/>
              <a:pPr/>
              <a:t>3</a:t>
            </a:fld>
            <a:endParaRPr lang="en-US"/>
          </a:p>
        </p:txBody>
      </p:sp>
      <p:sp>
        <p:nvSpPr>
          <p:cNvPr id="269314"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 xmlns:ma14="http://schemas.microsoft.com/office/mac/drawingml/2011/main" val="1"/>
            </a:ext>
          </a:extLst>
        </p:spPr>
      </p:sp>
      <p:sp>
        <p:nvSpPr>
          <p:cNvPr id="269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P802.11-14/1589r0</a:t>
            </a:r>
            <a:endParaRPr lang="en-US"/>
          </a:p>
        </p:txBody>
      </p:sp>
      <p:sp>
        <p:nvSpPr>
          <p:cNvPr id="5" name="Date Placeholder 4"/>
          <p:cNvSpPr>
            <a:spLocks noGrp="1"/>
          </p:cNvSpPr>
          <p:nvPr>
            <p:ph type="dt" idx="11"/>
          </p:nvPr>
        </p:nvSpPr>
        <p:spPr/>
        <p:txBody>
          <a:bodyPr/>
          <a:lstStyle/>
          <a:p>
            <a:r>
              <a:rPr lang="en-US" smtClean="0"/>
              <a:t>January 2015</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4</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P802.11-14/1589r0</a:t>
            </a:r>
            <a:endParaRPr lang="en-US"/>
          </a:p>
        </p:txBody>
      </p:sp>
      <p:sp>
        <p:nvSpPr>
          <p:cNvPr id="5" name="Date Placeholder 4"/>
          <p:cNvSpPr>
            <a:spLocks noGrp="1"/>
          </p:cNvSpPr>
          <p:nvPr>
            <p:ph type="dt" idx="11"/>
          </p:nvPr>
        </p:nvSpPr>
        <p:spPr/>
        <p:txBody>
          <a:bodyPr/>
          <a:lstStyle/>
          <a:p>
            <a:r>
              <a:rPr lang="en-US" smtClean="0"/>
              <a:t>January 2015</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6</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P802.11-14/1589r0</a:t>
            </a:r>
            <a:endParaRPr lang="en-US"/>
          </a:p>
        </p:txBody>
      </p:sp>
      <p:sp>
        <p:nvSpPr>
          <p:cNvPr id="5" name="Rectangle 3"/>
          <p:cNvSpPr>
            <a:spLocks noGrp="1" noChangeArrowheads="1"/>
          </p:cNvSpPr>
          <p:nvPr>
            <p:ph type="dt" idx="1"/>
          </p:nvPr>
        </p:nvSpPr>
        <p:spPr>
          <a:ln/>
        </p:spPr>
        <p:txBody>
          <a:bodyPr/>
          <a:lstStyle/>
          <a:p>
            <a:r>
              <a:rPr lang="en-US" smtClean="0"/>
              <a:t>January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7</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34C26461-AD1F-8746-A555-A4BAD75455CA}" type="slidenum">
              <a:rPr lang="en-US"/>
              <a:pPr/>
              <a:t>8</a:t>
            </a:fld>
            <a:endParaRPr lang="en-US"/>
          </a:p>
        </p:txBody>
      </p:sp>
      <p:sp>
        <p:nvSpPr>
          <p:cNvPr id="33795" name="Rectangle 2"/>
          <p:cNvSpPr>
            <a:spLocks noGrp="1" noRot="1" noChangeAspect="1" noChangeArrowheads="1" noTextEdit="1"/>
          </p:cNvSpPr>
          <p:nvPr>
            <p:ph type="sldImg"/>
          </p:nvPr>
        </p:nvSpPr>
        <p:spPr>
          <a:xfrm>
            <a:off x="1154113" y="701675"/>
            <a:ext cx="4625975" cy="3468688"/>
          </a:xfrm>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xfrm>
            <a:off x="1154113" y="701675"/>
            <a:ext cx="4625975" cy="3468688"/>
          </a:xfrm>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ndParaRPr>
          </a:p>
        </p:txBody>
      </p:sp>
      <p:sp>
        <p:nvSpPr>
          <p:cNvPr id="34820"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P802.11-14/1589r0</a:t>
            </a:r>
            <a:endParaRPr lang="en-US" sz="1400"/>
          </a:p>
        </p:txBody>
      </p:sp>
      <p:sp>
        <p:nvSpPr>
          <p:cNvPr id="34821"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January 2015</a:t>
            </a:r>
            <a:endParaRPr lang="en-US" sz="1400"/>
          </a:p>
        </p:txBody>
      </p:sp>
      <p:sp>
        <p:nvSpPr>
          <p:cNvPr id="34822"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4823"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42D6D890-B90E-0D4B-83CF-8C7200319E91}" type="slidenum">
              <a:rPr lang="en-US"/>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54113" y="701675"/>
            <a:ext cx="4625975" cy="3468688"/>
          </a:xfrm>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ndParaRPr>
          </a:p>
        </p:txBody>
      </p:sp>
      <p:sp>
        <p:nvSpPr>
          <p:cNvPr id="35844"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P802.11-14/1589r0</a:t>
            </a:r>
            <a:endParaRPr lang="en-US" sz="1400"/>
          </a:p>
        </p:txBody>
      </p:sp>
      <p:sp>
        <p:nvSpPr>
          <p:cNvPr id="35845"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January 2015</a:t>
            </a:r>
            <a:endParaRPr lang="en-US" sz="1400"/>
          </a:p>
        </p:txBody>
      </p:sp>
      <p:sp>
        <p:nvSpPr>
          <p:cNvPr id="35846"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5847"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BD6A05F8-778C-4F49-821C-EC5F03E48719}" type="slidenum">
              <a:rPr lang="en-US"/>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January 2015</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E19A702-8D61-DA40-BAED-0D68F7693781}" type="slidenum">
              <a:rPr lang="en-US"/>
              <a:pPr/>
              <a:t>‹#›</a:t>
            </a:fld>
            <a:endParaRPr lang="en-US"/>
          </a:p>
        </p:txBody>
      </p:sp>
    </p:spTree>
    <p:extLst>
      <p:ext uri="{BB962C8B-B14F-4D97-AF65-F5344CB8AC3E}">
        <p14:creationId xmlns:p14="http://schemas.microsoft.com/office/powerpoint/2010/main" val="2741242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January 2015</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6194611-4792-364C-837E-A04B5261F426}" type="slidenum">
              <a:rPr lang="en-US"/>
              <a:pPr/>
              <a:t>‹#›</a:t>
            </a:fld>
            <a:endParaRPr lang="en-US"/>
          </a:p>
        </p:txBody>
      </p:sp>
    </p:spTree>
    <p:extLst>
      <p:ext uri="{BB962C8B-B14F-4D97-AF65-F5344CB8AC3E}">
        <p14:creationId xmlns:p14="http://schemas.microsoft.com/office/powerpoint/2010/main" val="3168183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January 2015</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BF2CAFB-ADFD-B848-B800-CBF8451CD13D}" type="slidenum">
              <a:rPr lang="en-US"/>
              <a:pPr/>
              <a:t>‹#›</a:t>
            </a:fld>
            <a:endParaRPr lang="en-US"/>
          </a:p>
        </p:txBody>
      </p:sp>
    </p:spTree>
    <p:extLst>
      <p:ext uri="{BB962C8B-B14F-4D97-AF65-F5344CB8AC3E}">
        <p14:creationId xmlns:p14="http://schemas.microsoft.com/office/powerpoint/2010/main" val="3165077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4963"/>
            <a:ext cx="1066800" cy="274637"/>
          </a:xfrm>
        </p:spPr>
        <p:txBody>
          <a:bodyPr/>
          <a:lstStyle>
            <a:lvl1pPr>
              <a:defRPr/>
            </a:lvl1pPr>
          </a:lstStyle>
          <a:p>
            <a:r>
              <a:rPr lang="en-US" smtClean="0"/>
              <a:t>January 2015</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t>Slide </a:t>
            </a:r>
            <a:fld id="{121BAD72-3FA3-0443-AF57-ABE30D2ACA31}" type="slidenum">
              <a:rPr lang="en-US"/>
              <a:pPr/>
              <a:t>‹#›</a:t>
            </a:fld>
            <a:endParaRPr lang="en-US"/>
          </a:p>
        </p:txBody>
      </p:sp>
    </p:spTree>
    <p:extLst>
      <p:ext uri="{BB962C8B-B14F-4D97-AF65-F5344CB8AC3E}">
        <p14:creationId xmlns:p14="http://schemas.microsoft.com/office/powerpoint/2010/main" val="2685077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January 2015</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07E2395-9832-434C-915E-5A5554E61FA5}" type="slidenum">
              <a:rPr lang="en-US"/>
              <a:pPr/>
              <a:t>‹#›</a:t>
            </a:fld>
            <a:endParaRPr lang="en-US"/>
          </a:p>
        </p:txBody>
      </p:sp>
    </p:spTree>
    <p:extLst>
      <p:ext uri="{BB962C8B-B14F-4D97-AF65-F5344CB8AC3E}">
        <p14:creationId xmlns:p14="http://schemas.microsoft.com/office/powerpoint/2010/main" val="3524813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January 2015</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D5777D5-75AC-B44F-BE13-06A2EFBD89B5}" type="slidenum">
              <a:rPr lang="en-US"/>
              <a:pPr/>
              <a:t>‹#›</a:t>
            </a:fld>
            <a:endParaRPr lang="en-US"/>
          </a:p>
        </p:txBody>
      </p:sp>
    </p:spTree>
    <p:extLst>
      <p:ext uri="{BB962C8B-B14F-4D97-AF65-F5344CB8AC3E}">
        <p14:creationId xmlns:p14="http://schemas.microsoft.com/office/powerpoint/2010/main" val="2476063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January 2015</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0FDE2964-C12C-2B4C-BAF8-3F56449A3B31}" type="slidenum">
              <a:rPr lang="en-US"/>
              <a:pPr/>
              <a:t>‹#›</a:t>
            </a:fld>
            <a:endParaRPr lang="en-US"/>
          </a:p>
        </p:txBody>
      </p:sp>
    </p:spTree>
    <p:extLst>
      <p:ext uri="{BB962C8B-B14F-4D97-AF65-F5344CB8AC3E}">
        <p14:creationId xmlns:p14="http://schemas.microsoft.com/office/powerpoint/2010/main" val="842977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January 2015</a:t>
            </a:r>
            <a:endParaRPr lang="en-US"/>
          </a:p>
        </p:txBody>
      </p:sp>
      <p:sp>
        <p:nvSpPr>
          <p:cNvPr id="8" name="Footer Placeholder 7"/>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6477C6A4-E0FE-C54A-8B4C-8D14B0825AFC}" type="slidenum">
              <a:rPr lang="en-US"/>
              <a:pPr/>
              <a:t>‹#›</a:t>
            </a:fld>
            <a:endParaRPr lang="en-US"/>
          </a:p>
        </p:txBody>
      </p:sp>
    </p:spTree>
    <p:extLst>
      <p:ext uri="{BB962C8B-B14F-4D97-AF65-F5344CB8AC3E}">
        <p14:creationId xmlns:p14="http://schemas.microsoft.com/office/powerpoint/2010/main" val="810403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January 2015</a:t>
            </a:r>
            <a:endParaRPr lang="en-US"/>
          </a:p>
        </p:txBody>
      </p:sp>
      <p:sp>
        <p:nvSpPr>
          <p:cNvPr id="4" name="Footer Placeholder 3"/>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BBB26D7F-8714-4246-8FD6-84ABBFA0E3B2}" type="slidenum">
              <a:rPr lang="en-US"/>
              <a:pPr/>
              <a:t>‹#›</a:t>
            </a:fld>
            <a:endParaRPr lang="en-US"/>
          </a:p>
        </p:txBody>
      </p:sp>
    </p:spTree>
    <p:extLst>
      <p:ext uri="{BB962C8B-B14F-4D97-AF65-F5344CB8AC3E}">
        <p14:creationId xmlns:p14="http://schemas.microsoft.com/office/powerpoint/2010/main" val="2770304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January 2015</a:t>
            </a:r>
            <a:endParaRPr lang="en-US"/>
          </a:p>
        </p:txBody>
      </p:sp>
      <p:sp>
        <p:nvSpPr>
          <p:cNvPr id="3" name="Footer Placeholder 2"/>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94C6A4A8-B33E-7A42-8246-EA297EB53027}" type="slidenum">
              <a:rPr lang="en-US"/>
              <a:pPr/>
              <a:t>‹#›</a:t>
            </a:fld>
            <a:endParaRPr lang="en-US"/>
          </a:p>
        </p:txBody>
      </p:sp>
    </p:spTree>
    <p:extLst>
      <p:ext uri="{BB962C8B-B14F-4D97-AF65-F5344CB8AC3E}">
        <p14:creationId xmlns:p14="http://schemas.microsoft.com/office/powerpoint/2010/main" val="3771312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January 2015</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66A4FEAF-7174-E047-83E5-4846D28097EC}" type="slidenum">
              <a:rPr lang="en-US"/>
              <a:pPr/>
              <a:t>‹#›</a:t>
            </a:fld>
            <a:endParaRPr lang="en-US"/>
          </a:p>
        </p:txBody>
      </p:sp>
    </p:spTree>
    <p:extLst>
      <p:ext uri="{BB962C8B-B14F-4D97-AF65-F5344CB8AC3E}">
        <p14:creationId xmlns:p14="http://schemas.microsoft.com/office/powerpoint/2010/main" val="1703129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January 2015</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3379CD0C-3B38-F74B-83B1-D21E9DF204CB}" type="slidenum">
              <a:rPr lang="en-US"/>
              <a:pPr/>
              <a:t>‹#›</a:t>
            </a:fld>
            <a:endParaRPr lang="en-US"/>
          </a:p>
        </p:txBody>
      </p:sp>
    </p:spTree>
    <p:extLst>
      <p:ext uri="{BB962C8B-B14F-4D97-AF65-F5344CB8AC3E}">
        <p14:creationId xmlns:p14="http://schemas.microsoft.com/office/powerpoint/2010/main" val="13312961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none" lIns="0" tIns="0" rIns="0" bIns="0" numCol="1" anchor="b" anchorCtr="0" compatLnSpc="1">
            <a:prstTxWarp prst="textNoShape">
              <a:avLst/>
            </a:prstTxWarp>
            <a:spAutoFit/>
          </a:bodyPr>
          <a:lstStyle>
            <a:lvl1pPr>
              <a:defRPr sz="1800" b="1"/>
            </a:lvl1pPr>
          </a:lstStyle>
          <a:p>
            <a:r>
              <a:rPr lang="en-US" smtClean="0"/>
              <a:t>January 2015</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none" lIns="0" tIns="0" rIns="0" bIns="0" numCol="1" anchor="t" anchorCtr="0" compatLnSpc="1">
            <a:prstTxWarp prst="textNoShape">
              <a:avLst/>
            </a:prstTxWarp>
            <a:spAutoFit/>
          </a:bodyPr>
          <a:lstStyle>
            <a:lvl1pPr algn="r">
              <a:defRPr/>
            </a:lvl1pPr>
          </a:lstStyle>
          <a:p>
            <a:r>
              <a:rPr lang="en-US" smtClean="0"/>
              <a:t>Donald Eastlake 3rd, Huawei Technologies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19E3275A-E46C-D84B-8464-101992D07C13}" type="slidenum">
              <a:rPr lang="en-US"/>
              <a:pPr/>
              <a:t>‹#›</a:t>
            </a:fld>
            <a:endParaRPr lang="en-US"/>
          </a:p>
        </p:txBody>
      </p:sp>
      <p:sp>
        <p:nvSpPr>
          <p:cNvPr id="1031" name="Rectangle 7"/>
          <p:cNvSpPr>
            <a:spLocks noChangeArrowheads="1"/>
          </p:cNvSpPr>
          <p:nvPr/>
        </p:nvSpPr>
        <p:spPr bwMode="auto">
          <a:xfrm>
            <a:off x="5252268" y="332601"/>
            <a:ext cx="353949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b">
            <a:spAutoFit/>
          </a:bodyPr>
          <a:lstStyle/>
          <a:p>
            <a:pPr marL="457200" lvl="4" algn="ctr"/>
            <a:r>
              <a:rPr lang="en-US" sz="1800" b="1" dirty="0"/>
              <a:t>doc.: IEEE </a:t>
            </a:r>
            <a:r>
              <a:rPr lang="en-US" sz="1800" b="1" dirty="0" smtClean="0"/>
              <a:t>P802.11-14/1589r2</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ea typeface="ＭＳ Ｐゴシック" charset="0"/>
        </a:defRPr>
      </a:lvl2pPr>
      <a:lvl3pPr algn="ctr" rtl="0" eaLnBrk="0" fontAlgn="base" hangingPunct="0">
        <a:spcBef>
          <a:spcPct val="0"/>
        </a:spcBef>
        <a:spcAft>
          <a:spcPct val="0"/>
        </a:spcAft>
        <a:defRPr sz="3200" b="1">
          <a:solidFill>
            <a:schemeClr val="tx2"/>
          </a:solidFill>
          <a:latin typeface="Times New Roman" charset="0"/>
          <a:ea typeface="ＭＳ Ｐゴシック" charset="0"/>
        </a:defRPr>
      </a:lvl3pPr>
      <a:lvl4pPr algn="ctr" rtl="0" eaLnBrk="0" fontAlgn="base" hangingPunct="0">
        <a:spcBef>
          <a:spcPct val="0"/>
        </a:spcBef>
        <a:spcAft>
          <a:spcPct val="0"/>
        </a:spcAft>
        <a:defRPr sz="3200" b="1">
          <a:solidFill>
            <a:schemeClr val="tx2"/>
          </a:solidFill>
          <a:latin typeface="Times New Roman" charset="0"/>
          <a:ea typeface="ＭＳ Ｐゴシック" charset="0"/>
        </a:defRPr>
      </a:lvl4pPr>
      <a:lvl5pPr algn="ctr" rtl="0" eaLnBrk="0" fontAlgn="base" hangingPunct="0">
        <a:spcBef>
          <a:spcPct val="0"/>
        </a:spcBef>
        <a:spcAft>
          <a:spcPct val="0"/>
        </a:spcAft>
        <a:defRPr sz="3200" b="1">
          <a:solidFill>
            <a:schemeClr val="tx2"/>
          </a:solidFill>
          <a:latin typeface="Times New Roman" charset="0"/>
          <a:ea typeface="ＭＳ Ｐゴシック" charset="0"/>
        </a:defRPr>
      </a:lvl5pPr>
      <a:lvl6pPr marL="457200" algn="ctr" rtl="0" eaLnBrk="0" fontAlgn="base" hangingPunct="0">
        <a:spcBef>
          <a:spcPct val="0"/>
        </a:spcBef>
        <a:spcAft>
          <a:spcPct val="0"/>
        </a:spcAft>
        <a:defRPr sz="3200" b="1">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200" b="1">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200" b="1">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200" b="1">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defRPr>
      </a:lvl2pPr>
      <a:lvl3pPr marL="1085850" indent="-228600" algn="l" rtl="0" eaLnBrk="0" fontAlgn="base" hangingPunct="0">
        <a:spcBef>
          <a:spcPct val="20000"/>
        </a:spcBef>
        <a:spcAft>
          <a:spcPct val="0"/>
        </a:spcAft>
        <a:buChar char="•"/>
        <a:defRPr>
          <a:solidFill>
            <a:schemeClr val="tx1"/>
          </a:solidFill>
          <a:latin typeface="+mn-lt"/>
          <a:ea typeface="+mn-ea"/>
        </a:defRPr>
      </a:lvl3pPr>
      <a:lvl4pPr marL="1428750" indent="-228600" algn="l" rtl="0" eaLnBrk="0" fontAlgn="base" hangingPunct="0">
        <a:spcBef>
          <a:spcPct val="20000"/>
        </a:spcBef>
        <a:spcAft>
          <a:spcPct val="0"/>
        </a:spcAft>
        <a:buChar char="–"/>
        <a:defRPr sz="1600">
          <a:solidFill>
            <a:schemeClr val="tx1"/>
          </a:solidFill>
          <a:latin typeface="+mn-lt"/>
          <a:ea typeface="+mn-ea"/>
        </a:defRPr>
      </a:lvl4pPr>
      <a:lvl5pPr marL="1771650" indent="-228600" algn="l" rtl="0" eaLnBrk="0" fontAlgn="base" hangingPunct="0">
        <a:spcBef>
          <a:spcPct val="20000"/>
        </a:spcBef>
        <a:spcAft>
          <a:spcPct val="0"/>
        </a:spcAft>
        <a:buChar char="•"/>
        <a:defRPr sz="1600">
          <a:solidFill>
            <a:schemeClr val="tx1"/>
          </a:solidFill>
          <a:latin typeface="+mn-lt"/>
          <a:ea typeface="+mn-ea"/>
        </a:defRPr>
      </a:lvl5pPr>
      <a:lvl6pPr marL="2228850" indent="-228600" algn="l" rtl="0" eaLnBrk="0" fontAlgn="base" hangingPunct="0">
        <a:spcBef>
          <a:spcPct val="20000"/>
        </a:spcBef>
        <a:spcAft>
          <a:spcPct val="0"/>
        </a:spcAft>
        <a:buChar char="•"/>
        <a:defRPr sz="1600">
          <a:solidFill>
            <a:schemeClr val="tx1"/>
          </a:solidFill>
          <a:latin typeface="+mn-lt"/>
          <a:ea typeface="+mn-ea"/>
        </a:defRPr>
      </a:lvl6pPr>
      <a:lvl7pPr marL="2686050" indent="-228600" algn="l" rtl="0" eaLnBrk="0" fontAlgn="base" hangingPunct="0">
        <a:spcBef>
          <a:spcPct val="20000"/>
        </a:spcBef>
        <a:spcAft>
          <a:spcPct val="0"/>
        </a:spcAft>
        <a:buChar char="•"/>
        <a:defRPr sz="1600">
          <a:solidFill>
            <a:schemeClr val="tx1"/>
          </a:solidFill>
          <a:latin typeface="+mn-lt"/>
          <a:ea typeface="+mn-ea"/>
        </a:defRPr>
      </a:lvl7pPr>
      <a:lvl8pPr marL="3143250" indent="-228600" algn="l" rtl="0" eaLnBrk="0" fontAlgn="base" hangingPunct="0">
        <a:spcBef>
          <a:spcPct val="20000"/>
        </a:spcBef>
        <a:spcAft>
          <a:spcPct val="0"/>
        </a:spcAft>
        <a:buChar char="•"/>
        <a:defRPr sz="1600">
          <a:solidFill>
            <a:schemeClr val="tx1"/>
          </a:solidFill>
          <a:latin typeface="+mn-lt"/>
          <a:ea typeface="+mn-ea"/>
        </a:defRPr>
      </a:lvl8pPr>
      <a:lvl9pPr marL="3600450" indent="-228600" algn="l" rtl="0" eaLnBrk="0" fontAlgn="base" hangingPunct="0">
        <a:spcBef>
          <a:spcPct val="20000"/>
        </a:spcBef>
        <a:spcAft>
          <a:spcPct val="0"/>
        </a:spcAft>
        <a:buChar char="•"/>
        <a:defRPr sz="16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d3e3e3@gmail.com" TargetMode="External"/><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hyperlink" Target="mailto:mark.hamilton@spectralink.com"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www.ieee.org/portal/cms_docs/about/CoE_poster.pdf" TargetMode="External"/><Relationship Id="rId3" Type="http://schemas.openxmlformats.org/officeDocument/2006/relationships/hyperlink" Target="http://standards.ieee.org/board/pat/pat-slideset.ppt" TargetMode="External"/><Relationship Id="rId7" Type="http://schemas.openxmlformats.org/officeDocument/2006/relationships/hyperlink" Target="http://standards.ieee.org/resources/antitrust-guidelines.pdf" TargetMode="External"/><Relationship Id="rId12" Type="http://schemas.openxmlformats.org/officeDocument/2006/relationships/hyperlink" Target="https://mentor.ieee.org/802-ec/dcn/09/ec-09-0006-02-00EC-draft-revision-of-the-lmsc-om-for-wg-p-p.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tandards.ieee.org/faqs/affiliationFAQ.html" TargetMode="External"/><Relationship Id="rId11" Type="http://schemas.openxmlformats.org/officeDocument/2006/relationships/hyperlink" Target="https://mentor.ieee.org/802-ec/dcn/09/ec-09-0005-02-00EC-draft-revised-lmsc-p-p-for-wg-p-p-ballot.pdf" TargetMode="External"/><Relationship Id="rId5" Type="http://schemas.openxmlformats.org/officeDocument/2006/relationships/hyperlink" Target="http://standards.ieee.org/board/pat/loa.pdf" TargetMode="External"/><Relationship Id="rId10" Type="http://schemas.openxmlformats.org/officeDocument/2006/relationships/hyperlink" Target="https://mentor.ieee.org/802-ec/dcn/09/ec-09-0007-02-00EC-draft-lmsc-wg-p-p.pdf" TargetMode="External"/><Relationship Id="rId4" Type="http://schemas.openxmlformats.org/officeDocument/2006/relationships/hyperlink" Target="http://standards.ieee.org/board/pat/faq.pdf" TargetMode="External"/><Relationship Id="rId9" Type="http://schemas.openxmlformats.org/officeDocument/2006/relationships/hyperlink" Target="https://mentor.ieee.org/802.11/dcn/09/11-09-0002-04-0000-802-11-operations-manual.doc"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mailto:d3e3e3@gmail.com"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www.ieee802.org/11/private/Draft_Standards/11ak/Draft%20P802.11ak_D0.06.pdf"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5" Type="http://schemas.openxmlformats.org/officeDocument/2006/relationships/hyperlink" Target="http://www.ieee802.org/1/files/private/ac-rev-drafts/d1/802-1ac-rev-d1-0.pdf" TargetMode="External"/><Relationship Id="rId4" Type="http://schemas.openxmlformats.org/officeDocument/2006/relationships/hyperlink" Target="http://www.ieee802.org/1/files/private/bz-drafts/d1/802-1Qbz-d1-5.pdf"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guides/bylaws/sect6-7.html"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standards.ieee.org/board/pat/pat-material.html" TargetMode="External"/><Relationship Id="rId4" Type="http://schemas.openxmlformats.org/officeDocument/2006/relationships/hyperlink" Target="http://standards.ieee.org/guides/opman/sect6.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Date Placeholder 4"/>
          <p:cNvSpPr>
            <a:spLocks noGrp="1"/>
          </p:cNvSpPr>
          <p:nvPr>
            <p:ph type="dt" sz="half" idx="10"/>
          </p:nvPr>
        </p:nvSpPr>
        <p:spPr/>
        <p:txBody>
          <a:bodyPr/>
          <a:lstStyle/>
          <a:p>
            <a:r>
              <a:rPr lang="en-US" smtClean="0"/>
              <a:t>January 2015</a:t>
            </a:r>
            <a:endParaRPr lang="en-US"/>
          </a:p>
        </p:txBody>
      </p:sp>
      <p:sp>
        <p:nvSpPr>
          <p:cNvPr id="26" name="Footer Placeholder 5"/>
          <p:cNvSpPr>
            <a:spLocks noGrp="1"/>
          </p:cNvSpPr>
          <p:nvPr>
            <p:ph type="ftr" sz="quarter" idx="11"/>
          </p:nvPr>
        </p:nvSpPr>
        <p:spPr/>
        <p:txBody>
          <a:bodyPr/>
          <a:lstStyle/>
          <a:p>
            <a:r>
              <a:rPr lang="en-US" smtClean="0"/>
              <a:t>Donald Eastlake 3rd, Huawei Technologies</a:t>
            </a:r>
            <a:endParaRPr lang="en-US"/>
          </a:p>
        </p:txBody>
      </p:sp>
      <p:sp>
        <p:nvSpPr>
          <p:cNvPr id="27" name="Slide Number Placeholder 6"/>
          <p:cNvSpPr>
            <a:spLocks noGrp="1"/>
          </p:cNvSpPr>
          <p:nvPr>
            <p:ph type="sldNum" sz="quarter" idx="12"/>
          </p:nvPr>
        </p:nvSpPr>
        <p:spPr/>
        <p:txBody>
          <a:bodyPr/>
          <a:lstStyle/>
          <a:p>
            <a:r>
              <a:rPr lang="en-US"/>
              <a:t>Slide </a:t>
            </a:r>
            <a:fld id="{4CEC91F7-929A-F34C-9B79-77717372B2B7}"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latin typeface="Arial" charset="0"/>
              </a:rPr>
              <a:t>January 2015 802.11ak Agenda</a:t>
            </a:r>
            <a:endParaRPr lang="en-US" dirty="0">
              <a:latin typeface="Arial" charset="0"/>
            </a:endParaRPr>
          </a:p>
        </p:txBody>
      </p:sp>
      <p:sp>
        <p:nvSpPr>
          <p:cNvPr id="30726" name="Rectangle 6"/>
          <p:cNvSpPr>
            <a:spLocks noGrp="1" noChangeArrowheads="1"/>
          </p:cNvSpPr>
          <p:nvPr>
            <p:ph type="body" sz="half" idx="1"/>
          </p:nvPr>
        </p:nvSpPr>
        <p:spPr>
          <a:xfrm>
            <a:off x="685800" y="1752600"/>
            <a:ext cx="7772400" cy="1219200"/>
          </a:xfrm>
          <a:noFill/>
          <a:ln/>
        </p:spPr>
        <p:txBody>
          <a:bodyPr/>
          <a:lstStyle/>
          <a:p>
            <a:pPr algn="ctr">
              <a:buFontTx/>
              <a:buNone/>
            </a:pPr>
            <a:r>
              <a:rPr lang="en-US" sz="1800" dirty="0">
                <a:latin typeface="Arial" charset="0"/>
              </a:rPr>
              <a:t>Date:</a:t>
            </a:r>
            <a:r>
              <a:rPr lang="en-US" sz="1800" b="0" dirty="0">
                <a:latin typeface="Arial" charset="0"/>
              </a:rPr>
              <a:t> </a:t>
            </a:r>
            <a:r>
              <a:rPr lang="en-US" sz="1800" b="0" dirty="0" smtClean="0">
                <a:latin typeface="Arial" charset="0"/>
              </a:rPr>
              <a:t>2015-01-11</a:t>
            </a:r>
            <a:endParaRPr lang="en-US" sz="1800" b="0" dirty="0">
              <a:latin typeface="Arial" charset="0"/>
            </a:endParaRPr>
          </a:p>
        </p:txBody>
      </p:sp>
      <p:sp>
        <p:nvSpPr>
          <p:cNvPr id="30732" name="Rectangle 12"/>
          <p:cNvSpPr>
            <a:spLocks noChangeArrowheads="1"/>
          </p:cNvSpPr>
          <p:nvPr/>
        </p:nvSpPr>
        <p:spPr bwMode="auto">
          <a:xfrm>
            <a:off x="533400" y="2057400"/>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p>
            <a:pPr marL="342900" indent="-342900">
              <a:spcBef>
                <a:spcPct val="20000"/>
              </a:spcBef>
            </a:pPr>
            <a:r>
              <a:rPr lang="en-US" sz="2000" b="1" dirty="0"/>
              <a:t>Authors:</a:t>
            </a:r>
          </a:p>
        </p:txBody>
      </p:sp>
      <p:graphicFrame>
        <p:nvGraphicFramePr>
          <p:cNvPr id="30754" name="Group 34"/>
          <p:cNvGraphicFramePr>
            <a:graphicFrameLocks noGrp="1"/>
          </p:cNvGraphicFramePr>
          <p:nvPr>
            <p:ph sz="half" idx="2"/>
            <p:extLst>
              <p:ext uri="{D42A27DB-BD31-4B8C-83A1-F6EECF244321}">
                <p14:modId xmlns:p14="http://schemas.microsoft.com/office/powerpoint/2010/main" val="3255394280"/>
              </p:ext>
            </p:extLst>
          </p:nvPr>
        </p:nvGraphicFramePr>
        <p:xfrm>
          <a:off x="685800" y="2590799"/>
          <a:ext cx="7772400" cy="1950721"/>
        </p:xfrm>
        <a:graphic>
          <a:graphicData uri="http://schemas.openxmlformats.org/drawingml/2006/table">
            <a:tbl>
              <a:tblPr/>
              <a:tblGrid>
                <a:gridCol w="1701800"/>
                <a:gridCol w="1406525"/>
                <a:gridCol w="1387475"/>
                <a:gridCol w="1600200"/>
                <a:gridCol w="1676400"/>
              </a:tblGrid>
              <a:tr h="3444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charset="0"/>
                          <a:ea typeface="ＭＳ Ｐゴシック" charset="0"/>
                        </a:rPr>
                        <a:t>Name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charset="0"/>
                          <a:ea typeface="ＭＳ Ｐゴシック" charset="0"/>
                        </a:rPr>
                        <a:t>Affiliations</a:t>
                      </a:r>
                      <a:endParaRPr kumimoji="0" lang="en-US" sz="1400" b="1" i="0" u="none" strike="noStrike" cap="none" normalizeH="0" baseline="0" dirty="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charset="0"/>
                          <a:ea typeface="ＭＳ Ｐゴシック" charset="0"/>
                        </a:rPr>
                        <a:t>Address</a:t>
                      </a:r>
                      <a:endParaRPr kumimoji="0" lang="en-US" sz="1400" b="1" i="0" u="none" strike="noStrike" cap="none" normalizeH="0" baseline="0" dirty="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charset="0"/>
                          <a:ea typeface="ＭＳ Ｐゴシック" charset="0"/>
                        </a:rPr>
                        <a:t>Phone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Email</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22313">
                <a:tc>
                  <a:txBody>
                    <a:bodyPr/>
                    <a:lstStyle/>
                    <a:p>
                      <a:pPr marL="0" marR="0" algn="ctr">
                        <a:spcBef>
                          <a:spcPts val="0"/>
                        </a:spcBef>
                        <a:spcAft>
                          <a:spcPts val="1200"/>
                        </a:spcAft>
                      </a:pPr>
                      <a:r>
                        <a:rPr lang="en-US" sz="1600" b="0" dirty="0">
                          <a:effectLst/>
                          <a:latin typeface="Times New Roman"/>
                          <a:ea typeface="Times New Roman"/>
                        </a:rPr>
                        <a:t>Donald Eastlake</a:t>
                      </a:r>
                      <a:endParaRPr lang="en-US" sz="2800" b="1" dirty="0">
                        <a:effectLst/>
                        <a:latin typeface="Times New Roman"/>
                        <a:ea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dirty="0">
                          <a:effectLst/>
                          <a:latin typeface="Times New Roman"/>
                          <a:ea typeface="Times New Roman"/>
                        </a:rPr>
                        <a:t>Huawei Technologies</a:t>
                      </a:r>
                      <a:endParaRPr lang="en-US" sz="28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a:effectLst/>
                          <a:latin typeface="Times New Roman"/>
                          <a:ea typeface="Times New Roman"/>
                        </a:rPr>
                        <a:t>155 Beaver Street, Milford, MA 01757 USA</a:t>
                      </a:r>
                      <a:endParaRPr lang="en-US" sz="24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a:effectLst/>
                          <a:latin typeface="Times New Roman"/>
                          <a:ea typeface="Times New Roman"/>
                        </a:rPr>
                        <a:t>+1-508-333-2270</a:t>
                      </a:r>
                      <a:endParaRPr lang="en-US" sz="28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dirty="0">
                          <a:effectLst/>
                          <a:latin typeface="Times New Roman"/>
                          <a:ea typeface="Times New Roman"/>
                          <a:hlinkClick r:id="rId3"/>
                        </a:rPr>
                        <a:t>d3e3e3@gmail.com</a:t>
                      </a:r>
                      <a:endParaRPr lang="en-US" sz="32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22313">
                <a:tc>
                  <a:txBody>
                    <a:bodyPr/>
                    <a:lstStyle/>
                    <a:p>
                      <a:pPr marL="0" marR="0" algn="ctr">
                        <a:spcBef>
                          <a:spcPts val="0"/>
                        </a:spcBef>
                        <a:spcAft>
                          <a:spcPts val="1200"/>
                        </a:spcAft>
                      </a:pPr>
                      <a:r>
                        <a:rPr lang="en-US" sz="1600" b="0" kern="1200" dirty="0" smtClean="0">
                          <a:solidFill>
                            <a:schemeClr val="tx1"/>
                          </a:solidFill>
                          <a:effectLst/>
                          <a:latin typeface="Times New Roman"/>
                          <a:ea typeface="Times New Roman"/>
                          <a:cs typeface="+mn-cs"/>
                        </a:rPr>
                        <a:t>Mark Hamilton</a:t>
                      </a:r>
                      <a:endParaRPr lang="en-US" sz="1600" b="0" kern="1200" dirty="0">
                        <a:solidFill>
                          <a:schemeClr val="tx1"/>
                        </a:solidFill>
                        <a:effectLst/>
                        <a:latin typeface="Times New Roman"/>
                        <a:ea typeface="Times New Roman"/>
                        <a:cs typeface="+mn-cs"/>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kern="1200" dirty="0" smtClean="0">
                          <a:solidFill>
                            <a:schemeClr val="tx1"/>
                          </a:solidFill>
                          <a:effectLst/>
                          <a:latin typeface="Times New Roman"/>
                          <a:ea typeface="Times New Roman"/>
                          <a:cs typeface="+mn-cs"/>
                        </a:rPr>
                        <a:t>Spectralink</a:t>
                      </a:r>
                      <a:endParaRPr lang="en-US" sz="1600" b="0" kern="1200" dirty="0">
                        <a:solidFill>
                          <a:schemeClr val="tx1"/>
                        </a:solidFill>
                        <a:effectLst/>
                        <a:latin typeface="Times New Roman"/>
                        <a:ea typeface="Times New Roman"/>
                        <a:cs typeface="+mn-cs"/>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kern="1200" dirty="0" smtClean="0">
                          <a:solidFill>
                            <a:schemeClr val="tx1"/>
                          </a:solidFill>
                          <a:effectLst/>
                          <a:latin typeface="Times New Roman"/>
                          <a:ea typeface="Times New Roman"/>
                          <a:cs typeface="+mn-cs"/>
                        </a:rPr>
                        <a:t>2560 55</a:t>
                      </a:r>
                      <a:r>
                        <a:rPr lang="en-US" sz="1600" b="0" kern="1200" baseline="30000" dirty="0" smtClean="0">
                          <a:solidFill>
                            <a:schemeClr val="tx1"/>
                          </a:solidFill>
                          <a:effectLst/>
                          <a:latin typeface="Times New Roman"/>
                          <a:ea typeface="Times New Roman"/>
                          <a:cs typeface="+mn-cs"/>
                        </a:rPr>
                        <a:t>th</a:t>
                      </a:r>
                      <a:r>
                        <a:rPr lang="en-US" sz="1600" b="0" kern="1200" dirty="0" smtClean="0">
                          <a:solidFill>
                            <a:schemeClr val="tx1"/>
                          </a:solidFill>
                          <a:effectLst/>
                          <a:latin typeface="Times New Roman"/>
                          <a:ea typeface="Times New Roman"/>
                          <a:cs typeface="+mn-cs"/>
                        </a:rPr>
                        <a:t> St</a:t>
                      </a:r>
                    </a:p>
                    <a:p>
                      <a:pPr marL="0" marR="0" algn="ctr">
                        <a:spcBef>
                          <a:spcPts val="0"/>
                        </a:spcBef>
                        <a:spcAft>
                          <a:spcPts val="1200"/>
                        </a:spcAft>
                      </a:pPr>
                      <a:r>
                        <a:rPr lang="en-US" sz="1600" b="0" kern="1200" dirty="0" smtClean="0">
                          <a:solidFill>
                            <a:schemeClr val="tx1"/>
                          </a:solidFill>
                          <a:effectLst/>
                          <a:latin typeface="Times New Roman"/>
                          <a:ea typeface="Times New Roman"/>
                          <a:cs typeface="+mn-cs"/>
                        </a:rPr>
                        <a:t>Boulder, CO 80301 USA</a:t>
                      </a:r>
                      <a:endParaRPr lang="en-US" sz="1600" b="0" kern="1200" dirty="0">
                        <a:solidFill>
                          <a:schemeClr val="tx1"/>
                        </a:solidFill>
                        <a:effectLst/>
                        <a:latin typeface="Times New Roman"/>
                        <a:ea typeface="Times New Roman"/>
                        <a:cs typeface="+mn-cs"/>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kern="1200" dirty="0" smtClean="0">
                          <a:solidFill>
                            <a:schemeClr val="tx1"/>
                          </a:solidFill>
                          <a:effectLst/>
                          <a:latin typeface="Times New Roman"/>
                          <a:ea typeface="Times New Roman"/>
                          <a:cs typeface="+mn-cs"/>
                        </a:rPr>
                        <a:t>+1-303-441-7553</a:t>
                      </a:r>
                      <a:endParaRPr lang="en-US" sz="1600" b="0" kern="1200" dirty="0">
                        <a:solidFill>
                          <a:schemeClr val="tx1"/>
                        </a:solidFill>
                        <a:effectLst/>
                        <a:latin typeface="Times New Roman"/>
                        <a:ea typeface="Times New Roman"/>
                        <a:cs typeface="+mn-cs"/>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kern="1200" dirty="0" smtClean="0">
                          <a:solidFill>
                            <a:schemeClr val="tx1"/>
                          </a:solidFill>
                          <a:effectLst/>
                          <a:latin typeface="Times New Roman"/>
                          <a:ea typeface="Times New Roman"/>
                          <a:cs typeface="+mn-cs"/>
                          <a:hlinkClick r:id="rId4"/>
                        </a:rPr>
                        <a:t>mark.hamilton@spectralink.com</a:t>
                      </a:r>
                      <a:r>
                        <a:rPr lang="en-US" sz="1600" b="0" kern="1200" dirty="0" smtClean="0">
                          <a:solidFill>
                            <a:schemeClr val="tx1"/>
                          </a:solidFill>
                          <a:effectLst/>
                          <a:latin typeface="Times New Roman"/>
                          <a:ea typeface="Times New Roman"/>
                          <a:cs typeface="+mn-cs"/>
                        </a:rPr>
                        <a:t> </a:t>
                      </a:r>
                      <a:endParaRPr lang="en-US" sz="1600" b="0" kern="1200" dirty="0">
                        <a:solidFill>
                          <a:schemeClr val="tx1"/>
                        </a:solidFill>
                        <a:effectLst/>
                        <a:latin typeface="Times New Roman"/>
                        <a:ea typeface="Times New Roman"/>
                        <a:cs typeface="+mn-cs"/>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6"/>
          <p:cNvSpPr>
            <a:spLocks noGrp="1" noChangeArrowheads="1"/>
          </p:cNvSpPr>
          <p:nvPr>
            <p:ph type="title"/>
          </p:nvPr>
        </p:nvSpPr>
        <p:spPr>
          <a:xfrm>
            <a:off x="457200" y="304800"/>
            <a:ext cx="8229600" cy="1143000"/>
          </a:xfrm>
        </p:spPr>
        <p:txBody>
          <a:bodyPr/>
          <a:lstStyle/>
          <a:p>
            <a:r>
              <a:rPr lang="en-US">
                <a:latin typeface="Times New Roman" charset="0"/>
              </a:rPr>
              <a:t>Call for Potentially Essential Patents</a:t>
            </a:r>
          </a:p>
        </p:txBody>
      </p:sp>
      <p:sp>
        <p:nvSpPr>
          <p:cNvPr id="19459" name="Rectangle 1027"/>
          <p:cNvSpPr>
            <a:spLocks noGrp="1" noChangeArrowheads="1"/>
          </p:cNvSpPr>
          <p:nvPr>
            <p:ph type="body" idx="1"/>
          </p:nvPr>
        </p:nvSpPr>
        <p:spPr>
          <a:xfrm>
            <a:off x="685800" y="1752600"/>
            <a:ext cx="7772400" cy="4114800"/>
          </a:xfrm>
        </p:spPr>
        <p:txBody>
          <a:bodyPr/>
          <a:lstStyle/>
          <a:p>
            <a:pPr>
              <a:buFontTx/>
              <a:buNone/>
            </a:pPr>
            <a:r>
              <a:rPr lang="en-US" sz="2800">
                <a:latin typeface="Times New Roman" charset="0"/>
              </a:rPr>
              <a:t>	</a:t>
            </a:r>
            <a:r>
              <a:rPr lang="en-US" sz="2800">
                <a:solidFill>
                  <a:srgbClr val="003399"/>
                </a:solidFill>
                <a:latin typeface="Times New Roman"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solidFill>
                  <a:srgbClr val="003399"/>
                </a:solidFill>
                <a:latin typeface="Times New Roman" charset="0"/>
              </a:rPr>
              <a:t>Either speak up now or</a:t>
            </a:r>
          </a:p>
          <a:p>
            <a:pPr lvl="1"/>
            <a:r>
              <a:rPr lang="en-US">
                <a:solidFill>
                  <a:srgbClr val="003399"/>
                </a:solidFill>
                <a:latin typeface="Times New Roman" charset="0"/>
              </a:rPr>
              <a:t>Provide the chair of this group with the identity of the holder(s) of any and all such claims as soon as possible or</a:t>
            </a:r>
          </a:p>
          <a:p>
            <a:pPr lvl="1"/>
            <a:r>
              <a:rPr lang="en-US">
                <a:solidFill>
                  <a:srgbClr val="003399"/>
                </a:solidFill>
                <a:latin typeface="Times New Roman" charset="0"/>
              </a:rPr>
              <a:t>Cause an LOA to be submitted</a:t>
            </a:r>
          </a:p>
        </p:txBody>
      </p:sp>
      <p:sp>
        <p:nvSpPr>
          <p:cNvPr id="1946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January 2015</a:t>
            </a:r>
            <a:endParaRPr lang="en-US" sz="1800"/>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C0438AE-B249-9245-9AF3-FB2763E167E9}" type="slidenum">
              <a:rPr lang="en-US"/>
              <a:pPr/>
              <a:t>10</a:t>
            </a:fld>
            <a:endParaRPr lang="en-US"/>
          </a:p>
        </p:txBody>
      </p:sp>
      <p:sp>
        <p:nvSpPr>
          <p:cNvPr id="19462"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8610806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January 2015</a:t>
            </a:r>
            <a:endParaRPr lang="en-US" sz="1800"/>
          </a:p>
        </p:txBody>
      </p:sp>
      <p:sp>
        <p:nvSpPr>
          <p:cNvPr id="2048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
        <p:nvSpPr>
          <p:cNvPr id="2048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543B95AD-C13E-444C-AAF7-11DA1028BC59}" type="slidenum">
              <a:rPr lang="en-US"/>
              <a:pPr/>
              <a:t>11</a:t>
            </a:fld>
            <a:endParaRPr lang="en-US"/>
          </a:p>
        </p:txBody>
      </p:sp>
      <p:sp>
        <p:nvSpPr>
          <p:cNvPr id="20485" name="Rectangle 2"/>
          <p:cNvSpPr>
            <a:spLocks noGrp="1" noChangeArrowheads="1"/>
          </p:cNvSpPr>
          <p:nvPr>
            <p:ph type="title"/>
          </p:nvPr>
        </p:nvSpPr>
        <p:spPr>
          <a:xfrm>
            <a:off x="685800" y="533400"/>
            <a:ext cx="7772400" cy="609600"/>
          </a:xfrm>
        </p:spPr>
        <p:txBody>
          <a:bodyPr/>
          <a:lstStyle/>
          <a:p>
            <a:r>
              <a:rPr lang="en-US" sz="2400">
                <a:latin typeface="Times New Roman" charset="0"/>
              </a:rPr>
              <a:t>Other Documents and WebPages to Review</a:t>
            </a:r>
          </a:p>
        </p:txBody>
      </p:sp>
      <p:sp>
        <p:nvSpPr>
          <p:cNvPr id="20486" name="Rectangle 3"/>
          <p:cNvSpPr>
            <a:spLocks noGrp="1" noChangeArrowheads="1"/>
          </p:cNvSpPr>
          <p:nvPr>
            <p:ph type="body" idx="1"/>
          </p:nvPr>
        </p:nvSpPr>
        <p:spPr>
          <a:xfrm>
            <a:off x="685800" y="1066800"/>
            <a:ext cx="7772400" cy="5334000"/>
          </a:xfrm>
        </p:spPr>
        <p:txBody>
          <a:bodyPr/>
          <a:lstStyle/>
          <a:p>
            <a:pPr>
              <a:lnSpc>
                <a:spcPct val="80000"/>
              </a:lnSpc>
            </a:pPr>
            <a:r>
              <a:rPr lang="en-US" sz="2000" dirty="0">
                <a:latin typeface="Times New Roman" charset="0"/>
              </a:rPr>
              <a:t>Please review the documents at the following links:</a:t>
            </a:r>
            <a:br>
              <a:rPr lang="en-US" sz="2000" dirty="0">
                <a:latin typeface="Times New Roman" charset="0"/>
              </a:rPr>
            </a:br>
            <a:r>
              <a:rPr lang="en-US" sz="2000" dirty="0">
                <a:latin typeface="Times New Roman" charset="0"/>
              </a:rPr>
              <a:t>-  IEEE Patent Policy - </a:t>
            </a:r>
            <a:r>
              <a:rPr lang="en-US" sz="1800" dirty="0">
                <a:latin typeface="Times New Roman" charset="0"/>
                <a:hlinkClick r:id="rId3" tooltip="http://standards.ieee.org/board/pat/pat-slideset.ppt"/>
              </a:rPr>
              <a:t>http://standards.ieee.org/board/pat/pat-slideset.ppt</a:t>
            </a:r>
            <a:r>
              <a:rPr lang="en-US" sz="2000" dirty="0">
                <a:latin typeface="Times New Roman" charset="0"/>
              </a:rPr>
              <a:t/>
            </a:r>
            <a:br>
              <a:rPr lang="en-US" sz="2000" dirty="0">
                <a:latin typeface="Times New Roman" charset="0"/>
              </a:rPr>
            </a:br>
            <a:r>
              <a:rPr lang="en-US" sz="2000" dirty="0">
                <a:latin typeface="Times New Roman" charset="0"/>
              </a:rPr>
              <a:t>-  Patent FAQ - </a:t>
            </a:r>
            <a:r>
              <a:rPr lang="en-US" sz="1800" dirty="0">
                <a:latin typeface="Times New Roman" charset="0"/>
                <a:hlinkClick r:id="rId4" tooltip="http://standards.ieee.org/board/pat/faq.pdf"/>
              </a:rPr>
              <a:t>http://standards.ieee.org/board/pat/faq.pdf</a:t>
            </a:r>
            <a:r>
              <a:rPr lang="en-US" sz="2000" dirty="0">
                <a:latin typeface="Times New Roman" charset="0"/>
              </a:rPr>
              <a:t/>
            </a:r>
            <a:br>
              <a:rPr lang="en-US" sz="2000" dirty="0">
                <a:latin typeface="Times New Roman" charset="0"/>
              </a:rPr>
            </a:br>
            <a:r>
              <a:rPr lang="en-US" sz="2000" dirty="0">
                <a:latin typeface="Times New Roman" charset="0"/>
              </a:rPr>
              <a:t>-  </a:t>
            </a:r>
            <a:r>
              <a:rPr lang="en-US" sz="2000" dirty="0" err="1">
                <a:latin typeface="Times New Roman" charset="0"/>
              </a:rPr>
              <a:t>LoA</a:t>
            </a:r>
            <a:r>
              <a:rPr lang="en-US" sz="2000" dirty="0">
                <a:latin typeface="Times New Roman" charset="0"/>
              </a:rPr>
              <a:t> Form - </a:t>
            </a:r>
            <a:r>
              <a:rPr lang="en-US" sz="1800" dirty="0">
                <a:latin typeface="Times New Roman" charset="0"/>
                <a:hlinkClick r:id="rId5" tooltip="http://standards.ieee.org/board/pat/loa.pdf"/>
              </a:rPr>
              <a:t>http://standards.ieee.org/board/pat/loa.pdf</a:t>
            </a:r>
            <a:r>
              <a:rPr lang="en-US" sz="2000" dirty="0">
                <a:latin typeface="Times New Roman" charset="0"/>
              </a:rPr>
              <a:t/>
            </a:r>
            <a:br>
              <a:rPr lang="en-US" sz="2000" dirty="0">
                <a:latin typeface="Times New Roman" charset="0"/>
              </a:rPr>
            </a:br>
            <a:r>
              <a:rPr lang="en-US" sz="2000" dirty="0">
                <a:latin typeface="Times New Roman" charset="0"/>
              </a:rPr>
              <a:t>-  Affiliation FAQ -</a:t>
            </a:r>
            <a:r>
              <a:rPr lang="en-US" sz="1800" dirty="0">
                <a:latin typeface="Times New Roman" charset="0"/>
                <a:hlinkClick r:id="rId6" tooltip="http://standards.ieee.org/faqs/affiliationFAQ.html"/>
              </a:rPr>
              <a:t>http://standards.ieee.org/faqs/affiliationFAQ.html</a:t>
            </a:r>
            <a:endParaRPr lang="en-US" sz="1800" dirty="0">
              <a:latin typeface="Times New Roman" charset="0"/>
            </a:endParaRPr>
          </a:p>
          <a:p>
            <a:pPr>
              <a:lnSpc>
                <a:spcPct val="80000"/>
              </a:lnSpc>
              <a:buFontTx/>
              <a:buNone/>
            </a:pPr>
            <a:r>
              <a:rPr lang="en-US" sz="2000" dirty="0">
                <a:latin typeface="Times New Roman" charset="0"/>
              </a:rPr>
              <a:t>	-  Anti-Trust FAQ - </a:t>
            </a:r>
            <a:r>
              <a:rPr lang="en-US" sz="1800" dirty="0">
                <a:latin typeface="Times New Roman" charset="0"/>
                <a:hlinkClick r:id="rId7" tooltip="http://standards.ieee.org/resources/antitrust-guidelines.pdf"/>
              </a:rPr>
              <a:t>http://standards.ieee.org/resources/antitrust-guidelines.pdf</a:t>
            </a:r>
            <a:r>
              <a:rPr lang="en-US" sz="2000" dirty="0">
                <a:latin typeface="Times New Roman" charset="0"/>
              </a:rPr>
              <a:t/>
            </a:r>
            <a:br>
              <a:rPr lang="en-US" sz="2000" dirty="0">
                <a:latin typeface="Times New Roman" charset="0"/>
              </a:rPr>
            </a:br>
            <a:r>
              <a:rPr lang="en-US" sz="2000" dirty="0">
                <a:latin typeface="Times New Roman" charset="0"/>
              </a:rPr>
              <a:t>-  Ethics - </a:t>
            </a:r>
            <a:r>
              <a:rPr lang="en-US" sz="1800" dirty="0">
                <a:latin typeface="Times New Roman" charset="0"/>
                <a:hlinkClick r:id="rId8" tooltip="http://www.ieee.org/portal/cms_docs/about/CoE_poster.pdf"/>
              </a:rPr>
              <a:t>http://www.ieee.org/portal/cms_docs/about/CoE_poster.pdf</a:t>
            </a:r>
            <a:r>
              <a:rPr lang="en-US" sz="1800" dirty="0">
                <a:latin typeface="Times New Roman" charset="0"/>
              </a:rPr>
              <a:t/>
            </a:r>
            <a:br>
              <a:rPr lang="en-US" sz="1800" dirty="0">
                <a:latin typeface="Times New Roman" charset="0"/>
              </a:rPr>
            </a:br>
            <a:r>
              <a:rPr lang="en-US" sz="2000" dirty="0">
                <a:latin typeface="Times New Roman" charset="0"/>
              </a:rPr>
              <a:t>-  IEEE 802.11 Working Group OM - </a:t>
            </a:r>
            <a:r>
              <a:rPr lang="en-US" sz="1800" dirty="0">
                <a:latin typeface="Times New Roman" charset="0"/>
                <a:hlinkClick r:id="rId9"/>
              </a:rPr>
              <a:t>https://mentor.ieee.org/802.11/dcn/09/11-09-0002-04-0000-802-11-operations-manual.doc</a:t>
            </a:r>
            <a:r>
              <a:rPr lang="en-US" sz="1800" dirty="0">
                <a:latin typeface="Times New Roman" charset="0"/>
              </a:rPr>
              <a:t> </a:t>
            </a:r>
            <a:endParaRPr lang="en-US" sz="2000" dirty="0">
              <a:latin typeface="Times New Roman" charset="0"/>
            </a:endParaRPr>
          </a:p>
          <a:p>
            <a:pPr>
              <a:lnSpc>
                <a:spcPct val="80000"/>
              </a:lnSpc>
            </a:pPr>
            <a:r>
              <a:rPr lang="en-US" sz="2000" dirty="0">
                <a:latin typeface="Times New Roman" charset="0"/>
              </a:rPr>
              <a:t>New 802 WG P&amp;P: </a:t>
            </a:r>
            <a:r>
              <a:rPr lang="en-US" sz="1800" dirty="0">
                <a:latin typeface="Times New Roman" charset="0"/>
                <a:hlinkClick r:id="rId10"/>
              </a:rPr>
              <a:t>https://mentor.ieee.org/802-ec/dcn/09/ec-09-0007-02-00EC-draft-lmsc-wg-p-p.pdf</a:t>
            </a:r>
            <a:endParaRPr lang="en-US" sz="1800" dirty="0">
              <a:latin typeface="Times New Roman" charset="0"/>
            </a:endParaRPr>
          </a:p>
          <a:p>
            <a:pPr>
              <a:lnSpc>
                <a:spcPct val="80000"/>
              </a:lnSpc>
            </a:pPr>
            <a:r>
              <a:rPr lang="en-US" sz="2000" dirty="0">
                <a:latin typeface="Times New Roman" charset="0"/>
              </a:rPr>
              <a:t>New 802 LMSC </a:t>
            </a:r>
            <a:r>
              <a:rPr lang="en-US" sz="2000" dirty="0" err="1">
                <a:latin typeface="Times New Roman" charset="0"/>
              </a:rPr>
              <a:t>P&amp;P:</a:t>
            </a:r>
            <a:r>
              <a:rPr lang="en-US" sz="1800" dirty="0" err="1">
                <a:latin typeface="Times New Roman" charset="0"/>
                <a:hlinkClick r:id="rId11"/>
              </a:rPr>
              <a:t>https</a:t>
            </a:r>
            <a:r>
              <a:rPr lang="en-US" sz="1800" dirty="0">
                <a:latin typeface="Times New Roman" charset="0"/>
                <a:hlinkClick r:id="rId11"/>
              </a:rPr>
              <a:t>://mentor.ieee.org/802-ec/dcn/09/ec-09-0005-02-00EC-draft-revised-lmsc-p-p-for-wg-p-p-ballot.pdf</a:t>
            </a:r>
            <a:endParaRPr lang="en-US" sz="1800" dirty="0">
              <a:latin typeface="Times New Roman" charset="0"/>
            </a:endParaRPr>
          </a:p>
          <a:p>
            <a:pPr>
              <a:lnSpc>
                <a:spcPct val="80000"/>
              </a:lnSpc>
            </a:pPr>
            <a:r>
              <a:rPr lang="en-US" sz="2000" dirty="0">
                <a:latin typeface="Times New Roman" charset="0"/>
              </a:rPr>
              <a:t>New 802 LMSC OM: </a:t>
            </a:r>
            <a:r>
              <a:rPr lang="en-US" sz="1800" dirty="0">
                <a:latin typeface="Times New Roman" charset="0"/>
                <a:hlinkClick r:id="rId12"/>
              </a:rPr>
              <a:t>https://mentor.ieee.org/802-ec/dcn/09/ec-09-0006-02-00EC-draft-revision-of-the-lmsc-om-for-wg-p-p.pdf</a:t>
            </a:r>
            <a:endParaRPr lang="en-US" sz="1800" dirty="0">
              <a:latin typeface="Times New Roman" charset="0"/>
            </a:endParaRPr>
          </a:p>
          <a:p>
            <a:pPr>
              <a:lnSpc>
                <a:spcPct val="80000"/>
              </a:lnSpc>
            </a:pPr>
            <a:endParaRPr lang="en-US" sz="1600" dirty="0">
              <a:latin typeface="Times New Roman" charset="0"/>
            </a:endParaRPr>
          </a:p>
        </p:txBody>
      </p:sp>
    </p:spTree>
    <p:extLst>
      <p:ext uri="{BB962C8B-B14F-4D97-AF65-F5344CB8AC3E}">
        <p14:creationId xmlns:p14="http://schemas.microsoft.com/office/powerpoint/2010/main" val="8470483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65125" y="304800"/>
            <a:ext cx="8458200" cy="1143000"/>
          </a:xfrm>
        </p:spPr>
        <p:txBody>
          <a:bodyPr/>
          <a:lstStyle/>
          <a:p>
            <a:r>
              <a:rPr lang="en-US">
                <a:latin typeface="Times New Roman" charset="0"/>
              </a:rPr>
              <a:t>Other Guidelines for IEEE WG Meetings</a:t>
            </a:r>
          </a:p>
        </p:txBody>
      </p:sp>
      <p:sp>
        <p:nvSpPr>
          <p:cNvPr id="2150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21508" name="Rectangle 4"/>
          <p:cNvSpPr>
            <a:spLocks noChangeArrowheads="1"/>
          </p:cNvSpPr>
          <p:nvPr/>
        </p:nvSpPr>
        <p:spPr bwMode="auto">
          <a:xfrm>
            <a:off x="457200" y="16002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700" u="sng">
              <a:solidFill>
                <a:srgbClr val="FF0000"/>
              </a:solidFill>
              <a:latin typeface="Arial" charset="0"/>
            </a:endParaRPr>
          </a:p>
          <a:p>
            <a:pPr marL="230188" indent="-230188">
              <a:lnSpc>
                <a:spcPct val="80000"/>
              </a:lnSpc>
              <a:spcBef>
                <a:spcPct val="20000"/>
              </a:spcBef>
              <a:spcAft>
                <a:spcPct val="40000"/>
              </a:spcAft>
              <a:buClr>
                <a:srgbClr val="CC3300"/>
              </a:buClr>
              <a:buSzPct val="50000"/>
              <a:buFont typeface="Monotype Sorts" charset="0"/>
              <a:buChar char="l"/>
            </a:pPr>
            <a:r>
              <a:rPr lang="en-US" sz="1800" b="1">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specific license rates, terms, or conditions.</a:t>
            </a:r>
          </a:p>
          <a:p>
            <a:pPr marL="1143000" lvl="2" indent="-228600">
              <a:lnSpc>
                <a:spcPct val="80000"/>
              </a:lnSpc>
              <a:spcBef>
                <a:spcPct val="20000"/>
              </a:spcBef>
              <a:spcAft>
                <a:spcPct val="40000"/>
              </a:spcAft>
              <a:buClr>
                <a:srgbClr val="CC3300"/>
              </a:buClr>
              <a:buSzPct val="50000"/>
              <a:buFont typeface="Monotype Sorts" charset="0"/>
              <a:buChar char="l"/>
            </a:pPr>
            <a:r>
              <a:rPr lang="en-US" sz="140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charset="0"/>
              <a:buChar char="l"/>
            </a:pPr>
            <a:r>
              <a:rPr lang="en-GB" sz="1400">
                <a:solidFill>
                  <a:srgbClr val="000099"/>
                </a:solidFill>
                <a:latin typeface="Arial" charset="0"/>
              </a:rPr>
              <a:t>Technical considerations remain primary focus</a:t>
            </a:r>
            <a:endParaRPr lang="en-US" sz="140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be silent if inappropriate topics are discussed … do formally object.</a:t>
            </a:r>
          </a:p>
          <a:p>
            <a:pPr marL="230188" indent="-230188" algn="ctr">
              <a:lnSpc>
                <a:spcPct val="80000"/>
              </a:lnSpc>
              <a:spcBef>
                <a:spcPct val="20000"/>
              </a:spcBef>
              <a:buClr>
                <a:srgbClr val="CC3300"/>
              </a:buClr>
              <a:buSzPct val="50000"/>
              <a:buFont typeface="Monotype Sorts" charset="0"/>
              <a:buNone/>
            </a:pPr>
            <a:r>
              <a:rPr lang="en-US" sz="1000" b="1">
                <a:solidFill>
                  <a:srgbClr val="000099"/>
                </a:solidFill>
                <a:latin typeface="Arial" charset="0"/>
              </a:rPr>
              <a:t>---------------------------------------------------------------   </a:t>
            </a:r>
            <a:endParaRPr lang="en-US" b="1">
              <a:solidFill>
                <a:srgbClr val="000099"/>
              </a:solidFill>
              <a:latin typeface="Arial" charset="0"/>
            </a:endParaRPr>
          </a:p>
          <a:p>
            <a:pPr marL="230188" indent="-230188" algn="ctr">
              <a:lnSpc>
                <a:spcPct val="80000"/>
              </a:lnSpc>
              <a:spcBef>
                <a:spcPct val="20000"/>
              </a:spcBef>
              <a:buClr>
                <a:srgbClr val="CC3300"/>
              </a:buClr>
              <a:buSzPct val="50000"/>
              <a:buFont typeface="Monotype Sorts" charset="0"/>
              <a:buNone/>
            </a:pPr>
            <a:r>
              <a:rPr lang="en-US" b="1">
                <a:solidFill>
                  <a:srgbClr val="000099"/>
                </a:solidFill>
                <a:latin typeface="Arial" charset="0"/>
              </a:rPr>
              <a:t>See </a:t>
            </a:r>
            <a:r>
              <a:rPr lang="en-US" b="1" i="1">
                <a:solidFill>
                  <a:srgbClr val="000099"/>
                </a:solidFill>
                <a:latin typeface="Arial" charset="0"/>
              </a:rPr>
              <a:t>IEEE-SA Standards Board Operations Manual</a:t>
            </a:r>
            <a:r>
              <a:rPr lang="en-US" b="1">
                <a:solidFill>
                  <a:srgbClr val="000099"/>
                </a:solidFill>
                <a:latin typeface="Arial" charset="0"/>
              </a:rPr>
              <a:t>, clause 5.3.10 and </a:t>
            </a:r>
            <a:r>
              <a:rPr lang="en-GB" b="1">
                <a:solidFill>
                  <a:srgbClr val="000099"/>
                </a:solidFill>
                <a:latin typeface="Arial" charset="0"/>
              </a:rPr>
              <a:t>“Promoting Competition and Innovation: What You Need to Know about the IEEE Standards Association's Antitrust and Competition Policy”</a:t>
            </a:r>
            <a:r>
              <a:rPr lang="en-US" b="1">
                <a:solidFill>
                  <a:srgbClr val="000099"/>
                </a:solidFill>
                <a:latin typeface="Arial" charset="0"/>
              </a:rPr>
              <a:t> for more details.</a:t>
            </a:r>
          </a:p>
        </p:txBody>
      </p:sp>
      <p:sp>
        <p:nvSpPr>
          <p:cNvPr id="21509"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January 2015</a:t>
            </a:r>
            <a:endParaRPr lang="en-US" sz="1800"/>
          </a:p>
        </p:txBody>
      </p:sp>
      <p:sp>
        <p:nvSpPr>
          <p:cNvPr id="215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40B2813-39C4-8A4B-BCF8-5587A7D70128}" type="slidenum">
              <a:rPr lang="en-US"/>
              <a:pPr/>
              <a:t>12</a:t>
            </a:fld>
            <a:endParaRPr lang="en-US"/>
          </a:p>
        </p:txBody>
      </p:sp>
      <p:sp>
        <p:nvSpPr>
          <p:cNvPr id="21511"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1549710980"/>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 plan 1 – open CIDs</a:t>
            </a:r>
            <a:endParaRPr lang="en-US" dirty="0"/>
          </a:p>
        </p:txBody>
      </p:sp>
      <p:sp>
        <p:nvSpPr>
          <p:cNvPr id="3" name="Content Placeholder 2"/>
          <p:cNvSpPr>
            <a:spLocks noGrp="1"/>
          </p:cNvSpPr>
          <p:nvPr>
            <p:ph idx="1"/>
          </p:nvPr>
        </p:nvSpPr>
        <p:spPr>
          <a:xfrm>
            <a:off x="685800" y="1600200"/>
            <a:ext cx="7772400" cy="4495800"/>
          </a:xfrm>
        </p:spPr>
        <p:txBody>
          <a:bodyPr/>
          <a:lstStyle/>
          <a:p>
            <a:pPr lvl="0"/>
            <a:r>
              <a:rPr lang="en-US" sz="1800" dirty="0" smtClean="0">
                <a:solidFill>
                  <a:srgbClr val="00B050"/>
                </a:solidFill>
              </a:rPr>
              <a:t>CID </a:t>
            </a:r>
            <a:r>
              <a:rPr lang="en-US" sz="1800" dirty="0">
                <a:solidFill>
                  <a:srgbClr val="00B050"/>
                </a:solidFill>
              </a:rPr>
              <a:t>7 - Change from a different UP to AC mapping to a difference Priority Control Point to UP mapping and remove changes to UP to AC mapping. – </a:t>
            </a:r>
            <a:r>
              <a:rPr lang="en-US" sz="1800" dirty="0" smtClean="0">
                <a:solidFill>
                  <a:srgbClr val="00B050"/>
                </a:solidFill>
              </a:rPr>
              <a:t>DONE</a:t>
            </a:r>
            <a:endParaRPr lang="en-US" sz="1800" dirty="0">
              <a:solidFill>
                <a:srgbClr val="00B050"/>
              </a:solidFill>
            </a:endParaRPr>
          </a:p>
          <a:p>
            <a:pPr lvl="0"/>
            <a:r>
              <a:rPr lang="en-US" sz="1800" dirty="0">
                <a:solidFill>
                  <a:srgbClr val="FFFF00"/>
                </a:solidFill>
              </a:rPr>
              <a:t>CID 33 - Since the real problem is that the non-GLK 802.11 MAC Service does not meet all the requirements of a MAC Service that can support 802.1Q Bridging.  Add text to 5.2 the describes two different MAC Service semantics – Mark H</a:t>
            </a:r>
          </a:p>
          <a:p>
            <a:pPr lvl="0"/>
            <a:r>
              <a:rPr lang="en-US" sz="1800" dirty="0">
                <a:solidFill>
                  <a:srgbClr val="FFFF00"/>
                </a:solidFill>
              </a:rPr>
              <a:t>CID 34 - Consider disallowing a GLK STA from entering POWER_SAVE state. – Mark H</a:t>
            </a:r>
          </a:p>
          <a:p>
            <a:pPr lvl="0"/>
            <a:r>
              <a:rPr lang="en-US" sz="1800" dirty="0">
                <a:solidFill>
                  <a:srgbClr val="FFFF00"/>
                </a:solidFill>
              </a:rPr>
              <a:t>CID 40 - Group addressed RA in A-MPDU, for GLK STAs?  Hmm.  Not sure about this one.  – Michael F</a:t>
            </a:r>
          </a:p>
          <a:p>
            <a:pPr lvl="0"/>
            <a:r>
              <a:rPr lang="en-US" sz="1800" dirty="0">
                <a:solidFill>
                  <a:srgbClr val="00B050"/>
                </a:solidFill>
              </a:rPr>
              <a:t>CID 41 - Annex Q definitely needs to clarify that the existing text is for non-GLK APs, and add discussion for GLK AP behavior</a:t>
            </a:r>
            <a:r>
              <a:rPr lang="en-US" sz="1800" dirty="0" smtClean="0">
                <a:solidFill>
                  <a:srgbClr val="00B050"/>
                </a:solidFill>
              </a:rPr>
              <a:t>. – Can wait</a:t>
            </a:r>
            <a:endParaRPr lang="en-US" sz="1800" dirty="0">
              <a:solidFill>
                <a:srgbClr val="00B050"/>
              </a:solidFill>
            </a:endParaRPr>
          </a:p>
          <a:p>
            <a:pPr lvl="0"/>
            <a:r>
              <a:rPr lang="en-US" sz="1800" dirty="0">
                <a:solidFill>
                  <a:srgbClr val="FFFF00"/>
                </a:solidFill>
              </a:rPr>
              <a:t>CID 62 - Modify the GCR related description in 9 and 10.24.16 to support a MPDU with Control Block. – Ganesh V</a:t>
            </a:r>
          </a:p>
          <a:p>
            <a:endParaRPr lang="en-US" dirty="0"/>
          </a:p>
        </p:txBody>
      </p:sp>
      <p:sp>
        <p:nvSpPr>
          <p:cNvPr id="4" name="Date Placeholder 3"/>
          <p:cNvSpPr>
            <a:spLocks noGrp="1"/>
          </p:cNvSpPr>
          <p:nvPr>
            <p:ph type="dt" sz="half" idx="10"/>
          </p:nvPr>
        </p:nvSpPr>
        <p:spPr/>
        <p:txBody>
          <a:bodyPr/>
          <a:lstStyle/>
          <a:p>
            <a:r>
              <a:rPr lang="en-US" smtClean="0"/>
              <a:t>January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13</a:t>
            </a:fld>
            <a:endParaRPr lang="en-US"/>
          </a:p>
        </p:txBody>
      </p:sp>
    </p:spTree>
    <p:extLst>
      <p:ext uri="{BB962C8B-B14F-4D97-AF65-F5344CB8AC3E}">
        <p14:creationId xmlns:p14="http://schemas.microsoft.com/office/powerpoint/2010/main" val="14163722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 plan 2 – other open issues</a:t>
            </a:r>
            <a:endParaRPr lang="en-US" dirty="0"/>
          </a:p>
        </p:txBody>
      </p:sp>
      <p:sp>
        <p:nvSpPr>
          <p:cNvPr id="3" name="Content Placeholder 2"/>
          <p:cNvSpPr>
            <a:spLocks noGrp="1"/>
          </p:cNvSpPr>
          <p:nvPr>
            <p:ph idx="1"/>
          </p:nvPr>
        </p:nvSpPr>
        <p:spPr>
          <a:xfrm>
            <a:off x="685800" y="1600200"/>
            <a:ext cx="7772400" cy="4495800"/>
          </a:xfrm>
        </p:spPr>
        <p:txBody>
          <a:bodyPr/>
          <a:lstStyle/>
          <a:p>
            <a:pPr lvl="0"/>
            <a:r>
              <a:rPr lang="en-US" sz="1800" dirty="0">
                <a:solidFill>
                  <a:srgbClr val="00B050"/>
                </a:solidFill>
              </a:rPr>
              <a:t>F</a:t>
            </a:r>
            <a:r>
              <a:rPr lang="en-US" sz="1800" dirty="0" smtClean="0">
                <a:solidFill>
                  <a:srgbClr val="00B050"/>
                </a:solidFill>
              </a:rPr>
              <a:t>urther </a:t>
            </a:r>
            <a:r>
              <a:rPr lang="en-US" sz="1800" dirty="0">
                <a:solidFill>
                  <a:srgbClr val="00B050"/>
                </a:solidFill>
              </a:rPr>
              <a:t>MIB improvements: put existing new variables (which I think are all at the STA level) into possibly existing groups, add per associate variables, </a:t>
            </a:r>
            <a:r>
              <a:rPr lang="en-US" sz="1800" dirty="0" smtClean="0">
                <a:solidFill>
                  <a:srgbClr val="00B050"/>
                </a:solidFill>
              </a:rPr>
              <a:t>...  - can wait</a:t>
            </a:r>
            <a:endParaRPr lang="en-US" sz="1800" dirty="0">
              <a:solidFill>
                <a:srgbClr val="00B050"/>
              </a:solidFill>
            </a:endParaRPr>
          </a:p>
          <a:p>
            <a:pPr lvl="0"/>
            <a:r>
              <a:rPr lang="en-US" sz="1800" dirty="0">
                <a:solidFill>
                  <a:srgbClr val="FFFF00"/>
                </a:solidFill>
              </a:rPr>
              <a:t>T</a:t>
            </a:r>
            <a:r>
              <a:rPr lang="en-US" sz="1800" dirty="0" smtClean="0">
                <a:solidFill>
                  <a:srgbClr val="FFFF00"/>
                </a:solidFill>
              </a:rPr>
              <a:t>he </a:t>
            </a:r>
            <a:r>
              <a:rPr lang="en-US" sz="1800" dirty="0">
                <a:solidFill>
                  <a:srgbClr val="FFFF00"/>
                </a:solidFill>
              </a:rPr>
              <a:t>main gap in SYNRA is that the extended forms don't say exactly where the bit map or list of AIDs goes and what its format is. I think this is important and maybe a bit complicated and if I get a chance to do some draft, that's probably what I'll work on. – Philippe K</a:t>
            </a:r>
          </a:p>
          <a:p>
            <a:pPr lvl="0"/>
            <a:r>
              <a:rPr lang="en-US" sz="1800" dirty="0">
                <a:solidFill>
                  <a:srgbClr val="00B050"/>
                </a:solidFill>
              </a:rPr>
              <a:t>I was planning on reviewing the entire draft to be sure that it is clear that the selective reception method (SYNRA) applies to IBSS as well as APs</a:t>
            </a:r>
            <a:r>
              <a:rPr lang="en-US" sz="1800" dirty="0" smtClean="0">
                <a:solidFill>
                  <a:srgbClr val="00B050"/>
                </a:solidFill>
              </a:rPr>
              <a:t>.  - ongoing, and can wait</a:t>
            </a:r>
            <a:endParaRPr lang="en-US" sz="1800" dirty="0">
              <a:solidFill>
                <a:srgbClr val="00B050"/>
              </a:solidFill>
            </a:endParaRPr>
          </a:p>
          <a:p>
            <a:pPr lvl="0"/>
            <a:r>
              <a:rPr lang="en-US" sz="1800" dirty="0">
                <a:solidFill>
                  <a:srgbClr val="00B050"/>
                </a:solidFill>
              </a:rPr>
              <a:t>I'm not sure what we should do about 11ah grabbing capability bit 13. There are still bits we can use but it's a bit more complex now: I think we need to use different bits in the general capabilities field and the DMG STA capabilities field. In the later case, we need to use one of the "reserved for DMG" bits that is currently unused</a:t>
            </a:r>
            <a:r>
              <a:rPr lang="en-US" sz="1800" dirty="0" smtClean="0">
                <a:solidFill>
                  <a:srgbClr val="00B050"/>
                </a:solidFill>
              </a:rPr>
              <a:t>... – ANA says the bit belongs to TGak, no issue.</a:t>
            </a:r>
            <a:endParaRPr lang="en-US" sz="1800" dirty="0">
              <a:solidFill>
                <a:srgbClr val="00B050"/>
              </a:solidFill>
            </a:endParaRPr>
          </a:p>
          <a:p>
            <a:endParaRPr lang="en-US" dirty="0"/>
          </a:p>
        </p:txBody>
      </p:sp>
      <p:sp>
        <p:nvSpPr>
          <p:cNvPr id="4" name="Date Placeholder 3"/>
          <p:cNvSpPr>
            <a:spLocks noGrp="1"/>
          </p:cNvSpPr>
          <p:nvPr>
            <p:ph type="dt" sz="half" idx="10"/>
          </p:nvPr>
        </p:nvSpPr>
        <p:spPr/>
        <p:txBody>
          <a:bodyPr/>
          <a:lstStyle/>
          <a:p>
            <a:r>
              <a:rPr lang="en-US" smtClean="0"/>
              <a:t>January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14</a:t>
            </a:fld>
            <a:endParaRPr lang="en-US"/>
          </a:p>
        </p:txBody>
      </p:sp>
    </p:spTree>
    <p:extLst>
      <p:ext uri="{BB962C8B-B14F-4D97-AF65-F5344CB8AC3E}">
        <p14:creationId xmlns:p14="http://schemas.microsoft.com/office/powerpoint/2010/main" val="41538934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January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15</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Tuesday</a:t>
            </a:r>
            <a:r>
              <a:rPr lang="en-US" sz="4400" dirty="0" smtClean="0">
                <a:latin typeface="Arial" charset="0"/>
                <a:cs typeface="Arial" charset="0"/>
              </a:rPr>
              <a:t>, </a:t>
            </a:r>
            <a:r>
              <a:rPr lang="en-US" sz="4000" dirty="0" smtClean="0">
                <a:latin typeface="Arial" charset="0"/>
                <a:cs typeface="Arial" charset="0"/>
              </a:rPr>
              <a:t>13 January 2015</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08:00 – 10:00</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endParaRPr lang="en-US" dirty="0"/>
          </a:p>
          <a:p>
            <a:pPr>
              <a:lnSpc>
                <a:spcPct val="80000"/>
              </a:lnSpc>
            </a:pPr>
            <a:r>
              <a:rPr lang="en-US" b="0" dirty="0"/>
              <a:t>Call meeting to Order.</a:t>
            </a:r>
          </a:p>
          <a:p>
            <a:pPr>
              <a:lnSpc>
                <a:spcPct val="80000"/>
              </a:lnSpc>
            </a:pPr>
            <a:r>
              <a:rPr lang="en-US" b="0" dirty="0"/>
              <a:t>Call for essential patents.</a:t>
            </a:r>
          </a:p>
          <a:p>
            <a:pPr>
              <a:lnSpc>
                <a:spcPct val="80000"/>
              </a:lnSpc>
            </a:pPr>
            <a:r>
              <a:rPr lang="en-US" b="0" dirty="0"/>
              <a:t>Attendance Recording Reminder</a:t>
            </a:r>
          </a:p>
          <a:p>
            <a:pPr>
              <a:lnSpc>
                <a:spcPct val="80000"/>
              </a:lnSpc>
            </a:pPr>
            <a:r>
              <a:rPr lang="en-US" b="0" dirty="0"/>
              <a:t>Approval of </a:t>
            </a:r>
            <a:r>
              <a:rPr lang="en-US" b="0" dirty="0" smtClean="0"/>
              <a:t>Agenda</a:t>
            </a:r>
          </a:p>
          <a:p>
            <a:pPr>
              <a:lnSpc>
                <a:spcPct val="80000"/>
              </a:lnSpc>
            </a:pPr>
            <a:r>
              <a:rPr lang="en-US" b="0" dirty="0" smtClean="0"/>
              <a:t>Presentation </a:t>
            </a:r>
            <a:r>
              <a:rPr lang="en-US" b="0" dirty="0"/>
              <a:t>and Discussion of Submissions / </a:t>
            </a:r>
            <a:r>
              <a:rPr lang="en-US" altLang="ja-JP" b="0" dirty="0">
                <a:cs typeface="ＭＳ Ｐゴシック" charset="0"/>
              </a:rPr>
              <a:t>Resolution of Comments in 802.11 CC17</a:t>
            </a:r>
          </a:p>
          <a:p>
            <a:pPr>
              <a:lnSpc>
                <a:spcPct val="80000"/>
              </a:lnSpc>
            </a:pPr>
            <a:r>
              <a:rPr lang="en-US" altLang="ja-JP" b="0" dirty="0" smtClean="0">
                <a:cs typeface="ＭＳ Ｐゴシック" charset="0"/>
              </a:rPr>
              <a:t>Recess </a:t>
            </a:r>
            <a:r>
              <a:rPr lang="en-US" altLang="ja-JP" b="0" dirty="0">
                <a:cs typeface="ＭＳ Ｐゴシック" charset="0"/>
              </a:rPr>
              <a:t>until 19:30 Tuesday</a:t>
            </a:r>
          </a:p>
          <a:p>
            <a:pPr>
              <a:lnSpc>
                <a:spcPct val="80000"/>
              </a:lnSpc>
            </a:pPr>
            <a:endParaRPr lang="en-US" dirty="0"/>
          </a:p>
        </p:txBody>
      </p:sp>
    </p:spTree>
    <p:extLst>
      <p:ext uri="{BB962C8B-B14F-4D97-AF65-F5344CB8AC3E}">
        <p14:creationId xmlns:p14="http://schemas.microsoft.com/office/powerpoint/2010/main" val="195207097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January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16</a:t>
            </a:fld>
            <a:endParaRPr lang="en-US"/>
          </a:p>
        </p:txBody>
      </p:sp>
      <p:sp>
        <p:nvSpPr>
          <p:cNvPr id="117762" name="Rectangle 2"/>
          <p:cNvSpPr>
            <a:spLocks noGrp="1" noChangeArrowheads="1"/>
          </p:cNvSpPr>
          <p:nvPr>
            <p:ph type="title"/>
          </p:nvPr>
        </p:nvSpPr>
        <p:spPr>
          <a:noFill/>
          <a:ln/>
        </p:spPr>
        <p:txBody>
          <a:bodyPr/>
          <a:lstStyle/>
          <a:p>
            <a:r>
              <a:rPr lang="en-US" sz="4000" dirty="0">
                <a:latin typeface="Arial" charset="0"/>
                <a:cs typeface="Arial" charset="0"/>
              </a:rPr>
              <a:t>Tuesday, </a:t>
            </a:r>
            <a:r>
              <a:rPr lang="en-US" sz="4000" dirty="0" smtClean="0">
                <a:latin typeface="Arial" charset="0"/>
                <a:cs typeface="Arial" charset="0"/>
              </a:rPr>
              <a:t>13 January 2015</a:t>
            </a:r>
            <a:r>
              <a:rPr lang="en-US" sz="3600" dirty="0">
                <a:latin typeface="Arial" charset="0"/>
                <a:cs typeface="Arial" charset="0"/>
              </a:rPr>
              <a:t/>
            </a:r>
            <a:br>
              <a:rPr lang="en-US" sz="3600" dirty="0">
                <a:latin typeface="Arial" charset="0"/>
                <a:cs typeface="Arial" charset="0"/>
              </a:rPr>
            </a:br>
            <a:r>
              <a:rPr lang="en-US" dirty="0" smtClean="0">
                <a:latin typeface="Arial" charset="0"/>
                <a:cs typeface="Arial" charset="0"/>
              </a:rPr>
              <a:t>19:30 – 21:30</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Call </a:t>
            </a:r>
            <a:r>
              <a:rPr lang="en-US" b="0" dirty="0"/>
              <a:t>meeting to Order.</a:t>
            </a:r>
          </a:p>
          <a:p>
            <a:pPr>
              <a:lnSpc>
                <a:spcPct val="80000"/>
              </a:lnSpc>
            </a:pPr>
            <a:r>
              <a:rPr lang="en-US" b="0" dirty="0"/>
              <a:t>Call for essential patents.</a:t>
            </a:r>
          </a:p>
          <a:p>
            <a:pPr>
              <a:lnSpc>
                <a:spcPct val="80000"/>
              </a:lnSpc>
            </a:pPr>
            <a:r>
              <a:rPr lang="en-US" b="0" dirty="0"/>
              <a:t>Attendance Recording Reminder</a:t>
            </a:r>
          </a:p>
          <a:p>
            <a:pPr>
              <a:lnSpc>
                <a:spcPct val="80000"/>
              </a:lnSpc>
            </a:pPr>
            <a:r>
              <a:rPr lang="en-US" b="0" dirty="0"/>
              <a:t>Approval of </a:t>
            </a:r>
            <a:r>
              <a:rPr lang="en-US" b="0" dirty="0" smtClean="0"/>
              <a:t>Agenda</a:t>
            </a:r>
            <a:endParaRPr lang="en-US" dirty="0"/>
          </a:p>
          <a:p>
            <a:pPr>
              <a:lnSpc>
                <a:spcPct val="80000"/>
              </a:lnSpc>
            </a:pPr>
            <a:r>
              <a:rPr lang="en-US" b="0" dirty="0" smtClean="0"/>
              <a:t>Presentation </a:t>
            </a:r>
            <a:r>
              <a:rPr lang="en-US" b="0" dirty="0"/>
              <a:t>and Discussion of </a:t>
            </a:r>
            <a:r>
              <a:rPr lang="en-US" b="0" dirty="0" smtClean="0"/>
              <a:t>Submissions</a:t>
            </a:r>
            <a:r>
              <a:rPr lang="en-US" b="0" dirty="0"/>
              <a:t> </a:t>
            </a:r>
            <a:r>
              <a:rPr lang="en-US" b="0" dirty="0" smtClean="0"/>
              <a:t>/ </a:t>
            </a:r>
            <a:r>
              <a:rPr lang="en-US" altLang="ja-JP" b="0" dirty="0" smtClean="0">
                <a:cs typeface="ＭＳ Ｐゴシック" charset="0"/>
              </a:rPr>
              <a:t>Resolution </a:t>
            </a:r>
            <a:r>
              <a:rPr lang="en-US" altLang="ja-JP" b="0" dirty="0">
                <a:cs typeface="ＭＳ Ｐゴシック" charset="0"/>
              </a:rPr>
              <a:t>of Comments in 802.11 </a:t>
            </a:r>
            <a:r>
              <a:rPr lang="en-US" altLang="ja-JP" b="0" dirty="0" smtClean="0">
                <a:cs typeface="ＭＳ Ｐゴシック" charset="0"/>
              </a:rPr>
              <a:t>CC17</a:t>
            </a:r>
          </a:p>
          <a:p>
            <a:pPr>
              <a:lnSpc>
                <a:spcPct val="80000"/>
              </a:lnSpc>
            </a:pPr>
            <a:r>
              <a:rPr lang="en-US" altLang="ja-JP" b="0" dirty="0" smtClean="0">
                <a:cs typeface="ＭＳ Ｐゴシック" charset="0"/>
              </a:rPr>
              <a:t>Recess until 08:00 Thursday</a:t>
            </a:r>
          </a:p>
        </p:txBody>
      </p:sp>
    </p:spTree>
    <p:extLst>
      <p:ext uri="{BB962C8B-B14F-4D97-AF65-F5344CB8AC3E}">
        <p14:creationId xmlns:p14="http://schemas.microsoft.com/office/powerpoint/2010/main" val="52783090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17</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15 January 2015</a:t>
            </a:r>
            <a:br>
              <a:rPr lang="en-US" sz="4000" dirty="0" smtClean="0">
                <a:latin typeface="Arial" charset="0"/>
                <a:cs typeface="Arial" charset="0"/>
              </a:rPr>
            </a:br>
            <a:r>
              <a:rPr lang="en-US" dirty="0" smtClean="0">
                <a:latin typeface="Arial" charset="0"/>
                <a:cs typeface="Arial" charset="0"/>
              </a:rPr>
              <a:t>08:00 – 10:00</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dirty="0" smtClean="0"/>
              <a:t>Call </a:t>
            </a:r>
            <a:r>
              <a:rPr lang="en-US" dirty="0" err="1"/>
              <a:t>TGak</a:t>
            </a:r>
            <a:r>
              <a:rPr lang="en-US" dirty="0"/>
              <a:t> Joint Meeting with ARC </a:t>
            </a:r>
            <a:r>
              <a:rPr lang="en-US" dirty="0" smtClean="0"/>
              <a:t>SC and 802.1Qbz </a:t>
            </a:r>
            <a:r>
              <a:rPr lang="en-US" dirty="0"/>
              <a:t>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Agenda</a:t>
            </a:r>
          </a:p>
          <a:p>
            <a:pPr>
              <a:lnSpc>
                <a:spcPct val="80000"/>
              </a:lnSpc>
            </a:pPr>
            <a:r>
              <a:rPr lang="en-GB" b="0" dirty="0" smtClean="0"/>
              <a:t>802.1Qbz / 802.1AC / 802.11ak status</a:t>
            </a:r>
            <a:endParaRPr lang="en-GB" b="0" dirty="0"/>
          </a:p>
          <a:p>
            <a:pPr>
              <a:lnSpc>
                <a:spcPct val="80000"/>
              </a:lnSpc>
            </a:pPr>
            <a:r>
              <a:rPr lang="en-GB" b="0" dirty="0" smtClean="0"/>
              <a:t>Presentation and discussion of submissions and issues</a:t>
            </a:r>
          </a:p>
          <a:p>
            <a:pPr>
              <a:lnSpc>
                <a:spcPct val="80000"/>
              </a:lnSpc>
            </a:pPr>
            <a:r>
              <a:rPr lang="en-US" dirty="0"/>
              <a:t>802.11ak Teleconferences, joint with 802.1Qbz if mutually convenient:</a:t>
            </a:r>
          </a:p>
          <a:p>
            <a:pPr lvl="1">
              <a:lnSpc>
                <a:spcPct val="80000"/>
              </a:lnSpc>
            </a:pPr>
            <a:r>
              <a:rPr lang="en-US" b="1" dirty="0"/>
              <a:t>1 ½ </a:t>
            </a:r>
            <a:r>
              <a:rPr lang="en-US" dirty="0"/>
              <a:t>hour teleconferences through the March 2015 802.11 meeting on Monday TBD, at 11am Eastern time.</a:t>
            </a:r>
          </a:p>
          <a:p>
            <a:pPr>
              <a:lnSpc>
                <a:spcPct val="80000"/>
              </a:lnSpc>
            </a:pPr>
            <a:r>
              <a:rPr lang="en-GB" b="0" dirty="0"/>
              <a:t>Recess until 10:30.</a:t>
            </a:r>
          </a:p>
          <a:p>
            <a:pPr>
              <a:lnSpc>
                <a:spcPct val="80000"/>
              </a:lnSpc>
            </a:pPr>
            <a:endParaRPr lang="en-GB" b="0" dirty="0" smtClean="0"/>
          </a:p>
        </p:txBody>
      </p:sp>
    </p:spTree>
    <p:extLst>
      <p:ext uri="{BB962C8B-B14F-4D97-AF65-F5344CB8AC3E}">
        <p14:creationId xmlns:p14="http://schemas.microsoft.com/office/powerpoint/2010/main" val="67011287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18</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a:t>
            </a:r>
            <a:r>
              <a:rPr lang="en-US" sz="4400" dirty="0" smtClean="0">
                <a:latin typeface="Arial" charset="0"/>
                <a:cs typeface="Arial" charset="0"/>
              </a:rPr>
              <a:t>, </a:t>
            </a:r>
            <a:r>
              <a:rPr lang="en-US" sz="4000" dirty="0">
                <a:latin typeface="Arial" charset="0"/>
                <a:cs typeface="Arial" charset="0"/>
              </a:rPr>
              <a:t>15 January 2015</a:t>
            </a:r>
            <a:r>
              <a:rPr lang="en-US" sz="4000" dirty="0" smtClean="0">
                <a:latin typeface="Arial" charset="0"/>
                <a:cs typeface="Arial" charset="0"/>
              </a:rPr>
              <a:t/>
            </a:r>
            <a:br>
              <a:rPr lang="en-US" sz="4000" dirty="0" smtClean="0">
                <a:latin typeface="Arial" charset="0"/>
                <a:cs typeface="Arial" charset="0"/>
              </a:rPr>
            </a:br>
            <a:r>
              <a:rPr lang="en-US" dirty="0" smtClean="0">
                <a:latin typeface="Arial" charset="0"/>
                <a:cs typeface="Arial" charset="0"/>
              </a:rPr>
              <a:t>10:</a:t>
            </a:r>
            <a:r>
              <a:rPr lang="en-US" dirty="0">
                <a:latin typeface="Arial" charset="0"/>
                <a:cs typeface="Arial" charset="0"/>
              </a:rPr>
              <a:t>3</a:t>
            </a:r>
            <a:r>
              <a:rPr lang="en-US" dirty="0" smtClean="0">
                <a:latin typeface="Arial" charset="0"/>
                <a:cs typeface="Arial" charset="0"/>
              </a:rPr>
              <a:t>0 – 12:30</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smtClean="0"/>
              <a:t>Call </a:t>
            </a:r>
            <a:r>
              <a:rPr lang="en-US" b="0" dirty="0" err="1" smtClean="0"/>
              <a:t>TGak</a:t>
            </a:r>
            <a:r>
              <a:rPr lang="en-US" b="0" dirty="0" smtClean="0"/>
              <a:t> Meeting 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agenda</a:t>
            </a:r>
          </a:p>
          <a:p>
            <a:pPr>
              <a:lnSpc>
                <a:spcPct val="90000"/>
              </a:lnSpc>
            </a:pPr>
            <a:r>
              <a:rPr lang="en-US" b="0" dirty="0" smtClean="0">
                <a:cs typeface="ＭＳ Ｐゴシック" charset="0"/>
              </a:rPr>
              <a:t>Comment resolution / Presentation and discussion of submissions</a:t>
            </a:r>
          </a:p>
          <a:p>
            <a:pPr>
              <a:lnSpc>
                <a:spcPct val="90000"/>
              </a:lnSpc>
            </a:pPr>
            <a:r>
              <a:rPr lang="en-US" altLang="ja-JP" b="0" dirty="0">
                <a:cs typeface="ＭＳ Ｐゴシック" charset="0"/>
              </a:rPr>
              <a:t>Moved, to approve Draft P802.11ak_Dx.xx as the TGak working draft.</a:t>
            </a:r>
          </a:p>
          <a:p>
            <a:pPr lvl="1">
              <a:lnSpc>
                <a:spcPct val="90000"/>
              </a:lnSpc>
            </a:pPr>
            <a:r>
              <a:rPr lang="en-US" altLang="ja-JP" dirty="0">
                <a:cs typeface="ＭＳ Ｐゴシック" charset="0"/>
              </a:rPr>
              <a:t>Mover:    Seconder: </a:t>
            </a:r>
          </a:p>
          <a:p>
            <a:pPr lvl="1">
              <a:lnSpc>
                <a:spcPct val="90000"/>
              </a:lnSpc>
            </a:pPr>
            <a:r>
              <a:rPr lang="en-US" altLang="ja-JP" dirty="0">
                <a:cs typeface="ＭＳ Ｐゴシック" charset="0"/>
              </a:rPr>
              <a:t>Yes:    No:    Abstain: </a:t>
            </a:r>
          </a:p>
          <a:p>
            <a:pPr>
              <a:lnSpc>
                <a:spcPct val="90000"/>
              </a:lnSpc>
            </a:pPr>
            <a:endParaRPr lang="en-US" b="0" dirty="0" smtClean="0">
              <a:cs typeface="ＭＳ Ｐゴシック" charset="0"/>
            </a:endParaRPr>
          </a:p>
        </p:txBody>
      </p:sp>
    </p:spTree>
    <p:extLst>
      <p:ext uri="{BB962C8B-B14F-4D97-AF65-F5344CB8AC3E}">
        <p14:creationId xmlns:p14="http://schemas.microsoft.com/office/powerpoint/2010/main" val="401902914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19</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a:t>
            </a:r>
            <a:r>
              <a:rPr lang="en-US" sz="4400" dirty="0" smtClean="0">
                <a:latin typeface="Arial" charset="0"/>
                <a:cs typeface="Arial" charset="0"/>
              </a:rPr>
              <a:t>, </a:t>
            </a:r>
            <a:r>
              <a:rPr lang="en-US" sz="4000" dirty="0">
                <a:latin typeface="Arial" charset="0"/>
                <a:cs typeface="Arial" charset="0"/>
              </a:rPr>
              <a:t>15 January </a:t>
            </a:r>
            <a:r>
              <a:rPr lang="en-US" sz="4000" dirty="0" smtClean="0">
                <a:latin typeface="Arial" charset="0"/>
                <a:cs typeface="Arial" charset="0"/>
              </a:rPr>
              <a:t>2015</a:t>
            </a:r>
            <a:r>
              <a:rPr lang="en-US" dirty="0" smtClean="0">
                <a:latin typeface="Arial" charset="0"/>
                <a:cs typeface="Arial" charset="0"/>
              </a:rPr>
              <a:t> </a:t>
            </a:r>
            <a:r>
              <a:rPr lang="en-US" dirty="0">
                <a:latin typeface="Arial" charset="0"/>
                <a:cs typeface="Arial" charset="0"/>
              </a:rPr>
              <a:t>10:30 – 12:30</a:t>
            </a: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smtClean="0">
                <a:cs typeface="ＭＳ Ｐゴシック" charset="0"/>
              </a:rPr>
              <a:t>Motion:</a:t>
            </a:r>
          </a:p>
          <a:p>
            <a:pPr marL="457200" lvl="1" indent="0">
              <a:lnSpc>
                <a:spcPct val="90000"/>
              </a:lnSpc>
              <a:buNone/>
            </a:pPr>
            <a:r>
              <a:rPr lang="en-US" dirty="0" smtClean="0">
                <a:cs typeface="ＭＳ Ｐゴシック" charset="0"/>
              </a:rPr>
              <a:t>Instruct </a:t>
            </a:r>
            <a:r>
              <a:rPr lang="en-US" b="0" dirty="0" smtClean="0">
                <a:cs typeface="ＭＳ Ｐゴシック" charset="0"/>
              </a:rPr>
              <a:t>the editor to prepare a P802.11ak_Dx.xx incorporating the CID resolutions approved at this session, and,</a:t>
            </a:r>
          </a:p>
          <a:p>
            <a:pPr marL="457200" lvl="1" indent="0">
              <a:lnSpc>
                <a:spcPct val="90000"/>
              </a:lnSpc>
              <a:buNone/>
            </a:pPr>
            <a:r>
              <a:rPr lang="en-US" altLang="en-US" dirty="0"/>
              <a:t>Approve a 30 day Working Group Ballot asking the question “Should </a:t>
            </a:r>
            <a:r>
              <a:rPr lang="en-US" altLang="en-US" dirty="0" smtClean="0"/>
              <a:t>TGak </a:t>
            </a:r>
            <a:r>
              <a:rPr lang="en-US" altLang="en-US" dirty="0" err="1" smtClean="0"/>
              <a:t>Dx.xx</a:t>
            </a:r>
            <a:r>
              <a:rPr lang="en-US" altLang="en-US" dirty="0" smtClean="0"/>
              <a:t> </a:t>
            </a:r>
            <a:r>
              <a:rPr lang="en-US" altLang="en-US" dirty="0"/>
              <a:t>be forwarded to Sponsor Ballot?”</a:t>
            </a:r>
            <a:endParaRPr lang="en-CA" altLang="en-US" dirty="0"/>
          </a:p>
          <a:p>
            <a:pPr marL="457200" lvl="1" indent="0">
              <a:lnSpc>
                <a:spcPct val="90000"/>
              </a:lnSpc>
              <a:buNone/>
            </a:pPr>
            <a:r>
              <a:rPr lang="en-US" dirty="0" smtClean="0">
                <a:cs typeface="ＭＳ Ｐゴシック" charset="0"/>
              </a:rPr>
              <a:t>Mover:    Seconder: </a:t>
            </a:r>
          </a:p>
          <a:p>
            <a:pPr marL="457200" lvl="1" indent="0">
              <a:lnSpc>
                <a:spcPct val="90000"/>
              </a:lnSpc>
              <a:buNone/>
            </a:pPr>
            <a:r>
              <a:rPr lang="en-US" b="0" dirty="0" smtClean="0">
                <a:cs typeface="ＭＳ Ｐゴシック" charset="0"/>
              </a:rPr>
              <a:t>Yes:    No:    Abstain: </a:t>
            </a:r>
          </a:p>
          <a:p>
            <a:pPr>
              <a:lnSpc>
                <a:spcPct val="90000"/>
              </a:lnSpc>
            </a:pPr>
            <a:r>
              <a:rPr lang="en-US" b="0" dirty="0" smtClean="0"/>
              <a:t>Adjourn TGak</a:t>
            </a:r>
            <a:endParaRPr lang="en-GB" b="0" dirty="0" smtClean="0"/>
          </a:p>
        </p:txBody>
      </p:sp>
    </p:spTree>
    <p:extLst>
      <p:ext uri="{BB962C8B-B14F-4D97-AF65-F5344CB8AC3E}">
        <p14:creationId xmlns:p14="http://schemas.microsoft.com/office/powerpoint/2010/main" val="1497368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2D372B59-F8C8-A348-8935-513C18E2AEC1}" type="slidenum">
              <a:rPr lang="en-US"/>
              <a:pPr/>
              <a:t>2</a:t>
            </a:fld>
            <a:endParaRPr lang="en-US"/>
          </a:p>
        </p:txBody>
      </p:sp>
      <p:sp>
        <p:nvSpPr>
          <p:cNvPr id="34818" name="Rectangle 2"/>
          <p:cNvSpPr>
            <a:spLocks noGrp="1" noChangeArrowheads="1"/>
          </p:cNvSpPr>
          <p:nvPr>
            <p:ph type="title"/>
          </p:nvPr>
        </p:nvSpPr>
        <p:spPr>
          <a:xfrm>
            <a:off x="685800" y="762000"/>
            <a:ext cx="7772400" cy="2362200"/>
          </a:xfrm>
          <a:noFill/>
          <a:ln/>
        </p:spPr>
        <p:txBody>
          <a:bodyPr/>
          <a:lstStyle/>
          <a:p>
            <a:r>
              <a:rPr lang="en-US" sz="4000" dirty="0">
                <a:solidFill>
                  <a:srgbClr val="0000FF"/>
                </a:solidFill>
                <a:latin typeface="Arial Black" charset="0"/>
              </a:rPr>
              <a:t>IEEE </a:t>
            </a:r>
            <a:r>
              <a:rPr lang="en-US" sz="4000" dirty="0" smtClean="0">
                <a:solidFill>
                  <a:srgbClr val="0000FF"/>
                </a:solidFill>
                <a:latin typeface="Arial Black" charset="0"/>
              </a:rPr>
              <a:t>802.11ak/GLK:</a:t>
            </a:r>
            <a:r>
              <a:rPr lang="en-US" sz="4000" dirty="0">
                <a:solidFill>
                  <a:srgbClr val="0000FF"/>
                </a:solidFill>
                <a:latin typeface="Arial Black" charset="0"/>
              </a:rPr>
              <a:t/>
            </a:r>
            <a:br>
              <a:rPr lang="en-US" sz="4000" dirty="0">
                <a:solidFill>
                  <a:srgbClr val="0000FF"/>
                </a:solidFill>
                <a:latin typeface="Arial Black" charset="0"/>
              </a:rPr>
            </a:br>
            <a:r>
              <a:rPr lang="en-GB" sz="4000" dirty="0">
                <a:solidFill>
                  <a:srgbClr val="0000FF"/>
                </a:solidFill>
                <a:latin typeface="Arial"/>
                <a:cs typeface="Arial"/>
              </a:rPr>
              <a:t>Enhancements For Transit Links Within Bridged </a:t>
            </a:r>
            <a:r>
              <a:rPr lang="en-GB" sz="4000" dirty="0" smtClean="0">
                <a:solidFill>
                  <a:srgbClr val="0000FF"/>
                </a:solidFill>
                <a:latin typeface="Arial"/>
                <a:cs typeface="Arial"/>
              </a:rPr>
              <a:t>Networks</a:t>
            </a:r>
            <a:endParaRPr lang="en-US" sz="4000" dirty="0">
              <a:solidFill>
                <a:srgbClr val="0000FF"/>
              </a:solidFill>
              <a:latin typeface="Arial Black" charset="0"/>
            </a:endParaRPr>
          </a:p>
        </p:txBody>
      </p:sp>
      <p:sp>
        <p:nvSpPr>
          <p:cNvPr id="34819" name="Rectangle 3"/>
          <p:cNvSpPr>
            <a:spLocks noGrp="1" noChangeArrowheads="1"/>
          </p:cNvSpPr>
          <p:nvPr>
            <p:ph type="body" idx="1"/>
          </p:nvPr>
        </p:nvSpPr>
        <p:spPr>
          <a:xfrm>
            <a:off x="609600" y="3200400"/>
            <a:ext cx="7924800" cy="3352800"/>
          </a:xfrm>
          <a:noFill/>
          <a:ln/>
        </p:spPr>
        <p:txBody>
          <a:bodyPr/>
          <a:lstStyle/>
          <a:p>
            <a:pPr algn="ctr">
              <a:lnSpc>
                <a:spcPct val="90000"/>
              </a:lnSpc>
              <a:buFontTx/>
              <a:buNone/>
            </a:pPr>
            <a:r>
              <a:rPr lang="en-US" sz="2800" dirty="0" smtClean="0">
                <a:latin typeface="Arial" charset="0"/>
              </a:rPr>
              <a:t>Atlanta, Georgia, USA</a:t>
            </a:r>
            <a:endParaRPr lang="en-US" sz="2800" dirty="0">
              <a:latin typeface="Arial" charset="0"/>
            </a:endParaRPr>
          </a:p>
          <a:p>
            <a:pPr algn="ctr">
              <a:lnSpc>
                <a:spcPct val="90000"/>
              </a:lnSpc>
              <a:buFontTx/>
              <a:buNone/>
            </a:pPr>
            <a:r>
              <a:rPr lang="en-US" sz="2800" dirty="0" smtClean="0">
                <a:latin typeface="Arial" charset="0"/>
              </a:rPr>
              <a:t>12-15 January, 2015</a:t>
            </a:r>
          </a:p>
          <a:p>
            <a:pPr algn="ctr">
              <a:lnSpc>
                <a:spcPct val="90000"/>
              </a:lnSpc>
              <a:buFontTx/>
              <a:buNone/>
            </a:pPr>
            <a:endParaRPr lang="en-US" dirty="0">
              <a:latin typeface="Arial" charset="0"/>
            </a:endParaRPr>
          </a:p>
          <a:p>
            <a:pPr algn="ctr">
              <a:lnSpc>
                <a:spcPct val="90000"/>
              </a:lnSpc>
              <a:buFontTx/>
              <a:buNone/>
            </a:pPr>
            <a:r>
              <a:rPr lang="en-US" dirty="0" smtClean="0">
                <a:latin typeface="Arial" charset="0"/>
              </a:rPr>
              <a:t>Chair &amp; Editor: </a:t>
            </a:r>
            <a:r>
              <a:rPr lang="en-US" dirty="0">
                <a:latin typeface="Arial" charset="0"/>
              </a:rPr>
              <a:t>Donald E. Eastlake </a:t>
            </a:r>
            <a:r>
              <a:rPr lang="en-US" dirty="0" smtClean="0">
                <a:latin typeface="Arial" charset="0"/>
              </a:rPr>
              <a:t>3</a:t>
            </a:r>
            <a:r>
              <a:rPr lang="en-US" baseline="30000" dirty="0" smtClean="0">
                <a:latin typeface="Arial" charset="0"/>
              </a:rPr>
              <a:t>rd</a:t>
            </a:r>
            <a:r>
              <a:rPr lang="en-US" dirty="0" smtClean="0">
                <a:latin typeface="Arial" charset="0"/>
              </a:rPr>
              <a:t> (Huawei)</a:t>
            </a:r>
            <a:endParaRPr lang="en-US" dirty="0">
              <a:latin typeface="Arial" charset="0"/>
            </a:endParaRPr>
          </a:p>
          <a:p>
            <a:pPr algn="ctr">
              <a:lnSpc>
                <a:spcPct val="90000"/>
              </a:lnSpc>
              <a:buFontTx/>
              <a:buNone/>
            </a:pPr>
            <a:r>
              <a:rPr lang="en-US" sz="1600" dirty="0" smtClean="0">
                <a:latin typeface="Arial" charset="0"/>
                <a:hlinkClick r:id="rId3"/>
              </a:rPr>
              <a:t>d3e3e3@gmail.com</a:t>
            </a:r>
            <a:r>
              <a:rPr lang="en-US" sz="1600" dirty="0" smtClean="0">
                <a:latin typeface="Arial" charset="0"/>
              </a:rPr>
              <a:t>     +</a:t>
            </a:r>
            <a:r>
              <a:rPr lang="en-US" sz="1600" dirty="0">
                <a:latin typeface="Arial" charset="0"/>
              </a:rPr>
              <a:t>1-508</a:t>
            </a:r>
            <a:r>
              <a:rPr lang="en-US" sz="1600" dirty="0" smtClean="0">
                <a:latin typeface="Arial" charset="0"/>
              </a:rPr>
              <a:t>-333-2270</a:t>
            </a:r>
          </a:p>
          <a:p>
            <a:pPr algn="ctr">
              <a:lnSpc>
                <a:spcPct val="90000"/>
              </a:lnSpc>
              <a:buFontTx/>
              <a:buNone/>
            </a:pPr>
            <a:r>
              <a:rPr lang="en-US" sz="1800" dirty="0" smtClean="0">
                <a:latin typeface="Arial" charset="0"/>
              </a:rPr>
              <a:t>Vice Chair: Mark Hamilton (</a:t>
            </a:r>
            <a:r>
              <a:rPr lang="en-US" sz="1800" dirty="0" err="1" smtClean="0">
                <a:latin typeface="Arial" charset="0"/>
              </a:rPr>
              <a:t>Spectralink</a:t>
            </a:r>
            <a:r>
              <a:rPr lang="en-US" sz="1800" dirty="0" smtClean="0">
                <a:latin typeface="Arial" charset="0"/>
              </a:rPr>
              <a:t>)</a:t>
            </a:r>
          </a:p>
          <a:p>
            <a:pPr algn="ctr">
              <a:lnSpc>
                <a:spcPct val="90000"/>
              </a:lnSpc>
              <a:buFontTx/>
              <a:buNone/>
            </a:pPr>
            <a:r>
              <a:rPr lang="en-US" sz="1800" dirty="0" smtClean="0">
                <a:latin typeface="Arial" charset="0"/>
              </a:rPr>
              <a:t>Vice Editor: Norm Finn (Cisco)</a:t>
            </a:r>
            <a:endParaRPr lang="en-US" sz="1800" dirty="0">
              <a:latin typeface="Arial" charset="0"/>
            </a:endParaRPr>
          </a:p>
          <a:p>
            <a:pPr algn="ctr">
              <a:lnSpc>
                <a:spcPct val="90000"/>
              </a:lnSpc>
              <a:buFontTx/>
              <a:buNone/>
            </a:pPr>
            <a:r>
              <a:rPr lang="en-US" sz="1800" dirty="0" smtClean="0">
                <a:latin typeface="Arial" charset="0"/>
              </a:rPr>
              <a:t>Secretary: </a:t>
            </a:r>
            <a:r>
              <a:rPr lang="en-US" sz="1800" dirty="0" err="1" smtClean="0">
                <a:latin typeface="Arial" charset="0"/>
              </a:rPr>
              <a:t>Filip</a:t>
            </a:r>
            <a:r>
              <a:rPr lang="en-US" sz="1800" dirty="0" smtClean="0">
                <a:latin typeface="Arial" charset="0"/>
              </a:rPr>
              <a:t> </a:t>
            </a:r>
            <a:r>
              <a:rPr lang="en-US" sz="1800" dirty="0" err="1" smtClean="0">
                <a:latin typeface="Arial" charset="0"/>
              </a:rPr>
              <a:t>Mestanov</a:t>
            </a:r>
            <a:r>
              <a:rPr lang="en-US" sz="1800" dirty="0" smtClean="0">
                <a:latin typeface="Arial" charset="0"/>
              </a:rPr>
              <a:t> (Ericsson)</a:t>
            </a:r>
            <a:endParaRPr lang="en-US" sz="1800" b="0" dirty="0" smtClean="0">
              <a:latin typeface="Arial" charset="0"/>
            </a:endParaRPr>
          </a:p>
          <a:p>
            <a:pPr algn="ctr">
              <a:lnSpc>
                <a:spcPct val="90000"/>
              </a:lnSpc>
              <a:buFontTx/>
              <a:buNone/>
            </a:pPr>
            <a:r>
              <a:rPr lang="en-US" sz="1600" b="0" dirty="0" smtClean="0">
                <a:latin typeface="Arial" charset="0"/>
              </a:rPr>
              <a:t>Mailing list: STDS-802-11-TGAK@listserv.ieee.org</a:t>
            </a:r>
            <a:endParaRPr lang="en-US" sz="1600" dirty="0">
              <a:solidFill>
                <a:srgbClr val="FF0000"/>
              </a:solidFill>
              <a:latin typeface="Arial"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93622A3E-762C-A04E-8D69-CA7ECAB993F8}" type="slidenum">
              <a:rPr lang="en-US"/>
              <a:pPr/>
              <a:t>20</a:t>
            </a:fld>
            <a:endParaRPr lang="en-US"/>
          </a:p>
        </p:txBody>
      </p:sp>
      <p:sp>
        <p:nvSpPr>
          <p:cNvPr id="272386" name="Rectangle 2"/>
          <p:cNvSpPr>
            <a:spLocks noGrp="1" noChangeArrowheads="1"/>
          </p:cNvSpPr>
          <p:nvPr>
            <p:ph type="title"/>
          </p:nvPr>
        </p:nvSpPr>
        <p:spPr>
          <a:xfrm>
            <a:off x="685800" y="685800"/>
            <a:ext cx="7772400" cy="685800"/>
          </a:xfrm>
        </p:spPr>
        <p:txBody>
          <a:bodyPr/>
          <a:lstStyle/>
          <a:p>
            <a:r>
              <a:rPr lang="en-US" sz="3600">
                <a:latin typeface="Arial" charset="0"/>
                <a:cs typeface="Arial" charset="0"/>
              </a:rPr>
              <a:t>[Reference Information]</a:t>
            </a:r>
          </a:p>
        </p:txBody>
      </p:sp>
      <p:sp>
        <p:nvSpPr>
          <p:cNvPr id="272387" name="Rectangle 3"/>
          <p:cNvSpPr>
            <a:spLocks noGrp="1" noChangeArrowheads="1"/>
          </p:cNvSpPr>
          <p:nvPr>
            <p:ph type="body" idx="1"/>
          </p:nvPr>
        </p:nvSpPr>
        <p:spPr>
          <a:xfrm>
            <a:off x="685800" y="1371600"/>
            <a:ext cx="7772400" cy="5105400"/>
          </a:xfrm>
        </p:spPr>
        <p:txBody>
          <a:bodyPr/>
          <a:lstStyle/>
          <a:p>
            <a:pPr>
              <a:lnSpc>
                <a:spcPct val="80000"/>
              </a:lnSpc>
            </a:pPr>
            <a:r>
              <a:rPr lang="en-GB" dirty="0" smtClean="0"/>
              <a:t>802.11ak PAR </a:t>
            </a:r>
            <a:r>
              <a:rPr lang="en-GB" dirty="0"/>
              <a:t>and Five Criterion</a:t>
            </a:r>
          </a:p>
          <a:p>
            <a:pPr lvl="1">
              <a:lnSpc>
                <a:spcPct val="80000"/>
              </a:lnSpc>
            </a:pPr>
            <a:r>
              <a:rPr lang="en-GB" dirty="0"/>
              <a:t>12/1207r1, “802.11 GLK Draft PAR”</a:t>
            </a:r>
          </a:p>
          <a:p>
            <a:pPr lvl="1">
              <a:lnSpc>
                <a:spcPct val="80000"/>
              </a:lnSpc>
            </a:pPr>
            <a:r>
              <a:rPr lang="en-GB" dirty="0"/>
              <a:t>12/1208r0, “802.11 GLK Draft 5C</a:t>
            </a:r>
            <a:r>
              <a:rPr lang="en-GB" dirty="0" smtClean="0"/>
              <a:t>”</a:t>
            </a:r>
          </a:p>
          <a:p>
            <a:pPr>
              <a:lnSpc>
                <a:spcPct val="80000"/>
              </a:lnSpc>
            </a:pPr>
            <a:r>
              <a:rPr lang="en-GB" dirty="0" smtClean="0"/>
              <a:t>Draft 0.06  of 802.11ak and results of Comment Collection 17:</a:t>
            </a:r>
          </a:p>
          <a:p>
            <a:pPr lvl="1">
              <a:lnSpc>
                <a:spcPct val="80000"/>
              </a:lnSpc>
            </a:pPr>
            <a:r>
              <a:rPr lang="en-GB" dirty="0" smtClean="0">
                <a:hlinkClick r:id="rId3"/>
              </a:rPr>
              <a:t>http://www.ieee802.org/11/private/Draft_Standards/11ak/Draft P802.11ak_D0.06.pdf</a:t>
            </a:r>
            <a:r>
              <a:rPr lang="en-GB" dirty="0" smtClean="0"/>
              <a:t> </a:t>
            </a:r>
          </a:p>
          <a:p>
            <a:pPr lvl="1">
              <a:lnSpc>
                <a:spcPct val="80000"/>
              </a:lnSpc>
            </a:pPr>
            <a:r>
              <a:rPr lang="en-GB" dirty="0" smtClean="0"/>
              <a:t>11-14/559r16, “</a:t>
            </a:r>
            <a:r>
              <a:rPr lang="en-GB" dirty="0" err="1" smtClean="0"/>
              <a:t>TGak</a:t>
            </a:r>
            <a:r>
              <a:rPr lang="en-GB" dirty="0" smtClean="0"/>
              <a:t> CC17 Comments”</a:t>
            </a:r>
            <a:endParaRPr lang="en-GB" dirty="0"/>
          </a:p>
          <a:p>
            <a:pPr>
              <a:lnSpc>
                <a:spcPct val="80000"/>
              </a:lnSpc>
            </a:pPr>
            <a:r>
              <a:rPr lang="en-GB" dirty="0" smtClean="0"/>
              <a:t>Draft 1.5 of 802.1Qbz is at</a:t>
            </a:r>
          </a:p>
          <a:p>
            <a:pPr lvl="1">
              <a:lnSpc>
                <a:spcPct val="80000"/>
              </a:lnSpc>
            </a:pPr>
            <a:r>
              <a:rPr lang="en-GB" dirty="0">
                <a:hlinkClick r:id="rId4"/>
              </a:rPr>
              <a:t>http://</a:t>
            </a:r>
            <a:r>
              <a:rPr lang="en-GB" dirty="0" smtClean="0">
                <a:hlinkClick r:id="rId4"/>
              </a:rPr>
              <a:t>www.ieee802.org/1/files/private/bz-drafts/d1/802-1Qbz-d1-5.pdf</a:t>
            </a:r>
            <a:endParaRPr lang="en-GB" dirty="0" smtClean="0"/>
          </a:p>
          <a:p>
            <a:pPr>
              <a:lnSpc>
                <a:spcPct val="80000"/>
              </a:lnSpc>
            </a:pPr>
            <a:r>
              <a:rPr lang="en-US" dirty="0" smtClean="0"/>
              <a:t>Draft 1.0 of 802.1AC-REV is at</a:t>
            </a:r>
          </a:p>
          <a:p>
            <a:pPr lvl="1">
              <a:lnSpc>
                <a:spcPct val="80000"/>
              </a:lnSpc>
            </a:pPr>
            <a:r>
              <a:rPr lang="en-US" dirty="0" smtClean="0">
                <a:hlinkClick r:id="rId5"/>
              </a:rPr>
              <a:t>http://www.ieee802.org/1/files/private/ac-rev-drafts/d1/802-1ac-rev-d1-0.pdf</a:t>
            </a:r>
            <a:r>
              <a:rPr lang="en-US" dirty="0" smtClean="0"/>
              <a:t> </a:t>
            </a:r>
            <a:endParaRPr lang="en-US" dirty="0"/>
          </a:p>
          <a:p>
            <a:pPr marL="457200" lvl="1" indent="0">
              <a:lnSpc>
                <a:spcPct val="80000"/>
              </a:lnSpc>
              <a:buNone/>
            </a:pPr>
            <a:r>
              <a:rPr lang="en-US" dirty="0" smtClean="0"/>
              <a:t>(You can access 802.1 drafts with the 802.11 user name and password and vice versa.)</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January 2015</a:t>
            </a:r>
            <a:endParaRPr lang="en-US"/>
          </a:p>
        </p:txBody>
      </p:sp>
      <p:sp>
        <p:nvSpPr>
          <p:cNvPr id="6" name="Footer Placeholder 4"/>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5"/>
          <p:cNvSpPr>
            <a:spLocks noGrp="1"/>
          </p:cNvSpPr>
          <p:nvPr>
            <p:ph type="sldNum" sz="quarter" idx="12"/>
          </p:nvPr>
        </p:nvSpPr>
        <p:spPr/>
        <p:txBody>
          <a:bodyPr/>
          <a:lstStyle/>
          <a:p>
            <a:r>
              <a:rPr lang="en-US"/>
              <a:t>Slide </a:t>
            </a:r>
            <a:fld id="{FAD3192D-A78F-5D4B-BF63-EAFB958AE3C7}" type="slidenum">
              <a:rPr lang="en-US"/>
              <a:pPr/>
              <a:t>3</a:t>
            </a:fld>
            <a:endParaRPr lang="en-US"/>
          </a:p>
        </p:txBody>
      </p:sp>
      <p:sp>
        <p:nvSpPr>
          <p:cNvPr id="205828" name="Rectangle 4"/>
          <p:cNvSpPr>
            <a:spLocks noGrp="1" noChangeArrowheads="1"/>
          </p:cNvSpPr>
          <p:nvPr>
            <p:ph type="ctrTitle"/>
          </p:nvPr>
        </p:nvSpPr>
        <p:spPr>
          <a:xfrm>
            <a:off x="685800" y="609600"/>
            <a:ext cx="7772400" cy="609600"/>
          </a:xfrm>
        </p:spPr>
        <p:txBody>
          <a:bodyPr/>
          <a:lstStyle/>
          <a:p>
            <a:r>
              <a:rPr lang="en-US" dirty="0"/>
              <a:t>Venue</a:t>
            </a:r>
          </a:p>
        </p:txBody>
      </p:sp>
      <p:sp>
        <p:nvSpPr>
          <p:cNvPr id="205829" name="Rectangle 5"/>
          <p:cNvSpPr>
            <a:spLocks noGrp="1" noChangeArrowheads="1"/>
          </p:cNvSpPr>
          <p:nvPr>
            <p:ph type="subTitle" idx="1"/>
          </p:nvPr>
        </p:nvSpPr>
        <p:spPr>
          <a:xfrm>
            <a:off x="685800" y="6019800"/>
            <a:ext cx="7772400" cy="457200"/>
          </a:xfrm>
        </p:spPr>
        <p:txBody>
          <a:bodyPr/>
          <a:lstStyle/>
          <a:p>
            <a:r>
              <a:rPr lang="en-US" dirty="0" smtClean="0">
                <a:latin typeface="Arial"/>
                <a:cs typeface="Arial"/>
              </a:rPr>
              <a:t>Hyatt Regency, Atlanta, Georgia</a:t>
            </a:r>
            <a:endParaRPr lang="en-US" dirty="0">
              <a:latin typeface="Arial"/>
              <a:cs typeface="Arial"/>
            </a:endParaRPr>
          </a:p>
        </p:txBody>
      </p:sp>
      <p:pic>
        <p:nvPicPr>
          <p:cNvPr id="3" name="Picture 2"/>
          <p:cNvPicPr>
            <a:picLocks noChangeAspect="1"/>
          </p:cNvPicPr>
          <p:nvPr/>
        </p:nvPicPr>
        <p:blipFill>
          <a:blip r:embed="rId3"/>
          <a:stretch>
            <a:fillRect/>
          </a:stretch>
        </p:blipFill>
        <p:spPr>
          <a:xfrm>
            <a:off x="1447801" y="1356361"/>
            <a:ext cx="6249970" cy="4663439"/>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err="1" smtClean="0">
                <a:latin typeface="Arial"/>
                <a:cs typeface="Arial"/>
              </a:rPr>
              <a:t>TGak</a:t>
            </a:r>
            <a:r>
              <a:rPr lang="en-US" sz="4000" dirty="0" smtClean="0">
                <a:latin typeface="Arial"/>
                <a:cs typeface="Arial"/>
              </a:rPr>
              <a:t> Timeline</a:t>
            </a:r>
            <a:endParaRPr lang="en-US" sz="4000" dirty="0">
              <a:latin typeface="Arial"/>
              <a:cs typeface="Arial"/>
            </a:endParaRPr>
          </a:p>
        </p:txBody>
      </p:sp>
      <p:sp>
        <p:nvSpPr>
          <p:cNvPr id="3" name="Content Placeholder 2"/>
          <p:cNvSpPr>
            <a:spLocks noGrp="1"/>
          </p:cNvSpPr>
          <p:nvPr>
            <p:ph idx="1"/>
          </p:nvPr>
        </p:nvSpPr>
        <p:spPr/>
        <p:txBody>
          <a:bodyPr/>
          <a:lstStyle/>
          <a:p>
            <a:pPr lvl="1">
              <a:lnSpc>
                <a:spcPct val="80000"/>
              </a:lnSpc>
            </a:pPr>
            <a:r>
              <a:rPr lang="en-US" sz="2400" dirty="0" smtClean="0"/>
              <a:t>January 2015– </a:t>
            </a:r>
            <a:r>
              <a:rPr lang="en-US" sz="2400" dirty="0"/>
              <a:t>Initial WG </a:t>
            </a:r>
            <a:r>
              <a:rPr lang="en-US" sz="2400" dirty="0" smtClean="0"/>
              <a:t>Ballot on D1.0</a:t>
            </a:r>
            <a:endParaRPr lang="en-US" sz="2400" dirty="0"/>
          </a:p>
          <a:p>
            <a:pPr lvl="1">
              <a:lnSpc>
                <a:spcPct val="80000"/>
              </a:lnSpc>
            </a:pPr>
            <a:r>
              <a:rPr lang="en-US" sz="2400" dirty="0" smtClean="0"/>
              <a:t>July 2015 </a:t>
            </a:r>
            <a:r>
              <a:rPr lang="en-US" sz="2400" dirty="0"/>
              <a:t>– WG Recirculation</a:t>
            </a:r>
          </a:p>
          <a:p>
            <a:pPr lvl="1">
              <a:lnSpc>
                <a:spcPct val="80000"/>
              </a:lnSpc>
            </a:pPr>
            <a:r>
              <a:rPr lang="en-US" sz="2400" dirty="0" smtClean="0"/>
              <a:t>March 2016– </a:t>
            </a:r>
            <a:r>
              <a:rPr lang="en-US" sz="2400" dirty="0"/>
              <a:t>Sponsor Ballot Pool Formation</a:t>
            </a:r>
          </a:p>
          <a:p>
            <a:pPr lvl="1">
              <a:lnSpc>
                <a:spcPct val="80000"/>
              </a:lnSpc>
            </a:pPr>
            <a:r>
              <a:rPr lang="en-US" sz="2400" dirty="0" smtClean="0"/>
              <a:t>May 2016 </a:t>
            </a:r>
            <a:r>
              <a:rPr lang="en-US" sz="2400" dirty="0"/>
              <a:t>– MEC/MDR Done</a:t>
            </a:r>
          </a:p>
          <a:p>
            <a:pPr lvl="1">
              <a:lnSpc>
                <a:spcPct val="80000"/>
              </a:lnSpc>
            </a:pPr>
            <a:r>
              <a:rPr lang="en-US" sz="2400" dirty="0" smtClean="0"/>
              <a:t>July 2016 </a:t>
            </a:r>
            <a:r>
              <a:rPr lang="en-US" sz="2400" dirty="0"/>
              <a:t>– Initial Sponsor Ballot</a:t>
            </a:r>
          </a:p>
          <a:p>
            <a:pPr lvl="1">
              <a:lnSpc>
                <a:spcPct val="80000"/>
              </a:lnSpc>
            </a:pPr>
            <a:r>
              <a:rPr lang="en-US" sz="2400" dirty="0" smtClean="0"/>
              <a:t>November 2016 </a:t>
            </a:r>
            <a:r>
              <a:rPr lang="en-US" sz="2400" dirty="0"/>
              <a:t>– Sponsor Recirculation</a:t>
            </a:r>
          </a:p>
          <a:p>
            <a:pPr lvl="1">
              <a:lnSpc>
                <a:spcPct val="80000"/>
              </a:lnSpc>
            </a:pPr>
            <a:r>
              <a:rPr lang="en-US" sz="2400" dirty="0" smtClean="0"/>
              <a:t>January 2017 </a:t>
            </a:r>
            <a:r>
              <a:rPr lang="en-US" sz="2400" dirty="0"/>
              <a:t>– Final WG &amp; </a:t>
            </a:r>
            <a:r>
              <a:rPr lang="en-US" sz="2400" dirty="0" err="1"/>
              <a:t>ExecComm</a:t>
            </a:r>
            <a:r>
              <a:rPr lang="en-US" sz="2400" dirty="0"/>
              <a:t> &amp; </a:t>
            </a:r>
            <a:r>
              <a:rPr lang="en-US" sz="2400" dirty="0" err="1"/>
              <a:t>RevCom</a:t>
            </a:r>
            <a:r>
              <a:rPr lang="en-US" sz="2400" dirty="0"/>
              <a:t> </a:t>
            </a:r>
            <a:r>
              <a:rPr lang="en-US" sz="2400" dirty="0" smtClean="0"/>
              <a:t>Approval</a:t>
            </a:r>
            <a:endParaRPr lang="en-US" sz="2400" dirty="0"/>
          </a:p>
        </p:txBody>
      </p:sp>
      <p:sp>
        <p:nvSpPr>
          <p:cNvPr id="4" name="Date Placeholder 3"/>
          <p:cNvSpPr>
            <a:spLocks noGrp="1"/>
          </p:cNvSpPr>
          <p:nvPr>
            <p:ph type="dt" sz="half" idx="10"/>
          </p:nvPr>
        </p:nvSpPr>
        <p:spPr/>
        <p:txBody>
          <a:bodyPr/>
          <a:lstStyle/>
          <a:p>
            <a:r>
              <a:rPr lang="en-US" smtClean="0"/>
              <a:t>January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4</a:t>
            </a:fld>
            <a:endParaRPr lang="en-US"/>
          </a:p>
        </p:txBody>
      </p:sp>
    </p:spTree>
    <p:extLst>
      <p:ext uri="{BB962C8B-B14F-4D97-AF65-F5344CB8AC3E}">
        <p14:creationId xmlns:p14="http://schemas.microsoft.com/office/powerpoint/2010/main" val="9273978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TGak</a:t>
            </a:r>
            <a:r>
              <a:rPr lang="en-US" dirty="0" smtClean="0"/>
              <a:t> CC#17 Comment Status</a:t>
            </a:r>
            <a:endParaRPr lang="en-US" dirty="0"/>
          </a:p>
        </p:txBody>
      </p:sp>
      <p:sp>
        <p:nvSpPr>
          <p:cNvPr id="3" name="Content Placeholder 2"/>
          <p:cNvSpPr>
            <a:spLocks noGrp="1"/>
          </p:cNvSpPr>
          <p:nvPr>
            <p:ph idx="1"/>
          </p:nvPr>
        </p:nvSpPr>
        <p:spPr/>
        <p:txBody>
          <a:bodyPr/>
          <a:lstStyle/>
          <a:p>
            <a:r>
              <a:rPr lang="en-US" b="0" dirty="0" smtClean="0"/>
              <a:t>Exiting the San Antonio meeting, there were 6 open comments listed below by assignee:</a:t>
            </a:r>
          </a:p>
          <a:p>
            <a:pPr lvl="1"/>
            <a:r>
              <a:rPr lang="en-US" sz="2400" dirty="0" smtClean="0"/>
              <a:t>Donald Eastlake: CID 89 – clarify GLK MBSS</a:t>
            </a:r>
          </a:p>
          <a:p>
            <a:pPr lvl="1"/>
            <a:r>
              <a:rPr lang="en-US" sz="2400" dirty="0" smtClean="0"/>
              <a:t>Mark Hamilton: CID 33 – GLK MAC services, CID 34 – Power Save?</a:t>
            </a:r>
            <a:endParaRPr lang="en-US" sz="2400" dirty="0"/>
          </a:p>
          <a:p>
            <a:pPr lvl="1"/>
            <a:r>
              <a:rPr lang="en-US" sz="2400" dirty="0" smtClean="0"/>
              <a:t>Dave </a:t>
            </a:r>
            <a:r>
              <a:rPr lang="en-US" sz="2400" dirty="0" err="1" smtClean="0"/>
              <a:t>Kloper</a:t>
            </a:r>
            <a:r>
              <a:rPr lang="en-US" sz="2400" dirty="0" smtClean="0"/>
              <a:t>: CID 40 – group address MPDUs, CID 62 – fix GCR for selective reception</a:t>
            </a:r>
          </a:p>
          <a:p>
            <a:pPr lvl="1"/>
            <a:r>
              <a:rPr lang="en-US" sz="2400" dirty="0" smtClean="0"/>
              <a:t>Dick Roy: CID 41 – Annex Q update</a:t>
            </a:r>
            <a:endParaRPr lang="en-US" sz="2400" dirty="0"/>
          </a:p>
        </p:txBody>
      </p:sp>
      <p:sp>
        <p:nvSpPr>
          <p:cNvPr id="4" name="Date Placeholder 3"/>
          <p:cNvSpPr>
            <a:spLocks noGrp="1"/>
          </p:cNvSpPr>
          <p:nvPr>
            <p:ph type="dt" sz="half" idx="10"/>
          </p:nvPr>
        </p:nvSpPr>
        <p:spPr/>
        <p:txBody>
          <a:bodyPr/>
          <a:lstStyle/>
          <a:p>
            <a:r>
              <a:rPr lang="en-US" smtClean="0"/>
              <a:t>January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5</a:t>
            </a:fld>
            <a:endParaRPr lang="en-US"/>
          </a:p>
        </p:txBody>
      </p:sp>
    </p:spTree>
    <p:extLst>
      <p:ext uri="{BB962C8B-B14F-4D97-AF65-F5344CB8AC3E}">
        <p14:creationId xmlns:p14="http://schemas.microsoft.com/office/powerpoint/2010/main" val="34958520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latin typeface="Arial"/>
                <a:cs typeface="Arial"/>
              </a:rPr>
              <a:t>Sessions</a:t>
            </a:r>
            <a:endParaRPr lang="en-US" sz="4000" dirty="0">
              <a:latin typeface="Arial"/>
              <a:cs typeface="Arial"/>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306974535"/>
              </p:ext>
            </p:extLst>
          </p:nvPr>
        </p:nvGraphicFramePr>
        <p:xfrm>
          <a:off x="990600" y="2057400"/>
          <a:ext cx="7391399" cy="3108960"/>
        </p:xfrm>
        <a:graphic>
          <a:graphicData uri="http://schemas.openxmlformats.org/drawingml/2006/table">
            <a:tbl>
              <a:tblPr firstRow="1" bandRow="1">
                <a:tableStyleId>{5C22544A-7EE6-4342-B048-85BDC9FD1C3A}</a:tableStyleId>
              </a:tblPr>
              <a:tblGrid>
                <a:gridCol w="1600200"/>
                <a:gridCol w="3863008"/>
                <a:gridCol w="1928191"/>
              </a:tblGrid>
              <a:tr h="370840">
                <a:tc>
                  <a:txBody>
                    <a:bodyPr/>
                    <a:lstStyle/>
                    <a:p>
                      <a:pPr algn="ctr"/>
                      <a:r>
                        <a:rPr lang="en-US" sz="2400" dirty="0" smtClean="0"/>
                        <a:t>Day</a:t>
                      </a:r>
                      <a:endParaRPr lang="en-US" sz="2400" dirty="0"/>
                    </a:p>
                  </a:txBody>
                  <a:tcPr/>
                </a:tc>
                <a:tc>
                  <a:txBody>
                    <a:bodyPr/>
                    <a:lstStyle/>
                    <a:p>
                      <a:pPr algn="ctr"/>
                      <a:r>
                        <a:rPr lang="en-US" sz="2400" dirty="0" smtClean="0"/>
                        <a:t>Time</a:t>
                      </a:r>
                      <a:endParaRPr lang="en-US" sz="2400" dirty="0"/>
                    </a:p>
                  </a:txBody>
                  <a:tcPr/>
                </a:tc>
                <a:tc>
                  <a:txBody>
                    <a:bodyPr/>
                    <a:lstStyle/>
                    <a:p>
                      <a:pPr algn="ctr"/>
                      <a:r>
                        <a:rPr lang="en-US" sz="2400" dirty="0" smtClean="0"/>
                        <a:t>Room</a:t>
                      </a:r>
                      <a:endParaRPr lang="en-US" sz="2400" dirty="0"/>
                    </a:p>
                  </a:txBody>
                  <a:tcPr/>
                </a:tc>
              </a:tr>
              <a:tr h="370840">
                <a:tc>
                  <a:txBody>
                    <a:bodyPr/>
                    <a:lstStyle/>
                    <a:p>
                      <a:r>
                        <a:rPr lang="en-US" sz="2400" dirty="0" smtClean="0"/>
                        <a:t>Monday</a:t>
                      </a:r>
                      <a:endParaRPr lang="en-US" sz="2400" dirty="0"/>
                    </a:p>
                  </a:txBody>
                  <a:tcPr/>
                </a:tc>
                <a:tc>
                  <a:txBody>
                    <a:bodyPr/>
                    <a:lstStyle/>
                    <a:p>
                      <a:r>
                        <a:rPr lang="en-US" sz="2400" dirty="0" smtClean="0"/>
                        <a:t>AM2</a:t>
                      </a:r>
                      <a:endParaRPr lang="en-US" sz="2400" dirty="0"/>
                    </a:p>
                  </a:txBody>
                  <a:tcPr/>
                </a:tc>
                <a:tc>
                  <a:txBody>
                    <a:bodyPr/>
                    <a:lstStyle/>
                    <a:p>
                      <a:r>
                        <a:rPr lang="en-US" sz="2400" dirty="0" smtClean="0"/>
                        <a:t>TBD</a:t>
                      </a:r>
                      <a:endParaRPr lang="en-US" sz="2400" dirty="0"/>
                    </a:p>
                  </a:txBody>
                  <a:tcPr/>
                </a:tc>
              </a:tr>
              <a:tr h="370840">
                <a:tc>
                  <a:txBody>
                    <a:bodyPr/>
                    <a:lstStyle/>
                    <a:p>
                      <a:r>
                        <a:rPr lang="en-US" sz="2400" dirty="0" smtClean="0"/>
                        <a:t>Tuesday</a:t>
                      </a:r>
                      <a:endParaRPr lang="en-US" sz="2400" dirty="0"/>
                    </a:p>
                  </a:txBody>
                  <a:tcPr/>
                </a:tc>
                <a:tc>
                  <a:txBody>
                    <a:bodyPr/>
                    <a:lstStyle/>
                    <a:p>
                      <a:r>
                        <a:rPr lang="en-US" sz="2400" dirty="0" smtClean="0"/>
                        <a:t>AM1</a:t>
                      </a:r>
                      <a:endParaRPr lang="en-US" sz="2400" dirty="0"/>
                    </a:p>
                  </a:txBody>
                  <a:tcPr/>
                </a:tc>
                <a:tc>
                  <a:txBody>
                    <a:bodyPr/>
                    <a:lstStyle/>
                    <a:p>
                      <a:r>
                        <a:rPr lang="en-US" sz="2400" dirty="0" smtClean="0"/>
                        <a:t>TBD</a:t>
                      </a:r>
                    </a:p>
                  </a:txBody>
                  <a:tcPr/>
                </a:tc>
              </a:tr>
              <a:tr h="370840">
                <a:tc>
                  <a:txBody>
                    <a:bodyPr/>
                    <a:lstStyle/>
                    <a:p>
                      <a:r>
                        <a:rPr lang="en-US" sz="2400" dirty="0" smtClean="0"/>
                        <a:t>Tuesday</a:t>
                      </a:r>
                      <a:endParaRPr lang="en-US" sz="2400" dirty="0"/>
                    </a:p>
                  </a:txBody>
                  <a:tcPr/>
                </a:tc>
                <a:tc>
                  <a:txBody>
                    <a:bodyPr/>
                    <a:lstStyle/>
                    <a:p>
                      <a:r>
                        <a:rPr lang="en-US" sz="2400" dirty="0" smtClean="0"/>
                        <a:t>Evening</a:t>
                      </a:r>
                      <a:endParaRPr lang="en-US" sz="2400" dirty="0"/>
                    </a:p>
                  </a:txBody>
                  <a:tcPr/>
                </a:tc>
                <a:tc>
                  <a:txBody>
                    <a:bodyPr/>
                    <a:lstStyle/>
                    <a:p>
                      <a:r>
                        <a:rPr lang="en-US" sz="2400" dirty="0" smtClean="0"/>
                        <a:t>TBD</a:t>
                      </a:r>
                      <a:endParaRPr lang="en-US" sz="2400" dirty="0"/>
                    </a:p>
                  </a:txBody>
                  <a:tcPr/>
                </a:tc>
              </a:tr>
              <a:tr h="370840">
                <a:tc>
                  <a:txBody>
                    <a:bodyPr/>
                    <a:lstStyle/>
                    <a:p>
                      <a:r>
                        <a:rPr lang="en-US" sz="2400" dirty="0" smtClean="0"/>
                        <a:t>Thursday</a:t>
                      </a:r>
                      <a:endParaRPr lang="en-US" sz="2400" dirty="0"/>
                    </a:p>
                  </a:txBody>
                  <a:tcPr/>
                </a:tc>
                <a:tc>
                  <a:txBody>
                    <a:bodyPr/>
                    <a:lstStyle/>
                    <a:p>
                      <a:r>
                        <a:rPr lang="en-US" sz="2400" dirty="0" smtClean="0"/>
                        <a:t>AM1</a:t>
                      </a:r>
                      <a:endParaRPr lang="en-US" sz="2400" baseline="0" dirty="0" smtClean="0"/>
                    </a:p>
                    <a:p>
                      <a:r>
                        <a:rPr lang="en-US" sz="2400" dirty="0" smtClean="0"/>
                        <a:t>(joint with ARC, 802.1, etc.)</a:t>
                      </a:r>
                      <a:endParaRPr lang="en-US" sz="2400" dirty="0"/>
                    </a:p>
                  </a:txBody>
                  <a:tcPr/>
                </a:tc>
                <a:tc>
                  <a:txBody>
                    <a:bodyPr/>
                    <a:lstStyle/>
                    <a:p>
                      <a:r>
                        <a:rPr lang="en-US" sz="2400" dirty="0" smtClean="0"/>
                        <a:t>TBD</a:t>
                      </a:r>
                      <a:endParaRPr lang="en-US" sz="2400" dirty="0"/>
                    </a:p>
                  </a:txBody>
                  <a:tcPr/>
                </a:tc>
              </a:tr>
              <a:tr h="370840">
                <a:tc>
                  <a:txBody>
                    <a:bodyPr/>
                    <a:lstStyle/>
                    <a:p>
                      <a:r>
                        <a:rPr lang="en-US" sz="2400" dirty="0" smtClean="0"/>
                        <a:t>Thursday</a:t>
                      </a:r>
                      <a:endParaRPr lang="en-US" sz="2400" dirty="0"/>
                    </a:p>
                  </a:txBody>
                  <a:tcPr/>
                </a:tc>
                <a:tc>
                  <a:txBody>
                    <a:bodyPr/>
                    <a:lstStyle/>
                    <a:p>
                      <a:r>
                        <a:rPr lang="en-US" sz="2400" dirty="0" smtClean="0"/>
                        <a:t>AM2</a:t>
                      </a:r>
                      <a:endParaRPr lang="en-US" sz="2400" dirty="0"/>
                    </a:p>
                  </a:txBody>
                  <a:tcPr/>
                </a:tc>
                <a:tc>
                  <a:txBody>
                    <a:bodyPr/>
                    <a:lstStyle/>
                    <a:p>
                      <a:r>
                        <a:rPr lang="en-US" sz="2400" dirty="0" smtClean="0"/>
                        <a:t>TBD</a:t>
                      </a:r>
                      <a:endParaRPr lang="en-US" sz="2400" dirty="0"/>
                    </a:p>
                  </a:txBody>
                  <a:tcPr/>
                </a:tc>
              </a:tr>
            </a:tbl>
          </a:graphicData>
        </a:graphic>
      </p:graphicFrame>
      <p:sp>
        <p:nvSpPr>
          <p:cNvPr id="4" name="Date Placeholder 3"/>
          <p:cNvSpPr>
            <a:spLocks noGrp="1"/>
          </p:cNvSpPr>
          <p:nvPr>
            <p:ph type="dt" sz="half" idx="10"/>
          </p:nvPr>
        </p:nvSpPr>
        <p:spPr/>
        <p:txBody>
          <a:bodyPr/>
          <a:lstStyle/>
          <a:p>
            <a:r>
              <a:rPr lang="en-US" smtClean="0"/>
              <a:t>January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6</a:t>
            </a:fld>
            <a:endParaRPr lang="en-US"/>
          </a:p>
        </p:txBody>
      </p:sp>
    </p:spTree>
    <p:extLst>
      <p:ext uri="{BB962C8B-B14F-4D97-AF65-F5344CB8AC3E}">
        <p14:creationId xmlns:p14="http://schemas.microsoft.com/office/powerpoint/2010/main" val="42493856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January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7</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 12 January 2015</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10:30 – 12:30</a:t>
            </a:r>
            <a:endParaRPr lang="en-US" dirty="0">
              <a:latin typeface="Arial" charset="0"/>
            </a:endParaRPr>
          </a:p>
        </p:txBody>
      </p:sp>
      <p:sp>
        <p:nvSpPr>
          <p:cNvPr id="117763" name="Rectangle 3"/>
          <p:cNvSpPr>
            <a:spLocks noGrp="1" noChangeArrowheads="1"/>
          </p:cNvSpPr>
          <p:nvPr>
            <p:ph type="body" sz="half" idx="1"/>
          </p:nvPr>
        </p:nvSpPr>
        <p:spPr>
          <a:xfrm>
            <a:off x="685800" y="1752600"/>
            <a:ext cx="7924800" cy="4572000"/>
          </a:xfrm>
          <a:noFill/>
          <a:ln/>
        </p:spPr>
        <p:txBody>
          <a:bodyPr/>
          <a:lstStyle/>
          <a:p>
            <a:pPr>
              <a:lnSpc>
                <a:spcPct val="80000"/>
              </a:lnSpc>
            </a:pPr>
            <a:r>
              <a:rPr lang="en-US" sz="2000" b="0" dirty="0"/>
              <a:t>Call meeting to Order.</a:t>
            </a:r>
          </a:p>
          <a:p>
            <a:pPr>
              <a:lnSpc>
                <a:spcPct val="80000"/>
              </a:lnSpc>
            </a:pPr>
            <a:r>
              <a:rPr lang="en-US" sz="2000" b="0" dirty="0"/>
              <a:t>Review of IEEE 802 and 802.11 Policies and Procedures on Intellectual Property, Inappropriate Topics, Etc.</a:t>
            </a:r>
          </a:p>
          <a:p>
            <a:pPr>
              <a:lnSpc>
                <a:spcPct val="80000"/>
              </a:lnSpc>
            </a:pPr>
            <a:r>
              <a:rPr lang="en-US" sz="2000" b="0" dirty="0"/>
              <a:t>Attendance Recording Reminder</a:t>
            </a:r>
          </a:p>
          <a:p>
            <a:pPr>
              <a:lnSpc>
                <a:spcPct val="80000"/>
              </a:lnSpc>
            </a:pPr>
            <a:r>
              <a:rPr lang="en-US" sz="2000" b="0" dirty="0"/>
              <a:t>Approval of Agenda</a:t>
            </a:r>
          </a:p>
          <a:p>
            <a:pPr>
              <a:lnSpc>
                <a:spcPct val="80000"/>
              </a:lnSpc>
            </a:pPr>
            <a:r>
              <a:rPr lang="en-US" sz="2000" b="0" dirty="0" smtClean="0"/>
              <a:t>Approval </a:t>
            </a:r>
            <a:r>
              <a:rPr lang="en-US" sz="2000" b="0" dirty="0"/>
              <a:t>of the Minutes of the </a:t>
            </a:r>
            <a:r>
              <a:rPr lang="en-US" sz="2000" b="0" dirty="0" smtClean="0"/>
              <a:t>November 802.11ak </a:t>
            </a:r>
            <a:r>
              <a:rPr lang="en-US" sz="2000" b="0" dirty="0"/>
              <a:t>Meeting in </a:t>
            </a:r>
            <a:r>
              <a:rPr lang="en-US" sz="2000" b="0" dirty="0" smtClean="0"/>
              <a:t>San Antonio, Texas, </a:t>
            </a:r>
            <a:r>
              <a:rPr lang="en-US" sz="2000" b="0" dirty="0"/>
              <a:t>11-14</a:t>
            </a:r>
            <a:r>
              <a:rPr lang="en-US" sz="2000" b="0" dirty="0" smtClean="0"/>
              <a:t>/</a:t>
            </a:r>
            <a:r>
              <a:rPr lang="en-US" sz="2000" b="0" dirty="0"/>
              <a:t>1</a:t>
            </a:r>
            <a:r>
              <a:rPr lang="en-US" sz="2000" b="0" dirty="0" smtClean="0"/>
              <a:t>538r0.</a:t>
            </a:r>
          </a:p>
          <a:p>
            <a:pPr lvl="1">
              <a:lnSpc>
                <a:spcPct val="80000"/>
              </a:lnSpc>
            </a:pPr>
            <a:r>
              <a:rPr lang="en-US" sz="1800" dirty="0" smtClean="0"/>
              <a:t>Unanimous Consent</a:t>
            </a:r>
            <a:endParaRPr lang="en-US" sz="1800" dirty="0" smtClean="0"/>
          </a:p>
          <a:p>
            <a:pPr>
              <a:lnSpc>
                <a:spcPct val="80000"/>
              </a:lnSpc>
            </a:pPr>
            <a:r>
              <a:rPr lang="en-US" sz="2000" b="0" dirty="0"/>
              <a:t>Approval of the Minutes of </a:t>
            </a:r>
            <a:r>
              <a:rPr lang="en-US" sz="2000" b="0" dirty="0" smtClean="0"/>
              <a:t>Teleconferences </a:t>
            </a:r>
            <a:r>
              <a:rPr lang="en-US" sz="2000" b="0" dirty="0"/>
              <a:t>since San </a:t>
            </a:r>
            <a:r>
              <a:rPr lang="en-US" sz="2000" b="0" dirty="0" smtClean="0"/>
              <a:t>Antonio:</a:t>
            </a:r>
            <a:endParaRPr lang="en-US" sz="2000" b="0" dirty="0"/>
          </a:p>
          <a:p>
            <a:pPr lvl="1">
              <a:lnSpc>
                <a:spcPct val="80000"/>
              </a:lnSpc>
            </a:pPr>
            <a:r>
              <a:rPr lang="en-US" sz="1800" dirty="0"/>
              <a:t>14/</a:t>
            </a:r>
            <a:r>
              <a:rPr lang="en-US" sz="1800" dirty="0" smtClean="0"/>
              <a:t>1571r0</a:t>
            </a:r>
            <a:r>
              <a:rPr lang="en-US" sz="1800" dirty="0"/>
              <a:t>, “11ak </a:t>
            </a:r>
            <a:r>
              <a:rPr lang="en-US" sz="1800" dirty="0" err="1"/>
              <a:t>Telecon</a:t>
            </a:r>
            <a:r>
              <a:rPr lang="en-US" sz="1800" dirty="0"/>
              <a:t> Minutes </a:t>
            </a:r>
            <a:r>
              <a:rPr lang="en-US" sz="1800" dirty="0" smtClean="0"/>
              <a:t>20141124”</a:t>
            </a:r>
          </a:p>
          <a:p>
            <a:pPr lvl="1">
              <a:lnSpc>
                <a:spcPct val="80000"/>
              </a:lnSpc>
            </a:pPr>
            <a:r>
              <a:rPr lang="en-US" sz="1800" dirty="0" smtClean="0"/>
              <a:t>15/0009r0, “11ak Telecon Minutes 20141215</a:t>
            </a:r>
            <a:r>
              <a:rPr lang="en-US" sz="1800" dirty="0" smtClean="0"/>
              <a:t>”</a:t>
            </a:r>
          </a:p>
          <a:p>
            <a:pPr lvl="1">
              <a:lnSpc>
                <a:spcPct val="80000"/>
              </a:lnSpc>
            </a:pPr>
            <a:r>
              <a:rPr lang="en-US" sz="1800" dirty="0" smtClean="0"/>
              <a:t>Unanimous Consent</a:t>
            </a:r>
            <a:endParaRPr lang="en-US" sz="1800" dirty="0"/>
          </a:p>
          <a:p>
            <a:pPr>
              <a:lnSpc>
                <a:spcPct val="80000"/>
              </a:lnSpc>
            </a:pPr>
            <a:r>
              <a:rPr lang="en-US" sz="2000" b="0" dirty="0"/>
              <a:t>Presentation and Discussion of Submissions / </a:t>
            </a:r>
            <a:r>
              <a:rPr lang="en-US" altLang="ja-JP" sz="2000" b="0" dirty="0">
                <a:cs typeface="ＭＳ Ｐゴシック" charset="0"/>
              </a:rPr>
              <a:t>Resolution of Comments in 802.11 CC17</a:t>
            </a:r>
          </a:p>
          <a:p>
            <a:pPr>
              <a:lnSpc>
                <a:spcPct val="80000"/>
              </a:lnSpc>
            </a:pPr>
            <a:r>
              <a:rPr lang="en-US" altLang="ja-JP" sz="2000" b="0" dirty="0">
                <a:cs typeface="ＭＳ Ｐゴシック" charset="0"/>
              </a:rPr>
              <a:t>Recess until </a:t>
            </a:r>
            <a:r>
              <a:rPr lang="en-US" altLang="ja-JP" sz="2000" b="0" dirty="0" smtClean="0">
                <a:cs typeface="ＭＳ Ｐゴシック" charset="0"/>
              </a:rPr>
              <a:t>8:00 </a:t>
            </a:r>
            <a:r>
              <a:rPr lang="en-US" altLang="ja-JP" sz="2000" b="0" dirty="0">
                <a:cs typeface="ＭＳ Ｐゴシック" charset="0"/>
              </a:rPr>
              <a:t>Tuesday</a:t>
            </a:r>
          </a:p>
          <a:p>
            <a:pPr>
              <a:lnSpc>
                <a:spcPct val="80000"/>
              </a:lnSpc>
            </a:pPr>
            <a:endParaRPr lang="en-US" b="0" dirty="0" smtClean="0"/>
          </a:p>
        </p:txBody>
      </p:sp>
    </p:spTree>
    <p:extLst>
      <p:ext uri="{BB962C8B-B14F-4D97-AF65-F5344CB8AC3E}">
        <p14:creationId xmlns:p14="http://schemas.microsoft.com/office/powerpoint/2010/main" val="33286250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65125" y="274638"/>
            <a:ext cx="8458200" cy="1143000"/>
          </a:xfrm>
        </p:spPr>
        <p:txBody>
          <a:bodyPr/>
          <a:lstStyle/>
          <a:p>
            <a:r>
              <a:rPr lang="en-US">
                <a:latin typeface="Times New Roman" charset="0"/>
              </a:rPr>
              <a:t>Participants, Patents, and Duty to Inform</a:t>
            </a:r>
          </a:p>
        </p:txBody>
      </p:sp>
      <p:sp>
        <p:nvSpPr>
          <p:cNvPr id="1741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17412" name="Rectangle 4"/>
          <p:cNvSpPr>
            <a:spLocks noChangeArrowheads="1"/>
          </p:cNvSpPr>
          <p:nvPr/>
        </p:nvSpPr>
        <p:spPr bwMode="auto">
          <a:xfrm>
            <a:off x="533400" y="990600"/>
            <a:ext cx="82296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a:solidFill>
                <a:srgbClr val="FF0000"/>
              </a:solidFill>
              <a:latin typeface="Arial" charset="0"/>
            </a:endParaRPr>
          </a:p>
          <a:p>
            <a:pPr marL="230188" indent="-230188">
              <a:spcBef>
                <a:spcPct val="20000"/>
              </a:spcBef>
              <a:buClr>
                <a:srgbClr val="CC3300"/>
              </a:buClr>
              <a:buSzPct val="50000"/>
              <a:buFont typeface="Monotype Sorts" charset="0"/>
              <a:buNone/>
            </a:pPr>
            <a:r>
              <a:rPr lang="en-US" sz="1600" b="1">
                <a:solidFill>
                  <a:srgbClr val="000099"/>
                </a:solidFill>
                <a:latin typeface="Arial" charset="0"/>
              </a:rPr>
              <a:t>	All participants in this meeting have certain obligations under the IEEE-SA Patent Policy.  Participants: </a:t>
            </a:r>
          </a:p>
          <a:p>
            <a:pPr marL="630238" lvl="1" indent="-285750">
              <a:spcBef>
                <a:spcPct val="20000"/>
              </a:spcBef>
              <a:buClr>
                <a:srgbClr val="CC3300"/>
              </a:buClr>
              <a:buSzPct val="50000"/>
              <a:buFont typeface="Monotype Sorts" charset="0"/>
              <a:buChar char="l"/>
            </a:pPr>
            <a:r>
              <a:rPr lang="ja-JP" altLang="en-US" sz="1600" b="1">
                <a:solidFill>
                  <a:srgbClr val="000099"/>
                </a:solidFill>
                <a:latin typeface="Arial" charset="0"/>
              </a:rPr>
              <a:t>“</a:t>
            </a:r>
            <a:r>
              <a:rPr lang="en-US" sz="1600" b="1">
                <a:solidFill>
                  <a:srgbClr val="000099"/>
                </a:solidFill>
                <a:latin typeface="Arial" charset="0"/>
              </a:rPr>
              <a:t>Shall inform the IEEE (or cause the IEEE to be informed)</a:t>
            </a:r>
            <a:r>
              <a:rPr lang="ja-JP" altLang="en-US" sz="1600" b="1">
                <a:solidFill>
                  <a:srgbClr val="000099"/>
                </a:solidFill>
                <a:latin typeface="Arial" charset="0"/>
              </a:rPr>
              <a:t>”</a:t>
            </a:r>
            <a:r>
              <a:rPr lang="en-US" sz="1600" b="1">
                <a:solidFill>
                  <a:srgbClr val="000099"/>
                </a:solidFill>
                <a:latin typeface="Arial" charset="0"/>
              </a:rPr>
              <a:t> of the identity of each </a:t>
            </a:r>
            <a:r>
              <a:rPr lang="ja-JP" altLang="en-US" sz="1600" b="1">
                <a:solidFill>
                  <a:srgbClr val="000099"/>
                </a:solidFill>
                <a:latin typeface="Arial" charset="0"/>
              </a:rPr>
              <a:t>“</a:t>
            </a:r>
            <a:r>
              <a:rPr lang="en-US" sz="1600" b="1">
                <a:solidFill>
                  <a:srgbClr val="000099"/>
                </a:solidFill>
                <a:latin typeface="Arial" charset="0"/>
              </a:rPr>
              <a:t>holder of any potential Essential Patent Claims of which they are personally aware</a:t>
            </a:r>
            <a:r>
              <a:rPr lang="ja-JP" altLang="en-US" sz="1600" b="1">
                <a:solidFill>
                  <a:srgbClr val="000099"/>
                </a:solidFill>
                <a:latin typeface="Arial" charset="0"/>
              </a:rPr>
              <a:t>”</a:t>
            </a:r>
            <a:r>
              <a:rPr lang="en-US" sz="1600" b="1">
                <a:solidFill>
                  <a:srgbClr val="000099"/>
                </a:solidFill>
                <a:latin typeface="Arial" charset="0"/>
              </a:rPr>
              <a:t>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charset="0"/>
              <a:buChar char="l"/>
            </a:pPr>
            <a:r>
              <a:rPr lang="ja-JP" altLang="en-US" sz="1400" b="1">
                <a:solidFill>
                  <a:srgbClr val="000099"/>
                </a:solidFill>
                <a:latin typeface="Arial" charset="0"/>
              </a:rPr>
              <a:t>“</a:t>
            </a:r>
            <a:r>
              <a:rPr lang="en-US" sz="1400" b="1">
                <a:solidFill>
                  <a:srgbClr val="000099"/>
                </a:solidFill>
                <a:latin typeface="Arial" charset="0"/>
              </a:rPr>
              <a:t>Personal awareness</a:t>
            </a:r>
            <a:r>
              <a:rPr lang="ja-JP" altLang="en-US" sz="1400" b="1">
                <a:solidFill>
                  <a:srgbClr val="000099"/>
                </a:solidFill>
                <a:latin typeface="Arial" charset="0"/>
              </a:rPr>
              <a:t>”</a:t>
            </a:r>
            <a:r>
              <a:rPr lang="en-US" sz="1400" b="1">
                <a:solidFill>
                  <a:srgbClr val="000099"/>
                </a:solidFill>
                <a:latin typeface="Arial" charset="0"/>
              </a:rPr>
              <a:t> means that the participant </a:t>
            </a:r>
            <a:r>
              <a:rPr lang="ja-JP" altLang="en-US" sz="1400" b="1">
                <a:solidFill>
                  <a:srgbClr val="000099"/>
                </a:solidFill>
                <a:latin typeface="Arial" charset="0"/>
              </a:rPr>
              <a:t>“</a:t>
            </a:r>
            <a:r>
              <a:rPr lang="en-US" sz="1400" b="1">
                <a:solidFill>
                  <a:srgbClr val="000099"/>
                </a:solidFill>
                <a:latin typeface="Arial" charset="0"/>
              </a:rPr>
              <a:t>is personally aware that the holder may have a potential Essential Patent Claim,</a:t>
            </a:r>
            <a:r>
              <a:rPr lang="ja-JP" altLang="en-US" sz="1400" b="1">
                <a:solidFill>
                  <a:srgbClr val="000099"/>
                </a:solidFill>
                <a:latin typeface="Arial" charset="0"/>
              </a:rPr>
              <a:t>”</a:t>
            </a:r>
            <a:r>
              <a:rPr lang="en-US" sz="1400" b="1">
                <a:solidFill>
                  <a:srgbClr val="000099"/>
                </a:solidFill>
                <a:latin typeface="Arial" charset="0"/>
              </a:rPr>
              <a:t> even if the participant is not personally aware of the specific patents or</a:t>
            </a:r>
            <a:r>
              <a:rPr lang="en-US" sz="1400" b="1">
                <a:solidFill>
                  <a:srgbClr val="FF3300"/>
                </a:solidFill>
                <a:latin typeface="Arial" charset="0"/>
              </a:rPr>
              <a:t> </a:t>
            </a:r>
            <a:r>
              <a:rPr lang="en-US" sz="1400" b="1">
                <a:solidFill>
                  <a:srgbClr val="000099"/>
                </a:solidFill>
                <a:latin typeface="Arial" charset="0"/>
              </a:rPr>
              <a:t>patent claims</a:t>
            </a:r>
          </a:p>
          <a:p>
            <a:pPr marL="630238" lvl="1" indent="-285750">
              <a:spcBef>
                <a:spcPct val="20000"/>
              </a:spcBef>
              <a:buClr>
                <a:srgbClr val="CC3300"/>
              </a:buClr>
              <a:buSzPct val="50000"/>
              <a:buFont typeface="Monotype Sorts" charset="0"/>
              <a:buChar char="l"/>
            </a:pPr>
            <a:r>
              <a:rPr lang="ja-JP" altLang="en-US" sz="1600" b="1">
                <a:solidFill>
                  <a:srgbClr val="000099"/>
                </a:solidFill>
                <a:latin typeface="Arial" charset="0"/>
              </a:rPr>
              <a:t>“</a:t>
            </a:r>
            <a:r>
              <a:rPr lang="en-US" sz="1600" b="1">
                <a:solidFill>
                  <a:srgbClr val="000099"/>
                </a:solidFill>
                <a:latin typeface="Arial" charset="0"/>
              </a:rPr>
              <a:t>Should inform the IEEE (or cause the IEEE to be informed)</a:t>
            </a:r>
            <a:r>
              <a:rPr lang="ja-JP" altLang="en-US" sz="1600" b="1">
                <a:solidFill>
                  <a:srgbClr val="000099"/>
                </a:solidFill>
                <a:latin typeface="Arial" charset="0"/>
              </a:rPr>
              <a:t>”</a:t>
            </a:r>
            <a:r>
              <a:rPr lang="en-US" sz="1600" b="1">
                <a:solidFill>
                  <a:srgbClr val="000099"/>
                </a:solidFill>
                <a:latin typeface="Arial" charset="0"/>
              </a:rPr>
              <a:t> of the identity of </a:t>
            </a:r>
            <a:r>
              <a:rPr lang="ja-JP" altLang="en-US" sz="1600" b="1">
                <a:solidFill>
                  <a:srgbClr val="000099"/>
                </a:solidFill>
                <a:latin typeface="Arial" charset="0"/>
              </a:rPr>
              <a:t>“</a:t>
            </a:r>
            <a:r>
              <a:rPr lang="en-US" sz="1600" b="1">
                <a:solidFill>
                  <a:srgbClr val="000099"/>
                </a:solidFill>
                <a:latin typeface="Arial" charset="0"/>
              </a:rPr>
              <a:t>any other holders of such potential Essential Patent Claims</a:t>
            </a:r>
            <a:r>
              <a:rPr lang="ja-JP" altLang="en-US" sz="1600" b="1">
                <a:solidFill>
                  <a:srgbClr val="000099"/>
                </a:solidFill>
                <a:latin typeface="Arial" charset="0"/>
              </a:rPr>
              <a:t>”</a:t>
            </a:r>
            <a:r>
              <a:rPr lang="en-US" sz="1600" b="1">
                <a:solidFill>
                  <a:srgbClr val="000099"/>
                </a:solidFill>
                <a:latin typeface="Arial" charset="0"/>
              </a:rPr>
              <a:t> (that is, third parties that are not affiliated with the participant, with the participant</a:t>
            </a:r>
            <a:r>
              <a:rPr lang="ja-JP" altLang="en-US" sz="1600" b="1">
                <a:solidFill>
                  <a:srgbClr val="000099"/>
                </a:solidFill>
                <a:latin typeface="Arial" charset="0"/>
              </a:rPr>
              <a:t>’</a:t>
            </a:r>
            <a:r>
              <a:rPr lang="en-US" sz="1600" b="1">
                <a:solidFill>
                  <a:srgbClr val="000099"/>
                </a:solidFill>
                <a:latin typeface="Arial" charset="0"/>
              </a:rPr>
              <a:t>s employer, or with anyone else that the participant is from or otherwise represents)</a:t>
            </a:r>
          </a:p>
          <a:p>
            <a:pPr marL="630238" lvl="1" indent="-285750">
              <a:spcBef>
                <a:spcPct val="20000"/>
              </a:spcBef>
              <a:buClr>
                <a:srgbClr val="CC3300"/>
              </a:buClr>
              <a:buSzPct val="50000"/>
              <a:buFont typeface="Monotype Sorts" charset="0"/>
              <a:buChar char="l"/>
            </a:pPr>
            <a:r>
              <a:rPr lang="en-US" sz="1600" b="1">
                <a:solidFill>
                  <a:srgbClr val="000099"/>
                </a:solidFill>
                <a:latin typeface="Arial" charset="0"/>
              </a:rPr>
              <a:t>The above does not apply if the patent</a:t>
            </a:r>
            <a:r>
              <a:rPr lang="en-US" sz="1600" b="1">
                <a:solidFill>
                  <a:srgbClr val="FF3300"/>
                </a:solidFill>
                <a:latin typeface="Arial" charset="0"/>
              </a:rPr>
              <a:t> </a:t>
            </a:r>
            <a:r>
              <a:rPr lang="en-US" sz="1600" b="1">
                <a:solidFill>
                  <a:srgbClr val="000099"/>
                </a:solidFill>
                <a:latin typeface="Arial"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charset="0"/>
              <a:buNone/>
            </a:pPr>
            <a:r>
              <a:rPr lang="en-GB" sz="1600">
                <a:solidFill>
                  <a:srgbClr val="000099"/>
                </a:solidFill>
                <a:latin typeface="Arial" charset="0"/>
              </a:rPr>
              <a:t>		Quoted text excerpted from IEEE-SA Standards Board Bylaws subclause 6.2</a:t>
            </a:r>
            <a:endParaRPr lang="en-US" sz="1600">
              <a:solidFill>
                <a:srgbClr val="000099"/>
              </a:solidFill>
              <a:latin typeface="Arial" charset="0"/>
            </a:endParaRP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Early identification of holders of potential Essential Patent Claims is strongly encouraged</a:t>
            </a: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No duty to perform a patent search</a:t>
            </a:r>
            <a:endParaRPr lang="en-GB" sz="1600" b="1">
              <a:solidFill>
                <a:srgbClr val="000099"/>
              </a:solidFill>
              <a:latin typeface="Arial" charset="0"/>
            </a:endParaRPr>
          </a:p>
        </p:txBody>
      </p:sp>
      <p:sp>
        <p:nvSpPr>
          <p:cNvPr id="17413"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January 2015</a:t>
            </a:r>
            <a:endParaRPr lang="en-US" sz="1800"/>
          </a:p>
        </p:txBody>
      </p:sp>
      <p:sp>
        <p:nvSpPr>
          <p:cNvPr id="174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2F37B4C-7187-734C-BADF-C261D9DB3F43}" type="slidenum">
              <a:rPr lang="en-US"/>
              <a:pPr/>
              <a:t>8</a:t>
            </a:fld>
            <a:endParaRPr lang="en-US"/>
          </a:p>
        </p:txBody>
      </p:sp>
      <p:sp>
        <p:nvSpPr>
          <p:cNvPr id="17415"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75621583"/>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229600" cy="1143000"/>
          </a:xfrm>
        </p:spPr>
        <p:txBody>
          <a:bodyPr/>
          <a:lstStyle/>
          <a:p>
            <a:r>
              <a:rPr lang="en-GB">
                <a:latin typeface="Times New Roman" charset="0"/>
              </a:rPr>
              <a:t>Patent Related Links</a:t>
            </a:r>
            <a:endParaRPr lang="en-US">
              <a:latin typeface="Times New Roman" charset="0"/>
            </a:endParaRPr>
          </a:p>
        </p:txBody>
      </p:sp>
      <p:sp>
        <p:nvSpPr>
          <p:cNvPr id="163843"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charset="0"/>
              <a:buNone/>
            </a:pPr>
            <a:r>
              <a:rPr lang="en-US" sz="2400">
                <a:latin typeface="Times New Roman" charset="0"/>
                <a:cs typeface="Times New Roman" charset="0"/>
              </a:rPr>
              <a:t>	</a:t>
            </a:r>
            <a:r>
              <a:rPr lang="en-US" sz="2400">
                <a:solidFill>
                  <a:srgbClr val="000000"/>
                </a:solidFill>
                <a:latin typeface="Times New Roman" charset="0"/>
                <a:cs typeface="Times New Roman" charset="0"/>
              </a:rPr>
              <a:t>All participants should be familiar with their obligations under the IEEE-SA Policies &amp; Procedures for standards development.</a:t>
            </a:r>
          </a:p>
          <a:p>
            <a:pPr lvl="1">
              <a:lnSpc>
                <a:spcPct val="90000"/>
              </a:lnSpc>
              <a:buFont typeface="Monotype Sorts" charset="0"/>
              <a:buNone/>
            </a:pPr>
            <a:r>
              <a:rPr lang="en-US" sz="2400">
                <a:solidFill>
                  <a:srgbClr val="000000"/>
                </a:solidFill>
                <a:latin typeface="Times New Roman" charset="0"/>
                <a:cs typeface="Times New Roman" charset="0"/>
              </a:rPr>
              <a:t>	Patent Policy is stated in these sources:</a:t>
            </a:r>
          </a:p>
          <a:p>
            <a:pPr lvl="1">
              <a:lnSpc>
                <a:spcPct val="90000"/>
              </a:lnSpc>
              <a:buFont typeface="Monotype Sorts" charset="0"/>
              <a:buNone/>
            </a:pPr>
            <a:r>
              <a:rPr lang="en-GB" sz="2400">
                <a:solidFill>
                  <a:srgbClr val="000000"/>
                </a:solidFill>
                <a:latin typeface="Times New Roman" charset="0"/>
              </a:rPr>
              <a:t>		IEEE-SA Standards Boards Bylaws</a:t>
            </a:r>
          </a:p>
          <a:p>
            <a:pPr lvl="1">
              <a:lnSpc>
                <a:spcPct val="90000"/>
              </a:lnSpc>
              <a:buFont typeface="Monotype Sorts" charset="0"/>
              <a:buNone/>
            </a:pPr>
            <a:r>
              <a:rPr lang="en-US" sz="2100">
                <a:solidFill>
                  <a:srgbClr val="000000"/>
                </a:solidFill>
                <a:latin typeface="Times New Roman" charset="0"/>
              </a:rPr>
              <a:t>		</a:t>
            </a:r>
            <a:r>
              <a:rPr lang="en-US" sz="2100" i="1">
                <a:solidFill>
                  <a:srgbClr val="000000"/>
                </a:solidFill>
                <a:latin typeface="Times New Roman" charset="0"/>
                <a:hlinkClick r:id="rId3"/>
              </a:rPr>
              <a:t>http://standards.ieee.org/guides/bylaws/sect6-7.html#6</a:t>
            </a:r>
            <a:r>
              <a:rPr lang="en-US" sz="2100" i="1">
                <a:solidFill>
                  <a:srgbClr val="000000"/>
                </a:solidFill>
                <a:latin typeface="Times New Roman" charset="0"/>
              </a:rPr>
              <a:t> </a:t>
            </a:r>
          </a:p>
          <a:p>
            <a:pPr lvl="1">
              <a:lnSpc>
                <a:spcPct val="90000"/>
              </a:lnSpc>
              <a:buFont typeface="Monotype Sorts" charset="0"/>
              <a:buNone/>
            </a:pPr>
            <a:r>
              <a:rPr lang="en-GB" sz="2400">
                <a:solidFill>
                  <a:srgbClr val="000000"/>
                </a:solidFill>
                <a:latin typeface="Times New Roman" charset="0"/>
              </a:rPr>
              <a:t>		IEEE-SA Standards Board Operations Manual</a:t>
            </a:r>
          </a:p>
          <a:p>
            <a:pPr lvl="1">
              <a:lnSpc>
                <a:spcPct val="90000"/>
              </a:lnSpc>
              <a:buFont typeface="Monotype Sorts" charset="0"/>
              <a:buNone/>
            </a:pPr>
            <a:r>
              <a:rPr lang="en-US" sz="2400">
                <a:solidFill>
                  <a:srgbClr val="000000"/>
                </a:solidFill>
                <a:latin typeface="Times New Roman" charset="0"/>
              </a:rPr>
              <a:t>		</a:t>
            </a:r>
            <a:r>
              <a:rPr lang="en-US" sz="2100" i="1">
                <a:solidFill>
                  <a:srgbClr val="000000"/>
                </a:solidFill>
                <a:latin typeface="Times New Roman" charset="0"/>
                <a:hlinkClick r:id="rId4"/>
              </a:rPr>
              <a:t>http://standards.ieee.org/guides/opman/sect6.html#6.3</a:t>
            </a:r>
            <a:r>
              <a:rPr lang="en-US" sz="2100" i="1">
                <a:solidFill>
                  <a:srgbClr val="000000"/>
                </a:solidFill>
                <a:latin typeface="Times New Roman" charset="0"/>
              </a:rPr>
              <a:t> </a:t>
            </a:r>
            <a:endParaRPr lang="en-US" sz="2400">
              <a:solidFill>
                <a:srgbClr val="000000"/>
              </a:solidFill>
              <a:latin typeface="Times New Roman" charset="0"/>
            </a:endParaRPr>
          </a:p>
          <a:p>
            <a:pPr lvl="1">
              <a:lnSpc>
                <a:spcPct val="90000"/>
              </a:lnSpc>
              <a:buFont typeface="Monotype Sorts" charset="0"/>
              <a:buNone/>
            </a:pPr>
            <a:r>
              <a:rPr lang="en-US" sz="2400">
                <a:solidFill>
                  <a:srgbClr val="000000"/>
                </a:solidFill>
                <a:latin typeface="Times New Roman" charset="0"/>
                <a:cs typeface="Times New Roman" charset="0"/>
              </a:rPr>
              <a:t>		Material about the patent policy is available at</a:t>
            </a:r>
            <a:r>
              <a:rPr lang="en-US" sz="2400">
                <a:solidFill>
                  <a:srgbClr val="000000"/>
                </a:solidFill>
                <a:latin typeface="Times New Roman" charset="0"/>
              </a:rPr>
              <a:t> </a:t>
            </a:r>
          </a:p>
          <a:p>
            <a:pPr lvl="1">
              <a:lnSpc>
                <a:spcPct val="90000"/>
              </a:lnSpc>
              <a:buFont typeface="Monotype Sorts" charset="0"/>
              <a:buNone/>
            </a:pPr>
            <a:r>
              <a:rPr lang="en-US" sz="2400">
                <a:solidFill>
                  <a:srgbClr val="000000"/>
                </a:solidFill>
                <a:latin typeface="Times New Roman" charset="0"/>
              </a:rPr>
              <a:t>		</a:t>
            </a:r>
            <a:r>
              <a:rPr lang="en-US" sz="2100" i="1">
                <a:solidFill>
                  <a:srgbClr val="000000"/>
                </a:solidFill>
                <a:latin typeface="Times New Roman" charset="0"/>
                <a:hlinkClick r:id="rId5"/>
              </a:rPr>
              <a:t>http://standards.ieee.org/board/pat/pat-material.html</a:t>
            </a:r>
            <a:r>
              <a:rPr lang="en-US" sz="2100" i="1">
                <a:solidFill>
                  <a:srgbClr val="000000"/>
                </a:solidFill>
                <a:latin typeface="Times New Roman" charset="0"/>
              </a:rPr>
              <a:t> </a:t>
            </a:r>
          </a:p>
        </p:txBody>
      </p:sp>
      <p:sp>
        <p:nvSpPr>
          <p:cNvPr id="18436" name="Rectangle 7"/>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a:solidFill>
                  <a:srgbClr val="000099"/>
                </a:solidFill>
                <a:latin typeface="Arial"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0"/>
              <a:buNone/>
            </a:pPr>
            <a:endParaRPr lang="en-US" b="1">
              <a:solidFill>
                <a:srgbClr val="000099"/>
              </a:solidFill>
              <a:latin typeface="Arial" charset="0"/>
            </a:endParaRPr>
          </a:p>
          <a:p>
            <a:pPr algn="ctr">
              <a:lnSpc>
                <a:spcPct val="80000"/>
              </a:lnSpc>
              <a:spcBef>
                <a:spcPct val="20000"/>
              </a:spcBef>
              <a:buClr>
                <a:srgbClr val="CC3300"/>
              </a:buClr>
              <a:buSzPct val="50000"/>
              <a:buFont typeface="Monotype Sorts" charset="0"/>
              <a:buNone/>
            </a:pPr>
            <a:r>
              <a:rPr lang="en-US" b="1">
                <a:solidFill>
                  <a:srgbClr val="000099"/>
                </a:solidFill>
                <a:latin typeface="Arial" charset="0"/>
              </a:rPr>
              <a:t>This slide set is available at http://standards.ieee.org/board/pat/pat-slideset.ppt </a:t>
            </a:r>
          </a:p>
        </p:txBody>
      </p:sp>
      <p:sp>
        <p:nvSpPr>
          <p:cNvPr id="18437"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January 2015</a:t>
            </a:r>
            <a:endParaRPr lang="en-US" sz="1800"/>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E27F5376-F929-B348-BA06-2D3AD8D5E77A}" type="slidenum">
              <a:rPr lang="en-US"/>
              <a:pPr/>
              <a:t>9</a:t>
            </a:fld>
            <a:endParaRPr lang="en-US"/>
          </a:p>
        </p:txBody>
      </p:sp>
      <p:sp>
        <p:nvSpPr>
          <p:cNvPr id="18439"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641291964"/>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51826</TotalTime>
  <Words>1719</Words>
  <Application>Microsoft Office PowerPoint</Application>
  <PresentationFormat>On-screen Show (4:3)</PresentationFormat>
  <Paragraphs>308</Paragraphs>
  <Slides>20</Slides>
  <Notes>17</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802-11-Submission</vt:lpstr>
      <vt:lpstr>January 2015 802.11ak Agenda</vt:lpstr>
      <vt:lpstr>IEEE 802.11ak/GLK: Enhancements For Transit Links Within Bridged Networks</vt:lpstr>
      <vt:lpstr>Venue</vt:lpstr>
      <vt:lpstr>TGak Timeline</vt:lpstr>
      <vt:lpstr>TGak CC#17 Comment Status</vt:lpstr>
      <vt:lpstr>Sessions</vt:lpstr>
      <vt:lpstr>Monday, 12 January 2015  10:30 – 12:30</vt:lpstr>
      <vt:lpstr>Participants, Patents, and Duty to Inform</vt:lpstr>
      <vt:lpstr>Patent Related Links</vt:lpstr>
      <vt:lpstr>Call for Potentially Essential Patents</vt:lpstr>
      <vt:lpstr>Other Documents and WebPages to Review</vt:lpstr>
      <vt:lpstr>Other Guidelines for IEEE WG Meetings</vt:lpstr>
      <vt:lpstr>Work plan 1 – open CIDs</vt:lpstr>
      <vt:lpstr>Work plan 2 – other open issues</vt:lpstr>
      <vt:lpstr>Tuesday, 13 January 2015  08:00 – 10:00</vt:lpstr>
      <vt:lpstr>Tuesday, 13 January 2015 19:30 – 21:30</vt:lpstr>
      <vt:lpstr>Thursday, 15 January 2015 08:00 – 10:00</vt:lpstr>
      <vt:lpstr>Thursday, 15 January 2015 10:30 – 12:30</vt:lpstr>
      <vt:lpstr>Thursday, 15 January 2015 10:30 – 12:30</vt:lpstr>
      <vt:lpstr>[Reference Information]</vt:lpstr>
    </vt:vector>
  </TitlesOfParts>
  <Company>Huawei Technologies</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September 2014 802.11ak Agenda</dc:title>
  <dc:creator>Donald Eastlake 3rd</dc:creator>
  <dc:description>Donald Eastlake, Huawei Technologies</dc:description>
  <cp:lastModifiedBy>Mark Hamilton</cp:lastModifiedBy>
  <cp:revision>688</cp:revision>
  <cp:lastPrinted>1998-02-10T13:28:06Z</cp:lastPrinted>
  <dcterms:created xsi:type="dcterms:W3CDTF">2006-12-04T03:46:13Z</dcterms:created>
  <dcterms:modified xsi:type="dcterms:W3CDTF">2015-01-13T12:52:51Z</dcterms:modified>
</cp:coreProperties>
</file>