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33" r:id="rId3"/>
    <p:sldId id="257" r:id="rId4"/>
    <p:sldId id="270" r:id="rId5"/>
    <p:sldId id="272" r:id="rId6"/>
    <p:sldId id="318" r:id="rId7"/>
    <p:sldId id="277" r:id="rId8"/>
    <p:sldId id="271" r:id="rId9"/>
    <p:sldId id="396" r:id="rId10"/>
    <p:sldId id="397" r:id="rId11"/>
    <p:sldId id="400" r:id="rId12"/>
    <p:sldId id="398" r:id="rId13"/>
    <p:sldId id="399" r:id="rId14"/>
    <p:sldId id="395" r:id="rId15"/>
    <p:sldId id="387" r:id="rId16"/>
    <p:sldId id="382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1" autoAdjust="0"/>
    <p:restoredTop sz="94660"/>
  </p:normalViewPr>
  <p:slideViewPr>
    <p:cSldViewPr>
      <p:cViewPr varScale="1">
        <p:scale>
          <a:sx n="74" d="100"/>
          <a:sy n="74" d="100"/>
        </p:scale>
        <p:origin x="9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77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D06A111-3D0A-8449-B2A4-454FA6898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99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ED03A58-9A32-7848-BBA2-4FDB97DE7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5518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E9B7ABD-1264-BF48-A5A9-DF76AE77D733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957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2A5BEB01-4864-5A48-B4CA-4BDCFEA59173}" type="slidenum">
              <a:rPr lang="en-US"/>
              <a:pPr/>
              <a:t>2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5250" rIns="95250"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08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6225" y="95250"/>
            <a:ext cx="2195513" cy="215900"/>
          </a:xfrm>
        </p:spPr>
        <p:txBody>
          <a:bodyPr/>
          <a:lstStyle/>
          <a:p>
            <a:pPr>
              <a:defRPr/>
            </a:pPr>
            <a:r>
              <a:rPr lang="en-GB"/>
              <a:t>doc.: IEEE 802.11-12/0675r0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754063" cy="215900"/>
          </a:xfrm>
        </p:spPr>
        <p:txBody>
          <a:bodyPr/>
          <a:lstStyle/>
          <a:p>
            <a:pPr>
              <a:defRPr/>
            </a:pPr>
            <a:r>
              <a:rPr lang="en-GB"/>
              <a:t>May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57625" y="8985250"/>
            <a:ext cx="2424113" cy="184150"/>
          </a:xfrm>
        </p:spPr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3" y="8985250"/>
            <a:ext cx="415925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/>
              <a:t>Page </a:t>
            </a:r>
            <a:fld id="{77540FED-41C2-B745-9E94-7EC8C43C3DBC}" type="slidenum">
              <a:rPr lang="en-GB"/>
              <a:pPr/>
              <a:t>5</a:t>
            </a:fld>
            <a:endParaRPr lang="en-GB"/>
          </a:p>
        </p:txBody>
      </p:sp>
      <p:sp>
        <p:nvSpPr>
          <p:cNvPr id="348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62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9188" y="8985250"/>
            <a:ext cx="76200" cy="1841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1AFAD5-CDC2-DB40-B20A-75D0C86F2D8D}" type="slidenum">
              <a:rPr lang="en-US"/>
              <a:pPr/>
              <a:t>6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677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61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3CABB-AEB6-2843-89A9-165B7EA6D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06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04233B-205D-2147-9689-0F1735FB8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1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87C425D-5629-B14B-B274-E986E8AF1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7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7AC0-1C5B-C947-BF70-E7CDA4870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07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94B9B-010D-7B47-A253-D3BC948DC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38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3394-6018-BB4E-82BB-E505EA13A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6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D419E-3D71-E145-B1BB-7C2F202DA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9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03FB-1C5C-0C4E-ACFE-3CBCFC317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4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3B44-FF9E-6C43-A2CC-36B902F295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17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BABA0-A9BD-3643-A866-6D6F2A816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0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FEE24-7071-4149-B42D-D015CB6C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7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D63A97-F084-7E4F-8ACE-C1C5A3479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2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5952E-BC7F-454B-A78F-5CF738186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1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9BD5-8EAF-D04E-B08A-279D9B16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103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4B3-AEF7-844A-B544-03624F748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5753CD-D494-5B47-86E7-8892F3D67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093DB8-367A-D44F-B5E3-9DE8FCFBA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6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FF9CB-E333-7147-A9E1-25D3DA757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C5EA0C-B51E-BD44-8CBC-D03279828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DC355B-44DF-6C43-94AD-0B374DD7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4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F987F1-C88E-A248-919F-24B44E585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84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B903F2-9BD4-834A-9746-5CF90C99E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29C350E-6DA4-1948-AEA6-37283C0D1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624513" y="333375"/>
            <a:ext cx="32908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802.11-14/1579r0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788082D-04D4-174A-A8C0-F746EAC211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resources/antitrust-guidelines.pdf" TargetMode="External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ecclesi@cisco.com" TargetMode="External"/><Relationship Id="rId5" Type="http://schemas.openxmlformats.org/officeDocument/2006/relationships/hyperlink" Target="https://mentor.ieee.org/802.11/public-file/07/11-07-0360-04-0000-802-11-policies-and-procedures.doc" TargetMode="External"/><Relationship Id="rId4" Type="http://schemas.openxmlformats.org/officeDocument/2006/relationships/hyperlink" Target="http://www.ieee.org/portal/cms_docs/about/CoE_poster.pdf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Rich Kennedy,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SC</a:t>
            </a:r>
            <a:br>
              <a:rPr lang="en-US" dirty="0">
                <a:latin typeface="Times New Roman" charset="0"/>
              </a:rPr>
            </a:br>
            <a:r>
              <a:rPr lang="en-US" i="1" dirty="0" smtClean="0">
                <a:latin typeface="Times New Roman" charset="0"/>
              </a:rPr>
              <a:t>DRAFT</a:t>
            </a:r>
            <a:r>
              <a:rPr lang="en-US" dirty="0" smtClean="0">
                <a:latin typeface="Times New Roman" charset="0"/>
              </a:rPr>
              <a:t> Teleconference </a:t>
            </a:r>
            <a:r>
              <a:rPr lang="en-US" dirty="0">
                <a:latin typeface="Times New Roman" charset="0"/>
              </a:rPr>
              <a:t>Plan and Agenda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2014-12-04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62255"/>
              </p:ext>
            </p:extLst>
          </p:nvPr>
        </p:nvGraphicFramePr>
        <p:xfrm>
          <a:off x="533400" y="3292475"/>
          <a:ext cx="8181975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7" name="Document" r:id="rId4" imgW="8636000" imgH="2514600" progId="Word.Document.8">
                  <p:embed/>
                </p:oleObj>
              </mc:Choice>
              <mc:Fallback>
                <p:oleObj name="Document" r:id="rId4" imgW="8636000" imgH="25146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92475"/>
                        <a:ext cx="8181975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 smtClean="0"/>
              <a:t>ETSI </a:t>
            </a:r>
            <a:r>
              <a:rPr lang="en-US" dirty="0">
                <a:latin typeface="Times New Roman" charset="0"/>
              </a:rPr>
              <a:t>EN 301 893 </a:t>
            </a:r>
            <a:r>
              <a:rPr lang="en-US" dirty="0" smtClean="0">
                <a:latin typeface="Times New Roman" charset="0"/>
              </a:rPr>
              <a:t>v1.7.x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in Las Palmas, Gran Canaria December 16-19</a:t>
            </a:r>
          </a:p>
          <a:p>
            <a:r>
              <a:rPr lang="en-US" dirty="0" smtClean="0"/>
              <a:t>LBT for load-based devices wording is open to interpretation</a:t>
            </a:r>
          </a:p>
          <a:p>
            <a:pPr lvl="1"/>
            <a:r>
              <a:rPr lang="en-US" dirty="0" smtClean="0"/>
              <a:t>Requirements can be met while preventing shared access</a:t>
            </a:r>
          </a:p>
          <a:p>
            <a:pPr lvl="1"/>
            <a:r>
              <a:rPr lang="en-US" dirty="0" smtClean="0"/>
              <a:t>Wording needs to be clarified to ensure fair spectrum sharing</a:t>
            </a:r>
          </a:p>
          <a:p>
            <a:r>
              <a:rPr lang="en-US" dirty="0" smtClean="0"/>
              <a:t>Output version will go into effect January 1, 2015</a:t>
            </a:r>
          </a:p>
          <a:p>
            <a:r>
              <a:rPr lang="en-US" dirty="0" smtClean="0"/>
              <a:t>Corrected LBT better model for coexistence studies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2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LAA in 5 GHz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Besides the 3GPP liaison, </a:t>
            </a:r>
            <a:r>
              <a:rPr lang="en-US" dirty="0" smtClean="0"/>
              <a:t>what </a:t>
            </a:r>
            <a:r>
              <a:rPr lang="en-US" dirty="0" smtClean="0"/>
              <a:t>should IEEE 802 do</a:t>
            </a:r>
            <a:r>
              <a:rPr lang="en-US" dirty="0" smtClean="0"/>
              <a:t>?</a:t>
            </a:r>
          </a:p>
          <a:p>
            <a:r>
              <a:rPr lang="en-US" dirty="0" smtClean="0"/>
              <a:t>3GPP planning simulations based on EN 301 893 v1.7.1</a:t>
            </a:r>
          </a:p>
          <a:p>
            <a:pPr lvl="1"/>
            <a:r>
              <a:rPr lang="en-US" dirty="0" smtClean="0"/>
              <a:t>1.7.1 not approved</a:t>
            </a:r>
          </a:p>
          <a:p>
            <a:pPr lvl="1"/>
            <a:r>
              <a:rPr lang="en-US" dirty="0" smtClean="0"/>
              <a:t>1.7.2 has sharing issues</a:t>
            </a:r>
          </a:p>
          <a:p>
            <a:pPr lvl="1"/>
            <a:r>
              <a:rPr lang="en-US" dirty="0" smtClean="0"/>
              <a:t>ETSI BRAN working on LBT wording for 1.8.1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6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Ofcom PSSR </a:t>
            </a:r>
            <a:r>
              <a:rPr lang="en-US" dirty="0" smtClean="0"/>
              <a:t>Consultation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Published results of studies and testing</a:t>
            </a:r>
          </a:p>
          <a:p>
            <a:r>
              <a:rPr lang="en-US" dirty="0" smtClean="0"/>
              <a:t>No change to LTE in 2.3 GHz</a:t>
            </a:r>
          </a:p>
          <a:p>
            <a:pPr lvl="1"/>
            <a:r>
              <a:rPr lang="en-US" dirty="0" smtClean="0"/>
              <a:t>From 2350-2390 MHz will operate full power</a:t>
            </a:r>
          </a:p>
          <a:p>
            <a:pPr lvl="1"/>
            <a:r>
              <a:rPr lang="en-US" dirty="0" smtClean="0"/>
              <a:t>Interference into Wi-Fi considered primarily due to receiver shortcomings</a:t>
            </a:r>
          </a:p>
          <a:p>
            <a:r>
              <a:rPr lang="en-US" dirty="0" smtClean="0"/>
              <a:t>Recommended mitigation methods</a:t>
            </a:r>
          </a:p>
          <a:p>
            <a:pPr lvl="1"/>
            <a:r>
              <a:rPr lang="en-US" dirty="0" smtClean="0"/>
              <a:t>Move to 5 GHz (no help offered opening the full band)</a:t>
            </a:r>
          </a:p>
          <a:p>
            <a:pPr lvl="1"/>
            <a:r>
              <a:rPr lang="en-US" dirty="0" smtClean="0"/>
              <a:t>Move “away from the window”</a:t>
            </a:r>
          </a:p>
          <a:p>
            <a:pPr lvl="1"/>
            <a:r>
              <a:rPr lang="en-US" dirty="0" smtClean="0"/>
              <a:t>Improve input filtering</a:t>
            </a:r>
          </a:p>
          <a:p>
            <a:pPr lvl="1"/>
            <a:r>
              <a:rPr lang="en-US" dirty="0" smtClean="0"/>
              <a:t>Use Ethernet</a:t>
            </a:r>
          </a:p>
          <a:p>
            <a:pPr lvl="1"/>
            <a:r>
              <a:rPr lang="en-US" dirty="0" smtClean="0"/>
              <a:t>Other less helpful thoughts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9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DSRC Coexistence Tiger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000" dirty="0" smtClean="0"/>
              <a:t>Meeting for over one year</a:t>
            </a:r>
          </a:p>
          <a:p>
            <a:r>
              <a:rPr lang="en-US" sz="2000" dirty="0" smtClean="0"/>
              <a:t>Two proposals</a:t>
            </a:r>
          </a:p>
          <a:p>
            <a:pPr lvl="1"/>
            <a:r>
              <a:rPr lang="en-US" sz="1800" dirty="0" smtClean="0"/>
              <a:t>Proposal #1 has potential and some support from the auto industry</a:t>
            </a:r>
          </a:p>
          <a:p>
            <a:pPr lvl="1"/>
            <a:r>
              <a:rPr lang="en-US" sz="1800" dirty="0" smtClean="0"/>
              <a:t>Proposal #2 best for 802.11ac, but has no support from automakers, DOT</a:t>
            </a:r>
          </a:p>
          <a:p>
            <a:pPr lvl="2"/>
            <a:r>
              <a:rPr lang="en-US" sz="1600" dirty="0" smtClean="0"/>
              <a:t>Regulators have stated they will not make changes to DSRC channelization</a:t>
            </a:r>
          </a:p>
          <a:p>
            <a:r>
              <a:rPr lang="en-US" sz="2000" dirty="0" smtClean="0"/>
              <a:t>We will close this effort shortly</a:t>
            </a:r>
          </a:p>
          <a:p>
            <a:pPr lvl="1"/>
            <a:r>
              <a:rPr lang="en-US" sz="1800" dirty="0" smtClean="0"/>
              <a:t>Unless a compromise is proposed before November, the SC will vote on continuation of the Tiger Team beyond January 2015 in San Antonio</a:t>
            </a:r>
          </a:p>
          <a:p>
            <a:pPr lvl="1"/>
            <a:r>
              <a:rPr lang="en-US" sz="1800" dirty="0" smtClean="0"/>
              <a:t>Tiger Team will straw poll options to guide SC voting</a:t>
            </a:r>
          </a:p>
          <a:p>
            <a:pPr lvl="2"/>
            <a:r>
              <a:rPr lang="en-US" sz="1600" dirty="0" smtClean="0"/>
              <a:t>Many from DSRC community do not have IEEE802.11 voting rights</a:t>
            </a:r>
          </a:p>
          <a:p>
            <a:pPr lvl="2"/>
            <a:r>
              <a:rPr lang="en-US" sz="1600" dirty="0" smtClean="0"/>
              <a:t>Purpose of the TT was to include them regardless of voting rights </a:t>
            </a:r>
          </a:p>
          <a:p>
            <a:r>
              <a:rPr lang="en-US" sz="2000" dirty="0" smtClean="0"/>
              <a:t>What should be the deliverables if no compromise is reached?</a:t>
            </a:r>
          </a:p>
          <a:p>
            <a:r>
              <a:rPr lang="en-US" sz="2000" dirty="0" smtClean="0"/>
              <a:t>We will inform the FCC of the results when the process completes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Open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dirty="0" smtClean="0"/>
              <a:t>NHTSA </a:t>
            </a:r>
            <a:r>
              <a:rPr lang="en-US" dirty="0" smtClean="0"/>
              <a:t>ANPRM Comment period closed </a:t>
            </a:r>
            <a:r>
              <a:rPr lang="en-US" dirty="0" smtClean="0"/>
              <a:t>10/20</a:t>
            </a:r>
          </a:p>
          <a:p>
            <a:pPr lvl="1"/>
            <a:r>
              <a:rPr lang="en-US" dirty="0" smtClean="0"/>
              <a:t>Hundreds of comment; many inane</a:t>
            </a:r>
            <a:endParaRPr lang="en-US" dirty="0" smtClean="0"/>
          </a:p>
          <a:p>
            <a:r>
              <a:rPr lang="en-US" dirty="0" smtClean="0"/>
              <a:t>Still waiting for FCC decision on Globalstar TLPS</a:t>
            </a:r>
          </a:p>
          <a:p>
            <a:pPr lvl="1"/>
            <a:r>
              <a:rPr lang="en-US" sz="1800" dirty="0" smtClean="0"/>
              <a:t>Early indications are FCC will allow</a:t>
            </a:r>
          </a:p>
          <a:p>
            <a:pPr lvl="1"/>
            <a:r>
              <a:rPr lang="en-US" sz="1800" dirty="0" smtClean="0"/>
              <a:t>FCC is testing interference claims</a:t>
            </a:r>
          </a:p>
          <a:p>
            <a:pPr lvl="1"/>
            <a:r>
              <a:rPr lang="en-US" sz="1800" dirty="0" smtClean="0"/>
              <a:t>WFA visiting FCC to discuss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3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</a:rPr>
              <a:t>Other Regulatory Updates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Times New Roman" charset="0"/>
              </a:rPr>
              <a:t>Abstract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latin typeface="Times New Roman" charset="0"/>
              </a:rPr>
              <a:t>This presentation is the plan for the </a:t>
            </a:r>
            <a:r>
              <a:rPr lang="en-US" dirty="0" smtClean="0">
                <a:latin typeface="Times New Roman" charset="0"/>
              </a:rPr>
              <a:t>December 2, </a:t>
            </a:r>
            <a:r>
              <a:rPr lang="en-US" dirty="0">
                <a:latin typeface="Times New Roman" charset="0"/>
              </a:rPr>
              <a:t>2014 IEEE </a:t>
            </a:r>
            <a:r>
              <a:rPr lang="en-US" dirty="0" smtClean="0">
                <a:latin typeface="Times New Roman" charset="0"/>
              </a:rPr>
              <a:t>802.11/15 </a:t>
            </a:r>
            <a:r>
              <a:rPr lang="en-US" dirty="0">
                <a:latin typeface="Times New Roman" charset="0"/>
              </a:rPr>
              <a:t>Regulatory Standing Committee teleconference.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charset="0"/>
              </a:rPr>
              <a:t>Assign a recording secretary</a:t>
            </a:r>
            <a:endParaRPr lang="en-US" sz="2000" dirty="0">
              <a:latin typeface="Times New Roman" charset="0"/>
            </a:endParaRPr>
          </a:p>
          <a:p>
            <a:pPr eaLnBrk="1" hangingPunct="1"/>
            <a:r>
              <a:rPr lang="en-US" dirty="0">
                <a:latin typeface="Times New Roman" charset="0"/>
              </a:rPr>
              <a:t>Administrative items </a:t>
            </a:r>
            <a:endParaRPr lang="en-US" dirty="0" smtClean="0">
              <a:latin typeface="Times New Roman" charset="0"/>
            </a:endParaRPr>
          </a:p>
          <a:p>
            <a:pPr eaLnBrk="1" hangingPunct="1"/>
            <a:r>
              <a:rPr lang="en-US" dirty="0" smtClean="0">
                <a:latin typeface="Times New Roman" charset="0"/>
              </a:rPr>
              <a:t>Open items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NPRM FCC 14-144 – TVWS and the 600 MHz band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NOI FCC 14-154 – Frequencies above 24 GHz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EN 301 893 v1.7.x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LAA </a:t>
            </a:r>
            <a:r>
              <a:rPr lang="en-US" dirty="0" smtClean="0">
                <a:latin typeface="Times New Roman" charset="0"/>
              </a:rPr>
              <a:t>in 5 </a:t>
            </a:r>
            <a:r>
              <a:rPr lang="en-US" dirty="0" smtClean="0">
                <a:latin typeface="Times New Roman" charset="0"/>
              </a:rPr>
              <a:t>GHz</a:t>
            </a:r>
          </a:p>
          <a:p>
            <a:pPr lvl="1" eaLnBrk="1" hangingPunct="1"/>
            <a:r>
              <a:rPr lang="en-US" dirty="0" smtClean="0">
                <a:latin typeface="Times New Roman" charset="0"/>
              </a:rPr>
              <a:t>Ofcom PSSR decisions</a:t>
            </a:r>
            <a:endParaRPr lang="en-US" dirty="0" smtClean="0">
              <a:latin typeface="Times New Roman" charset="0"/>
            </a:endParaRPr>
          </a:p>
          <a:p>
            <a:pPr lvl="1" eaLnBrk="1" hangingPunct="1"/>
            <a:r>
              <a:rPr lang="en-US" dirty="0" smtClean="0">
                <a:latin typeface="Times New Roman" charset="0"/>
              </a:rPr>
              <a:t>DSRC Coexistence Tiger Team status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Other </a:t>
            </a:r>
            <a:r>
              <a:rPr lang="en-US" dirty="0">
                <a:latin typeface="Times New Roman" charset="0"/>
              </a:rPr>
              <a:t>regulatory </a:t>
            </a:r>
            <a:r>
              <a:rPr lang="en-US" dirty="0" smtClean="0">
                <a:latin typeface="Times New Roman" charset="0"/>
              </a:rPr>
              <a:t>updates</a:t>
            </a:r>
          </a:p>
          <a:p>
            <a:pPr eaLnBrk="1" hangingPunct="1"/>
            <a:r>
              <a:rPr lang="en-US" dirty="0" smtClean="0">
                <a:latin typeface="Times New Roman" charset="0"/>
              </a:rPr>
              <a:t>AOB</a:t>
            </a:r>
            <a:endParaRPr lang="en-US" dirty="0">
              <a:latin typeface="Times New Roman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Times New Roman" charset="0"/>
              </a:rPr>
              <a:t>Administrative Items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Required notices</a:t>
            </a:r>
          </a:p>
          <a:p>
            <a:pPr lvl="1">
              <a:defRPr/>
            </a:pPr>
            <a:r>
              <a:rPr lang="en-US" sz="1800" kern="1600" spc="-100" dirty="0" smtClean="0"/>
              <a:t>Affiliation FAQ - </a:t>
            </a:r>
            <a:r>
              <a:rPr lang="en-US" sz="1800" u="sng" kern="1600" spc="-100" dirty="0" smtClean="0">
                <a:hlinkClick r:id="rId2"/>
              </a:rPr>
              <a:t>http://standards.ieee.org/faqs/affiliationFAQ.html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Anti-Trust FAQ - </a:t>
            </a:r>
            <a:r>
              <a:rPr lang="en-US" sz="1800" u="sng" kern="1600" spc="-100" dirty="0" smtClean="0">
                <a:hlinkClick r:id="rId3"/>
              </a:rPr>
              <a:t>http://standards.ieee.org/resources/antitrust-guidelines.pdf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Ethics - </a:t>
            </a:r>
            <a:r>
              <a:rPr lang="en-US" sz="1800" u="sng" kern="1600" spc="-100" dirty="0" smtClean="0">
                <a:hlinkClick r:id="rId4"/>
              </a:rPr>
              <a:t>http://www.ieee.org/portal/cms_docs/about/CoE_poster.pdf</a:t>
            </a:r>
            <a:endParaRPr lang="en-US" sz="1800" kern="1600" spc="-100" dirty="0" smtClean="0"/>
          </a:p>
          <a:p>
            <a:pPr lvl="1">
              <a:defRPr/>
            </a:pPr>
            <a:r>
              <a:rPr lang="en-US" sz="1800" kern="1600" spc="-100" dirty="0" smtClean="0"/>
              <a:t>IEEE 802.11 Working Group Policies and Procedures - </a:t>
            </a:r>
            <a:r>
              <a:rPr lang="en-US" sz="1800" u="sng" kern="1600" spc="-100" dirty="0" smtClean="0">
                <a:hlinkClick r:id="rId5"/>
              </a:rPr>
              <a:t>https://mentor.ieee.org/802.11/public-file/07/11-07-0360-04-0000-802-11-policies-and-procedures.doc</a:t>
            </a:r>
            <a:endParaRPr lang="en-US" sz="1800" b="1" spc="-100" dirty="0" smtClean="0"/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Chair and Secretary</a:t>
            </a:r>
          </a:p>
          <a:p>
            <a:pPr lvl="1" eaLnBrk="1" hangingPunct="1">
              <a:defRPr/>
            </a:pPr>
            <a:r>
              <a:rPr lang="en-US" sz="1800" dirty="0" smtClean="0"/>
              <a:t>Chair is Rich Kennedy (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)</a:t>
            </a:r>
          </a:p>
          <a:p>
            <a:pPr lvl="1" eaLnBrk="1" hangingPunct="1">
              <a:defRPr/>
            </a:pPr>
            <a:r>
              <a:rPr lang="en-US" sz="1800" dirty="0" smtClean="0"/>
              <a:t>Peter will act as Recording Secretary</a:t>
            </a:r>
          </a:p>
          <a:p>
            <a:pPr eaLnBrk="1" hangingPunct="1">
              <a:defRPr/>
            </a:pPr>
            <a:r>
              <a:rPr lang="en-US" sz="2000" dirty="0" smtClean="0">
                <a:ea typeface="+mn-ea"/>
                <a:cs typeface="+mn-cs"/>
              </a:rPr>
              <a:t>Please send an email to the addresses below to have your attendance recorded</a:t>
            </a:r>
          </a:p>
          <a:p>
            <a:pPr lvl="1" eaLnBrk="1" hangingPunct="1">
              <a:defRPr/>
            </a:pPr>
            <a:r>
              <a:rPr lang="en-US" sz="1600" dirty="0" smtClean="0"/>
              <a:t>rkennedy1000@gmail.com</a:t>
            </a:r>
          </a:p>
          <a:p>
            <a:pPr lvl="1" eaLnBrk="1" hangingPunct="1">
              <a:defRPr/>
            </a:pPr>
            <a:r>
              <a:rPr lang="en-US" sz="1600" dirty="0" smtClean="0">
                <a:hlinkClick r:id="rId6"/>
              </a:rPr>
              <a:t>pecclesi@cisco.com</a:t>
            </a:r>
            <a:r>
              <a:rPr lang="en-US" sz="1600" dirty="0" smtClean="0"/>
              <a:t> </a:t>
            </a:r>
          </a:p>
        </p:txBody>
      </p:sp>
      <p:sp>
        <p:nvSpPr>
          <p:cNvPr id="61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GB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SC Operating Rules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100" dirty="0">
                <a:latin typeface="Times New Roman" charset="0"/>
              </a:rPr>
              <a:t>Anybody can vote, present, and make motions</a:t>
            </a:r>
          </a:p>
          <a:p>
            <a:r>
              <a:rPr lang="en-US" sz="2100" dirty="0">
                <a:latin typeface="Times New Roman" charset="0"/>
              </a:rPr>
              <a:t>Participation in SC during </a:t>
            </a:r>
            <a:r>
              <a:rPr lang="en-US" sz="2100" dirty="0" smtClean="0">
                <a:latin typeface="Times New Roman" charset="0"/>
              </a:rPr>
              <a:t>802.11/15 </a:t>
            </a:r>
            <a:r>
              <a:rPr lang="en-US" sz="2100" dirty="0">
                <a:latin typeface="Times New Roman" charset="0"/>
              </a:rPr>
              <a:t>WG Plenary or Interim counts towards </a:t>
            </a:r>
            <a:r>
              <a:rPr lang="en-US" sz="2100" dirty="0" smtClean="0">
                <a:latin typeface="Times New Roman" charset="0"/>
              </a:rPr>
              <a:t>802.11 or 802.15 </a:t>
            </a:r>
            <a:r>
              <a:rPr lang="en-US" sz="2100" dirty="0">
                <a:latin typeface="Times New Roman" charset="0"/>
              </a:rPr>
              <a:t>voting rights</a:t>
            </a:r>
          </a:p>
          <a:p>
            <a:r>
              <a:rPr lang="en-US" sz="2100" dirty="0">
                <a:latin typeface="Times New Roman" charset="0"/>
              </a:rPr>
              <a:t>All motions must pass by a 75% majority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609600"/>
            <a:ext cx="8458200" cy="990600"/>
          </a:xfrm>
        </p:spPr>
        <p:txBody>
          <a:bodyPr/>
          <a:lstStyle/>
          <a:p>
            <a:r>
              <a:rPr lang="en-US" sz="3600" dirty="0">
                <a:latin typeface="Times New Roman" charset="0"/>
              </a:rPr>
              <a:t>Other Guidelines for IEEE WG Meetings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533400" y="2286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hangingPunct="0"/>
            <a:endParaRPr lang="en-GB" b="1" u="sng">
              <a:solidFill>
                <a:srgbClr val="000099"/>
              </a:solidFill>
              <a:latin typeface="Helvetica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57200" y="1371600"/>
            <a:ext cx="8229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0188" indent="-230188" eaLnBrk="0" hangingPunct="0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charset="0"/>
              <a:buChar char="l"/>
            </a:pPr>
            <a:endParaRPr lang="en-US" sz="700" u="sng" dirty="0" smtClean="0">
              <a:solidFill>
                <a:srgbClr val="FF0000"/>
              </a:solidFill>
              <a:latin typeface="Arial" charset="0"/>
            </a:endParaRP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q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All IEEE-SA standards meetings shall be conducted in compliance with all </a:t>
            </a:r>
            <a:r>
              <a:rPr lang="en-US" sz="1800" b="1" dirty="0" smtClean="0">
                <a:solidFill>
                  <a:srgbClr val="000099"/>
                </a:solidFill>
                <a:latin typeface="Arial" charset="0"/>
              </a:rPr>
              <a:t>applicable </a:t>
            </a: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laws, including antitrust and competition laws.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the interpretation, validity, or essentiality of patents/patent claims. 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discuss specific license rates, terms, or conditions.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Relative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costs, including licensing costs of essential patent claims, of different technical approaches </a:t>
            </a: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may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be discussed in standards development meetings. </a:t>
            </a:r>
          </a:p>
          <a:p>
            <a:pPr marL="1200150" lvl="2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400" b="1" dirty="0" smtClean="0">
                <a:solidFill>
                  <a:srgbClr val="000099"/>
                </a:solidFill>
                <a:latin typeface="Arial" charset="0"/>
              </a:rPr>
              <a:t>Technical </a:t>
            </a:r>
            <a:r>
              <a:rPr lang="en-US" sz="1400" b="1" dirty="0">
                <a:solidFill>
                  <a:srgbClr val="000099"/>
                </a:solidFill>
                <a:latin typeface="Arial" charset="0"/>
              </a:rPr>
              <a:t>considerations remain primary focus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or engage in the fixing of product prices, allocation of customers, </a:t>
            </a: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or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division of sales markets.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discuss the status or substance of ongoing or threatened litigation.</a:t>
            </a:r>
          </a:p>
          <a:p>
            <a:pPr marL="285750" indent="-285750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000099"/>
                </a:solidFill>
                <a:latin typeface="Arial" charset="0"/>
              </a:rPr>
              <a:t>Don’t </a:t>
            </a:r>
            <a:r>
              <a:rPr lang="en-US" sz="1600" b="1" dirty="0">
                <a:solidFill>
                  <a:srgbClr val="000099"/>
                </a:solidFill>
                <a:latin typeface="Arial" charset="0"/>
              </a:rPr>
              <a:t>be silent if inappropriate topics are discussed… do formally object.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ts val="600"/>
              </a:spcAft>
              <a:buClr>
                <a:srgbClr val="CC3300"/>
              </a:buClr>
              <a:buSzPct val="50000"/>
            </a:pPr>
            <a:r>
              <a:rPr lang="en-US" sz="1800" b="1" dirty="0">
                <a:solidFill>
                  <a:srgbClr val="000099"/>
                </a:solidFill>
                <a:latin typeface="Arial" charset="0"/>
              </a:rPr>
              <a:t>--------------------------------------------------------------- </a:t>
            </a:r>
          </a:p>
          <a:p>
            <a:pPr algn="ctr" eaLnBrk="0" hangingPunct="0">
              <a:lnSpc>
                <a:spcPct val="80000"/>
              </a:lnSpc>
              <a:spcBef>
                <a:spcPts val="4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If you have questions, contact the IEEE-SA Standards Board Patent Committee Administrator at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patcom@ieee.org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or visit http://standards.ieee.org/about/sasb/patcom/index.html 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See IEEE-SA Standards Board Operations Manual, clause 5.3.10 and “Promoting Competition and Innovation: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What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You Need to Know about the IEEE Standards Association's Antitrust and Competition Policy” for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more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details.</a:t>
            </a: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  <a:spcAft>
                <a:spcPct val="40000"/>
              </a:spcAft>
              <a:buClr>
                <a:srgbClr val="CC3300"/>
              </a:buClr>
              <a:buSzPct val="50000"/>
            </a:pPr>
            <a:r>
              <a:rPr lang="en-US" b="1" dirty="0">
                <a:solidFill>
                  <a:srgbClr val="000099"/>
                </a:solidFill>
                <a:latin typeface="Arial" charset="0"/>
              </a:rPr>
              <a:t>This slide set is available </a:t>
            </a:r>
            <a:r>
              <a:rPr lang="en-US" b="1" dirty="0" smtClean="0">
                <a:solidFill>
                  <a:srgbClr val="000099"/>
                </a:solidFill>
                <a:latin typeface="Arial" charset="0"/>
              </a:rPr>
              <a:t>at </a:t>
            </a:r>
            <a:r>
              <a:rPr lang="en-US" b="1" dirty="0">
                <a:solidFill>
                  <a:srgbClr val="000099"/>
                </a:solidFill>
                <a:latin typeface="Arial" charset="0"/>
              </a:rPr>
              <a:t>https://development.standards.ieee.org/myproject/Public/mytools/mob/slideset.ppt</a:t>
            </a:r>
            <a:endParaRPr lang="en-US" sz="1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717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latin typeface="Times New Roman" charset="0"/>
              </a:rPr>
              <a:t>Introduction</a:t>
            </a:r>
            <a:endParaRPr lang="en-US" sz="4000" dirty="0">
              <a:solidFill>
                <a:srgbClr val="FF0000"/>
              </a:solidFill>
              <a:latin typeface="Times New Roman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Times New Roman" charset="0"/>
              </a:rPr>
              <a:t>Purpose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Improve the working relationship between the technical experts and the regulatory specialists, especially when it comes to critical technical issues</a:t>
            </a:r>
          </a:p>
          <a:p>
            <a:pPr eaLnBrk="1" hangingPunct="1"/>
            <a:r>
              <a:rPr lang="en-US" sz="2000" dirty="0" smtClean="0">
                <a:latin typeface="Times New Roman" charset="0"/>
              </a:rPr>
              <a:t>Scope</a:t>
            </a:r>
            <a:endParaRPr lang="en-US" sz="2000" dirty="0">
              <a:latin typeface="Times New Roman" charset="0"/>
            </a:endParaRPr>
          </a:p>
          <a:p>
            <a:pPr lvl="1" eaLnBrk="1" hangingPunct="1"/>
            <a:r>
              <a:rPr lang="en-US" sz="1800" dirty="0">
                <a:latin typeface="Times New Roman" charset="0"/>
              </a:rPr>
              <a:t>The group will review new regulatory changes or impending changes affecting </a:t>
            </a:r>
            <a:r>
              <a:rPr lang="en-US" sz="1800" dirty="0" smtClean="0">
                <a:latin typeface="Times New Roman" charset="0"/>
              </a:rPr>
              <a:t>802.11 and 802.15 </a:t>
            </a:r>
            <a:r>
              <a:rPr lang="en-US" sz="1800" dirty="0">
                <a:latin typeface="Times New Roman" charset="0"/>
              </a:rPr>
              <a:t>standards 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Each meeting will focus on the most critical issue at the time</a:t>
            </a:r>
          </a:p>
          <a:p>
            <a:pPr eaLnBrk="1" hangingPunct="1"/>
            <a:r>
              <a:rPr lang="en-US" sz="2000" dirty="0">
                <a:latin typeface="Times New Roman" charset="0"/>
              </a:rPr>
              <a:t>Critical Issue Focus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Direct impact on IEEE </a:t>
            </a:r>
            <a:r>
              <a:rPr lang="en-US" sz="1800" dirty="0" smtClean="0">
                <a:latin typeface="Times New Roman" charset="0"/>
              </a:rPr>
              <a:t>802.11 and 802.15 </a:t>
            </a:r>
            <a:r>
              <a:rPr lang="en-US" sz="1800" dirty="0">
                <a:latin typeface="Times New Roman" charset="0"/>
              </a:rPr>
              <a:t>current and future standards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Response/Input deadlines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IEEE 802.18 (RR-TAG)</a:t>
            </a:r>
          </a:p>
          <a:p>
            <a:pPr lvl="1" eaLnBrk="1" hangingPunct="1"/>
            <a:r>
              <a:rPr lang="en-US" sz="1800" dirty="0">
                <a:latin typeface="Times New Roman" charset="0"/>
              </a:rPr>
              <a:t>Coordination with the Wi-Fi Alliance</a:t>
            </a:r>
          </a:p>
          <a:p>
            <a:pPr eaLnBrk="1" hangingPunct="1"/>
            <a:r>
              <a:rPr lang="en-US" sz="2200" dirty="0">
                <a:latin typeface="Times New Roman" charset="0"/>
              </a:rPr>
              <a:t>Outputs from this group must go through 802.18</a:t>
            </a:r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NPRM FCC 14-144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sz="2000" dirty="0" smtClean="0"/>
              <a:t>Changes to TVWS device and 600 MHz band rules</a:t>
            </a:r>
          </a:p>
          <a:p>
            <a:pPr lvl="1"/>
            <a:r>
              <a:rPr lang="en-US" sz="1800" dirty="0" smtClean="0"/>
              <a:t>Low-power fixed mode enabled</a:t>
            </a:r>
          </a:p>
          <a:p>
            <a:pPr lvl="1"/>
            <a:r>
              <a:rPr lang="en-US" sz="1800" dirty="0" smtClean="0"/>
              <a:t>Changes to power limits in adjacent channels, channel 37</a:t>
            </a:r>
          </a:p>
          <a:p>
            <a:pPr lvl="1"/>
            <a:r>
              <a:rPr lang="en-US" sz="1800" dirty="0" smtClean="0"/>
              <a:t>New operating modes on the boundary of two unused adjacent channels</a:t>
            </a:r>
          </a:p>
          <a:p>
            <a:pPr lvl="1"/>
            <a:r>
              <a:rPr lang="en-US" sz="1800" dirty="0" smtClean="0"/>
              <a:t>Many questions aimed at improving WS spectrum availability</a:t>
            </a:r>
          </a:p>
          <a:p>
            <a:pPr lvl="2"/>
            <a:r>
              <a:rPr lang="en-US" sz="1600" dirty="0" smtClean="0"/>
              <a:t>Personal/portable exclusion below channel 21 lifted</a:t>
            </a:r>
          </a:p>
          <a:p>
            <a:pPr lvl="2"/>
            <a:r>
              <a:rPr lang="en-US" sz="1600" dirty="0" smtClean="0"/>
              <a:t>Low VHF channels now usable</a:t>
            </a:r>
          </a:p>
          <a:p>
            <a:pPr lvl="2"/>
            <a:r>
              <a:rPr lang="en-US" sz="1600" dirty="0" smtClean="0"/>
              <a:t>Duplex gap options based on amount of recovered TV band spectrum</a:t>
            </a:r>
          </a:p>
          <a:p>
            <a:r>
              <a:rPr lang="en-US" sz="2000" dirty="0" smtClean="0"/>
              <a:t>In support of 802.11af, we should respond</a:t>
            </a:r>
          </a:p>
          <a:p>
            <a:r>
              <a:rPr lang="en-US" sz="2000" dirty="0" smtClean="0"/>
              <a:t>Not yet published in the Federal Register</a:t>
            </a:r>
          </a:p>
          <a:p>
            <a:pPr lvl="1"/>
            <a:r>
              <a:rPr lang="en-US" sz="1800" dirty="0" smtClean="0"/>
              <a:t>Comment period </a:t>
            </a:r>
            <a:r>
              <a:rPr lang="en-US" sz="1800" dirty="0" smtClean="0"/>
              <a:t>closes January 5, 2015</a:t>
            </a:r>
            <a:endParaRPr lang="en-US" sz="1800" dirty="0" smtClean="0"/>
          </a:p>
          <a:p>
            <a:pPr lvl="1"/>
            <a:r>
              <a:rPr lang="en-US" sz="1800" dirty="0" smtClean="0"/>
              <a:t>Reply Comment </a:t>
            </a:r>
            <a:r>
              <a:rPr lang="en-US" sz="1800" dirty="0" smtClean="0"/>
              <a:t>closes January 26, 2015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2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NOI FCC 14-154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sz="2000" dirty="0" smtClean="0"/>
              <a:t>Frequencies above 24 GHz</a:t>
            </a:r>
          </a:p>
          <a:p>
            <a:pPr lvl="1"/>
            <a:r>
              <a:rPr lang="en-US" sz="1800" dirty="0"/>
              <a:t>Use of Spectrum Bands Above 24 GHz For </a:t>
            </a:r>
            <a:r>
              <a:rPr lang="en-US" sz="1800" dirty="0" smtClean="0"/>
              <a:t>Mobile </a:t>
            </a:r>
            <a:r>
              <a:rPr lang="en-US" sz="1800" dirty="0"/>
              <a:t>Radio Services </a:t>
            </a:r>
            <a:endParaRPr lang="en-US" sz="1800" dirty="0" smtClean="0"/>
          </a:p>
          <a:p>
            <a:pPr lvl="1"/>
            <a:r>
              <a:rPr lang="en-US" sz="1800" dirty="0"/>
              <a:t>Amendment of the Commission’s </a:t>
            </a:r>
            <a:r>
              <a:rPr lang="en-US" sz="1800" dirty="0" smtClean="0"/>
              <a:t>Rules Regarding </a:t>
            </a:r>
            <a:r>
              <a:rPr lang="en-US" sz="1800" dirty="0"/>
              <a:t>the 37.0-38.6 GHz and 38.6-40.0 GHz </a:t>
            </a:r>
            <a:r>
              <a:rPr lang="en-US" sz="1800" dirty="0" smtClean="0"/>
              <a:t>Band</a:t>
            </a:r>
          </a:p>
          <a:p>
            <a:pPr lvl="1"/>
            <a:r>
              <a:rPr lang="en-US" sz="1800" dirty="0"/>
              <a:t>Implementation of Section 309(j) of the </a:t>
            </a:r>
            <a:r>
              <a:rPr lang="en-US" sz="1800" dirty="0" smtClean="0"/>
              <a:t>Communications </a:t>
            </a:r>
            <a:r>
              <a:rPr lang="en-US" sz="1800" dirty="0"/>
              <a:t>Act – Competitive Bidding, </a:t>
            </a:r>
            <a:r>
              <a:rPr lang="en-US" sz="1800" dirty="0" smtClean="0"/>
              <a:t>37.0-38.6 </a:t>
            </a:r>
            <a:r>
              <a:rPr lang="en-US" sz="1800" dirty="0"/>
              <a:t>GHz and 38.6-40.0 GHz </a:t>
            </a:r>
            <a:r>
              <a:rPr lang="en-US" sz="1800" dirty="0" smtClean="0"/>
              <a:t>Bands</a:t>
            </a:r>
          </a:p>
          <a:p>
            <a:pPr lvl="1"/>
            <a:r>
              <a:rPr lang="en-US" sz="1800" dirty="0"/>
              <a:t>Petition for Rulemaking of the Fixed Wireless </a:t>
            </a:r>
            <a:r>
              <a:rPr lang="en-US" sz="1800" dirty="0" smtClean="0"/>
              <a:t>Communications </a:t>
            </a:r>
            <a:r>
              <a:rPr lang="en-US" sz="1800" dirty="0"/>
              <a:t>Coalition to Create Service </a:t>
            </a:r>
            <a:r>
              <a:rPr lang="en-US" sz="1800" dirty="0" smtClean="0"/>
              <a:t>Rules </a:t>
            </a:r>
            <a:r>
              <a:rPr lang="en-US" sz="1800" dirty="0"/>
              <a:t>for the 42-43.5 GHz </a:t>
            </a:r>
            <a:r>
              <a:rPr lang="en-US" sz="1800" dirty="0" smtClean="0"/>
              <a:t>Band</a:t>
            </a:r>
          </a:p>
          <a:p>
            <a:r>
              <a:rPr lang="en-US" sz="2000" dirty="0" smtClean="0"/>
              <a:t>Includes discussion of expanding the 57-64 GHz unlicensed band by another 7 GHz (to 71 GHz)</a:t>
            </a:r>
          </a:p>
          <a:p>
            <a:r>
              <a:rPr lang="en-US" sz="2000" dirty="0" smtClean="0"/>
              <a:t>Use of the 70/80 GHz bands</a:t>
            </a:r>
          </a:p>
          <a:p>
            <a:r>
              <a:rPr lang="en-US" sz="2000" dirty="0"/>
              <a:t>Comment Date: </a:t>
            </a:r>
            <a:r>
              <a:rPr lang="en-US" sz="2000" b="0" dirty="0" smtClean="0"/>
              <a:t>was December </a:t>
            </a:r>
            <a:r>
              <a:rPr lang="en-US" sz="2000" b="0" dirty="0"/>
              <a:t>16, </a:t>
            </a:r>
            <a:r>
              <a:rPr lang="en-US" sz="2000" b="0" dirty="0" smtClean="0"/>
              <a:t>2014; now January 15, 2015</a:t>
            </a:r>
            <a:endParaRPr lang="en-US" sz="2000" b="0" dirty="0"/>
          </a:p>
          <a:p>
            <a:r>
              <a:rPr lang="en-US" sz="2000" dirty="0"/>
              <a:t>Reply Comment Date: </a:t>
            </a:r>
            <a:r>
              <a:rPr lang="en-US" sz="2000" b="0" dirty="0" smtClean="0"/>
              <a:t>was January </a:t>
            </a:r>
            <a:r>
              <a:rPr lang="en-US" sz="2000" b="0" dirty="0"/>
              <a:t>15, </a:t>
            </a:r>
            <a:r>
              <a:rPr lang="en-US" sz="2000" b="0" dirty="0" smtClean="0"/>
              <a:t>2015; now February17, 2015</a:t>
            </a:r>
            <a:endParaRPr lang="en-US" sz="20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7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85231</TotalTime>
  <Words>1152</Words>
  <Application>Microsoft Office PowerPoint</Application>
  <PresentationFormat>On-screen Show (4:3)</PresentationFormat>
  <Paragraphs>174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ＭＳ Ｐゴシック</vt:lpstr>
      <vt:lpstr>Arial</vt:lpstr>
      <vt:lpstr>Calibri</vt:lpstr>
      <vt:lpstr>Helvetica</vt:lpstr>
      <vt:lpstr>Monotype Sorts</vt:lpstr>
      <vt:lpstr>Times New Roman</vt:lpstr>
      <vt:lpstr>Wingdings</vt:lpstr>
      <vt:lpstr>802-11-Submission</vt:lpstr>
      <vt:lpstr>Custom Design</vt:lpstr>
      <vt:lpstr>Document</vt:lpstr>
      <vt:lpstr>IEEE 802.11/15 Regulatory SC DRAFT Teleconference Plan and Agenda</vt:lpstr>
      <vt:lpstr>Abstract</vt:lpstr>
      <vt:lpstr>Agenda</vt:lpstr>
      <vt:lpstr>Administrative Items</vt:lpstr>
      <vt:lpstr>SC Operating Rules</vt:lpstr>
      <vt:lpstr>Other Guidelines for IEEE WG Meetings</vt:lpstr>
      <vt:lpstr>Introduction</vt:lpstr>
      <vt:lpstr>NPRM FCC 14-144</vt:lpstr>
      <vt:lpstr>NOI FCC 14-154</vt:lpstr>
      <vt:lpstr>ETSI EN 301 893 v1.7.x</vt:lpstr>
      <vt:lpstr>LAA in 5 GHz</vt:lpstr>
      <vt:lpstr>Ofcom PSSR Consultation</vt:lpstr>
      <vt:lpstr>DSRC Coexistence Tiger Team</vt:lpstr>
      <vt:lpstr>Other Open Items</vt:lpstr>
      <vt:lpstr>Other Regulatory Updates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rkennedy1000@gmail.com</cp:lastModifiedBy>
  <cp:revision>1628</cp:revision>
  <cp:lastPrinted>1998-02-10T13:28:06Z</cp:lastPrinted>
  <dcterms:created xsi:type="dcterms:W3CDTF">2009-04-21T18:18:19Z</dcterms:created>
  <dcterms:modified xsi:type="dcterms:W3CDTF">2014-12-03T22:12:01Z</dcterms:modified>
</cp:coreProperties>
</file>