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9" r:id="rId15"/>
    <p:sldId id="414" r:id="rId16"/>
    <p:sldId id="431" r:id="rId17"/>
    <p:sldId id="447" r:id="rId18"/>
    <p:sldId id="451" r:id="rId19"/>
    <p:sldId id="440" r:id="rId20"/>
    <p:sldId id="434" r:id="rId21"/>
    <p:sldId id="452" r:id="rId22"/>
    <p:sldId id="437" r:id="rId23"/>
    <p:sldId id="438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9"/>
            <p14:sldId id="414"/>
            <p14:sldId id="431"/>
            <p14:sldId id="447"/>
            <p14:sldId id="451"/>
          </p14:sldIdLst>
        </p14:section>
        <p14:section name="Meeting slot # 2" id="{9FF98140-4C1B-4383-ADB2-DBEA75783455}">
          <p14:sldIdLst>
            <p14:sldId id="440"/>
            <p14:sldId id="434"/>
            <p14:sldId id="452"/>
            <p14:sldId id="437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94660"/>
  </p:normalViewPr>
  <p:slideViewPr>
    <p:cSldViewPr>
      <p:cViewPr varScale="1">
        <p:scale>
          <a:sx n="97" d="100"/>
          <a:sy n="97" d="100"/>
        </p:scale>
        <p:origin x="102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</a:t>
            </a:r>
            <a:r>
              <a:rPr lang="en-US" altLang="en-US" sz="1400" dirty="0" smtClean="0"/>
              <a:t>802.11-12/xxxxr1</a:t>
            </a:r>
            <a:endParaRPr lang="en-US" altLang="en-US" sz="14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</a:t>
            </a:r>
            <a:r>
              <a:rPr lang="en-US" altLang="en-US" sz="1400" dirty="0" smtClean="0"/>
              <a:t>802.11-12/xxxxr1</a:t>
            </a:r>
            <a:endParaRPr lang="en-US" altLang="en-US" sz="1400" dirty="0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</a:t>
            </a:r>
            <a:r>
              <a:rPr lang="en-US" altLang="en-US" sz="1400" dirty="0" smtClean="0"/>
              <a:t>802.11-12/xxxxr1</a:t>
            </a:r>
            <a:endParaRPr lang="en-US" altLang="en-US" sz="1400" dirty="0" smtClean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smtClean="0"/>
              <a:t>May 2013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</a:t>
            </a:r>
            <a:r>
              <a:rPr lang="en-US" altLang="en-US" sz="1400" dirty="0" smtClean="0"/>
              <a:t>802.11-12/xxxxr1</a:t>
            </a:r>
            <a:endParaRPr lang="en-US" altLang="en-US" sz="14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November 2014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8123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 </a:t>
            </a:r>
            <a:r>
              <a:rPr lang="en-US" dirty="0"/>
              <a:t>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54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802.11-14/1561r1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2015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2014-11-25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smtClean="0">
                <a:hlinkClick r:id="rId3"/>
              </a:rPr>
              <a:t>http://standards.ieee.org/faqs/affiliationFAQ.html</a:t>
            </a:r>
            <a:endParaRPr lang="en-US" altLang="en-US" smtClean="0"/>
          </a:p>
          <a:p>
            <a:pPr>
              <a:spcBef>
                <a:spcPts val="1200"/>
              </a:spcBef>
            </a:pPr>
            <a:r>
              <a:rPr lang="en-US" altLang="en-US" sz="200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smtClean="0">
                <a:hlinkClick r:id="rId4"/>
              </a:rPr>
              <a:t>http://standards.ieee.org/resources/antitrust-guidelines.pdf</a:t>
            </a:r>
            <a:endParaRPr lang="en-US" altLang="en-US" smtClean="0"/>
          </a:p>
          <a:p>
            <a:pPr>
              <a:spcBef>
                <a:spcPts val="1200"/>
              </a:spcBef>
            </a:pPr>
            <a:r>
              <a:rPr lang="en-US" altLang="en-US" sz="200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smtClean="0">
                <a:hlinkClick r:id="rId5"/>
              </a:rPr>
              <a:t>http://www.ieee.org/web/membership/ethics/code_ethics.html</a:t>
            </a:r>
            <a:r>
              <a:rPr lang="en-US" altLang="en-US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smtClean="0">
                <a:hlinkClick r:id="rId6"/>
              </a:rPr>
              <a:t>http://standards.ieee.org/board/pat/pat-slideset.ppt</a:t>
            </a:r>
            <a:endParaRPr lang="en-US" altLang="en-US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9883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/>
              <a:t>Next Generation Positioning  SG </a:t>
            </a:r>
            <a:r>
              <a:rPr lang="en-US" altLang="en-US" dirty="0" smtClean="0"/>
              <a:t>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349529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Elections for study group officers.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Discuss </a:t>
            </a:r>
            <a:r>
              <a:rPr lang="en-US" altLang="en-US" sz="2000" dirty="0"/>
              <a:t>SG </a:t>
            </a:r>
            <a:r>
              <a:rPr lang="en-US" altLang="en-US" sz="2000" dirty="0" smtClean="0"/>
              <a:t>deliverables and derived timelines.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</a:t>
            </a:r>
            <a:r>
              <a:rPr lang="en-US" altLang="en-US" sz="2000" dirty="0" smtClean="0"/>
              <a:t>proposals.</a:t>
            </a:r>
            <a:endParaRPr lang="en-US" altLang="en-US" sz="20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Order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Logistics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Submission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Setting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Group </a:t>
            </a:r>
            <a:r>
              <a:rPr lang="en-US" altLang="en-US" sz="2400" b="1" dirty="0" smtClean="0"/>
              <a:t>Officers nominees presentation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</a:t>
            </a:r>
            <a:r>
              <a:rPr lang="en-US" altLang="en-US" sz="2400" b="1" dirty="0"/>
              <a:t>Group Timeline and Deliverable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Presentations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List of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Submission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01028"/>
              </p:ext>
            </p:extLst>
          </p:nvPr>
        </p:nvGraphicFramePr>
        <p:xfrm>
          <a:off x="685800" y="1752600"/>
          <a:ext cx="7772400" cy="33067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smtClean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 - TBD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69832"/>
              </p:ext>
            </p:extLst>
          </p:nvPr>
        </p:nvGraphicFramePr>
        <p:xfrm>
          <a:off x="685800" y="1752600"/>
          <a:ext cx="7772400" cy="4772017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2015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cases, usage models.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2015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2015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Group Approval on PAR and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2015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Committee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2015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2015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(targeted)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924BFE8-4DED-4B6D-9F10-E741EE8A43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222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Presentation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18044"/>
              </p:ext>
            </p:extLst>
          </p:nvPr>
        </p:nvGraphicFramePr>
        <p:xfrm>
          <a:off x="685800" y="1752600"/>
          <a:ext cx="7772400" cy="20177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100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41" marB="45741"/>
                </a:tc>
              </a:tr>
              <a:tr h="548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</a:t>
                      </a:r>
                    </a:p>
                    <a:p>
                      <a:r>
                        <a:rPr lang="en-US" sz="1500" dirty="0" smtClean="0"/>
                        <a:t>PAR &amp; CSD</a:t>
                      </a:r>
                      <a:endParaRPr lang="en-US" sz="1500" dirty="0"/>
                    </a:p>
                  </a:txBody>
                  <a:tcPr marT="45741" marB="45741"/>
                </a:tc>
              </a:tr>
              <a:tr h="54889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Technical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PAR &amp; CSD</a:t>
                      </a:r>
                    </a:p>
                  </a:txBody>
                  <a:tcPr marT="45741" marB="45741"/>
                </a:tc>
              </a:tr>
              <a:tr h="54889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41" marB="45741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Channel</a:t>
                      </a:r>
                      <a:r>
                        <a:rPr lang="en-US" sz="1500" baseline="0" dirty="0" smtClean="0"/>
                        <a:t> Modeling</a:t>
                      </a:r>
                      <a:endParaRPr lang="en-US" sz="1500" dirty="0"/>
                    </a:p>
                  </a:txBody>
                  <a:tcPr marT="45741" marB="4574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Atlanta, GA, United States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January 11 - 16,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 Pro-tem: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8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336074-CE23-4012-A0F8-71CE9BF8479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529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Call Meeting to Order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Patent Policy and Logistics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Officers elections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Teleconference Schedule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Adjourn.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Presentation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87212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March 2015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TBD</a:t>
            </a: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February week of the 9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February week of 23</a:t>
            </a:r>
            <a:r>
              <a:rPr lang="en-US" altLang="en-US" sz="2400" b="1" baseline="30000" dirty="0" smtClean="0"/>
              <a:t>rd</a:t>
            </a:r>
            <a:endParaRPr lang="en-US" altLang="en-US" sz="200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January 2015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</a:t>
            </a:r>
            <a:r>
              <a:rPr lang="en-US" altLang="en-US" sz="1900" i="1" dirty="0" smtClean="0">
                <a:hlinkClick r:id="rId3"/>
              </a:rPr>
              <a:t>standards.ieee.org/guides/bylaws/sect6-7.html#6</a:t>
            </a:r>
            <a:r>
              <a:rPr lang="en-US" altLang="en-US" sz="1900" i="1" dirty="0" smtClean="0"/>
              <a:t> </a:t>
            </a:r>
            <a:endParaRPr lang="en-US" altLang="en-US" sz="1900" i="1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</a:t>
            </a:r>
            <a:r>
              <a:rPr lang="en-US" altLang="en-US" sz="1900" i="1" dirty="0" smtClean="0">
                <a:hlinkClick r:id="rId4"/>
              </a:rPr>
              <a:t>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</a:t>
            </a:r>
            <a:r>
              <a:rPr lang="en-US" altLang="en-US" sz="1900" i="1" dirty="0" smtClean="0">
                <a:hlinkClick r:id="rId5"/>
              </a:rPr>
              <a:t>standards.ieee.org/board/pat/pat-material.html</a:t>
            </a:r>
            <a:r>
              <a:rPr lang="en-US" altLang="en-US" sz="1900" i="1" dirty="0" smtClean="0"/>
              <a:t> </a:t>
            </a:r>
            <a:endParaRPr lang="en-US" altLang="en-US" sz="1900" i="1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smtClean="0">
                <a:hlinkClick r:id="rId2"/>
              </a:rPr>
              <a:t>IEEE 802 Policies &amp; Procedures</a:t>
            </a:r>
            <a:r>
              <a:rPr lang="en-US" altLang="en-US" sz="2000" smtClean="0"/>
              <a:t> </a:t>
            </a:r>
          </a:p>
          <a:p>
            <a:pPr lvl="1"/>
            <a:r>
              <a:rPr lang="en-US" altLang="en-US" sz="1600" smtClean="0"/>
              <a:t>(link to AudCom, approved by IEEE-SA Standards Board Dec 2012)</a:t>
            </a:r>
            <a:r>
              <a:rPr lang="en-US" altLang="en-US" sz="1800" smtClean="0"/>
              <a:t> </a:t>
            </a:r>
          </a:p>
          <a:p>
            <a:pPr lvl="1"/>
            <a:r>
              <a:rPr lang="en-US" altLang="en-US" sz="1400" smtClean="0">
                <a:hlinkClick r:id="rId2"/>
              </a:rPr>
              <a:t>http://standards.ieee.org/board/aud/LMSC.pdf</a:t>
            </a:r>
            <a:endParaRPr lang="en-US" altLang="en-US" sz="1400" smtClean="0"/>
          </a:p>
          <a:p>
            <a:pPr lvl="1"/>
            <a:endParaRPr lang="en-US" altLang="en-US" sz="1400" smtClean="0"/>
          </a:p>
          <a:p>
            <a:r>
              <a:rPr lang="en-US" altLang="en-US" sz="2000" smtClean="0">
                <a:hlinkClick r:id="rId3"/>
              </a:rPr>
              <a:t>IEEE 802 Operations Manual </a:t>
            </a:r>
            <a:r>
              <a:rPr lang="en-US" altLang="en-US" sz="1600" smtClean="0"/>
              <a:t>(effective 16 Nov 2012), </a:t>
            </a:r>
            <a:endParaRPr lang="en-US" altLang="en-US" sz="2000" smtClean="0"/>
          </a:p>
          <a:p>
            <a:pPr lvl="1"/>
            <a:r>
              <a:rPr lang="en-US" altLang="en-US" sz="1200" smtClean="0">
                <a:hlinkClick r:id="rId4"/>
              </a:rPr>
              <a:t>http://grouper.ieee.org/groups/802/PNP/approved/IEEE_802_OM_v11.pdf</a:t>
            </a:r>
            <a:endParaRPr lang="en-US" altLang="en-US" sz="1200" smtClean="0"/>
          </a:p>
          <a:p>
            <a:pPr lvl="1">
              <a:buFontTx/>
              <a:buNone/>
            </a:pPr>
            <a:endParaRPr lang="en-US" altLang="en-US" sz="1200" smtClean="0"/>
          </a:p>
          <a:p>
            <a:r>
              <a:rPr lang="en-US" altLang="en-US" sz="200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smtClean="0"/>
              <a:t> </a:t>
            </a:r>
            <a:r>
              <a:rPr lang="en-US" altLang="en-US" sz="1600" smtClean="0"/>
              <a:t>(effective 16 Nov 2012) </a:t>
            </a:r>
            <a:endParaRPr lang="en-US" altLang="en-US" sz="2000" smtClean="0"/>
          </a:p>
          <a:p>
            <a:pPr lvl="1"/>
            <a:r>
              <a:rPr lang="en-US" altLang="en-US" sz="1400" smtClean="0">
                <a:hlinkClick r:id="rId6"/>
              </a:rPr>
              <a:t>http://grouper.ieee.org/groups/802/PNP/approved/IEEE_802_WG_PandP_v12.pdf</a:t>
            </a:r>
            <a:endParaRPr lang="en-US" altLang="en-US" sz="1400" smtClean="0"/>
          </a:p>
          <a:p>
            <a:pPr lvl="1"/>
            <a:endParaRPr lang="en-US" altLang="en-US" sz="1400" smtClean="0"/>
          </a:p>
          <a:p>
            <a:r>
              <a:rPr lang="en-US" altLang="en-US" sz="2000" smtClean="0">
                <a:hlinkClick r:id="rId7" tooltip="802.11 WG Operation Manual"/>
              </a:rPr>
              <a:t>IEEE 802.11 WG OM</a:t>
            </a:r>
            <a:r>
              <a:rPr lang="en-US" altLang="en-US" sz="1800" smtClean="0"/>
              <a:t>: (Approved January 2013)</a:t>
            </a:r>
          </a:p>
          <a:p>
            <a:pPr lvl="1"/>
            <a:r>
              <a:rPr lang="en-US" altLang="en-US" sz="120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smtClean="0"/>
          </a:p>
          <a:p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2000" smtClean="0"/>
              <a:t>Policies and Procedures hierarchy</a:t>
            </a:r>
          </a:p>
          <a:p>
            <a:pPr lvl="1"/>
            <a:r>
              <a:rPr lang="en-US" altLang="en-US" sz="1800" smtClean="0">
                <a:hlinkClick r:id="rId8"/>
              </a:rPr>
              <a:t>http://www.ieee802.org/11/Rules/rules.shtml</a:t>
            </a:r>
            <a:endParaRPr lang="en-US" altLang="en-US" sz="1800" smtClean="0"/>
          </a:p>
          <a:p>
            <a:pPr lvl="1"/>
            <a:endParaRPr lang="en-US" altLang="en-US" sz="180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November 2014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22088</TotalTime>
  <Words>1172</Words>
  <Application>Microsoft Office PowerPoint</Application>
  <PresentationFormat>On-screen Show (4:3)</PresentationFormat>
  <Paragraphs>308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Microsoft Word 97 - 2003 Document</vt:lpstr>
      <vt:lpstr>NGP SG January 2015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2014 Agenda</dc:title>
  <dc:subject/>
  <dc:creator>Jonathan Segev</dc:creator>
  <cp:keywords/>
  <dc:description/>
  <cp:lastModifiedBy>Segev, Jonathan</cp:lastModifiedBy>
  <cp:revision>1370</cp:revision>
  <cp:lastPrinted>2014-11-04T15:04:57Z</cp:lastPrinted>
  <dcterms:created xsi:type="dcterms:W3CDTF">2007-04-17T18:10:23Z</dcterms:created>
  <dcterms:modified xsi:type="dcterms:W3CDTF">2014-11-25T12:21:14Z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