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450" r:id="rId3"/>
    <p:sldId id="424" r:id="rId4"/>
    <p:sldId id="453" r:id="rId5"/>
    <p:sldId id="454" r:id="rId6"/>
    <p:sldId id="455" r:id="rId7"/>
    <p:sldId id="456" r:id="rId8"/>
    <p:sldId id="457" r:id="rId9"/>
    <p:sldId id="458" r:id="rId10"/>
    <p:sldId id="459" r:id="rId11"/>
    <p:sldId id="460" r:id="rId12"/>
    <p:sldId id="461" r:id="rId13"/>
    <p:sldId id="464" r:id="rId14"/>
    <p:sldId id="462" r:id="rId15"/>
    <p:sldId id="386" r:id="rId16"/>
    <p:sldId id="324" r:id="rId17"/>
    <p:sldId id="439" r:id="rId18"/>
    <p:sldId id="414" r:id="rId19"/>
    <p:sldId id="431" r:id="rId20"/>
    <p:sldId id="447" r:id="rId21"/>
    <p:sldId id="451" r:id="rId22"/>
    <p:sldId id="440" r:id="rId23"/>
    <p:sldId id="434" r:id="rId24"/>
    <p:sldId id="452" r:id="rId25"/>
    <p:sldId id="437" r:id="rId26"/>
    <p:sldId id="43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29" autoAdjust="0"/>
    <p:restoredTop sz="94660"/>
  </p:normalViewPr>
  <p:slideViewPr>
    <p:cSldViewPr>
      <p:cViewPr varScale="1">
        <p:scale>
          <a:sx n="99" d="100"/>
          <a:sy n="99" d="100"/>
        </p:scale>
        <p:origin x="582"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3076" name="Rectangle 4"/>
          <p:cNvSpPr>
            <a:spLocks noGrp="1" noChangeArrowheads="1"/>
          </p:cNvSpPr>
          <p:nvPr>
            <p:ph type="ftr" sz="quarter" idx="2"/>
          </p:nvPr>
        </p:nvSpPr>
        <p:spPr bwMode="auto">
          <a:xfrm>
            <a:off x="4930049" y="8982075"/>
            <a:ext cx="138820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Jonathan Segev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36529394-E395-40E9-8CDC-A41329784307}"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810318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May 2013</a:t>
            </a:r>
          </a:p>
        </p:txBody>
      </p:sp>
      <p:sp>
        <p:nvSpPr>
          <p:cNvPr id="14340"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31873" y="8985250"/>
            <a:ext cx="18498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Jonathan Segev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75B6E629-8893-4ED0-853E-3284F5DDE2A2}"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412930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May 2013</a:t>
            </a:r>
          </a:p>
        </p:txBody>
      </p:sp>
      <p:sp>
        <p:nvSpPr>
          <p:cNvPr id="1638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endParaRPr lang="en-US" altLang="en-US" dirty="0" smtClean="0"/>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BA28F7E2-EC68-428D-9E12-BB0DE03FF11C}" type="slidenum">
              <a:rPr lang="en-US" altLang="en-US"/>
              <a:pPr/>
              <a:t>1</a:t>
            </a:fld>
            <a:endParaRPr lang="en-US" altLang="en-US"/>
          </a:p>
        </p:txBody>
      </p:sp>
      <p:sp>
        <p:nvSpPr>
          <p:cNvPr id="16389" name="Rectangle 2"/>
          <p:cNvSpPr>
            <a:spLocks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916171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a:xfrm>
            <a:off x="1154113" y="701675"/>
            <a:ext cx="4625975" cy="3468688"/>
          </a:xfrm>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253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F23AE01-AA0F-4D19-B16D-13A7A917785A}" type="slidenum">
              <a:rPr lang="en-US" altLang="en-US"/>
              <a:pPr/>
              <a:t>15</a:t>
            </a:fld>
            <a:endParaRPr lang="en-US" altLang="en-US"/>
          </a:p>
        </p:txBody>
      </p:sp>
    </p:spTree>
    <p:extLst>
      <p:ext uri="{BB962C8B-B14F-4D97-AF65-F5344CB8AC3E}">
        <p14:creationId xmlns:p14="http://schemas.microsoft.com/office/powerpoint/2010/main" val="4226069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a:xfrm>
            <a:off x="1154113" y="701675"/>
            <a:ext cx="4625975" cy="3468688"/>
          </a:xfrm>
          <a:ln/>
        </p:spPr>
      </p:sp>
      <p:sp>
        <p:nvSpPr>
          <p:cNvPr id="2457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2458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546DB0-B394-4902-B345-342EDBBE1F58}" type="slidenum">
              <a:rPr lang="en-US" altLang="en-US"/>
              <a:pPr/>
              <a:t>16</a:t>
            </a:fld>
            <a:endParaRPr lang="en-US" altLang="en-US"/>
          </a:p>
        </p:txBody>
      </p:sp>
    </p:spTree>
    <p:extLst>
      <p:ext uri="{BB962C8B-B14F-4D97-AF65-F5344CB8AC3E}">
        <p14:creationId xmlns:p14="http://schemas.microsoft.com/office/powerpoint/2010/main" val="5671703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May 2013</a:t>
            </a:r>
          </a:p>
        </p:txBody>
      </p:sp>
      <p:sp>
        <p:nvSpPr>
          <p:cNvPr id="26627"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endParaRPr lang="en-US" altLang="en-US" dirty="0" smtClean="0"/>
          </a:p>
        </p:txBody>
      </p:sp>
      <p:sp>
        <p:nvSpPr>
          <p:cNvPr id="2662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DD95C456-E260-4087-99E1-6E1F5C27EDA7}" type="slidenum">
              <a:rPr lang="en-US" altLang="en-US"/>
              <a:pPr/>
              <a:t>17</a:t>
            </a:fld>
            <a:endParaRPr lang="en-US" altLang="en-US"/>
          </a:p>
        </p:txBody>
      </p:sp>
      <p:sp>
        <p:nvSpPr>
          <p:cNvPr id="26629" name="Rectangle 2"/>
          <p:cNvSpPr>
            <a:spLocks noChangeArrowheads="1" noTextEdit="1"/>
          </p:cNvSpPr>
          <p:nvPr>
            <p:ph type="sldImg"/>
          </p:nvPr>
        </p:nvSpPr>
        <p:spPr>
          <a:xfrm>
            <a:off x="1154113" y="701675"/>
            <a:ext cx="4625975" cy="3468688"/>
          </a:xfrm>
          <a:ln/>
        </p:spPr>
      </p:sp>
      <p:sp>
        <p:nvSpPr>
          <p:cNvPr id="266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24116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xfrm>
            <a:off x="1154113" y="701675"/>
            <a:ext cx="4625975" cy="3468688"/>
          </a:xfrm>
          <a:ln/>
        </p:spPr>
      </p:sp>
      <p:sp>
        <p:nvSpPr>
          <p:cNvPr id="440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440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B5F22E2-07AD-4C33-A57D-25F3B7DD7A2D}" type="slidenum">
              <a:rPr lang="en-US" altLang="en-US"/>
              <a:pPr/>
              <a:t>19</a:t>
            </a:fld>
            <a:endParaRPr lang="en-US" altLang="en-US"/>
          </a:p>
        </p:txBody>
      </p:sp>
    </p:spTree>
    <p:extLst>
      <p:ext uri="{BB962C8B-B14F-4D97-AF65-F5344CB8AC3E}">
        <p14:creationId xmlns:p14="http://schemas.microsoft.com/office/powerpoint/2010/main" val="4790142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542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May 2013</a:t>
            </a:r>
          </a:p>
        </p:txBody>
      </p:sp>
      <p:sp>
        <p:nvSpPr>
          <p:cNvPr id="54275"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dirty="0" smtClean="0"/>
              <a:t>Jonathan Segev (Intel)</a:t>
            </a:r>
            <a:endParaRPr lang="en-US" altLang="en-US" dirty="0" smtClean="0"/>
          </a:p>
        </p:txBody>
      </p:sp>
      <p:sp>
        <p:nvSpPr>
          <p:cNvPr id="5427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D912AB-BDF9-4199-B334-BD96DEF2039D}" type="slidenum">
              <a:rPr lang="en-US" altLang="en-US"/>
              <a:pPr/>
              <a:t>22</a:t>
            </a:fld>
            <a:endParaRPr lang="en-US" altLang="en-US"/>
          </a:p>
        </p:txBody>
      </p:sp>
      <p:sp>
        <p:nvSpPr>
          <p:cNvPr id="54277" name="Rectangle 2"/>
          <p:cNvSpPr>
            <a:spLocks noChangeArrowheads="1" noTextEdit="1"/>
          </p:cNvSpPr>
          <p:nvPr>
            <p:ph type="sldImg"/>
          </p:nvPr>
        </p:nvSpPr>
        <p:spPr>
          <a:xfrm>
            <a:off x="1154113" y="701675"/>
            <a:ext cx="4625975" cy="3468688"/>
          </a:xfrm>
          <a:ln/>
        </p:spPr>
      </p:sp>
      <p:sp>
        <p:nvSpPr>
          <p:cNvPr id="542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239598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xfrm>
            <a:off x="1154113" y="701675"/>
            <a:ext cx="4625975" cy="3468688"/>
          </a:xfrm>
          <a:ln/>
        </p:spPr>
      </p:sp>
      <p:sp>
        <p:nvSpPr>
          <p:cNvPr id="604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042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14FBF73-3EAB-418C-9B21-376FE708E63E}" type="slidenum">
              <a:rPr lang="en-US" altLang="en-US"/>
              <a:pPr/>
              <a:t>25</a:t>
            </a:fld>
            <a:endParaRPr lang="en-US" altLang="en-US"/>
          </a:p>
        </p:txBody>
      </p:sp>
    </p:spTree>
    <p:extLst>
      <p:ext uri="{BB962C8B-B14F-4D97-AF65-F5344CB8AC3E}">
        <p14:creationId xmlns:p14="http://schemas.microsoft.com/office/powerpoint/2010/main" val="3753525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xfrm>
            <a:off x="1154113" y="701675"/>
            <a:ext cx="4625975" cy="3468688"/>
          </a:xfrm>
          <a:ln/>
        </p:spPr>
      </p:sp>
      <p:sp>
        <p:nvSpPr>
          <p:cNvPr id="624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624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BAA4928-820C-41B5-A5B2-D791594638F7}" type="slidenum">
              <a:rPr lang="en-US" altLang="en-US"/>
              <a:pPr/>
              <a:t>26</a:t>
            </a:fld>
            <a:endParaRPr lang="en-US" altLang="en-US"/>
          </a:p>
        </p:txBody>
      </p:sp>
    </p:spTree>
    <p:extLst>
      <p:ext uri="{BB962C8B-B14F-4D97-AF65-F5344CB8AC3E}">
        <p14:creationId xmlns:p14="http://schemas.microsoft.com/office/powerpoint/2010/main" val="1221411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1154113" y="701675"/>
            <a:ext cx="4625975" cy="3468688"/>
          </a:xfrm>
          <a:ln/>
        </p:spPr>
      </p:sp>
      <p:sp>
        <p:nvSpPr>
          <p:cNvPr id="1843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802.11-12/xxxxr0</a:t>
            </a:r>
            <a:endParaRPr lang="en-US"/>
          </a:p>
        </p:txBody>
      </p:sp>
      <p:sp>
        <p:nvSpPr>
          <p:cNvPr id="5" name="Date Placeholder 4"/>
          <p:cNvSpPr>
            <a:spLocks noGrp="1"/>
          </p:cNvSpPr>
          <p:nvPr>
            <p:ph type="dt" sz="quarter" idx="1"/>
          </p:nvPr>
        </p:nvSpPr>
        <p:spPr/>
        <p:txBody>
          <a:bodyPr/>
          <a:lstStyle/>
          <a:p>
            <a:pPr>
              <a:defRPr/>
            </a:pPr>
            <a:r>
              <a:rPr lang="en-US" smtClean="0"/>
              <a:t>May 2013</a:t>
            </a:r>
            <a:endParaRPr lang="en-US"/>
          </a:p>
        </p:txBody>
      </p:sp>
      <p:sp>
        <p:nvSpPr>
          <p:cNvPr id="6" name="Footer Placeholder 5"/>
          <p:cNvSpPr>
            <a:spLocks noGrp="1"/>
          </p:cNvSpPr>
          <p:nvPr>
            <p:ph type="ftr" sz="quarter" idx="4"/>
          </p:nvPr>
        </p:nvSpPr>
        <p:spPr>
          <a:xfrm>
            <a:off x="4431873" y="8985250"/>
            <a:ext cx="1849865" cy="184666"/>
          </a:xfrm>
        </p:spPr>
        <p:txBody>
          <a:bodyPr/>
          <a:lstStyle/>
          <a:p>
            <a:pPr lvl="4">
              <a:defRPr/>
            </a:pPr>
            <a:r>
              <a:rPr lang="en-US" dirty="0" smtClean="0"/>
              <a:t>Jonathan Segev (Intel)</a:t>
            </a:r>
            <a:endParaRPr lang="en-US" dirty="0"/>
          </a:p>
        </p:txBody>
      </p:sp>
      <p:sp>
        <p:nvSpPr>
          <p:cNvPr id="18438"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3D56C145-5ECB-4843-A1C3-3DFC39C790A0}" type="slidenum">
              <a:rPr lang="en-US" altLang="en-US"/>
              <a:pPr/>
              <a:t>2</a:t>
            </a:fld>
            <a:endParaRPr lang="en-US" altLang="en-US"/>
          </a:p>
        </p:txBody>
      </p:sp>
    </p:spTree>
    <p:extLst>
      <p:ext uri="{BB962C8B-B14F-4D97-AF65-F5344CB8AC3E}">
        <p14:creationId xmlns:p14="http://schemas.microsoft.com/office/powerpoint/2010/main" val="961815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802.11-11/1016r10</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September2014</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0484"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06926A6-8258-4ECD-91B0-B43CB6A91D24}" type="slidenum">
              <a:rPr lang="en-US" altLang="en-US"/>
              <a:pPr/>
              <a:t>3</a:t>
            </a:fld>
            <a:endParaRPr lang="en-US" altLang="en-US"/>
          </a:p>
        </p:txBody>
      </p:sp>
      <p:sp>
        <p:nvSpPr>
          <p:cNvPr id="20485" name="Rectangle 2"/>
          <p:cNvSpPr>
            <a:spLocks noGrp="1" noRot="1" noChangeAspect="1" noChangeArrowheads="1" noTextEdit="1"/>
          </p:cNvSpPr>
          <p:nvPr>
            <p:ph type="sldImg"/>
          </p:nvPr>
        </p:nvSpPr>
        <p:spPr>
          <a:xfrm>
            <a:off x="1154113" y="701675"/>
            <a:ext cx="4625975" cy="3468688"/>
          </a:xfrm>
          <a:ln cap="flat"/>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914397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802.11-12/xxxxr0</a:t>
            </a:r>
          </a:p>
        </p:txBody>
      </p:sp>
      <p:sp>
        <p:nvSpPr>
          <p:cNvPr id="2662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2013</a:t>
            </a:r>
          </a:p>
        </p:txBody>
      </p:sp>
      <p:sp>
        <p:nvSpPr>
          <p:cNvPr id="26628"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endParaRPr lang="en-US" altLang="en-US" dirty="0" smtClean="0"/>
          </a:p>
        </p:txBody>
      </p:sp>
      <p:sp>
        <p:nvSpPr>
          <p:cNvPr id="2662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9A16AFCE-B742-43CD-940B-3B6E59B23594}" type="slidenum">
              <a:rPr lang="en-US" altLang="en-US"/>
              <a:pPr>
                <a:spcBef>
                  <a:spcPct val="0"/>
                </a:spcBef>
              </a:pPr>
              <a:t>6</a:t>
            </a:fld>
            <a:endParaRPr lang="en-US" altLang="en-US"/>
          </a:p>
        </p:txBody>
      </p:sp>
      <p:sp>
        <p:nvSpPr>
          <p:cNvPr id="26630"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26631"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29416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802.11-12/xxxxr0</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2013</a:t>
            </a:r>
          </a:p>
        </p:txBody>
      </p:sp>
      <p:sp>
        <p:nvSpPr>
          <p:cNvPr id="27652"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endParaRPr lang="en-US" altLang="en-US" dirty="0" smtClean="0"/>
          </a:p>
        </p:txBody>
      </p:sp>
      <p:sp>
        <p:nvSpPr>
          <p:cNvPr id="276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05112D2-5D29-455A-84C9-7C4BD2DB4428}" type="slidenum">
              <a:rPr lang="en-US" altLang="en-US"/>
              <a:pPr>
                <a:spcBef>
                  <a:spcPct val="0"/>
                </a:spcBef>
              </a:pPr>
              <a:t>7</a:t>
            </a:fld>
            <a:endParaRPr lang="en-US" altLang="en-US"/>
          </a:p>
        </p:txBody>
      </p:sp>
      <p:sp>
        <p:nvSpPr>
          <p:cNvPr id="27654" name="Rectangle 2"/>
          <p:cNvSpPr>
            <a:spLocks noGrp="1" noRot="1" noChangeAspect="1" noChangeArrowheads="1" noTextEdit="1"/>
          </p:cNvSpPr>
          <p:nvPr>
            <p:ph type="sldImg"/>
          </p:nvPr>
        </p:nvSpPr>
        <p:spPr>
          <a:xfrm>
            <a:off x="1149350" y="696913"/>
            <a:ext cx="4637088" cy="3478212"/>
          </a:xfrm>
          <a:ln/>
        </p:spPr>
      </p:sp>
      <p:sp>
        <p:nvSpPr>
          <p:cNvPr id="27655"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049680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802.11-12/xxxxr0</a:t>
            </a:r>
          </a:p>
        </p:txBody>
      </p:sp>
      <p:sp>
        <p:nvSpPr>
          <p:cNvPr id="2867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2013</a:t>
            </a:r>
          </a:p>
        </p:txBody>
      </p:sp>
      <p:sp>
        <p:nvSpPr>
          <p:cNvPr id="28676"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endParaRPr lang="en-US" altLang="en-US" dirty="0" smtClean="0"/>
          </a:p>
        </p:txBody>
      </p:sp>
      <p:sp>
        <p:nvSpPr>
          <p:cNvPr id="2867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650B8387-5C4E-4399-8684-9398267016A5}" type="slidenum">
              <a:rPr lang="en-US" altLang="en-US"/>
              <a:pPr>
                <a:spcBef>
                  <a:spcPct val="0"/>
                </a:spcBef>
              </a:pPr>
              <a:t>8</a:t>
            </a:fld>
            <a:endParaRPr lang="en-US" altLang="en-US"/>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Tree>
    <p:extLst>
      <p:ext uri="{BB962C8B-B14F-4D97-AF65-F5344CB8AC3E}">
        <p14:creationId xmlns:p14="http://schemas.microsoft.com/office/powerpoint/2010/main" val="863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802.11-12/xxxxr0</a:t>
            </a:r>
          </a:p>
        </p:txBody>
      </p:sp>
      <p:sp>
        <p:nvSpPr>
          <p:cNvPr id="296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2013</a:t>
            </a:r>
          </a:p>
        </p:txBody>
      </p:sp>
      <p:sp>
        <p:nvSpPr>
          <p:cNvPr id="29700"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endParaRPr lang="en-US" altLang="en-US" dirty="0" smtClean="0"/>
          </a:p>
        </p:txBody>
      </p:sp>
      <p:sp>
        <p:nvSpPr>
          <p:cNvPr id="297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B3671597-8D94-48C7-AC44-E4A8B44B631D}" type="slidenum">
              <a:rPr lang="en-US" altLang="en-US"/>
              <a:pPr>
                <a:spcBef>
                  <a:spcPct val="0"/>
                </a:spcBef>
              </a:pPr>
              <a:t>9</a:t>
            </a:fld>
            <a:endParaRPr lang="en-US" altLang="en-US"/>
          </a:p>
        </p:txBody>
      </p:sp>
      <p:sp>
        <p:nvSpPr>
          <p:cNvPr id="29702" name="Rectangle 2"/>
          <p:cNvSpPr>
            <a:spLocks noGrp="1" noRot="1" noChangeAspect="1" noChangeArrowheads="1" noTextEdit="1"/>
          </p:cNvSpPr>
          <p:nvPr>
            <p:ph type="sldImg"/>
          </p:nvPr>
        </p:nvSpPr>
        <p:spPr>
          <a:xfrm>
            <a:off x="1154113" y="701675"/>
            <a:ext cx="4625975" cy="3468688"/>
          </a:xfrm>
          <a:ln/>
        </p:spPr>
      </p:sp>
      <p:sp>
        <p:nvSpPr>
          <p:cNvPr id="297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en-US" smtClean="0"/>
          </a:p>
        </p:txBody>
      </p:sp>
    </p:spTree>
    <p:extLst>
      <p:ext uri="{BB962C8B-B14F-4D97-AF65-F5344CB8AC3E}">
        <p14:creationId xmlns:p14="http://schemas.microsoft.com/office/powerpoint/2010/main" val="36166032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doc.: IEEE 802.11-12/xxxxr0</a:t>
            </a:r>
          </a:p>
        </p:txBody>
      </p:sp>
      <p:sp>
        <p:nvSpPr>
          <p:cNvPr id="307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smtClean="0"/>
              <a:t>May 2013</a:t>
            </a:r>
          </a:p>
        </p:txBody>
      </p:sp>
      <p:sp>
        <p:nvSpPr>
          <p:cNvPr id="30724" name="Rectangle 6"/>
          <p:cNvSpPr>
            <a:spLocks noGrp="1" noChangeArrowheads="1"/>
          </p:cNvSpPr>
          <p:nvPr>
            <p:ph type="ftr" sz="quarter" idx="4"/>
          </p:nvPr>
        </p:nvSpPr>
        <p:spPr>
          <a:xfrm>
            <a:off x="4431873" y="8985250"/>
            <a:ext cx="184986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smtClean="0"/>
              <a:t>Jonathan Segev (Intel)</a:t>
            </a:r>
            <a:endParaRPr lang="en-US" altLang="en-US" dirty="0" smtClean="0"/>
          </a:p>
        </p:txBody>
      </p:sp>
      <p:sp>
        <p:nvSpPr>
          <p:cNvPr id="307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A59EA753-578A-4438-AFA1-4C70298986A3}" type="slidenum">
              <a:rPr lang="en-US" altLang="en-US"/>
              <a:pPr>
                <a:spcBef>
                  <a:spcPct val="0"/>
                </a:spcBef>
              </a:pPr>
              <a:t>10</a:t>
            </a:fld>
            <a:endParaRPr lang="en-US" altLang="en-US"/>
          </a:p>
        </p:txBody>
      </p:sp>
      <p:sp>
        <p:nvSpPr>
          <p:cNvPr id="30726" name="Rectangle 2"/>
          <p:cNvSpPr>
            <a:spLocks noGrp="1" noRot="1" noChangeAspect="1" noChangeArrowheads="1" noTextEdit="1"/>
          </p:cNvSpPr>
          <p:nvPr>
            <p:ph type="sldImg"/>
          </p:nvPr>
        </p:nvSpPr>
        <p:spPr>
          <a:xfrm>
            <a:off x="1149350" y="696913"/>
            <a:ext cx="4637088" cy="3478212"/>
          </a:xfrm>
          <a:ln/>
        </p:spPr>
      </p:sp>
      <p:sp>
        <p:nvSpPr>
          <p:cNvPr id="30727"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38802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a:xfrm>
            <a:off x="4087813" y="95250"/>
            <a:ext cx="2193925" cy="2159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GB" sz="1400"/>
              <a:t>doc.: IEEE 802.11-14/1031r5</a:t>
            </a:r>
          </a:p>
        </p:txBody>
      </p:sp>
      <p:sp>
        <p:nvSpPr>
          <p:cNvPr id="30723" name="Rectangle 3"/>
          <p:cNvSpPr>
            <a:spLocks noGrp="1" noChangeArrowheads="1"/>
          </p:cNvSpPr>
          <p:nvPr>
            <p:ph type="dt" sz="quarter" idx="1"/>
          </p:nvPr>
        </p:nvSpPr>
        <p:spPr>
          <a:xfrm>
            <a:off x="654050" y="95250"/>
            <a:ext cx="1228725" cy="2159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sz="1400"/>
              <a:t>September 2014</a:t>
            </a:r>
            <a:endParaRPr lang="en-GB" sz="1400"/>
          </a:p>
        </p:txBody>
      </p:sp>
      <p:sp>
        <p:nvSpPr>
          <p:cNvPr id="30724" name="Rectangle 6"/>
          <p:cNvSpPr>
            <a:spLocks noGrp="1" noChangeArrowheads="1"/>
          </p:cNvSpPr>
          <p:nvPr>
            <p:ph type="ftr" sz="quarter" idx="4"/>
          </p:nvPr>
        </p:nvSpPr>
        <p:spPr>
          <a:xfrm>
            <a:off x="4448175" y="8985250"/>
            <a:ext cx="1833563" cy="1841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defRPr/>
            </a:pPr>
            <a:r>
              <a:rPr lang="en-GB"/>
              <a:t>Stephen McCann, Blackberry</a:t>
            </a:r>
          </a:p>
        </p:txBody>
      </p:sp>
      <p:sp>
        <p:nvSpPr>
          <p:cNvPr id="39940"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Page </a:t>
            </a:r>
            <a:fld id="{A08B36B0-62B3-4EE6-8D7F-DC8824BA5674}" type="slidenum">
              <a:rPr lang="en-GB" altLang="en-US"/>
              <a:pPr/>
              <a:t>13</a:t>
            </a:fld>
            <a:endParaRPr lang="en-GB" altLang="en-US"/>
          </a:p>
        </p:txBody>
      </p:sp>
      <p:sp>
        <p:nvSpPr>
          <p:cNvPr id="39941" name="Rectangle 2"/>
          <p:cNvSpPr>
            <a:spLocks noChangeArrowheads="1" noTextEdit="1"/>
          </p:cNvSpPr>
          <p:nvPr>
            <p:ph type="sldImg"/>
          </p:nvPr>
        </p:nvSpPr>
        <p:spPr>
          <a:xfrm>
            <a:off x="1146175" y="695325"/>
            <a:ext cx="4643438" cy="3481388"/>
          </a:xfrm>
          <a:ln/>
        </p:spPr>
      </p:sp>
      <p:sp>
        <p:nvSpPr>
          <p:cNvPr id="39942"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07252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481239" cy="276999"/>
          </a:xfrm>
        </p:spPr>
        <p:txBody>
          <a:bodyPr/>
          <a:lstStyle>
            <a:lvl1pPr>
              <a:defRPr/>
            </a:lvl1pPr>
          </a:lstStyle>
          <a:p>
            <a:pPr>
              <a:defRPr/>
            </a:pPr>
            <a:r>
              <a:rPr lang="en-US" dirty="0" smtClean="0"/>
              <a:t>Nov. 2014 </a:t>
            </a:r>
            <a:r>
              <a:rPr lang="en-US" dirty="0"/>
              <a:t>2013</a:t>
            </a: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8F02483-6CB9-4EDD-B5DC-2E9571431EE7}" type="slidenum">
              <a:rPr lang="en-US" altLang="en-US"/>
              <a:pPr/>
              <a:t>‹#›</a:t>
            </a:fld>
            <a:endParaRPr lang="en-US" altLang="en-US"/>
          </a:p>
        </p:txBody>
      </p:sp>
    </p:spTree>
    <p:extLst>
      <p:ext uri="{BB962C8B-B14F-4D97-AF65-F5344CB8AC3E}">
        <p14:creationId xmlns:p14="http://schemas.microsoft.com/office/powerpoint/2010/main" val="283209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481239" cy="276999"/>
          </a:xfrm>
        </p:spPr>
        <p:txBody>
          <a:bodyPr/>
          <a:lstStyle>
            <a:lvl1pPr>
              <a:defRPr/>
            </a:lvl1pPr>
          </a:lstStyle>
          <a:p>
            <a:pPr>
              <a:defRPr/>
            </a:pPr>
            <a:r>
              <a:rPr lang="en-US" dirty="0" smtClean="0"/>
              <a:t>Nov. 2014 </a:t>
            </a:r>
            <a:r>
              <a:rPr lang="en-US" dirty="0"/>
              <a:t>2013</a:t>
            </a: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F7CBC703-1F47-45FB-8C1A-11E517A907F4}" type="slidenum">
              <a:rPr lang="en-US" altLang="en-US"/>
              <a:pPr/>
              <a:t>‹#›</a:t>
            </a:fld>
            <a:endParaRPr lang="en-US" altLang="en-US"/>
          </a:p>
        </p:txBody>
      </p:sp>
    </p:spTree>
    <p:extLst>
      <p:ext uri="{BB962C8B-B14F-4D97-AF65-F5344CB8AC3E}">
        <p14:creationId xmlns:p14="http://schemas.microsoft.com/office/powerpoint/2010/main" val="2442766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481239" cy="276999"/>
          </a:xfrm>
        </p:spPr>
        <p:txBody>
          <a:bodyPr/>
          <a:lstStyle>
            <a:lvl1pPr>
              <a:defRPr/>
            </a:lvl1pPr>
          </a:lstStyle>
          <a:p>
            <a:pPr>
              <a:defRPr/>
            </a:pPr>
            <a:r>
              <a:rPr lang="en-US" dirty="0" smtClean="0"/>
              <a:t>Nov. 2014 </a:t>
            </a:r>
            <a:r>
              <a:rPr lang="en-US" dirty="0"/>
              <a:t>2013</a:t>
            </a: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C2D68415-2515-476A-8F70-CC6537E8DD3E}" type="slidenum">
              <a:rPr lang="en-US" altLang="en-US"/>
              <a:pPr/>
              <a:t>‹#›</a:t>
            </a:fld>
            <a:endParaRPr lang="en-US" altLang="en-US"/>
          </a:p>
        </p:txBody>
      </p:sp>
    </p:spTree>
    <p:extLst>
      <p:ext uri="{BB962C8B-B14F-4D97-AF65-F5344CB8AC3E}">
        <p14:creationId xmlns:p14="http://schemas.microsoft.com/office/powerpoint/2010/main" val="607808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481239" cy="276999"/>
          </a:xfrm>
        </p:spPr>
        <p:txBody>
          <a:bodyPr/>
          <a:lstStyle>
            <a:lvl1pPr>
              <a:defRPr/>
            </a:lvl1pPr>
          </a:lstStyle>
          <a:p>
            <a:pPr>
              <a:defRPr/>
            </a:pPr>
            <a:r>
              <a:rPr lang="en-US" dirty="0" smtClean="0"/>
              <a:t>Nov. 2014 </a:t>
            </a:r>
            <a:r>
              <a:rPr lang="en-US" dirty="0"/>
              <a:t>2013</a:t>
            </a: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D152BCA7-89AC-46D4-818E-AB7EE2363CCF}" type="slidenum">
              <a:rPr lang="en-US" altLang="en-US"/>
              <a:pPr/>
              <a:t>‹#›</a:t>
            </a:fld>
            <a:endParaRPr lang="en-US" altLang="en-US"/>
          </a:p>
        </p:txBody>
      </p:sp>
    </p:spTree>
    <p:extLst>
      <p:ext uri="{BB962C8B-B14F-4D97-AF65-F5344CB8AC3E}">
        <p14:creationId xmlns:p14="http://schemas.microsoft.com/office/powerpoint/2010/main" val="730519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481239" cy="276999"/>
          </a:xfrm>
        </p:spPr>
        <p:txBody>
          <a:bodyPr/>
          <a:lstStyle>
            <a:lvl1pPr>
              <a:defRPr/>
            </a:lvl1pPr>
          </a:lstStyle>
          <a:p>
            <a:pPr>
              <a:defRPr/>
            </a:pPr>
            <a:r>
              <a:rPr lang="en-US" dirty="0" smtClean="0"/>
              <a:t>Nov. 2014 </a:t>
            </a:r>
            <a:r>
              <a:rPr lang="en-US" dirty="0"/>
              <a:t>2013</a:t>
            </a:r>
          </a:p>
        </p:txBody>
      </p:sp>
      <p:sp>
        <p:nvSpPr>
          <p:cNvPr id="5"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3CC989CE-3408-4D97-8E27-4599A217B503}" type="slidenum">
              <a:rPr lang="en-US" altLang="en-US"/>
              <a:pPr/>
              <a:t>‹#›</a:t>
            </a:fld>
            <a:endParaRPr lang="en-US" altLang="en-US"/>
          </a:p>
        </p:txBody>
      </p:sp>
    </p:spTree>
    <p:extLst>
      <p:ext uri="{BB962C8B-B14F-4D97-AF65-F5344CB8AC3E}">
        <p14:creationId xmlns:p14="http://schemas.microsoft.com/office/powerpoint/2010/main" val="295036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481239" cy="276999"/>
          </a:xfrm>
        </p:spPr>
        <p:txBody>
          <a:bodyPr/>
          <a:lstStyle>
            <a:lvl1pPr>
              <a:defRPr/>
            </a:lvl1pPr>
          </a:lstStyle>
          <a:p>
            <a:pPr>
              <a:defRPr/>
            </a:pPr>
            <a:r>
              <a:rPr lang="en-US" dirty="0" smtClean="0"/>
              <a:t>Nov. 2014 </a:t>
            </a:r>
            <a:r>
              <a:rPr lang="en-US" dirty="0"/>
              <a:t>2013</a:t>
            </a: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446E5529-AF7F-43DD-99E8-5FA51CD3AD17}" type="slidenum">
              <a:rPr lang="en-US" altLang="en-US"/>
              <a:pPr/>
              <a:t>‹#›</a:t>
            </a:fld>
            <a:endParaRPr lang="en-US" altLang="en-US"/>
          </a:p>
        </p:txBody>
      </p:sp>
    </p:spTree>
    <p:extLst>
      <p:ext uri="{BB962C8B-B14F-4D97-AF65-F5344CB8AC3E}">
        <p14:creationId xmlns:p14="http://schemas.microsoft.com/office/powerpoint/2010/main" val="2968425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481239" cy="276999"/>
          </a:xfrm>
        </p:spPr>
        <p:txBody>
          <a:bodyPr/>
          <a:lstStyle>
            <a:lvl1pPr>
              <a:defRPr/>
            </a:lvl1pPr>
          </a:lstStyle>
          <a:p>
            <a:pPr>
              <a:defRPr/>
            </a:pPr>
            <a:r>
              <a:rPr lang="en-US" dirty="0" smtClean="0"/>
              <a:t>Nov. 2014 </a:t>
            </a:r>
            <a:r>
              <a:rPr lang="en-US" dirty="0"/>
              <a:t>2013</a:t>
            </a:r>
          </a:p>
        </p:txBody>
      </p:sp>
      <p:sp>
        <p:nvSpPr>
          <p:cNvPr id="8"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7A4F8711-2182-4E93-917F-A64048038B2E}" type="slidenum">
              <a:rPr lang="en-US" altLang="en-US"/>
              <a:pPr/>
              <a:t>‹#›</a:t>
            </a:fld>
            <a:endParaRPr lang="en-US" altLang="en-US"/>
          </a:p>
        </p:txBody>
      </p:sp>
    </p:spTree>
    <p:extLst>
      <p:ext uri="{BB962C8B-B14F-4D97-AF65-F5344CB8AC3E}">
        <p14:creationId xmlns:p14="http://schemas.microsoft.com/office/powerpoint/2010/main" val="858240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481239" cy="276999"/>
          </a:xfrm>
        </p:spPr>
        <p:txBody>
          <a:bodyPr/>
          <a:lstStyle>
            <a:lvl1pPr>
              <a:defRPr/>
            </a:lvl1pPr>
          </a:lstStyle>
          <a:p>
            <a:pPr>
              <a:defRPr/>
            </a:pPr>
            <a:r>
              <a:rPr lang="en-US" dirty="0" smtClean="0"/>
              <a:t>Nov. 2014 </a:t>
            </a:r>
            <a:r>
              <a:rPr lang="en-US" dirty="0"/>
              <a:t>2013</a:t>
            </a:r>
          </a:p>
        </p:txBody>
      </p:sp>
      <p:sp>
        <p:nvSpPr>
          <p:cNvPr id="4"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92428D76-CD5B-4012-A8EA-1F800D26C4AA}" type="slidenum">
              <a:rPr lang="en-US" altLang="en-US"/>
              <a:pPr/>
              <a:t>‹#›</a:t>
            </a:fld>
            <a:endParaRPr lang="en-US" altLang="en-US"/>
          </a:p>
        </p:txBody>
      </p:sp>
    </p:spTree>
    <p:extLst>
      <p:ext uri="{BB962C8B-B14F-4D97-AF65-F5344CB8AC3E}">
        <p14:creationId xmlns:p14="http://schemas.microsoft.com/office/powerpoint/2010/main" val="964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481239" cy="276999"/>
          </a:xfrm>
        </p:spPr>
        <p:txBody>
          <a:bodyPr/>
          <a:lstStyle>
            <a:lvl1pPr>
              <a:defRPr/>
            </a:lvl1pPr>
          </a:lstStyle>
          <a:p>
            <a:pPr>
              <a:defRPr/>
            </a:pPr>
            <a:r>
              <a:rPr lang="en-US" dirty="0" smtClean="0"/>
              <a:t>Nov. 2014 </a:t>
            </a:r>
            <a:r>
              <a:rPr lang="en-US" dirty="0"/>
              <a:t>2013</a:t>
            </a:r>
          </a:p>
        </p:txBody>
      </p:sp>
      <p:sp>
        <p:nvSpPr>
          <p:cNvPr id="3"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B948AC4D-17AF-4CEE-AE36-F58382D908F2}" type="slidenum">
              <a:rPr lang="en-US" altLang="en-US"/>
              <a:pPr/>
              <a:t>‹#›</a:t>
            </a:fld>
            <a:endParaRPr lang="en-US" altLang="en-US"/>
          </a:p>
        </p:txBody>
      </p:sp>
    </p:spTree>
    <p:extLst>
      <p:ext uri="{BB962C8B-B14F-4D97-AF65-F5344CB8AC3E}">
        <p14:creationId xmlns:p14="http://schemas.microsoft.com/office/powerpoint/2010/main" val="3301694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481239" cy="276999"/>
          </a:xfrm>
        </p:spPr>
        <p:txBody>
          <a:bodyPr/>
          <a:lstStyle>
            <a:lvl1pPr>
              <a:defRPr/>
            </a:lvl1pPr>
          </a:lstStyle>
          <a:p>
            <a:pPr>
              <a:defRPr/>
            </a:pPr>
            <a:r>
              <a:rPr lang="en-US" dirty="0" smtClean="0"/>
              <a:t>Nov. 2014 </a:t>
            </a:r>
            <a:r>
              <a:rPr lang="en-US" dirty="0"/>
              <a:t>2013</a:t>
            </a: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EB95E7-BA1B-4250-B528-3CF394CF2D76}" type="slidenum">
              <a:rPr lang="en-US" altLang="en-US"/>
              <a:pPr/>
              <a:t>‹#›</a:t>
            </a:fld>
            <a:endParaRPr lang="en-US" altLang="en-US"/>
          </a:p>
        </p:txBody>
      </p:sp>
    </p:spTree>
    <p:extLst>
      <p:ext uri="{BB962C8B-B14F-4D97-AF65-F5344CB8AC3E}">
        <p14:creationId xmlns:p14="http://schemas.microsoft.com/office/powerpoint/2010/main" val="195596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481239" cy="276999"/>
          </a:xfrm>
        </p:spPr>
        <p:txBody>
          <a:bodyPr/>
          <a:lstStyle>
            <a:lvl1pPr>
              <a:defRPr/>
            </a:lvl1pPr>
          </a:lstStyle>
          <a:p>
            <a:pPr>
              <a:defRPr/>
            </a:pPr>
            <a:r>
              <a:rPr lang="en-US" dirty="0" smtClean="0"/>
              <a:t>Nov. 2014 </a:t>
            </a:r>
            <a:r>
              <a:rPr lang="en-US" dirty="0"/>
              <a:t>2013</a:t>
            </a:r>
          </a:p>
        </p:txBody>
      </p:sp>
      <p:sp>
        <p:nvSpPr>
          <p:cNvPr id="6" name="Rectangle 5"/>
          <p:cNvSpPr>
            <a:spLocks noGrp="1" noChangeArrowheads="1"/>
          </p:cNvSpPr>
          <p:nvPr>
            <p:ph type="ftr" sz="quarter" idx="11"/>
          </p:nvPr>
        </p:nvSpPr>
        <p:spPr/>
        <p:txBody>
          <a:bodyPr/>
          <a:lstStyle>
            <a:lvl1pPr>
              <a:defRPr/>
            </a:lvl1pPr>
          </a:lstStyle>
          <a:p>
            <a:pPr>
              <a:defRPr/>
            </a:pPr>
            <a:r>
              <a:rPr lang="en-US" dirty="0" smtClean="0"/>
              <a:t>Jonathan Segev (Intel)</a:t>
            </a:r>
            <a:endParaRPr lang="en-US" dirty="0"/>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3F60165E-0A82-4B03-B861-83DFBC6460A0}" type="slidenum">
              <a:rPr lang="en-US" altLang="en-US"/>
              <a:pPr/>
              <a:t>‹#›</a:t>
            </a:fld>
            <a:endParaRPr lang="en-US" altLang="en-US"/>
          </a:p>
        </p:txBody>
      </p:sp>
    </p:spTree>
    <p:extLst>
      <p:ext uri="{BB962C8B-B14F-4D97-AF65-F5344CB8AC3E}">
        <p14:creationId xmlns:p14="http://schemas.microsoft.com/office/powerpoint/2010/main" val="308793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541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dirty="0"/>
              <a:t>November 2014</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Jonathan Segev (Intel)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876AB2F-9FEE-40B4-9C72-38E527384AF1}" type="slidenum">
              <a:rPr lang="en-US" altLang="en-US"/>
              <a:pPr/>
              <a:t>‹#›</a:t>
            </a:fld>
            <a:endParaRPr lang="en-US" altLang="en-US"/>
          </a:p>
        </p:txBody>
      </p:sp>
      <p:sp>
        <p:nvSpPr>
          <p:cNvPr id="1031" name="Rectangle 7"/>
          <p:cNvSpPr>
            <a:spLocks noChangeArrowheads="1"/>
          </p:cNvSpPr>
          <p:nvPr/>
        </p:nvSpPr>
        <p:spPr bwMode="auto">
          <a:xfrm>
            <a:off x="4417304" y="332601"/>
            <a:ext cx="35138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t>802.11-14/01541r0</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3/11-13-0001-01-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1536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54459566-AFFC-4868-92A2-DD99D1F30848}" type="slidenum">
              <a:rPr lang="en-US" altLang="en-US"/>
              <a:pPr/>
              <a:t>1</a:t>
            </a:fld>
            <a:endParaRPr lang="en-US" altLang="en-US"/>
          </a:p>
        </p:txBody>
      </p:sp>
      <p:sp>
        <p:nvSpPr>
          <p:cNvPr id="15364" name="Rectangle 2"/>
          <p:cNvSpPr>
            <a:spLocks noGrp="1" noChangeArrowheads="1"/>
          </p:cNvSpPr>
          <p:nvPr>
            <p:ph type="title"/>
          </p:nvPr>
        </p:nvSpPr>
        <p:spPr>
          <a:xfrm>
            <a:off x="685800" y="609600"/>
            <a:ext cx="7772400" cy="1066800"/>
          </a:xfrm>
          <a:noFill/>
        </p:spPr>
        <p:txBody>
          <a:bodyPr/>
          <a:lstStyle/>
          <a:p>
            <a:r>
              <a:rPr lang="en-US" altLang="en-US" dirty="0" smtClean="0"/>
              <a:t>NGP </a:t>
            </a:r>
            <a:r>
              <a:rPr lang="en-US" altLang="en-US" dirty="0" smtClean="0"/>
              <a:t>SG </a:t>
            </a:r>
            <a:r>
              <a:rPr lang="en-US" altLang="en-US" dirty="0" smtClean="0"/>
              <a:t>January 2015 </a:t>
            </a:r>
            <a:r>
              <a:rPr lang="en-US" altLang="en-US" dirty="0" smtClean="0"/>
              <a:t>Agenda</a:t>
            </a:r>
          </a:p>
        </p:txBody>
      </p:sp>
      <p:sp>
        <p:nvSpPr>
          <p:cNvPr id="15365"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smtClean="0"/>
              <a:t>Date:</a:t>
            </a:r>
            <a:r>
              <a:rPr lang="en-US" altLang="en-US" sz="2000" b="0" dirty="0" smtClean="0"/>
              <a:t> </a:t>
            </a:r>
            <a:r>
              <a:rPr lang="en-US" altLang="en-US" sz="2000" b="0" dirty="0" smtClean="0"/>
              <a:t>2014-11-18</a:t>
            </a:r>
            <a:endParaRPr lang="en-US" altLang="en-US" sz="2000" b="0" dirty="0" smtClean="0"/>
          </a:p>
        </p:txBody>
      </p:sp>
      <p:graphicFrame>
        <p:nvGraphicFramePr>
          <p:cNvPr id="15366" name="Object 11"/>
          <p:cNvGraphicFramePr>
            <a:graphicFrameLocks noChangeAspect="1"/>
          </p:cNvGraphicFramePr>
          <p:nvPr>
            <p:extLst>
              <p:ext uri="{D42A27DB-BD31-4B8C-83A1-F6EECF244321}">
                <p14:modId xmlns:p14="http://schemas.microsoft.com/office/powerpoint/2010/main" val="3506892628"/>
              </p:ext>
            </p:extLst>
          </p:nvPr>
        </p:nvGraphicFramePr>
        <p:xfrm>
          <a:off x="677863" y="2671763"/>
          <a:ext cx="7716837" cy="935037"/>
        </p:xfrm>
        <a:graphic>
          <a:graphicData uri="http://schemas.openxmlformats.org/presentationml/2006/ole">
            <mc:AlternateContent xmlns:mc="http://schemas.openxmlformats.org/markup-compatibility/2006">
              <mc:Choice xmlns:v="urn:schemas-microsoft-com:vml" Requires="v">
                <p:oleObj spid="_x0000_s15375" name="Document" r:id="rId4" imgW="8248271" imgH="996595" progId="Word.Document.8">
                  <p:embed/>
                </p:oleObj>
              </mc:Choice>
              <mc:Fallback>
                <p:oleObj name="Document" r:id="rId4" imgW="8248271" imgH="996595" progId="Word.Document.8">
                  <p:embed/>
                  <p:pic>
                    <p:nvPicPr>
                      <p:cNvPr id="0" name="Object 11"/>
                      <p:cNvPicPr>
                        <a:picLocks noChangeAspect="1" noChangeArrowheads="1"/>
                      </p:cNvPicPr>
                      <p:nvPr/>
                    </p:nvPicPr>
                    <p:blipFill>
                      <a:blip r:embed="rId5"/>
                      <a:srcRect/>
                      <a:stretch>
                        <a:fillRect/>
                      </a:stretch>
                    </p:blipFill>
                    <p:spPr bwMode="auto">
                      <a:xfrm>
                        <a:off x="677863" y="2671763"/>
                        <a:ext cx="7716837" cy="93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2000" b="1"/>
              <a:t> 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C07BBB0-0FDB-40DC-95DE-63157BF06501}" type="slidenum">
              <a:rPr lang="en-US" altLang="en-US" sz="1200" b="0"/>
              <a:pPr>
                <a:spcBef>
                  <a:spcPct val="0"/>
                </a:spcBef>
                <a:buFontTx/>
                <a:buNone/>
              </a:pPr>
              <a:t>10</a:t>
            </a:fld>
            <a:endParaRPr lang="en-US" altLang="en-US" sz="1200" b="0"/>
          </a:p>
        </p:txBody>
      </p:sp>
      <p:sp>
        <p:nvSpPr>
          <p:cNvPr id="1126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126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1126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endParaRPr lang="en-US" altLang="en-US" sz="1200" b="0" dirty="0" smtClean="0"/>
          </a:p>
        </p:txBody>
      </p:sp>
      <p:sp>
        <p:nvSpPr>
          <p:cNvPr id="112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September 2014</a:t>
            </a:r>
          </a:p>
        </p:txBody>
      </p:sp>
    </p:spTree>
    <p:extLst>
      <p:ext uri="{BB962C8B-B14F-4D97-AF65-F5344CB8AC3E}">
        <p14:creationId xmlns:p14="http://schemas.microsoft.com/office/powerpoint/2010/main" val="25091194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Current IEEE-SA Rules</a:t>
            </a:r>
          </a:p>
        </p:txBody>
      </p:sp>
      <p:sp>
        <p:nvSpPr>
          <p:cNvPr id="12291" name="Content Placeholder 2"/>
          <p:cNvSpPr>
            <a:spLocks noGrp="1"/>
          </p:cNvSpPr>
          <p:nvPr>
            <p:ph idx="1"/>
          </p:nvPr>
        </p:nvSpPr>
        <p:spPr>
          <a:xfrm>
            <a:off x="685800" y="1600200"/>
            <a:ext cx="7772400" cy="4800600"/>
          </a:xfrm>
        </p:spPr>
        <p:txBody>
          <a:bodyPr/>
          <a:lstStyle/>
          <a:p>
            <a:r>
              <a:rPr lang="en-US" altLang="en-US" sz="1800" smtClean="0"/>
              <a:t>The current version of the IEEE-SA Standards Board Bylaws is available at: </a:t>
            </a:r>
            <a:endParaRPr lang="en-GB" altLang="en-US" sz="1800" smtClean="0"/>
          </a:p>
          <a:p>
            <a:r>
              <a:rPr lang="en-US" altLang="en-US" sz="1600" smtClean="0">
                <a:hlinkClick r:id="rId2"/>
              </a:rPr>
              <a:t>http://standards.ieee.org/develop/policies/bylaws/index.html</a:t>
            </a:r>
            <a:r>
              <a:rPr lang="en-US" altLang="en-US" sz="1600" smtClean="0"/>
              <a:t> (HTML version) </a:t>
            </a:r>
            <a:endParaRPr lang="en-GB" altLang="en-US" sz="1600" smtClean="0"/>
          </a:p>
          <a:p>
            <a:r>
              <a:rPr lang="en-US" altLang="en-US" sz="1600" smtClean="0">
                <a:hlinkClick r:id="rId3"/>
              </a:rPr>
              <a:t>http://standards.ieee.org/develop/policies/bylaws/sb_bylaws.pdf</a:t>
            </a:r>
            <a:r>
              <a:rPr lang="en-US" altLang="en-US" sz="1600" smtClean="0"/>
              <a:t> (PDF version) </a:t>
            </a:r>
            <a:endParaRPr lang="en-GB" altLang="en-US" sz="1600" smtClean="0"/>
          </a:p>
          <a:p>
            <a:pPr>
              <a:buFontTx/>
              <a:buNone/>
            </a:pPr>
            <a:endParaRPr lang="en-GB" altLang="en-US" sz="1800" smtClean="0"/>
          </a:p>
          <a:p>
            <a:r>
              <a:rPr lang="en-US" altLang="en-US" sz="1800" smtClean="0"/>
              <a:t>The current version of the IEEE-SA Standards Board Operations Manual is available at: </a:t>
            </a:r>
            <a:endParaRPr lang="en-GB" altLang="en-US" sz="1800" smtClean="0"/>
          </a:p>
          <a:p>
            <a:r>
              <a:rPr lang="en-US" altLang="en-US" sz="1600" smtClean="0">
                <a:hlinkClick r:id="rId4"/>
              </a:rPr>
              <a:t>http://standards.ieee.org/develop/policies/opman/index.html</a:t>
            </a:r>
            <a:r>
              <a:rPr lang="en-US" altLang="en-US" sz="1600" smtClean="0"/>
              <a:t> (HTML version) </a:t>
            </a:r>
            <a:endParaRPr lang="en-GB" altLang="en-US" sz="1600" smtClean="0"/>
          </a:p>
          <a:p>
            <a:r>
              <a:rPr lang="en-US" altLang="en-US" sz="1600" smtClean="0">
                <a:hlinkClick r:id="rId5"/>
              </a:rPr>
              <a:t>http://standards.ieee.org/develop/policies/opman/sb_om.pdf</a:t>
            </a:r>
            <a:r>
              <a:rPr lang="en-US" altLang="en-US" sz="1600" smtClean="0"/>
              <a:t> (PDF version) </a:t>
            </a:r>
            <a:endParaRPr lang="en-GB" altLang="en-US" sz="1600" smtClean="0"/>
          </a:p>
          <a:p>
            <a:endParaRPr lang="en-GB" altLang="en-US" sz="1800" smtClean="0"/>
          </a:p>
          <a:p>
            <a:r>
              <a:rPr lang="en-US" altLang="en-US" sz="1800" smtClean="0"/>
              <a:t>The text of the changes made to these documents (approved by SASB/BOG in 2012) can be found at: </a:t>
            </a:r>
            <a:endParaRPr lang="en-GB" altLang="en-US" sz="1800" smtClean="0"/>
          </a:p>
          <a:p>
            <a:r>
              <a:rPr lang="en-US" altLang="en-US" sz="1600" smtClean="0">
                <a:hlinkClick r:id="rId6"/>
              </a:rPr>
              <a:t>http://standards.ieee.org/develop/policies/policy_rev.pdf</a:t>
            </a:r>
            <a:endParaRPr lang="en-GB" altLang="en-US" sz="1600" smtClean="0"/>
          </a:p>
          <a:p>
            <a:pPr>
              <a:buFontTx/>
              <a:buNone/>
            </a:pPr>
            <a:endParaRPr lang="en-GB" altLang="en-US" sz="1600" smtClean="0"/>
          </a:p>
          <a:p>
            <a:r>
              <a:rPr lang="en-US" altLang="en-US" sz="1800" smtClean="0"/>
              <a:t>Please read through these changes so that you are familiar with the current P&amp;P.</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958A1160-7BF1-4532-B5E1-5B308F4EC5B3}" type="slidenum">
              <a:rPr lang="en-US" altLang="en-US" sz="1200" b="0"/>
              <a:pPr>
                <a:spcBef>
                  <a:spcPct val="0"/>
                </a:spcBef>
                <a:buFontTx/>
                <a:buNone/>
              </a:pPr>
              <a:t>11</a:t>
            </a:fld>
            <a:endParaRPr lang="en-US" altLang="en-US" sz="1200" b="0"/>
          </a:p>
        </p:txBody>
      </p:sp>
      <p:sp>
        <p:nvSpPr>
          <p:cNvPr id="1229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endParaRPr lang="en-US" altLang="en-US" sz="1200" b="0" dirty="0" smtClean="0"/>
          </a:p>
        </p:txBody>
      </p:sp>
      <p:sp>
        <p:nvSpPr>
          <p:cNvPr id="1229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September 2014</a:t>
            </a:r>
          </a:p>
        </p:txBody>
      </p:sp>
    </p:spTree>
    <p:extLst>
      <p:ext uri="{BB962C8B-B14F-4D97-AF65-F5344CB8AC3E}">
        <p14:creationId xmlns:p14="http://schemas.microsoft.com/office/powerpoint/2010/main" val="4073232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AC6D41-902D-4176-9538-54E8CF609344}" type="slidenum">
              <a:rPr lang="en-US" altLang="en-US" sz="1200" b="0"/>
              <a:pPr>
                <a:spcBef>
                  <a:spcPct val="0"/>
                </a:spcBef>
                <a:buFontTx/>
                <a:buNone/>
              </a:pPr>
              <a:t>12</a:t>
            </a:fld>
            <a:endParaRPr lang="en-US" altLang="en-US" sz="1200" b="0"/>
          </a:p>
        </p:txBody>
      </p:sp>
      <p:sp>
        <p:nvSpPr>
          <p:cNvPr id="13315" name="Rectangle 2"/>
          <p:cNvSpPr>
            <a:spLocks noGrp="1" noChangeArrowheads="1"/>
          </p:cNvSpPr>
          <p:nvPr>
            <p:ph type="title"/>
          </p:nvPr>
        </p:nvSpPr>
        <p:spPr>
          <a:xfrm>
            <a:off x="685800" y="685800"/>
            <a:ext cx="7772400" cy="609600"/>
          </a:xfrm>
        </p:spPr>
        <p:txBody>
          <a:bodyPr/>
          <a:lstStyle/>
          <a:p>
            <a:r>
              <a:rPr lang="en-US" altLang="en-US" smtClean="0"/>
              <a:t>Current IEEE 802 Procedures </a:t>
            </a:r>
          </a:p>
        </p:txBody>
      </p:sp>
      <p:sp>
        <p:nvSpPr>
          <p:cNvPr id="13316" name="Rectangle 3"/>
          <p:cNvSpPr>
            <a:spLocks noGrp="1" noChangeArrowheads="1"/>
          </p:cNvSpPr>
          <p:nvPr>
            <p:ph type="body" idx="1"/>
          </p:nvPr>
        </p:nvSpPr>
        <p:spPr>
          <a:xfrm>
            <a:off x="685800" y="1219200"/>
            <a:ext cx="7772400" cy="5181600"/>
          </a:xfrm>
        </p:spPr>
        <p:txBody>
          <a:bodyPr/>
          <a:lstStyle/>
          <a:p>
            <a:r>
              <a:rPr lang="en-US" altLang="en-US" sz="2000" smtClean="0">
                <a:hlinkClick r:id="rId2"/>
              </a:rPr>
              <a:t>IEEE 802 Policies &amp; Procedures</a:t>
            </a:r>
            <a:r>
              <a:rPr lang="en-US" altLang="en-US" sz="2000" smtClean="0"/>
              <a:t> </a:t>
            </a:r>
          </a:p>
          <a:p>
            <a:pPr lvl="1"/>
            <a:r>
              <a:rPr lang="en-US" altLang="en-US" sz="1600" smtClean="0"/>
              <a:t>(link to AudCom, approved by IEEE-SA Standards Board Dec 2012)</a:t>
            </a:r>
            <a:r>
              <a:rPr lang="en-US" altLang="en-US" sz="1800" smtClean="0"/>
              <a:t> </a:t>
            </a:r>
          </a:p>
          <a:p>
            <a:pPr lvl="1"/>
            <a:r>
              <a:rPr lang="en-US" altLang="en-US" sz="1400" smtClean="0">
                <a:hlinkClick r:id="rId2"/>
              </a:rPr>
              <a:t>http://standards.ieee.org/board/aud/LMSC.pdf</a:t>
            </a:r>
            <a:endParaRPr lang="en-US" altLang="en-US" sz="1400" smtClean="0"/>
          </a:p>
          <a:p>
            <a:pPr lvl="1"/>
            <a:endParaRPr lang="en-US" altLang="en-US" sz="1400" smtClean="0"/>
          </a:p>
          <a:p>
            <a:r>
              <a:rPr lang="en-US" altLang="en-US" sz="2000" smtClean="0">
                <a:hlinkClick r:id="rId3"/>
              </a:rPr>
              <a:t>IEEE 802 Operations Manual </a:t>
            </a:r>
            <a:r>
              <a:rPr lang="en-US" altLang="en-US" sz="1600" smtClean="0"/>
              <a:t>(effective 16 Nov 2012), </a:t>
            </a:r>
            <a:endParaRPr lang="en-US" altLang="en-US" sz="2000" smtClean="0"/>
          </a:p>
          <a:p>
            <a:pPr lvl="1"/>
            <a:r>
              <a:rPr lang="en-US" altLang="en-US" sz="1200" smtClean="0">
                <a:hlinkClick r:id="rId4"/>
              </a:rPr>
              <a:t>http://grouper.ieee.org/groups/802/PNP/approved/IEEE_802_OM_v11.pdf</a:t>
            </a:r>
            <a:endParaRPr lang="en-US" altLang="en-US" sz="1200" smtClean="0"/>
          </a:p>
          <a:p>
            <a:pPr lvl="1">
              <a:buFontTx/>
              <a:buNone/>
            </a:pPr>
            <a:endParaRPr lang="en-US" altLang="en-US" sz="1200" smtClean="0"/>
          </a:p>
          <a:p>
            <a:r>
              <a:rPr lang="en-US" altLang="en-US" sz="2000" smtClean="0">
                <a:hlinkClick r:id="rId5" action="ppaction://hlinkfile"/>
              </a:rPr>
              <a:t>IEEE 802 Working Group Policies and Procedures</a:t>
            </a:r>
            <a:r>
              <a:rPr lang="en-US" altLang="en-US" sz="2000" smtClean="0"/>
              <a:t> </a:t>
            </a:r>
            <a:r>
              <a:rPr lang="en-US" altLang="en-US" sz="1600" smtClean="0"/>
              <a:t>(effective 16 Nov 2012) </a:t>
            </a:r>
            <a:endParaRPr lang="en-US" altLang="en-US" sz="2000" smtClean="0"/>
          </a:p>
          <a:p>
            <a:pPr lvl="1"/>
            <a:r>
              <a:rPr lang="en-US" altLang="en-US" sz="1400" smtClean="0">
                <a:hlinkClick r:id="rId6"/>
              </a:rPr>
              <a:t>http://grouper.ieee.org/groups/802/PNP/approved/IEEE_802_WG_PandP_v12.pdf</a:t>
            </a:r>
            <a:endParaRPr lang="en-US" altLang="en-US" sz="1400" smtClean="0"/>
          </a:p>
          <a:p>
            <a:pPr lvl="1"/>
            <a:endParaRPr lang="en-US" altLang="en-US" sz="1400" smtClean="0"/>
          </a:p>
          <a:p>
            <a:r>
              <a:rPr lang="en-US" altLang="en-US" sz="2000" smtClean="0">
                <a:hlinkClick r:id="rId7" tooltip="802.11 WG Operation Manual"/>
              </a:rPr>
              <a:t>IEEE 802.11 WG OM</a:t>
            </a:r>
            <a:r>
              <a:rPr lang="en-US" altLang="en-US" sz="1800" smtClean="0"/>
              <a:t>: (Approved January 2013)</a:t>
            </a:r>
          </a:p>
          <a:p>
            <a:pPr lvl="1"/>
            <a:r>
              <a:rPr lang="en-US" altLang="en-US" sz="1200" smtClean="0">
                <a:hlinkClick r:id="rId7"/>
              </a:rPr>
              <a:t>https://mentor.ieee.org/802.11/dcn/13/11-13-0001-01-0000-802-11-operations-manual.docx</a:t>
            </a:r>
            <a:endParaRPr lang="en-US" altLang="en-US" sz="1200" smtClean="0"/>
          </a:p>
          <a:p>
            <a:endParaRPr lang="en-US" altLang="en-US" sz="1800" smtClean="0"/>
          </a:p>
          <a:p>
            <a:pPr>
              <a:buFontTx/>
              <a:buNone/>
            </a:pPr>
            <a:r>
              <a:rPr lang="en-US" altLang="en-US" sz="2000" smtClean="0"/>
              <a:t>Policies and Procedures hierarchy</a:t>
            </a:r>
          </a:p>
          <a:p>
            <a:pPr lvl="1"/>
            <a:r>
              <a:rPr lang="en-US" altLang="en-US" sz="1800" smtClean="0">
                <a:hlinkClick r:id="rId8"/>
              </a:rPr>
              <a:t>http://www.ieee802.org/11/Rules/rules.shtml</a:t>
            </a:r>
            <a:endParaRPr lang="en-US" altLang="en-US" sz="1800" smtClean="0"/>
          </a:p>
          <a:p>
            <a:pPr lvl="1"/>
            <a:endParaRPr lang="en-US" altLang="en-US" sz="1800" smtClean="0"/>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endParaRPr lang="en-US" altLang="en-US" sz="1200" b="0" dirty="0" smtClean="0"/>
          </a:p>
        </p:txBody>
      </p:sp>
      <p:sp>
        <p:nvSpPr>
          <p:cNvPr id="133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September 2014</a:t>
            </a:r>
          </a:p>
        </p:txBody>
      </p:sp>
    </p:spTree>
    <p:extLst>
      <p:ext uri="{BB962C8B-B14F-4D97-AF65-F5344CB8AC3E}">
        <p14:creationId xmlns:p14="http://schemas.microsoft.com/office/powerpoint/2010/main" val="22446791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GB" altLang="en-US"/>
              <a:t>Slide </a:t>
            </a:r>
            <a:fld id="{E1B09420-2B25-43B5-8E77-F98B5002837F}" type="slidenum">
              <a:rPr lang="en-GB" altLang="en-US"/>
              <a:pPr/>
              <a:t>13</a:t>
            </a:fld>
            <a:endParaRPr lang="en-GB" altLang="en-US"/>
          </a:p>
        </p:txBody>
      </p:sp>
      <p:sp>
        <p:nvSpPr>
          <p:cNvPr id="38914" name="Rectangle 3"/>
          <p:cNvSpPr>
            <a:spLocks noGrp="1" noChangeArrowheads="1"/>
          </p:cNvSpPr>
          <p:nvPr>
            <p:ph type="body" idx="1"/>
          </p:nvPr>
        </p:nvSpPr>
        <p:spPr>
          <a:xfrm>
            <a:off x="685800" y="1600200"/>
            <a:ext cx="7772400" cy="3671888"/>
          </a:xfrm>
        </p:spPr>
        <p:txBody>
          <a:bodyPr/>
          <a:lstStyle/>
          <a:p>
            <a:r>
              <a:rPr lang="en-US" altLang="en-US" sz="2000" smtClean="0"/>
              <a:t>Link to IEEE Disclosure of Affiliation </a:t>
            </a:r>
          </a:p>
          <a:p>
            <a:pPr lvl="1">
              <a:spcBef>
                <a:spcPct val="0"/>
              </a:spcBef>
            </a:pPr>
            <a:r>
              <a:rPr lang="en-US" altLang="en-US" smtClean="0">
                <a:hlinkClick r:id="rId3"/>
              </a:rPr>
              <a:t>http://standards.ieee.org/faqs/affiliationFAQ.html</a:t>
            </a:r>
            <a:endParaRPr lang="en-US" altLang="en-US" smtClean="0"/>
          </a:p>
          <a:p>
            <a:pPr>
              <a:spcBef>
                <a:spcPts val="1200"/>
              </a:spcBef>
            </a:pPr>
            <a:r>
              <a:rPr lang="en-US" altLang="en-US" sz="2000" smtClean="0"/>
              <a:t>Links to IEEE Antitrust Guidelines</a:t>
            </a:r>
          </a:p>
          <a:p>
            <a:pPr lvl="1">
              <a:spcBef>
                <a:spcPct val="0"/>
              </a:spcBef>
            </a:pPr>
            <a:r>
              <a:rPr lang="en-US" altLang="en-US" smtClean="0">
                <a:hlinkClick r:id="rId4"/>
              </a:rPr>
              <a:t>http://standards.ieee.org/resources/antitrust-guidelines.pdf</a:t>
            </a:r>
            <a:endParaRPr lang="en-US" altLang="en-US" smtClean="0"/>
          </a:p>
          <a:p>
            <a:pPr>
              <a:spcBef>
                <a:spcPts val="1200"/>
              </a:spcBef>
            </a:pPr>
            <a:r>
              <a:rPr lang="en-US" altLang="en-US" sz="2000" smtClean="0"/>
              <a:t>Link to IEEE Code of Ethics</a:t>
            </a:r>
          </a:p>
          <a:p>
            <a:pPr lvl="1">
              <a:spcBef>
                <a:spcPct val="0"/>
              </a:spcBef>
            </a:pPr>
            <a:r>
              <a:rPr lang="en-US" altLang="en-US" smtClean="0">
                <a:hlinkClick r:id="rId5"/>
              </a:rPr>
              <a:t>http://www.ieee.org/web/membership/ethics/code_ethics.html</a:t>
            </a:r>
            <a:r>
              <a:rPr lang="en-US" altLang="en-US" smtClean="0"/>
              <a:t> </a:t>
            </a:r>
          </a:p>
          <a:p>
            <a:pPr>
              <a:spcBef>
                <a:spcPts val="1200"/>
              </a:spcBef>
            </a:pPr>
            <a:r>
              <a:rPr lang="en-US" altLang="en-US" sz="2000" smtClean="0"/>
              <a:t>Link to IEEE Patent Policy</a:t>
            </a:r>
          </a:p>
          <a:p>
            <a:pPr lvl="1">
              <a:spcBef>
                <a:spcPct val="0"/>
              </a:spcBef>
            </a:pPr>
            <a:r>
              <a:rPr lang="en-US" altLang="en-US" smtClean="0">
                <a:hlinkClick r:id="rId6"/>
              </a:rPr>
              <a:t>http://standards.ieee.org/board/pat/pat-slideset.ppt</a:t>
            </a:r>
            <a:endParaRPr lang="en-US" altLang="en-US" smtClean="0"/>
          </a:p>
        </p:txBody>
      </p:sp>
      <p:sp>
        <p:nvSpPr>
          <p:cNvPr id="3891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Resources – URLs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3891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Tree>
    <p:extLst>
      <p:ext uri="{BB962C8B-B14F-4D97-AF65-F5344CB8AC3E}">
        <p14:creationId xmlns:p14="http://schemas.microsoft.com/office/powerpoint/2010/main" val="3082456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fr-FR" altLang="en-US" smtClean="0"/>
              <a:t>Reminder of SG rules</a:t>
            </a:r>
            <a:endParaRPr lang="en-US" altLang="en-US" smtClean="0"/>
          </a:p>
        </p:txBody>
      </p:sp>
      <p:sp>
        <p:nvSpPr>
          <p:cNvPr id="14339" name="Content Placeholder 2"/>
          <p:cNvSpPr>
            <a:spLocks noGrp="1"/>
          </p:cNvSpPr>
          <p:nvPr>
            <p:ph idx="1"/>
          </p:nvPr>
        </p:nvSpPr>
        <p:spPr/>
        <p:txBody>
          <a:bodyPr/>
          <a:lstStyle/>
          <a:p>
            <a:r>
              <a:rPr lang="en-US" altLang="en-US" dirty="0" smtClean="0"/>
              <a:t>The NG60 SG operates under the rules defined in the 802 LMSC Policy &amp; Procedures </a:t>
            </a:r>
            <a:r>
              <a:rPr lang="en-US" altLang="en-US" dirty="0" err="1" smtClean="0"/>
              <a:t>subclause</a:t>
            </a:r>
            <a:r>
              <a:rPr lang="en-US" altLang="en-US" dirty="0" smtClean="0"/>
              <a:t> 5.3, 802 LMSC Operations Manual </a:t>
            </a:r>
            <a:r>
              <a:rPr lang="en-US" altLang="en-US" dirty="0" err="1" smtClean="0"/>
              <a:t>subclause</a:t>
            </a:r>
            <a:r>
              <a:rPr lang="en-US" altLang="en-US" dirty="0" smtClean="0"/>
              <a:t> 4.3, and 802.11 Operations Manual clause 5</a:t>
            </a:r>
          </a:p>
          <a:p>
            <a:pPr lvl="1"/>
            <a:r>
              <a:rPr lang="en-US" altLang="en-US" dirty="0" smtClean="0"/>
              <a:t>Participation is open to all</a:t>
            </a:r>
          </a:p>
          <a:p>
            <a:pPr lvl="1"/>
            <a:r>
              <a:rPr lang="en-US" altLang="en-US" dirty="0" smtClean="0"/>
              <a:t>802.11 voting rights is NOT required to attend, participate, motion and vote on </a:t>
            </a:r>
            <a:r>
              <a:rPr lang="en-US" altLang="en-US" dirty="0" smtClean="0"/>
              <a:t>NGP SG </a:t>
            </a:r>
            <a:r>
              <a:rPr lang="en-US" altLang="en-US" dirty="0" smtClean="0"/>
              <a:t>matters</a:t>
            </a:r>
          </a:p>
          <a:p>
            <a:pPr lvl="1"/>
            <a:r>
              <a:rPr lang="en-US" altLang="en-US" dirty="0" smtClean="0"/>
              <a:t>All votes on motions require 75% approval to pass</a:t>
            </a:r>
          </a:p>
        </p:txBody>
      </p:sp>
      <p:sp>
        <p:nvSpPr>
          <p:cNvPr id="4" name="Date Placeholder 3"/>
          <p:cNvSpPr>
            <a:spLocks noGrp="1"/>
          </p:cNvSpPr>
          <p:nvPr>
            <p:ph type="dt" sz="quarter" idx="10"/>
          </p:nvPr>
        </p:nvSpPr>
        <p:spPr/>
        <p:txBody>
          <a:bodyPr/>
          <a:lstStyle/>
          <a:p>
            <a:pPr>
              <a:defRPr/>
            </a:pPr>
            <a:r>
              <a:rPr lang="en-US" smtClean="0"/>
              <a:t>September 2014</a:t>
            </a:r>
            <a:endParaRPr lang="en-US"/>
          </a:p>
        </p:txBody>
      </p:sp>
      <p:sp>
        <p:nvSpPr>
          <p:cNvPr id="5" name="Footer Placeholder 4"/>
          <p:cNvSpPr>
            <a:spLocks noGrp="1"/>
          </p:cNvSpPr>
          <p:nvPr>
            <p:ph type="ftr" sz="quarter" idx="11"/>
          </p:nvPr>
        </p:nvSpPr>
        <p:spPr/>
        <p:txBody>
          <a:bodyPr/>
          <a:lstStyle/>
          <a:p>
            <a:pPr>
              <a:defRPr/>
            </a:pPr>
            <a:r>
              <a:rPr lang="en-US" dirty="0" smtClean="0"/>
              <a:t>Jonathan Segev (Intel)</a:t>
            </a:r>
            <a:endParaRPr lang="en-US" dirty="0"/>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8C5EEAF-9A8C-4F86-92DC-58D489E13B74}" type="slidenum">
              <a:rPr lang="en-US" altLang="en-US" sz="1200" b="0"/>
              <a:pPr>
                <a:spcBef>
                  <a:spcPct val="0"/>
                </a:spcBef>
                <a:buFontTx/>
                <a:buNone/>
              </a:pPr>
              <a:t>14</a:t>
            </a:fld>
            <a:endParaRPr lang="en-US" altLang="en-US" sz="1200" b="0"/>
          </a:p>
        </p:txBody>
      </p:sp>
    </p:spTree>
    <p:extLst>
      <p:ext uri="{BB962C8B-B14F-4D97-AF65-F5344CB8AC3E}">
        <p14:creationId xmlns:p14="http://schemas.microsoft.com/office/powerpoint/2010/main" val="1650471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7BE6D980-3516-4EC6-A0B2-C3DAE4DB2089}" type="slidenum">
              <a:rPr lang="en-US" altLang="en-US"/>
              <a:pPr/>
              <a:t>15</a:t>
            </a:fld>
            <a:endParaRPr lang="en-US" altLang="en-US"/>
          </a:p>
        </p:txBody>
      </p:sp>
      <p:sp>
        <p:nvSpPr>
          <p:cNvPr id="2150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NGP </a:t>
            </a:r>
            <a:r>
              <a:rPr lang="en-US" altLang="en-US" sz="3200" b="1" dirty="0">
                <a:solidFill>
                  <a:schemeClr val="tx2"/>
                </a:solidFill>
              </a:rPr>
              <a:t>SG Schedule in a Glance</a:t>
            </a:r>
          </a:p>
        </p:txBody>
      </p:sp>
      <p:graphicFrame>
        <p:nvGraphicFramePr>
          <p:cNvPr id="2" name="Table 1"/>
          <p:cNvGraphicFramePr>
            <a:graphicFrameLocks noGrp="1"/>
          </p:cNvGraphicFramePr>
          <p:nvPr>
            <p:extLst>
              <p:ext uri="{D42A27DB-BD31-4B8C-83A1-F6EECF244321}">
                <p14:modId xmlns:p14="http://schemas.microsoft.com/office/powerpoint/2010/main" val="1310758989"/>
              </p:ext>
            </p:extLst>
          </p:nvPr>
        </p:nvGraphicFramePr>
        <p:xfrm>
          <a:off x="685800" y="1828800"/>
          <a:ext cx="7620000" cy="2495549"/>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endParaRPr lang="en-US" sz="180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a:p>
                  </a:txBody>
                  <a:tcPr marT="45746" marB="45746"/>
                </a:tc>
                <a:tc>
                  <a:txBody>
                    <a:bodyPr/>
                    <a:lstStyle/>
                    <a:p>
                      <a:endParaRPr lang="en-US" sz="1800"/>
                    </a:p>
                  </a:txBody>
                  <a:tcPr marT="45746" marB="45746"/>
                </a:tc>
              </a:tr>
              <a:tr h="371052">
                <a:tc>
                  <a:txBody>
                    <a:bodyPr/>
                    <a:lstStyle/>
                    <a:p>
                      <a:r>
                        <a:rPr lang="en-US" sz="1800" dirty="0" smtClean="0"/>
                        <a:t>AM2</a:t>
                      </a:r>
                      <a:endParaRPr lang="en-US" sz="1800" dirty="0"/>
                    </a:p>
                  </a:txBody>
                  <a:tcPr marT="45746" marB="45746"/>
                </a:tc>
                <a:tc>
                  <a:txBody>
                    <a:bodyPr/>
                    <a:lstStyle/>
                    <a:p>
                      <a:endParaRPr lang="en-US" sz="1800"/>
                    </a:p>
                  </a:txBody>
                  <a:tcPr marT="45746" marB="45746"/>
                </a:tc>
                <a:tc>
                  <a:txBody>
                    <a:bodyPr/>
                    <a:lstStyle/>
                    <a:p>
                      <a:pPr algn="ctr"/>
                      <a:endParaRPr lang="en-US" sz="180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endParaRPr lang="en-US" sz="1800"/>
                    </a:p>
                  </a:txBody>
                  <a:tcPr marT="45746" marB="45746"/>
                </a:tc>
              </a:tr>
              <a:tr h="371052">
                <a:tc>
                  <a:txBody>
                    <a:bodyPr/>
                    <a:lstStyle/>
                    <a:p>
                      <a:r>
                        <a:rPr lang="en-US" sz="1800" dirty="0" smtClean="0"/>
                        <a:t>PM1</a:t>
                      </a:r>
                      <a:endParaRPr lang="en-US" sz="1800" dirty="0"/>
                    </a:p>
                  </a:txBody>
                  <a:tcPr marT="45746" marB="45746"/>
                </a:tc>
                <a:tc>
                  <a:txBody>
                    <a:bodyPr/>
                    <a:lstStyle/>
                    <a:p>
                      <a:endParaRPr lang="en-US" sz="1800" dirty="0"/>
                    </a:p>
                  </a:txBody>
                  <a:tcPr marT="45746" marB="45746"/>
                </a:tc>
                <a:tc>
                  <a:txBody>
                    <a:bodyPr/>
                    <a:lstStyle/>
                    <a:p>
                      <a:pPr algn="ctr"/>
                      <a:endParaRPr lang="en-US" sz="1800" dirty="0"/>
                    </a:p>
                  </a:txBody>
                  <a:tcPr marT="45746" marB="45746"/>
                </a:tc>
                <a:tc>
                  <a:txBody>
                    <a:bodyPr/>
                    <a:lstStyle/>
                    <a:p>
                      <a:pPr algn="ctr"/>
                      <a:endParaRPr lang="en-US" sz="1800"/>
                    </a:p>
                  </a:txBody>
                  <a:tcPr marT="45746" marB="45746"/>
                </a:tc>
                <a:tc>
                  <a:txBody>
                    <a:bodyPr/>
                    <a:lstStyle/>
                    <a:p>
                      <a:pPr algn="ctr"/>
                      <a:endParaRPr lang="en-US" sz="1800" dirty="0"/>
                    </a:p>
                  </a:txBody>
                  <a:tcPr marT="45746" marB="45746"/>
                </a:tc>
                <a:tc>
                  <a:txBody>
                    <a:bodyPr/>
                    <a:lstStyle/>
                    <a:p>
                      <a:endParaRPr lang="en-US" sz="1800" dirty="0"/>
                    </a:p>
                  </a:txBody>
                  <a:tcPr marT="45746" marB="45746"/>
                </a:tc>
              </a:tr>
              <a:tr h="640289">
                <a:tc>
                  <a:txBody>
                    <a:bodyPr/>
                    <a:lstStyle/>
                    <a:p>
                      <a:r>
                        <a:rPr lang="en-US" sz="1800" dirty="0" smtClean="0"/>
                        <a:t>PM2</a:t>
                      </a:r>
                      <a:endParaRPr lang="en-US" sz="1800" dirty="0"/>
                    </a:p>
                  </a:txBody>
                  <a:tcPr marT="45746" marB="45746"/>
                </a:tc>
                <a:tc>
                  <a:txBody>
                    <a:bodyPr/>
                    <a:lstStyle/>
                    <a:p>
                      <a:endParaRPr lang="en-US" sz="1800" dirty="0"/>
                    </a:p>
                  </a:txBody>
                  <a:tcPr marT="45746" marB="45746"/>
                </a:tc>
                <a:tc>
                  <a:txBody>
                    <a:bodyPr/>
                    <a:lstStyle/>
                    <a:p>
                      <a:pPr algn="ctr"/>
                      <a:endParaRPr lang="en-US" sz="1800" dirty="0"/>
                    </a:p>
                  </a:txBody>
                  <a:tcPr marT="45746" marB="45746"/>
                </a:tc>
                <a:tc>
                  <a:txBody>
                    <a:bodyPr/>
                    <a:lstStyle/>
                    <a:p>
                      <a:pPr algn="ctr"/>
                      <a:endParaRPr lang="en-US" sz="1800"/>
                    </a:p>
                  </a:txBody>
                  <a:tcPr marT="45746" marB="45746"/>
                </a:tc>
                <a:tc>
                  <a:txBody>
                    <a:bodyPr/>
                    <a:lstStyle/>
                    <a:p>
                      <a:pPr algn="ctr"/>
                      <a:endParaRPr lang="en-US" sz="1800" dirty="0"/>
                    </a:p>
                  </a:txBody>
                  <a:tcPr marT="45746" marB="45746"/>
                </a:tc>
                <a:tc>
                  <a:txBody>
                    <a:bodyPr/>
                    <a:lstStyle/>
                    <a:p>
                      <a:endParaRPr lang="en-US" sz="1800" dirty="0"/>
                    </a:p>
                  </a:txBody>
                  <a:tcPr marT="45746" marB="45746"/>
                </a:tc>
              </a:tr>
              <a:tr h="371052">
                <a:tc>
                  <a:txBody>
                    <a:bodyPr/>
                    <a:lstStyle/>
                    <a:p>
                      <a:r>
                        <a:rPr lang="en-US" sz="1800" dirty="0" smtClean="0"/>
                        <a:t>PM3</a:t>
                      </a:r>
                      <a:endParaRPr lang="en-US" sz="1800" dirty="0"/>
                    </a:p>
                  </a:txBody>
                  <a:tcPr marT="45746" marB="45746"/>
                </a:tc>
                <a:tc>
                  <a:txBody>
                    <a:bodyPr/>
                    <a:lstStyle/>
                    <a:p>
                      <a:endParaRPr lang="en-US" sz="1800"/>
                    </a:p>
                  </a:txBody>
                  <a:tcPr marT="45746" marB="45746"/>
                </a:tc>
                <a:tc>
                  <a:txBody>
                    <a:bodyPr/>
                    <a:lstStyle/>
                    <a:p>
                      <a:endParaRPr lang="en-US" sz="1800"/>
                    </a:p>
                  </a:txBody>
                  <a:tcPr marT="45746" marB="45746"/>
                </a:tc>
                <a:tc>
                  <a:txBody>
                    <a:bodyPr/>
                    <a:lstStyle/>
                    <a:p>
                      <a:endParaRPr lang="en-US" sz="1800"/>
                    </a:p>
                  </a:txBody>
                  <a:tcPr marT="45746" marB="45746"/>
                </a:tc>
                <a:tc>
                  <a:txBody>
                    <a:bodyPr/>
                    <a:lstStyle/>
                    <a:p>
                      <a:endParaRPr lang="en-US" sz="1800"/>
                    </a:p>
                  </a:txBody>
                  <a:tcPr marT="45746" marB="45746"/>
                </a:tc>
                <a:tc>
                  <a:txBody>
                    <a:bodyPr/>
                    <a:lstStyle/>
                    <a:p>
                      <a:endParaRPr lang="en-US" sz="1800" dirty="0"/>
                    </a:p>
                  </a:txBody>
                  <a:tcPr marT="45746" marB="45746"/>
                </a:tc>
              </a:tr>
            </a:tbl>
          </a:graphicData>
        </a:graphic>
      </p:graphicFrame>
      <p:sp>
        <p:nvSpPr>
          <p:cNvPr id="215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21559"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
        <p:nvSpPr>
          <p:cNvPr id="3" name="TextBox 2"/>
          <p:cNvSpPr txBox="1"/>
          <p:nvPr/>
        </p:nvSpPr>
        <p:spPr>
          <a:xfrm>
            <a:off x="2971800" y="2743200"/>
            <a:ext cx="3886200" cy="646331"/>
          </a:xfrm>
          <a:prstGeom prst="rect">
            <a:avLst/>
          </a:prstGeom>
          <a:noFill/>
        </p:spPr>
        <p:txBody>
          <a:bodyPr wrap="square" rtlCol="0">
            <a:spAutoFit/>
          </a:bodyPr>
          <a:lstStyle/>
          <a:p>
            <a:r>
              <a:rPr lang="en-US" dirty="0" smtClean="0"/>
              <a:t>TBD.</a:t>
            </a:r>
          </a:p>
          <a:p>
            <a:r>
              <a:rPr lang="en-US" dirty="0" smtClean="0"/>
              <a:t>Asked for 2 meeting slots.</a:t>
            </a:r>
          </a:p>
          <a:p>
            <a:r>
              <a:rPr lang="en-US" dirty="0" smtClean="0"/>
              <a:t>Try to avoid </a:t>
            </a:r>
            <a:r>
              <a:rPr lang="en-US" dirty="0" err="1" smtClean="0"/>
              <a:t>TGmc</a:t>
            </a:r>
            <a:r>
              <a:rPr lang="en-US" dirty="0" smtClean="0"/>
              <a:t> and </a:t>
            </a:r>
            <a:r>
              <a:rPr lang="en-US" dirty="0" err="1" smtClean="0"/>
              <a:t>TGax</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EB6160AC-AE34-4155-AFC8-18519305C87F}" type="slidenum">
              <a:rPr lang="en-US" altLang="en-US"/>
              <a:pPr/>
              <a:t>16</a:t>
            </a:fld>
            <a:endParaRPr lang="en-US" altLang="en-US"/>
          </a:p>
        </p:txBody>
      </p:sp>
      <p:sp>
        <p:nvSpPr>
          <p:cNvPr id="2355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Agenda Items for the Week</a:t>
            </a:r>
          </a:p>
        </p:txBody>
      </p:sp>
      <p:sp>
        <p:nvSpPr>
          <p:cNvPr id="2355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000" dirty="0" smtClean="0"/>
              <a:t>Patent policy</a:t>
            </a:r>
          </a:p>
          <a:p>
            <a:pPr algn="just">
              <a:spcBef>
                <a:spcPct val="20000"/>
              </a:spcBef>
              <a:buFontTx/>
              <a:buChar char="•"/>
            </a:pPr>
            <a:r>
              <a:rPr lang="en-US" altLang="en-US" sz="2000" dirty="0" smtClean="0"/>
              <a:t>Elections for study group officers.</a:t>
            </a:r>
          </a:p>
          <a:p>
            <a:pPr algn="just">
              <a:spcBef>
                <a:spcPct val="20000"/>
              </a:spcBef>
              <a:buFontTx/>
              <a:buChar char="•"/>
            </a:pPr>
            <a:r>
              <a:rPr lang="en-US" altLang="en-US" sz="2000" dirty="0" smtClean="0"/>
              <a:t>Discuss </a:t>
            </a:r>
            <a:r>
              <a:rPr lang="en-US" altLang="en-US" sz="2000" dirty="0"/>
              <a:t>SG </a:t>
            </a:r>
            <a:r>
              <a:rPr lang="en-US" altLang="en-US" sz="2000" dirty="0" smtClean="0"/>
              <a:t>deliverables and derived timelines.</a:t>
            </a:r>
            <a:endParaRPr lang="en-US" altLang="en-US" sz="2000" dirty="0"/>
          </a:p>
          <a:p>
            <a:pPr algn="just">
              <a:spcBef>
                <a:spcPct val="20000"/>
              </a:spcBef>
              <a:buFontTx/>
              <a:buChar char="•"/>
            </a:pPr>
            <a:r>
              <a:rPr lang="en-US" altLang="en-US" sz="2000" dirty="0" smtClean="0"/>
              <a:t>Presentations to inform the SG in its effort to develop PAR &amp; CSD, such as:</a:t>
            </a:r>
          </a:p>
          <a:p>
            <a:pPr lvl="1" algn="just">
              <a:spcBef>
                <a:spcPct val="20000"/>
              </a:spcBef>
              <a:buFontTx/>
              <a:buChar char="•"/>
            </a:pPr>
            <a:r>
              <a:rPr lang="en-US" altLang="en-US" sz="1800" dirty="0" smtClean="0"/>
              <a:t>Use cases</a:t>
            </a:r>
          </a:p>
          <a:p>
            <a:pPr lvl="1" algn="just">
              <a:spcBef>
                <a:spcPct val="20000"/>
              </a:spcBef>
              <a:buFontTx/>
              <a:buChar char="•"/>
            </a:pPr>
            <a:r>
              <a:rPr lang="en-US" altLang="en-US" sz="1800" dirty="0" smtClean="0"/>
              <a:t>Problems statements</a:t>
            </a:r>
          </a:p>
          <a:p>
            <a:pPr lvl="1" algn="just">
              <a:spcBef>
                <a:spcPct val="20000"/>
              </a:spcBef>
              <a:buFontTx/>
              <a:buChar char="•"/>
            </a:pPr>
            <a:r>
              <a:rPr lang="en-US" altLang="en-US" sz="1800" dirty="0" smtClean="0"/>
              <a:t>Scope and purpose</a:t>
            </a:r>
          </a:p>
          <a:p>
            <a:pPr algn="just">
              <a:spcBef>
                <a:spcPct val="20000"/>
              </a:spcBef>
              <a:buFontTx/>
              <a:buChar char="•"/>
            </a:pPr>
            <a:r>
              <a:rPr lang="en-US" altLang="en-US" sz="2000" dirty="0" smtClean="0"/>
              <a:t>Draft PAR and CSD proposals</a:t>
            </a:r>
          </a:p>
          <a:p>
            <a:pPr algn="just">
              <a:spcBef>
                <a:spcPct val="20000"/>
              </a:spcBef>
              <a:buFontTx/>
              <a:buChar char="•"/>
            </a:pPr>
            <a:r>
              <a:rPr lang="en-US" altLang="en-US" sz="2000" dirty="0" smtClean="0"/>
              <a:t>Schedule </a:t>
            </a:r>
            <a:r>
              <a:rPr lang="en-US" altLang="en-US" sz="2000" dirty="0"/>
              <a:t>teleconference </a:t>
            </a:r>
            <a:r>
              <a:rPr lang="en-US" altLang="en-US" sz="2000" dirty="0" smtClean="0"/>
              <a:t>times.</a:t>
            </a:r>
          </a:p>
          <a:p>
            <a:pPr lvl="1">
              <a:spcBef>
                <a:spcPct val="20000"/>
              </a:spcBef>
              <a:buFontTx/>
              <a:buChar char="–"/>
            </a:pPr>
            <a:endParaRPr lang="en-US" altLang="en-US" sz="2000" dirty="0" smtClean="0"/>
          </a:p>
          <a:p>
            <a:pPr lvl="1">
              <a:spcBef>
                <a:spcPct val="20000"/>
              </a:spcBef>
              <a:buFontTx/>
              <a:buChar char="–"/>
            </a:pPr>
            <a:endParaRPr lang="en-US" altLang="en-US" sz="2000" dirty="0"/>
          </a:p>
        </p:txBody>
      </p:sp>
      <p:sp>
        <p:nvSpPr>
          <p:cNvPr id="235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2355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CDA4F24-F3A0-498F-A3B3-1601B3055CD2}" type="slidenum">
              <a:rPr lang="en-US" altLang="en-US"/>
              <a:pPr/>
              <a:t>17</a:t>
            </a:fld>
            <a:endParaRPr lang="en-US" altLang="en-US"/>
          </a:p>
        </p:txBody>
      </p:sp>
      <p:sp>
        <p:nvSpPr>
          <p:cNvPr id="25602"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#1</a:t>
            </a:r>
          </a:p>
          <a:p>
            <a:pPr algn="just">
              <a:spcBef>
                <a:spcPct val="20000"/>
              </a:spcBef>
            </a:pPr>
            <a:r>
              <a:rPr lang="en-US" altLang="en-US" sz="3600" b="1" dirty="0" smtClean="0"/>
              <a:t>TBD</a:t>
            </a:r>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2560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2560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62E4FA0-472C-4C8C-AB51-C96392349BB6}" type="slidenum">
              <a:rPr lang="en-US" altLang="en-US"/>
              <a:pPr/>
              <a:t>18</a:t>
            </a:fld>
            <a:endParaRPr lang="en-US" altLang="en-US"/>
          </a:p>
        </p:txBody>
      </p:sp>
      <p:sp>
        <p:nvSpPr>
          <p:cNvPr id="2765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Agenda</a:t>
            </a:r>
          </a:p>
        </p:txBody>
      </p:sp>
      <p:sp>
        <p:nvSpPr>
          <p:cNvPr id="2765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a:t>Call Meeting to Order</a:t>
            </a:r>
          </a:p>
          <a:p>
            <a:pPr algn="just">
              <a:spcBef>
                <a:spcPct val="20000"/>
              </a:spcBef>
              <a:buFontTx/>
              <a:buChar char="•"/>
            </a:pPr>
            <a:r>
              <a:rPr lang="en-US" altLang="en-US" sz="2400" b="1" dirty="0"/>
              <a:t>Patent Policy and Logistics</a:t>
            </a:r>
          </a:p>
          <a:p>
            <a:pPr algn="just">
              <a:spcBef>
                <a:spcPct val="20000"/>
              </a:spcBef>
              <a:buFontTx/>
              <a:buChar char="•"/>
            </a:pPr>
            <a:r>
              <a:rPr lang="en-US" altLang="en-US" sz="2400" b="1" dirty="0"/>
              <a:t>Call for Submission</a:t>
            </a:r>
          </a:p>
          <a:p>
            <a:pPr algn="just">
              <a:spcBef>
                <a:spcPct val="20000"/>
              </a:spcBef>
              <a:buFontTx/>
              <a:buChar char="•"/>
            </a:pPr>
            <a:r>
              <a:rPr lang="en-US" altLang="en-US" sz="2400" b="1" dirty="0"/>
              <a:t>Agenda Setting</a:t>
            </a:r>
          </a:p>
          <a:p>
            <a:pPr algn="just">
              <a:spcBef>
                <a:spcPct val="20000"/>
              </a:spcBef>
              <a:buFontTx/>
              <a:buChar char="•"/>
            </a:pPr>
            <a:r>
              <a:rPr lang="en-US" altLang="en-US" sz="2400" b="1" dirty="0" smtClean="0"/>
              <a:t>Study Group Officers presentation</a:t>
            </a:r>
          </a:p>
          <a:p>
            <a:pPr algn="just">
              <a:spcBef>
                <a:spcPct val="20000"/>
              </a:spcBef>
              <a:buFontTx/>
              <a:buChar char="•"/>
            </a:pPr>
            <a:r>
              <a:rPr lang="en-US" altLang="en-US" sz="2400" b="1" dirty="0" smtClean="0"/>
              <a:t>Study </a:t>
            </a:r>
            <a:r>
              <a:rPr lang="en-US" altLang="en-US" sz="2400" b="1" dirty="0"/>
              <a:t>Group Timeline and Deliverable</a:t>
            </a:r>
          </a:p>
          <a:p>
            <a:pPr algn="just">
              <a:spcBef>
                <a:spcPct val="20000"/>
              </a:spcBef>
              <a:buFontTx/>
              <a:buChar char="•"/>
            </a:pPr>
            <a:r>
              <a:rPr lang="en-US" altLang="en-US" sz="2400" b="1" dirty="0" smtClean="0"/>
              <a:t>Presentations</a:t>
            </a:r>
            <a:endParaRPr lang="en-US" altLang="en-US" sz="2400" b="1" dirty="0"/>
          </a:p>
          <a:p>
            <a:pPr algn="just">
              <a:spcBef>
                <a:spcPct val="20000"/>
              </a:spcBef>
              <a:buFontTx/>
              <a:buChar char="•"/>
            </a:pPr>
            <a:r>
              <a:rPr lang="en-US" altLang="en-US" sz="2400" b="1" dirty="0"/>
              <a:t>Recess</a:t>
            </a:r>
          </a:p>
          <a:p>
            <a:pPr algn="just">
              <a:spcBef>
                <a:spcPct val="20000"/>
              </a:spcBef>
              <a:buFontTx/>
              <a:buChar char="•"/>
            </a:pPr>
            <a:endParaRPr lang="en-US" altLang="en-US" sz="2400" b="1" dirty="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276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2765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1E99B28-9172-4ABC-8742-31E48F5585A0}" type="slidenum">
              <a:rPr lang="en-US" altLang="en-US"/>
              <a:pPr/>
              <a:t>19</a:t>
            </a:fld>
            <a:endParaRPr lang="en-US" altLang="en-US"/>
          </a:p>
        </p:txBody>
      </p:sp>
      <p:sp>
        <p:nvSpPr>
          <p:cNvPr id="4301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List of Submission</a:t>
            </a:r>
          </a:p>
        </p:txBody>
      </p:sp>
      <p:graphicFrame>
        <p:nvGraphicFramePr>
          <p:cNvPr id="2" name="Table 1"/>
          <p:cNvGraphicFramePr>
            <a:graphicFrameLocks noGrp="1"/>
          </p:cNvGraphicFramePr>
          <p:nvPr>
            <p:extLst>
              <p:ext uri="{D42A27DB-BD31-4B8C-83A1-F6EECF244321}">
                <p14:modId xmlns:p14="http://schemas.microsoft.com/office/powerpoint/2010/main" val="2334201028"/>
              </p:ext>
            </p:extLst>
          </p:nvPr>
        </p:nvGraphicFramePr>
        <p:xfrm>
          <a:off x="685800" y="1752600"/>
          <a:ext cx="7772400" cy="3306764"/>
        </p:xfrm>
        <a:graphic>
          <a:graphicData uri="http://schemas.openxmlformats.org/drawingml/2006/table">
            <a:tbl>
              <a:tblPr firstRow="1" bandRow="1">
                <a:tableStyleId>{21E4AEA4-8DFA-4A89-87EB-49C32662AFE0}</a:tableStyleId>
              </a:tblPr>
              <a:tblGrid>
                <a:gridCol w="1380624"/>
                <a:gridCol w="1895976"/>
                <a:gridCol w="3276600"/>
                <a:gridCol w="1219200"/>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endParaRPr lang="en-US" sz="1500" dirty="0"/>
                    </a:p>
                  </a:txBody>
                  <a:tcPr marT="45712" marB="45712"/>
                </a:tc>
                <a:tc>
                  <a:txBody>
                    <a:bodyPr/>
                    <a:lstStyle/>
                    <a:p>
                      <a:endParaRPr lang="en-US" sz="1500" dirty="0"/>
                    </a:p>
                  </a:txBody>
                  <a:tcPr marT="45712" marB="45712"/>
                </a:tc>
                <a:tc>
                  <a:txBody>
                    <a:bodyPr/>
                    <a:lstStyle/>
                    <a:p>
                      <a:endParaRPr lang="en-US" sz="1500" dirty="0"/>
                    </a:p>
                  </a:txBody>
                  <a:tcPr marT="45712" marB="45712"/>
                </a:tc>
                <a:tc>
                  <a:txBody>
                    <a:bodyPr/>
                    <a:lstStyle/>
                    <a:p>
                      <a:endParaRPr lang="en-US" sz="1500" dirty="0"/>
                    </a:p>
                  </a:txBody>
                  <a:tcPr marT="45712" marB="45712"/>
                </a:tc>
              </a:tr>
              <a:tr h="370760">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548621">
                <a:tc>
                  <a:txBody>
                    <a:bodyPr/>
                    <a:lstStyle/>
                    <a:p>
                      <a:endParaRPr lang="en-US" sz="1500" dirty="0"/>
                    </a:p>
                  </a:txBody>
                  <a:tcPr marT="45712" marB="45712"/>
                </a:tc>
                <a:tc>
                  <a:txBody>
                    <a:bodyPr/>
                    <a:lstStyle/>
                    <a:p>
                      <a:endParaRPr lang="en-US" sz="1500" dirty="0"/>
                    </a:p>
                  </a:txBody>
                  <a:tcPr marT="45712" marB="45712"/>
                </a:tc>
                <a:tc>
                  <a:txBody>
                    <a:bodyPr/>
                    <a:lstStyle/>
                    <a:p>
                      <a:endParaRPr lang="en-US" sz="1500" dirty="0"/>
                    </a:p>
                  </a:txBody>
                  <a:tcPr marT="45712" marB="45712"/>
                </a:tc>
                <a:tc>
                  <a:txBody>
                    <a:bodyPr/>
                    <a:lstStyle/>
                    <a:p>
                      <a:endParaRPr lang="en-US" sz="1500" smtClean="0"/>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endParaRPr lang="en-US" sz="1500" dirty="0"/>
                    </a:p>
                  </a:txBody>
                  <a:tcPr marT="45712" marB="45712"/>
                </a:tc>
              </a:tr>
              <a:tr h="548621">
                <a:tc>
                  <a:txBody>
                    <a:bodyPr/>
                    <a:lstStyle/>
                    <a:p>
                      <a:endParaRPr lang="en-US" sz="1500" dirty="0"/>
                    </a:p>
                  </a:txBody>
                  <a:tcPr marT="45712" marB="45712"/>
                </a:tc>
                <a:tc>
                  <a:txBody>
                    <a:bodyPr/>
                    <a:lstStyle/>
                    <a:p>
                      <a:endParaRPr lang="en-US" sz="1500" dirty="0"/>
                    </a:p>
                  </a:txBody>
                  <a:tcPr marT="45712" marB="45712"/>
                </a:tc>
                <a:tc>
                  <a:txBody>
                    <a:bodyPr/>
                    <a:lstStyle/>
                    <a:p>
                      <a:endParaRPr lang="en-US" sz="1500" dirty="0"/>
                    </a:p>
                  </a:txBody>
                  <a:tcPr marT="45712" marB="45712"/>
                </a:tc>
                <a:tc>
                  <a:txBody>
                    <a:bodyPr/>
                    <a:lstStyle/>
                    <a:p>
                      <a:endParaRPr lang="en-US" sz="1500" dirty="0"/>
                    </a:p>
                  </a:txBody>
                  <a:tcPr marT="45712" marB="45712"/>
                </a:tc>
              </a:tr>
              <a:tr h="54862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r>
            </a:tbl>
          </a:graphicData>
        </a:graphic>
      </p:graphicFrame>
      <p:sp>
        <p:nvSpPr>
          <p:cNvPr id="4305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43054"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81000" y="990600"/>
            <a:ext cx="8382000" cy="1066800"/>
          </a:xfrm>
        </p:spPr>
        <p:txBody>
          <a:bodyPr/>
          <a:lstStyle/>
          <a:p>
            <a:r>
              <a:rPr lang="en-US" altLang="en-US" sz="3600" dirty="0" smtClean="0">
                <a:solidFill>
                  <a:srgbClr val="0000FF"/>
                </a:solidFill>
                <a:cs typeface="Times New Roman" panose="02020603050405020304" pitchFamily="18" charset="0"/>
              </a:rPr>
              <a:t>IEEE 802.11</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Next Generation </a:t>
            </a:r>
            <a:r>
              <a:rPr lang="en-US" altLang="en-US" sz="3600" dirty="0" smtClean="0">
                <a:solidFill>
                  <a:srgbClr val="0000FF"/>
                </a:solidFill>
                <a:cs typeface="Times New Roman" panose="02020603050405020304" pitchFamily="18" charset="0"/>
              </a:rPr>
              <a:t>Positioning </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Study </a:t>
            </a:r>
            <a:r>
              <a:rPr lang="en-US" altLang="en-US" sz="3600" dirty="0" smtClean="0">
                <a:solidFill>
                  <a:srgbClr val="0000FF"/>
                </a:solidFill>
                <a:cs typeface="Times New Roman" panose="02020603050405020304" pitchFamily="18" charset="0"/>
              </a:rPr>
              <a:t>Group</a:t>
            </a:r>
            <a:endParaRPr lang="en-CA" altLang="en-US" sz="3600" dirty="0" smtClean="0">
              <a:cs typeface="Times New Roman" panose="02020603050405020304" pitchFamily="18" charset="0"/>
            </a:endParaRPr>
          </a:p>
        </p:txBody>
      </p:sp>
      <p:sp>
        <p:nvSpPr>
          <p:cNvPr id="17410"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000" dirty="0" smtClean="0">
                <a:cs typeface="Times New Roman" panose="02020603050405020304" pitchFamily="18" charset="0"/>
              </a:rPr>
              <a:t>Atlanta, GA, </a:t>
            </a:r>
            <a:r>
              <a:rPr lang="en-US" altLang="en-US" sz="3000" dirty="0" smtClean="0">
                <a:cs typeface="Times New Roman" panose="02020603050405020304" pitchFamily="18" charset="0"/>
              </a:rPr>
              <a:t>United States</a:t>
            </a:r>
          </a:p>
          <a:p>
            <a:pPr algn="ctr">
              <a:lnSpc>
                <a:spcPct val="90000"/>
              </a:lnSpc>
              <a:buFontTx/>
              <a:buNone/>
            </a:pPr>
            <a:r>
              <a:rPr lang="en-US" altLang="en-US" sz="3000" dirty="0" smtClean="0">
                <a:cs typeface="Times New Roman" panose="02020603050405020304" pitchFamily="18" charset="0"/>
              </a:rPr>
              <a:t>January 2 </a:t>
            </a:r>
            <a:r>
              <a:rPr lang="en-US" altLang="en-US" sz="3000" dirty="0" smtClean="0">
                <a:cs typeface="Times New Roman" panose="02020603050405020304" pitchFamily="18" charset="0"/>
              </a:rPr>
              <a:t>- 7, </a:t>
            </a:r>
            <a:r>
              <a:rPr lang="en-US" altLang="en-US" sz="3000" dirty="0" smtClean="0">
                <a:cs typeface="Times New Roman" panose="02020603050405020304" pitchFamily="18" charset="0"/>
              </a:rPr>
              <a:t>2015</a:t>
            </a:r>
            <a:endParaRPr lang="en-US" altLang="en-US" sz="3000" dirty="0" smtClean="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Pro-tem: </a:t>
            </a:r>
            <a:r>
              <a:rPr lang="en-US" altLang="en-US" sz="2000" b="0" dirty="0" smtClean="0">
                <a:cs typeface="Times New Roman" panose="02020603050405020304" pitchFamily="18" charset="0"/>
              </a:rPr>
              <a:t>Jonathan Segev (Intel)</a:t>
            </a:r>
            <a:endParaRPr lang="en-US" altLang="en-US" sz="1800" b="0" dirty="0" smtClean="0">
              <a:cs typeface="Times New Roman" panose="02020603050405020304" pitchFamily="18" charset="0"/>
            </a:endParaRP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C0DD7BF1-6316-4B11-9FE1-A04A16D60D2F}" type="slidenum">
              <a:rPr lang="en-US" altLang="en-US"/>
              <a:pPr/>
              <a:t>2</a:t>
            </a:fld>
            <a:endParaRPr lang="en-US" altLang="en-US"/>
          </a:p>
        </p:txBody>
      </p:sp>
      <p:sp>
        <p:nvSpPr>
          <p:cNvPr id="1741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
        <p:nvSpPr>
          <p:cNvPr id="1741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365E0F8-EC0D-4938-A3EB-5F40C73F6D5B}" type="slidenum">
              <a:rPr lang="en-US" altLang="en-US"/>
              <a:pPr/>
              <a:t>20</a:t>
            </a:fld>
            <a:endParaRPr lang="en-US" altLang="en-US"/>
          </a:p>
        </p:txBody>
      </p:sp>
      <p:sp>
        <p:nvSpPr>
          <p:cNvPr id="512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5120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
        <p:nvSpPr>
          <p:cNvPr id="5120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Study Group </a:t>
            </a:r>
            <a:r>
              <a:rPr lang="en-US" altLang="en-US" sz="3200" b="1" dirty="0" smtClean="0">
                <a:solidFill>
                  <a:schemeClr val="tx2"/>
                </a:solidFill>
              </a:rPr>
              <a:t>Timeline - TBD</a:t>
            </a:r>
            <a:endParaRPr lang="en-US" altLang="en-US" sz="2400" b="1"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323047873"/>
              </p:ext>
            </p:extLst>
          </p:nvPr>
        </p:nvGraphicFramePr>
        <p:xfrm>
          <a:off x="685800" y="1752600"/>
          <a:ext cx="7772400" cy="4497701"/>
        </p:xfrm>
        <a:graphic>
          <a:graphicData uri="http://schemas.openxmlformats.org/drawingml/2006/table">
            <a:tbl>
              <a:tblPr/>
              <a:tblGrid>
                <a:gridCol w="2286000"/>
                <a:gridCol w="5486400"/>
              </a:tblGrid>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January 2015</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Presentations on use cases and channel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March 2015</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44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May 2015</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Working Group Approval on PAR and CSD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6397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Nov. 2014 2015</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Executive Committee Approval on PAR and CSD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Nov. 2014 2015</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NesCom Approval on PAR and CSD</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7147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Sep. 2015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5924BFE8-4DED-4B6D-9F10-E741EE8A432E}" type="slidenum">
              <a:rPr lang="en-US" altLang="en-US"/>
              <a:pPr/>
              <a:t>21</a:t>
            </a:fld>
            <a:endParaRPr lang="en-US" altLang="en-US"/>
          </a:p>
        </p:txBody>
      </p:sp>
      <p:sp>
        <p:nvSpPr>
          <p:cNvPr id="522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5222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
        <p:nvSpPr>
          <p:cNvPr id="5222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Presentation</a:t>
            </a:r>
            <a:endParaRPr lang="en-US" altLang="en-US" sz="2400" b="1">
              <a:solidFill>
                <a:schemeClr val="tx2"/>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922118044"/>
              </p:ext>
            </p:extLst>
          </p:nvPr>
        </p:nvGraphicFramePr>
        <p:xfrm>
          <a:off x="685800" y="1752600"/>
          <a:ext cx="7772400" cy="2017714"/>
        </p:xfrm>
        <a:graphic>
          <a:graphicData uri="http://schemas.openxmlformats.org/drawingml/2006/table">
            <a:tbl>
              <a:tblPr firstRow="1" bandRow="1">
                <a:tableStyleId>{21E4AEA4-8DFA-4A89-87EB-49C32662AFE0}</a:tableStyleId>
              </a:tblPr>
              <a:tblGrid>
                <a:gridCol w="1380624"/>
                <a:gridCol w="1895976"/>
                <a:gridCol w="3276600"/>
                <a:gridCol w="1219200"/>
              </a:tblGrid>
              <a:tr h="371008">
                <a:tc>
                  <a:txBody>
                    <a:bodyPr/>
                    <a:lstStyle/>
                    <a:p>
                      <a:r>
                        <a:rPr lang="en-US" sz="1500" dirty="0" smtClean="0"/>
                        <a:t>Document No.</a:t>
                      </a:r>
                      <a:endParaRPr lang="en-US" sz="1500" dirty="0"/>
                    </a:p>
                  </a:txBody>
                  <a:tcPr marT="45741" marB="45741"/>
                </a:tc>
                <a:tc>
                  <a:txBody>
                    <a:bodyPr/>
                    <a:lstStyle/>
                    <a:p>
                      <a:r>
                        <a:rPr lang="en-US" sz="1500" dirty="0" smtClean="0"/>
                        <a:t>Presenter</a:t>
                      </a:r>
                      <a:endParaRPr lang="en-US" sz="1500" dirty="0"/>
                    </a:p>
                  </a:txBody>
                  <a:tcPr marT="45741" marB="45741"/>
                </a:tc>
                <a:tc>
                  <a:txBody>
                    <a:bodyPr/>
                    <a:lstStyle/>
                    <a:p>
                      <a:r>
                        <a:rPr lang="en-US" sz="1500" dirty="0" smtClean="0"/>
                        <a:t>Title</a:t>
                      </a:r>
                      <a:endParaRPr lang="en-US" sz="1500" dirty="0"/>
                    </a:p>
                  </a:txBody>
                  <a:tcPr marT="45741" marB="45741"/>
                </a:tc>
                <a:tc>
                  <a:txBody>
                    <a:bodyPr/>
                    <a:lstStyle/>
                    <a:p>
                      <a:r>
                        <a:rPr lang="en-US" sz="1500" dirty="0" smtClean="0"/>
                        <a:t>Topic</a:t>
                      </a:r>
                      <a:endParaRPr lang="en-US" sz="1500" dirty="0"/>
                    </a:p>
                  </a:txBody>
                  <a:tcPr marT="45741" marB="45741"/>
                </a:tc>
              </a:tr>
              <a:tr h="548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41" marB="457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41" marB="45741"/>
                </a:tc>
                <a:tc>
                  <a:txBody>
                    <a:bodyPr/>
                    <a:lstStyle/>
                    <a:p>
                      <a:endParaRPr lang="en-US" sz="1500" dirty="0"/>
                    </a:p>
                  </a:txBody>
                  <a:tcPr marT="45741" marB="45741"/>
                </a:tc>
                <a:tc>
                  <a:txBody>
                    <a:bodyPr/>
                    <a:lstStyle/>
                    <a:p>
                      <a:r>
                        <a:rPr lang="en-US" sz="1500" dirty="0" smtClean="0"/>
                        <a:t>Use Case</a:t>
                      </a:r>
                    </a:p>
                    <a:p>
                      <a:r>
                        <a:rPr lang="en-US" sz="1500" dirty="0" smtClean="0"/>
                        <a:t>PAR &amp; CSD</a:t>
                      </a:r>
                      <a:endParaRPr lang="en-US" sz="1500" dirty="0"/>
                    </a:p>
                  </a:txBody>
                  <a:tcPr marT="45741" marB="45741"/>
                </a:tc>
              </a:tr>
              <a:tr h="548893">
                <a:tc>
                  <a:txBody>
                    <a:bodyPr/>
                    <a:lstStyle/>
                    <a:p>
                      <a:endParaRPr lang="en-US" sz="1500" dirty="0"/>
                    </a:p>
                  </a:txBody>
                  <a:tcPr marT="45741" marB="45741"/>
                </a:tc>
                <a:tc>
                  <a:txBody>
                    <a:bodyPr/>
                    <a:lstStyle/>
                    <a:p>
                      <a:endParaRPr lang="en-US" sz="1500" dirty="0"/>
                    </a:p>
                  </a:txBody>
                  <a:tcPr marT="45741" marB="45741"/>
                </a:tc>
                <a:tc>
                  <a:txBody>
                    <a:bodyPr/>
                    <a:lstStyle/>
                    <a:p>
                      <a:endParaRPr lang="en-US" sz="1500" dirty="0"/>
                    </a:p>
                  </a:txBody>
                  <a:tcPr marT="45741" marB="45741"/>
                </a:tc>
                <a:tc>
                  <a:txBody>
                    <a:bodyPr/>
                    <a:lstStyle/>
                    <a:p>
                      <a:r>
                        <a:rPr lang="en-US" sz="1500" dirty="0" smtClean="0"/>
                        <a:t>Technical</a:t>
                      </a: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PAR &amp; CSD</a:t>
                      </a:r>
                    </a:p>
                  </a:txBody>
                  <a:tcPr marT="45741" marB="45741"/>
                </a:tc>
              </a:tr>
              <a:tr h="548893">
                <a:tc>
                  <a:txBody>
                    <a:bodyPr/>
                    <a:lstStyle/>
                    <a:p>
                      <a:endParaRPr lang="en-US" sz="1500" dirty="0"/>
                    </a:p>
                  </a:txBody>
                  <a:tcPr marT="45741" marB="45741"/>
                </a:tc>
                <a:tc>
                  <a:txBody>
                    <a:bodyPr/>
                    <a:lstStyle/>
                    <a:p>
                      <a:endParaRPr lang="en-US" sz="1500" dirty="0"/>
                    </a:p>
                  </a:txBody>
                  <a:tcPr marT="45741" marB="45741"/>
                </a:tc>
                <a:tc>
                  <a:txBody>
                    <a:bodyPr/>
                    <a:lstStyle/>
                    <a:p>
                      <a:endParaRPr lang="en-US" sz="1500" dirty="0"/>
                    </a:p>
                  </a:txBody>
                  <a:tcPr marT="45741" marB="45741"/>
                </a:tc>
                <a:tc>
                  <a:txBody>
                    <a:bodyPr/>
                    <a:lstStyle/>
                    <a:p>
                      <a:r>
                        <a:rPr lang="en-US" sz="1500" dirty="0" smtClean="0"/>
                        <a:t>Channel</a:t>
                      </a:r>
                      <a:r>
                        <a:rPr lang="en-US" sz="1500" baseline="0" dirty="0" smtClean="0"/>
                        <a:t> Modeling</a:t>
                      </a:r>
                      <a:endParaRPr lang="en-US" sz="1500" dirty="0"/>
                    </a:p>
                  </a:txBody>
                  <a:tcPr marT="45741" marB="45741"/>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B48914D3-121B-4B63-BECF-67A59DB1EC1F}" type="slidenum">
              <a:rPr lang="en-US" altLang="en-US"/>
              <a:pPr/>
              <a:t>22</a:t>
            </a:fld>
            <a:endParaRPr lang="en-US" altLang="en-US"/>
          </a:p>
        </p:txBody>
      </p:sp>
      <p:sp>
        <p:nvSpPr>
          <p:cNvPr id="53250" name="Rectangle 3"/>
          <p:cNvSpPr txBox="1">
            <a:spLocks noChangeArrowheads="1"/>
          </p:cNvSpPr>
          <p:nvPr/>
        </p:nvSpPr>
        <p:spPr bwMode="auto">
          <a:xfrm>
            <a:off x="685800" y="25146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3600" b="1" dirty="0"/>
              <a:t>Meeting Slot #2</a:t>
            </a:r>
          </a:p>
          <a:p>
            <a:pPr algn="just">
              <a:spcBef>
                <a:spcPct val="20000"/>
              </a:spcBef>
            </a:pPr>
            <a:r>
              <a:rPr lang="en-US" altLang="en-US" sz="3600" b="1" dirty="0" smtClean="0"/>
              <a:t>TBD</a:t>
            </a:r>
            <a:endParaRPr lang="en-US" altLang="en-US" sz="3600" b="1" dirty="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5325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53252"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C0336074-CE23-4012-A0F8-71CE9BF84794}" type="slidenum">
              <a:rPr lang="en-US" altLang="en-US"/>
              <a:pPr/>
              <a:t>23</a:t>
            </a:fld>
            <a:endParaRPr lang="en-US" altLang="en-US"/>
          </a:p>
        </p:txBody>
      </p:sp>
      <p:sp>
        <p:nvSpPr>
          <p:cNvPr id="5529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smtClean="0">
                <a:solidFill>
                  <a:schemeClr val="tx2"/>
                </a:solidFill>
              </a:rPr>
              <a:t>Slot 2 Agenda</a:t>
            </a:r>
            <a:endParaRPr lang="en-US" altLang="en-US" sz="3200" b="1" dirty="0">
              <a:solidFill>
                <a:schemeClr val="tx2"/>
              </a:solidFill>
            </a:endParaRPr>
          </a:p>
        </p:txBody>
      </p:sp>
      <p:sp>
        <p:nvSpPr>
          <p:cNvPr id="5529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000" dirty="0"/>
              <a:t>Call Meeting to Order</a:t>
            </a:r>
          </a:p>
          <a:p>
            <a:pPr algn="just">
              <a:spcBef>
                <a:spcPct val="20000"/>
              </a:spcBef>
              <a:buFontTx/>
              <a:buChar char="•"/>
            </a:pPr>
            <a:r>
              <a:rPr lang="en-US" altLang="en-US" sz="2000" dirty="0"/>
              <a:t>Patent Policy and Logistics</a:t>
            </a:r>
          </a:p>
          <a:p>
            <a:pPr algn="just">
              <a:spcBef>
                <a:spcPct val="20000"/>
              </a:spcBef>
              <a:buFontTx/>
              <a:buChar char="•"/>
            </a:pPr>
            <a:r>
              <a:rPr lang="en-US" altLang="en-US" sz="2000" dirty="0" smtClean="0"/>
              <a:t>Study Group Officers elections</a:t>
            </a:r>
            <a:endParaRPr lang="en-US" altLang="en-US" sz="2000" dirty="0"/>
          </a:p>
          <a:p>
            <a:pPr algn="just">
              <a:spcBef>
                <a:spcPct val="20000"/>
              </a:spcBef>
              <a:buFontTx/>
              <a:buChar char="•"/>
            </a:pPr>
            <a:r>
              <a:rPr lang="en-US" altLang="en-US" sz="2000" dirty="0"/>
              <a:t>Teleconference Schedule </a:t>
            </a:r>
          </a:p>
          <a:p>
            <a:pPr algn="just">
              <a:spcBef>
                <a:spcPct val="20000"/>
              </a:spcBef>
              <a:buFontTx/>
              <a:buChar char="•"/>
            </a:pPr>
            <a:r>
              <a:rPr lang="en-US" altLang="en-US" sz="2000" dirty="0" smtClean="0"/>
              <a:t>Adjourn.</a:t>
            </a:r>
            <a:endParaRPr lang="en-US" altLang="en-US" sz="2000" dirty="0"/>
          </a:p>
          <a:p>
            <a:pPr algn="just">
              <a:spcBef>
                <a:spcPct val="20000"/>
              </a:spcBef>
              <a:buFontTx/>
              <a:buChar char="•"/>
            </a:pPr>
            <a:endParaRPr lang="en-US" altLang="en-US" sz="2400" b="1" dirty="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553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5530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48D5383-51DE-4EB6-8AF7-9A2E11F028E2}" type="slidenum">
              <a:rPr lang="en-US" altLang="en-US"/>
              <a:pPr/>
              <a:t>24</a:t>
            </a:fld>
            <a:endParaRPr lang="en-US" altLang="en-US"/>
          </a:p>
        </p:txBody>
      </p:sp>
      <p:sp>
        <p:nvSpPr>
          <p:cNvPr id="563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56323"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
        <p:nvSpPr>
          <p:cNvPr id="5632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Presentation</a:t>
            </a:r>
            <a:endParaRPr lang="en-US" altLang="en-US" sz="2400" b="1">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876187212"/>
              </p:ext>
            </p:extLst>
          </p:nvPr>
        </p:nvGraphicFramePr>
        <p:xfrm>
          <a:off x="685800" y="1752600"/>
          <a:ext cx="7772400" cy="2032001"/>
        </p:xfrm>
        <a:graphic>
          <a:graphicData uri="http://schemas.openxmlformats.org/drawingml/2006/table">
            <a:tbl>
              <a:tblPr firstRow="1" bandRow="1">
                <a:tableStyleId>{21E4AEA4-8DFA-4A89-87EB-49C32662AFE0}</a:tableStyleId>
              </a:tblPr>
              <a:tblGrid>
                <a:gridCol w="1380624"/>
                <a:gridCol w="1895976"/>
                <a:gridCol w="3276600"/>
                <a:gridCol w="1219200"/>
              </a:tblGrid>
              <a:tr h="370800">
                <a:tc>
                  <a:txBody>
                    <a:bodyPr/>
                    <a:lstStyle/>
                    <a:p>
                      <a:r>
                        <a:rPr lang="en-US" sz="1500" dirty="0" smtClean="0"/>
                        <a:t>Document No.</a:t>
                      </a:r>
                      <a:endParaRPr lang="en-US" sz="1500" dirty="0"/>
                    </a:p>
                  </a:txBody>
                  <a:tcPr marT="45715" marB="45715"/>
                </a:tc>
                <a:tc>
                  <a:txBody>
                    <a:bodyPr/>
                    <a:lstStyle/>
                    <a:p>
                      <a:r>
                        <a:rPr lang="en-US" sz="1500" dirty="0" smtClean="0"/>
                        <a:t>Presenter</a:t>
                      </a:r>
                      <a:endParaRPr lang="en-US" sz="1500" dirty="0"/>
                    </a:p>
                  </a:txBody>
                  <a:tcPr marT="45715" marB="45715"/>
                </a:tc>
                <a:tc>
                  <a:txBody>
                    <a:bodyPr/>
                    <a:lstStyle/>
                    <a:p>
                      <a:r>
                        <a:rPr lang="en-US" sz="1500" dirty="0" smtClean="0"/>
                        <a:t>Title</a:t>
                      </a:r>
                      <a:endParaRPr lang="en-US" sz="1500" dirty="0"/>
                    </a:p>
                  </a:txBody>
                  <a:tcPr marT="45715" marB="45715"/>
                </a:tc>
                <a:tc>
                  <a:txBody>
                    <a:bodyPr/>
                    <a:lstStyle/>
                    <a:p>
                      <a:r>
                        <a:rPr lang="en-US" sz="1500" dirty="0" smtClean="0"/>
                        <a:t>Topic</a:t>
                      </a:r>
                      <a:endParaRPr lang="en-US" sz="1500" dirty="0"/>
                    </a:p>
                  </a:txBody>
                  <a:tcPr marT="45715" marB="45715"/>
                </a:tc>
              </a:tr>
              <a:tr h="548801">
                <a:tc>
                  <a:txBody>
                    <a:bodyPr/>
                    <a:lstStyle/>
                    <a:p>
                      <a:endParaRPr lang="en-US" sz="1500" dirty="0"/>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5" marB="45715"/>
                </a:tc>
                <a:tc>
                  <a:txBody>
                    <a:bodyPr/>
                    <a:lstStyle/>
                    <a:p>
                      <a:endParaRPr lang="en-US" sz="1500" dirty="0"/>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5" marB="45715"/>
                </a:tc>
              </a:tr>
              <a:tr h="370800">
                <a:tc>
                  <a:txBody>
                    <a:bodyPr/>
                    <a:lstStyle/>
                    <a:p>
                      <a:endParaRPr lang="en-US" sz="1500" dirty="0"/>
                    </a:p>
                  </a:txBody>
                  <a:tcPr marT="45715" marB="45715"/>
                </a:tc>
                <a:tc>
                  <a:txBody>
                    <a:bodyPr/>
                    <a:lstStyle/>
                    <a:p>
                      <a:endParaRPr lang="en-US" sz="1500" dirty="0"/>
                    </a:p>
                  </a:txBody>
                  <a:tcPr marT="45715" marB="45715"/>
                </a:tc>
                <a:tc>
                  <a:txBody>
                    <a:bodyPr/>
                    <a:lstStyle/>
                    <a:p>
                      <a:endParaRPr lang="en-US" sz="1500" dirty="0"/>
                    </a:p>
                  </a:txBody>
                  <a:tcPr marT="45715" marB="45715"/>
                </a:tc>
                <a:tc>
                  <a:txBody>
                    <a:bodyPr/>
                    <a:lstStyle/>
                    <a:p>
                      <a:endParaRPr lang="en-US" sz="1500" dirty="0"/>
                    </a:p>
                  </a:txBody>
                  <a:tcPr marT="45715" marB="45715"/>
                </a:tc>
              </a:tr>
              <a:tr h="370800">
                <a:tc>
                  <a:txBody>
                    <a:bodyPr/>
                    <a:lstStyle/>
                    <a:p>
                      <a:endParaRPr lang="en-US" sz="1500" dirty="0"/>
                    </a:p>
                  </a:txBody>
                  <a:tcPr marT="45715" marB="45715"/>
                </a:tc>
                <a:tc>
                  <a:txBody>
                    <a:bodyPr/>
                    <a:lstStyle/>
                    <a:p>
                      <a:endParaRPr lang="en-US" sz="1500" dirty="0"/>
                    </a:p>
                  </a:txBody>
                  <a:tcPr marT="45715" marB="45715"/>
                </a:tc>
                <a:tc>
                  <a:txBody>
                    <a:bodyPr/>
                    <a:lstStyle/>
                    <a:p>
                      <a:endParaRPr lang="en-US" sz="1500" dirty="0"/>
                    </a:p>
                  </a:txBody>
                  <a:tcPr marT="45715" marB="45715"/>
                </a:tc>
                <a:tc>
                  <a:txBody>
                    <a:bodyPr/>
                    <a:lstStyle/>
                    <a:p>
                      <a:endParaRPr lang="en-US" sz="1500" dirty="0"/>
                    </a:p>
                  </a:txBody>
                  <a:tcPr marT="45715" marB="45715"/>
                </a:tc>
              </a:tr>
              <a:tr h="370800">
                <a:tc>
                  <a:txBody>
                    <a:bodyPr/>
                    <a:lstStyle/>
                    <a:p>
                      <a:endParaRPr lang="en-US" sz="1500" dirty="0"/>
                    </a:p>
                  </a:txBody>
                  <a:tcPr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5" marB="45715"/>
                </a:tc>
                <a:tc>
                  <a:txBody>
                    <a:bodyPr/>
                    <a:lstStyle/>
                    <a:p>
                      <a:endParaRPr lang="en-US" sz="1500" dirty="0"/>
                    </a:p>
                  </a:txBody>
                  <a:tcPr marT="45715" marB="45715"/>
                </a:tc>
                <a:tc>
                  <a:txBody>
                    <a:bodyPr/>
                    <a:lstStyle/>
                    <a:p>
                      <a:endParaRPr lang="en-US" sz="1500" dirty="0"/>
                    </a:p>
                  </a:txBody>
                  <a:tcPr marT="45715" marB="45715"/>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0FEA408-62FF-4705-9186-989F2FD22D62}" type="slidenum">
              <a:rPr lang="en-US" altLang="en-US"/>
              <a:pPr/>
              <a:t>25</a:t>
            </a:fld>
            <a:endParaRPr lang="en-US" altLang="en-US"/>
          </a:p>
        </p:txBody>
      </p:sp>
      <p:sp>
        <p:nvSpPr>
          <p:cNvPr id="59394"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Goals for </a:t>
            </a:r>
            <a:r>
              <a:rPr lang="en-US" altLang="en-US" sz="3200" b="1" dirty="0" smtClean="0">
                <a:solidFill>
                  <a:schemeClr val="tx2"/>
                </a:solidFill>
              </a:rPr>
              <a:t>March 2015</a:t>
            </a:r>
            <a:endParaRPr lang="en-US" altLang="en-US" sz="3200" b="1" dirty="0">
              <a:solidFill>
                <a:schemeClr val="tx2"/>
              </a:solidFill>
            </a:endParaRPr>
          </a:p>
        </p:txBody>
      </p:sp>
      <p:sp>
        <p:nvSpPr>
          <p:cNvPr id="59395"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TBD</a:t>
            </a:r>
            <a:endParaRPr lang="en-US" altLang="en-US" sz="2400" b="1" dirty="0"/>
          </a:p>
          <a:p>
            <a:pPr lvl="1" algn="just">
              <a:spcBef>
                <a:spcPct val="20000"/>
              </a:spcBef>
              <a:buFontTx/>
              <a:buChar char="–"/>
            </a:pPr>
            <a:endParaRPr lang="en-US" altLang="en-US" sz="2000" dirty="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5939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59397"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FC41F9BA-785F-4A57-88B4-8ED217D6BC1B}" type="slidenum">
              <a:rPr lang="en-US" altLang="en-US"/>
              <a:pPr/>
              <a:t>26</a:t>
            </a:fld>
            <a:endParaRPr lang="en-US" altLang="en-US"/>
          </a:p>
        </p:txBody>
      </p:sp>
      <p:sp>
        <p:nvSpPr>
          <p:cNvPr id="6144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dirty="0">
                <a:solidFill>
                  <a:schemeClr val="tx2"/>
                </a:solidFill>
              </a:rPr>
              <a:t>Teleconference </a:t>
            </a:r>
            <a:r>
              <a:rPr lang="en-US" altLang="en-US" sz="3200" b="1" dirty="0" smtClean="0">
                <a:solidFill>
                  <a:schemeClr val="tx2"/>
                </a:solidFill>
              </a:rPr>
              <a:t>Schedule - TBD</a:t>
            </a:r>
            <a:endParaRPr lang="en-US" altLang="en-US" sz="3200" b="1" dirty="0">
              <a:solidFill>
                <a:schemeClr val="tx2"/>
              </a:solidFill>
            </a:endParaRPr>
          </a:p>
        </p:txBody>
      </p:sp>
      <p:sp>
        <p:nvSpPr>
          <p:cNvPr id="61443"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buFontTx/>
              <a:buChar char="•"/>
            </a:pPr>
            <a:r>
              <a:rPr lang="en-US" altLang="en-US" sz="2400" b="1" dirty="0" smtClean="0"/>
              <a:t>February week of the 9</a:t>
            </a:r>
            <a:r>
              <a:rPr lang="en-US" altLang="en-US" sz="2400" b="1" baseline="30000" dirty="0" smtClean="0"/>
              <a:t>th</a:t>
            </a:r>
            <a:r>
              <a:rPr lang="en-US" altLang="en-US" sz="2400" b="1" dirty="0" smtClean="0"/>
              <a:t>.</a:t>
            </a:r>
          </a:p>
          <a:p>
            <a:pPr algn="just">
              <a:spcBef>
                <a:spcPct val="20000"/>
              </a:spcBef>
              <a:buFontTx/>
              <a:buChar char="•"/>
            </a:pPr>
            <a:r>
              <a:rPr lang="en-US" altLang="en-US" sz="2400" b="1" dirty="0" smtClean="0"/>
              <a:t>February week of 23</a:t>
            </a:r>
            <a:r>
              <a:rPr lang="en-US" altLang="en-US" sz="2400" b="1" baseline="30000" dirty="0" smtClean="0"/>
              <a:t>rd</a:t>
            </a:r>
            <a:endParaRPr lang="en-US" altLang="en-US" sz="2000" dirty="0" smtClean="0"/>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614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61445"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0DF4F4C1-1DB8-4661-868B-D1F31CE9BFBC}" type="slidenum">
              <a:rPr lang="en-US" altLang="en-US"/>
              <a:pPr/>
              <a:t>3</a:t>
            </a:fld>
            <a:endParaRPr lang="en-US" altLang="en-US"/>
          </a:p>
        </p:txBody>
      </p:sp>
      <p:sp>
        <p:nvSpPr>
          <p:cNvPr id="19458"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just">
              <a:spcBef>
                <a:spcPct val="20000"/>
              </a:spcBef>
            </a:pPr>
            <a:r>
              <a:rPr lang="en-US" altLang="en-US" sz="2400" b="1" dirty="0"/>
              <a:t>This presentation contains the IEEE 802.11 </a:t>
            </a:r>
            <a:r>
              <a:rPr lang="en-US" altLang="en-US" sz="2400" b="1" dirty="0" smtClean="0"/>
              <a:t>NGP (Next Generation Positioning) Study </a:t>
            </a:r>
            <a:r>
              <a:rPr lang="en-US" altLang="en-US" sz="2400" b="1" dirty="0"/>
              <a:t>Group agenda for the </a:t>
            </a:r>
            <a:r>
              <a:rPr lang="en-US" altLang="en-US" sz="2400" b="1" dirty="0" smtClean="0"/>
              <a:t>January 2015 session</a:t>
            </a:r>
            <a:r>
              <a:rPr lang="en-US" altLang="en-US" sz="2400" b="1" dirty="0"/>
              <a:t>.</a:t>
            </a:r>
          </a:p>
          <a:p>
            <a:pPr lvl="1">
              <a:spcBef>
                <a:spcPct val="20000"/>
              </a:spcBef>
              <a:buFontTx/>
              <a:buChar char="–"/>
            </a:pPr>
            <a:endParaRPr lang="en-US" altLang="en-US" sz="2000" dirty="0"/>
          </a:p>
          <a:p>
            <a:pPr lvl="1">
              <a:spcBef>
                <a:spcPct val="20000"/>
              </a:spcBef>
              <a:buFontTx/>
              <a:buChar char="–"/>
            </a:pPr>
            <a:endParaRPr lang="en-US" altLang="en-US" sz="2000" dirty="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3200" b="1">
                <a:solidFill>
                  <a:schemeClr val="tx2"/>
                </a:solidFill>
              </a:rPr>
              <a:t>Abstract</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smtClean="0"/>
              <a:t>November 2014</a:t>
            </a:r>
          </a:p>
        </p:txBody>
      </p:sp>
      <p:sp>
        <p:nvSpPr>
          <p:cNvPr id="19461" name="Footer Placeholder 4"/>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smtClean="0"/>
              <a:t>Jonathan Segev (Intel)</a:t>
            </a:r>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BC39666-1D8A-4A99-B298-3D26DD768C8E}" type="slidenum">
              <a:rPr lang="en-US" altLang="en-US" sz="1200" b="0"/>
              <a:pPr>
                <a:spcBef>
                  <a:spcPct val="0"/>
                </a:spcBef>
                <a:buFontTx/>
                <a:buNone/>
              </a:pPr>
              <a:t>4</a:t>
            </a:fld>
            <a:endParaRPr lang="en-US" altLang="en-US" sz="1200" b="0"/>
          </a:p>
        </p:txBody>
      </p:sp>
      <p:sp>
        <p:nvSpPr>
          <p:cNvPr id="4099"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0715A751-83D8-4AAE-BCB8-0604CB515304}" type="slidenum">
              <a:rPr lang="en-US" altLang="en-US" sz="1200" b="0"/>
              <a:pPr algn="ctr">
                <a:spcBef>
                  <a:spcPct val="0"/>
                </a:spcBef>
                <a:buFontTx/>
                <a:buNone/>
              </a:pPr>
              <a:t>4</a:t>
            </a:fld>
            <a:endParaRPr lang="en-US" altLang="en-US" sz="1200" b="0"/>
          </a:p>
        </p:txBody>
      </p:sp>
      <p:sp>
        <p:nvSpPr>
          <p:cNvPr id="4100" name="Rectangle 2"/>
          <p:cNvSpPr>
            <a:spLocks noGrp="1" noChangeArrowheads="1"/>
          </p:cNvSpPr>
          <p:nvPr>
            <p:ph type="title" idx="4294967295"/>
          </p:nvPr>
        </p:nvSpPr>
        <p:spPr>
          <a:xfrm>
            <a:off x="685800" y="685800"/>
            <a:ext cx="7772400" cy="762000"/>
          </a:xfrm>
        </p:spPr>
        <p:txBody>
          <a:bodyPr/>
          <a:lstStyle/>
          <a:p>
            <a:r>
              <a:rPr lang="en-US" altLang="en-US" smtClean="0"/>
              <a:t>Attendance, Voting &amp; Document Status</a:t>
            </a:r>
          </a:p>
        </p:txBody>
      </p:sp>
      <p:sp>
        <p:nvSpPr>
          <p:cNvPr id="4101" name="Rectangle 3"/>
          <p:cNvSpPr>
            <a:spLocks noGrp="1" noChangeArrowheads="1"/>
          </p:cNvSpPr>
          <p:nvPr>
            <p:ph type="body" idx="4294967295"/>
          </p:nvPr>
        </p:nvSpPr>
        <p:spPr>
          <a:xfrm>
            <a:off x="304800" y="1752600"/>
            <a:ext cx="8686800" cy="4724400"/>
          </a:xfrm>
        </p:spPr>
        <p:txBody>
          <a:bodyPr/>
          <a:lstStyle/>
          <a:p>
            <a:r>
              <a:rPr lang="en-US" altLang="en-US" sz="2000" b="0" dirty="0" smtClean="0"/>
              <a:t>Make sure your badges are correct </a:t>
            </a:r>
          </a:p>
          <a:p>
            <a:endParaRPr lang="en-US" altLang="en-US" sz="2000" b="0" dirty="0" smtClean="0"/>
          </a:p>
          <a:p>
            <a:r>
              <a:rPr lang="en-US" altLang="en-US" sz="2000" b="0" dirty="0" smtClean="0"/>
              <a:t>Please announce your affiliation when you first address the group during a meeting slot</a:t>
            </a:r>
          </a:p>
          <a:p>
            <a:endParaRPr lang="en-US" altLang="en-US" sz="2000" b="0" dirty="0" smtClean="0"/>
          </a:p>
          <a:p>
            <a:r>
              <a:rPr lang="en-US" altLang="en-US" sz="2000" b="0" dirty="0" smtClean="0"/>
              <a:t>If you plan to make a submission be sure it does not contain company logos or advertising</a:t>
            </a:r>
          </a:p>
          <a:p>
            <a:endParaRPr lang="en-US" altLang="en-US" sz="2000" b="0" dirty="0" smtClean="0"/>
          </a:p>
          <a:p>
            <a:r>
              <a:rPr lang="en-US" altLang="en-US" sz="2000" b="0" dirty="0" smtClean="0"/>
              <a:t>Questions on Voting status, Ballot pool, Access to Reflector, Documentation,  member</a:t>
            </a:r>
            <a:r>
              <a:rPr lang="ja-JP" altLang="en-US" sz="2000" b="0" dirty="0" smtClean="0"/>
              <a:t>’</a:t>
            </a:r>
            <a:r>
              <a:rPr lang="en-US" altLang="ja-JP" sz="2000" b="0" dirty="0" smtClean="0"/>
              <a:t>s area</a:t>
            </a:r>
          </a:p>
          <a:p>
            <a:pPr lvl="1"/>
            <a:r>
              <a:rPr lang="en-US" altLang="en-US" dirty="0" smtClean="0"/>
              <a:t>see Jon Rosdahl – Jon.Rosdahl@csr.com</a:t>
            </a:r>
            <a:endParaRPr lang="en-US" altLang="en-US" sz="1800" dirty="0" smtClean="0"/>
          </a:p>
          <a:p>
            <a:pPr lvl="1"/>
            <a:endParaRPr lang="en-US" altLang="en-US" sz="1800" dirty="0" smtClean="0"/>
          </a:p>
          <a:p>
            <a:r>
              <a:rPr lang="en-US" altLang="en-US" sz="2000" b="0" dirty="0" smtClean="0"/>
              <a:t>Cell Phones Silent or Off</a:t>
            </a:r>
          </a:p>
          <a:p>
            <a:pPr lvl="1"/>
            <a:endParaRPr lang="en-US" altLang="en-US" sz="1800" dirty="0" smtClean="0"/>
          </a:p>
        </p:txBody>
      </p:sp>
      <p:sp>
        <p:nvSpPr>
          <p:cNvPr id="410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r>
              <a:rPr lang="en-US" altLang="en-US" sz="1200" b="0" dirty="0" smtClean="0"/>
              <a:t>)</a:t>
            </a:r>
          </a:p>
        </p:txBody>
      </p:sp>
      <p:sp>
        <p:nvSpPr>
          <p:cNvPr id="410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September 2014</a:t>
            </a:r>
          </a:p>
        </p:txBody>
      </p:sp>
    </p:spTree>
    <p:extLst>
      <p:ext uri="{BB962C8B-B14F-4D97-AF65-F5344CB8AC3E}">
        <p14:creationId xmlns:p14="http://schemas.microsoft.com/office/powerpoint/2010/main" val="361259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EFA5A62-D7B0-4208-A932-9928D69165AB}" type="slidenum">
              <a:rPr lang="en-US" altLang="en-US" sz="1200" b="0"/>
              <a:pPr>
                <a:spcBef>
                  <a:spcPct val="0"/>
                </a:spcBef>
                <a:buFontTx/>
                <a:buNone/>
              </a:pPr>
              <a:t>5</a:t>
            </a:fld>
            <a:endParaRPr lang="en-US" altLang="en-US" sz="1200" b="0"/>
          </a:p>
        </p:txBody>
      </p:sp>
      <p:sp>
        <p:nvSpPr>
          <p:cNvPr id="512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200" b="0"/>
              <a:t>Slide </a:t>
            </a:r>
            <a:fld id="{70791D5A-D10E-445B-8C5C-84CD74A60AC3}" type="slidenum">
              <a:rPr lang="en-US" altLang="en-US" sz="1200" b="0"/>
              <a:pPr algn="ctr">
                <a:spcBef>
                  <a:spcPct val="0"/>
                </a:spcBef>
                <a:buFontTx/>
                <a:buNone/>
              </a:pPr>
              <a:t>5</a:t>
            </a:fld>
            <a:endParaRPr lang="en-US" altLang="en-US" sz="1200" b="0"/>
          </a:p>
        </p:txBody>
      </p:sp>
      <p:sp>
        <p:nvSpPr>
          <p:cNvPr id="5124" name="Rectangle 2"/>
          <p:cNvSpPr>
            <a:spLocks noGrp="1" noChangeArrowheads="1"/>
          </p:cNvSpPr>
          <p:nvPr>
            <p:ph type="title" idx="4294967295"/>
          </p:nvPr>
        </p:nvSpPr>
        <p:spPr/>
        <p:txBody>
          <a:bodyPr/>
          <a:lstStyle/>
          <a:p>
            <a:r>
              <a:rPr lang="en-US" altLang="en-US" smtClean="0"/>
              <a:t>Attendance</a:t>
            </a:r>
          </a:p>
        </p:txBody>
      </p:sp>
      <p:sp>
        <p:nvSpPr>
          <p:cNvPr id="5125" name="Rectangle 3"/>
          <p:cNvSpPr>
            <a:spLocks noGrp="1" noChangeArrowheads="1"/>
          </p:cNvSpPr>
          <p:nvPr>
            <p:ph type="body" idx="4294967295"/>
          </p:nvPr>
        </p:nvSpPr>
        <p:spPr>
          <a:xfrm>
            <a:off x="381000" y="1600200"/>
            <a:ext cx="8077200" cy="4495800"/>
          </a:xfrm>
        </p:spPr>
        <p:txBody>
          <a:bodyPr/>
          <a:lstStyle/>
          <a:p>
            <a:pPr marL="457200" indent="-457200"/>
            <a:r>
              <a:rPr lang="en-US" altLang="en-US" dirty="0" smtClean="0">
                <a:hlinkClick r:id="rId2"/>
              </a:rPr>
              <a:t>https://imat.ieee.org/attendance</a:t>
            </a:r>
            <a:r>
              <a:rPr lang="en-US" altLang="en-US" dirty="0" smtClean="0"/>
              <a:t> </a:t>
            </a:r>
            <a:endParaRPr lang="en-US" altLang="en-US" sz="3600" dirty="0" smtClean="0"/>
          </a:p>
          <a:p>
            <a:pPr marL="0" indent="0">
              <a:buNone/>
            </a:pPr>
            <a:endParaRPr lang="en-US" altLang="en-US" b="0" kern="1200" dirty="0" smtClean="0">
              <a:ea typeface="+mn-ea"/>
              <a:cs typeface="+mn-cs"/>
            </a:endParaRPr>
          </a:p>
          <a:p>
            <a:pPr lvl="1"/>
            <a:r>
              <a:rPr lang="en-US" altLang="en-US" dirty="0" smtClean="0"/>
              <a:t>You must register before logging attendance.</a:t>
            </a:r>
          </a:p>
          <a:p>
            <a:pPr lvl="1"/>
            <a:r>
              <a:rPr lang="en-US" altLang="en-US" dirty="0" smtClean="0"/>
              <a:t>You must log attendance during each 2 hour session.</a:t>
            </a:r>
          </a:p>
          <a:p>
            <a:pPr marL="457200" indent="-457200">
              <a:spcBef>
                <a:spcPct val="0"/>
              </a:spcBef>
              <a:buFontTx/>
              <a:buNone/>
            </a:pPr>
            <a:endParaRPr lang="en-US" altLang="en-US" sz="2000" dirty="0" smtClean="0"/>
          </a:p>
        </p:txBody>
      </p:sp>
      <p:sp>
        <p:nvSpPr>
          <p:cNvPr id="51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endParaRPr lang="en-US" altLang="en-US" sz="1200" b="0" dirty="0" smtClean="0"/>
          </a:p>
        </p:txBody>
      </p:sp>
      <p:sp>
        <p:nvSpPr>
          <p:cNvPr id="512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September 2014</a:t>
            </a:r>
          </a:p>
        </p:txBody>
      </p:sp>
    </p:spTree>
    <p:extLst>
      <p:ext uri="{BB962C8B-B14F-4D97-AF65-F5344CB8AC3E}">
        <p14:creationId xmlns:p14="http://schemas.microsoft.com/office/powerpoint/2010/main" val="1350221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C836934A-A079-4011-903B-E20997A6CD74}" type="slidenum">
              <a:rPr lang="en-US" altLang="en-US" sz="1200" b="0"/>
              <a:pPr>
                <a:spcBef>
                  <a:spcPct val="0"/>
                </a:spcBef>
                <a:buFontTx/>
                <a:buNone/>
              </a:pPr>
              <a:t>6</a:t>
            </a:fld>
            <a:endParaRPr lang="en-US" altLang="en-US" sz="1200" b="0"/>
          </a:p>
        </p:txBody>
      </p:sp>
      <p:sp>
        <p:nvSpPr>
          <p:cNvPr id="717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717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3"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
        <p:nvSpPr>
          <p:cNvPr id="71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endParaRPr lang="en-US" altLang="en-US" sz="1200" b="0" dirty="0" smtClean="0"/>
          </a:p>
        </p:txBody>
      </p:sp>
      <p:sp>
        <p:nvSpPr>
          <p:cNvPr id="717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September 2014</a:t>
            </a:r>
          </a:p>
        </p:txBody>
      </p:sp>
    </p:spTree>
    <p:extLst>
      <p:ext uri="{BB962C8B-B14F-4D97-AF65-F5344CB8AC3E}">
        <p14:creationId xmlns:p14="http://schemas.microsoft.com/office/powerpoint/2010/main" val="162739488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D21BB70A-F1D3-40A9-804D-2010CAFA9CEF}" type="slidenum">
              <a:rPr lang="en-US" altLang="en-US" sz="1200" b="0"/>
              <a:pPr>
                <a:spcBef>
                  <a:spcPct val="0"/>
                </a:spcBef>
                <a:buFontTx/>
                <a:buNone/>
              </a:pPr>
              <a:t>7</a:t>
            </a:fld>
            <a:endParaRPr lang="en-US" altLang="en-US" sz="1200" b="0"/>
          </a:p>
        </p:txBody>
      </p:sp>
      <p:sp>
        <p:nvSpPr>
          <p:cNvPr id="819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819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2000" u="sng">
              <a:solidFill>
                <a:schemeClr val="tx2"/>
              </a:solidFill>
              <a:latin typeface="Helvetica" panose="020B0604020202020204" pitchFamily="34" charset="0"/>
            </a:endParaRPr>
          </a:p>
        </p:txBody>
      </p:sp>
      <p:sp>
        <p:nvSpPr>
          <p:cNvPr id="819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81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endParaRPr lang="en-US" altLang="en-US" sz="1200" b="0" dirty="0" smtClean="0"/>
          </a:p>
        </p:txBody>
      </p:sp>
      <p:sp>
        <p:nvSpPr>
          <p:cNvPr id="819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September 2014</a:t>
            </a:r>
          </a:p>
        </p:txBody>
      </p:sp>
    </p:spTree>
    <p:extLst>
      <p:ext uri="{BB962C8B-B14F-4D97-AF65-F5344CB8AC3E}">
        <p14:creationId xmlns:p14="http://schemas.microsoft.com/office/powerpoint/2010/main" val="189255899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1F138EE4-3382-406F-9854-CB251A2B3E28}" type="slidenum">
              <a:rPr lang="en-US" altLang="en-US" sz="1200" b="0"/>
              <a:pPr>
                <a:spcBef>
                  <a:spcPct val="0"/>
                </a:spcBef>
                <a:buFontTx/>
                <a:buNone/>
              </a:pPr>
              <a:t>8</a:t>
            </a:fld>
            <a:endParaRPr lang="en-US" altLang="en-US" sz="1200" b="0"/>
          </a:p>
        </p:txBody>
      </p:sp>
      <p:sp>
        <p:nvSpPr>
          <p:cNvPr id="921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922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anose="02020603050405020304" pitchFamily="18" charset="0"/>
              </a:rPr>
              <a:t>	</a:t>
            </a:r>
            <a:r>
              <a:rPr lang="en-US" altLang="en-US"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anose="02020603050405020304"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anose="02020603050405020304"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9221"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92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endParaRPr lang="en-US" altLang="en-US" sz="1200" b="0" dirty="0" smtClean="0"/>
          </a:p>
        </p:txBody>
      </p:sp>
      <p:sp>
        <p:nvSpPr>
          <p:cNvPr id="922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September 2014</a:t>
            </a:r>
          </a:p>
        </p:txBody>
      </p:sp>
    </p:spTree>
    <p:extLst>
      <p:ext uri="{BB962C8B-B14F-4D97-AF65-F5344CB8AC3E}">
        <p14:creationId xmlns:p14="http://schemas.microsoft.com/office/powerpoint/2010/main" val="3259179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5C74D73-438C-4BB2-B421-F38C681CB909}" type="slidenum">
              <a:rPr lang="en-US" altLang="en-US" sz="1200" b="0"/>
              <a:pPr>
                <a:spcBef>
                  <a:spcPct val="0"/>
                </a:spcBef>
                <a:buFontTx/>
                <a:buNone/>
              </a:pPr>
              <a:t>9</a:t>
            </a:fld>
            <a:endParaRPr lang="en-US" altLang="en-US" sz="1200" b="0"/>
          </a:p>
        </p:txBody>
      </p:sp>
      <p:sp>
        <p:nvSpPr>
          <p:cNvPr id="10243" name="Rectangle 2"/>
          <p:cNvSpPr>
            <a:spLocks noGrp="1" noChangeArrowheads="1"/>
          </p:cNvSpPr>
          <p:nvPr>
            <p:ph type="title"/>
          </p:nvPr>
        </p:nvSpPr>
        <p:spPr/>
        <p:txBody>
          <a:bodyPr/>
          <a:lstStyle/>
          <a:p>
            <a:r>
              <a:rPr lang="en-US" altLang="en-US" smtClean="0"/>
              <a:t>Call for Potentially Essential Patents</a:t>
            </a:r>
          </a:p>
        </p:txBody>
      </p:sp>
      <p:sp>
        <p:nvSpPr>
          <p:cNvPr id="1024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Jonathan Segev (Intel)</a:t>
            </a:r>
            <a:endParaRPr lang="en-US" altLang="en-US" sz="1200" b="0" dirty="0" smtClean="0"/>
          </a:p>
        </p:txBody>
      </p:sp>
      <p:sp>
        <p:nvSpPr>
          <p:cNvPr id="102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smtClean="0"/>
              <a:t>September 2014</a:t>
            </a:r>
          </a:p>
        </p:txBody>
      </p:sp>
    </p:spTree>
    <p:extLst>
      <p:ext uri="{BB962C8B-B14F-4D97-AF65-F5344CB8AC3E}">
        <p14:creationId xmlns:p14="http://schemas.microsoft.com/office/powerpoint/2010/main" val="534766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20570</TotalTime>
  <Words>1368</Words>
  <Application>Microsoft Office PowerPoint</Application>
  <PresentationFormat>On-screen Show (4:3)</PresentationFormat>
  <Paragraphs>362</Paragraphs>
  <Slides>26</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Times New Roman</vt:lpstr>
      <vt:lpstr>MS PGothic</vt:lpstr>
      <vt:lpstr>Arial</vt:lpstr>
      <vt:lpstr>MS PGothic</vt:lpstr>
      <vt:lpstr>Helvetica</vt:lpstr>
      <vt:lpstr>Wingdings</vt:lpstr>
      <vt:lpstr>802-11-Submission</vt:lpstr>
      <vt:lpstr>Microsoft Word 97 - 2003 Document</vt:lpstr>
      <vt:lpstr>NGP SG January 2015 Agenda</vt:lpstr>
      <vt:lpstr>IEEE 802.11 Next Generation Positioning  Study Group</vt:lpstr>
      <vt:lpstr>PowerPoint Presentation</vt:lpstr>
      <vt:lpstr>Attendance, Voting &amp; Document Status</vt:lpstr>
      <vt:lpstr>Attendance</vt:lpstr>
      <vt:lpstr>Instructions for the WG Chair</vt:lpstr>
      <vt:lpstr>Participants, Patents, and Duty to Inform</vt:lpstr>
      <vt:lpstr>Patent Related Links</vt:lpstr>
      <vt:lpstr>Call for Potentially Essential Patents</vt:lpstr>
      <vt:lpstr>Other Guidelines for IEEE WG Meetings</vt:lpstr>
      <vt:lpstr>Current IEEE-SA Rules</vt:lpstr>
      <vt:lpstr>Current IEEE 802 Procedures </vt:lpstr>
      <vt:lpstr>PowerPoint Presentation</vt:lpstr>
      <vt:lpstr>Reminder of SG rules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January 2014 Agenda</dc:title>
  <dc:subject/>
  <dc:creator>Jonathan Segev</dc:creator>
  <cp:keywords/>
  <dc:description/>
  <cp:lastModifiedBy>Segev, Jonathan</cp:lastModifiedBy>
  <cp:revision>1358</cp:revision>
  <cp:lastPrinted>2014-11-04T15:04:57Z</cp:lastPrinted>
  <dcterms:created xsi:type="dcterms:W3CDTF">2007-04-17T18:10:23Z</dcterms:created>
  <dcterms:modified xsi:type="dcterms:W3CDTF">2014-11-18T11:24:32Z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ies>
</file>