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520" y="-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96" d="100"/>
          <a:sy n="196" d="100"/>
        </p:scale>
        <p:origin x="-320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140" y="96838"/>
            <a:ext cx="245301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  <a:r>
              <a:rPr lang="en-US" dirty="0" smtClean="0"/>
              <a:t>-14/1508r0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0088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47221" y="8985250"/>
            <a:ext cx="173293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Reuss, Unaffiliated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Edward Reuss, Unaffiliated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6516216" y="6475413"/>
            <a:ext cx="2026122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Reuss, Unaffiliated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802.11-14/1508r0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08012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Link Margin Comments </a:t>
            </a:r>
            <a:br>
              <a:rPr lang="en-US" dirty="0"/>
            </a:br>
            <a:r>
              <a:rPr lang="en-US" dirty="0"/>
              <a:t>on Letter Ballot 203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335027"/>
              </p:ext>
            </p:extLst>
          </p:nvPr>
        </p:nvGraphicFramePr>
        <p:xfrm>
          <a:off x="539552" y="2492896"/>
          <a:ext cx="81565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5000" imgH="1117600" progId="Word.Document.8">
                  <p:embed/>
                </p:oleObj>
              </mc:Choice>
              <mc:Fallback>
                <p:oleObj name="Document" r:id="rId4" imgW="8255000" imgH="111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92896"/>
                        <a:ext cx="815657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Problem</a:t>
            </a:r>
            <a:br>
              <a:rPr lang="en-US" dirty="0"/>
            </a:br>
            <a:r>
              <a:rPr lang="en-US" dirty="0"/>
              <a:t>Link Margin Index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Draft P802.11ah_D3.0 defines the “Open-Loop Link Margin Index” </a:t>
            </a:r>
            <a:r>
              <a:rPr lang="en-US" sz="2000" i="1" dirty="0"/>
              <a:t>(sic) </a:t>
            </a:r>
            <a:r>
              <a:rPr lang="en-US" sz="2000" dirty="0"/>
              <a:t>as follows:</a:t>
            </a:r>
          </a:p>
          <a:p>
            <a:pPr lvl="1"/>
            <a:r>
              <a:rPr lang="en-US" sz="1800" dirty="0"/>
              <a:t>“(-128+</a:t>
            </a:r>
            <a:r>
              <a:rPr lang="en-US" sz="1800" i="1" dirty="0"/>
              <a:t>D</a:t>
            </a:r>
            <a:r>
              <a:rPr lang="en-US" sz="1800" dirty="0"/>
              <a:t>x0.5)</a:t>
            </a:r>
            <a:r>
              <a:rPr lang="en-US" sz="1800" dirty="0" err="1"/>
              <a:t>dBm</a:t>
            </a:r>
            <a:r>
              <a:rPr lang="en-US" sz="1800" dirty="0"/>
              <a:t>, where </a:t>
            </a:r>
            <a:r>
              <a:rPr lang="en-US" sz="1800" i="1" dirty="0"/>
              <a:t>D</a:t>
            </a:r>
            <a:r>
              <a:rPr lang="en-US" sz="1800" dirty="0"/>
              <a:t> is an unsigned integer number shown in Open-Loop Link Margin Index field.”</a:t>
            </a:r>
          </a:p>
          <a:p>
            <a:r>
              <a:rPr lang="en-US" sz="2000" dirty="0"/>
              <a:t>Assume, by inference, that </a:t>
            </a:r>
            <a:r>
              <a:rPr lang="en-US" sz="2000" i="1" dirty="0"/>
              <a:t>D</a:t>
            </a:r>
            <a:r>
              <a:rPr lang="en-US" sz="2000" dirty="0"/>
              <a:t> was intended to be the “Open-Loop Link Margin” (actually the Maximum Link Path Loss)</a:t>
            </a:r>
          </a:p>
          <a:p>
            <a:pPr lvl="1"/>
            <a:r>
              <a:rPr lang="en-US" sz="1800" dirty="0"/>
              <a:t>Measured in dB</a:t>
            </a:r>
          </a:p>
          <a:p>
            <a:pPr lvl="1"/>
            <a:r>
              <a:rPr lang="en-US" sz="1800" dirty="0"/>
              <a:t>Represented as a real number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Recommend define D in this manner</a:t>
            </a:r>
            <a:endParaRPr lang="en-US" sz="1800" dirty="0"/>
          </a:p>
          <a:p>
            <a:r>
              <a:rPr lang="en-US" sz="2000" dirty="0"/>
              <a:t>The “Index</a:t>
            </a:r>
            <a:r>
              <a:rPr lang="en-US" sz="2000" dirty="0" smtClean="0"/>
              <a:t>” </a:t>
            </a:r>
            <a:r>
              <a:rPr lang="en-US" sz="2000" dirty="0"/>
              <a:t>value </a:t>
            </a:r>
            <a:r>
              <a:rPr lang="en-US" sz="2000" dirty="0" smtClean="0"/>
              <a:t>should be defined as “</a:t>
            </a:r>
            <a:r>
              <a:rPr lang="en-US" sz="2000" dirty="0" err="1" smtClean="0"/>
              <a:t>int</a:t>
            </a:r>
            <a:r>
              <a:rPr lang="en-US" sz="2000" dirty="0"/>
              <a:t>(-128+</a:t>
            </a:r>
            <a:r>
              <a:rPr lang="en-US" sz="2000" i="1" dirty="0"/>
              <a:t>D</a:t>
            </a:r>
            <a:r>
              <a:rPr lang="en-US" sz="2000" dirty="0"/>
              <a:t>x0.5</a:t>
            </a:r>
            <a:r>
              <a:rPr lang="en-US" sz="2000" dirty="0" smtClean="0"/>
              <a:t>)”</a:t>
            </a:r>
            <a:endParaRPr lang="en-US" sz="2000" dirty="0"/>
          </a:p>
          <a:p>
            <a:pPr lvl="1"/>
            <a:r>
              <a:rPr lang="en-US" sz="1800" dirty="0"/>
              <a:t>Measured in units 0.5 dB</a:t>
            </a:r>
          </a:p>
          <a:p>
            <a:pPr lvl="1"/>
            <a:r>
              <a:rPr lang="en-US" sz="1800" dirty="0"/>
              <a:t>Represented as an unsigned 8 bit integer</a:t>
            </a:r>
          </a:p>
          <a:p>
            <a:pPr lvl="1"/>
            <a:r>
              <a:rPr lang="en-US" sz="1800" dirty="0"/>
              <a:t>Recommend </a:t>
            </a:r>
            <a:r>
              <a:rPr lang="en-US" sz="1800" dirty="0" smtClean="0"/>
              <a:t>define </a:t>
            </a:r>
            <a:r>
              <a:rPr lang="en-US" sz="1800" dirty="0"/>
              <a:t>the “Index” in this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32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Problem</a:t>
            </a:r>
            <a:br>
              <a:rPr lang="en-US" dirty="0"/>
            </a:br>
            <a:r>
              <a:rPr lang="en-US" dirty="0"/>
              <a:t>Link Margin Index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ange </a:t>
            </a:r>
            <a:r>
              <a:rPr lang="en-US" dirty="0"/>
              <a:t>of values </a:t>
            </a:r>
            <a:r>
              <a:rPr lang="en-US" dirty="0" smtClean="0"/>
              <a:t>“</a:t>
            </a:r>
            <a:r>
              <a:rPr lang="en-US" dirty="0"/>
              <a:t>Link Margin Index” in P802.11ah_D3.0:</a:t>
            </a:r>
          </a:p>
          <a:p>
            <a:pPr marL="457200" lvl="1" indent="0">
              <a:buNone/>
            </a:pPr>
            <a:r>
              <a:rPr lang="en-US" dirty="0"/>
              <a:t> -128 </a:t>
            </a:r>
            <a:r>
              <a:rPr lang="en-US" dirty="0" err="1"/>
              <a:t>dBm</a:t>
            </a:r>
            <a:r>
              <a:rPr lang="en-US" dirty="0"/>
              <a:t> (</a:t>
            </a:r>
            <a:r>
              <a:rPr lang="en-US" i="1" dirty="0"/>
              <a:t>sic</a:t>
            </a:r>
            <a:r>
              <a:rPr lang="en-US" dirty="0"/>
              <a:t>) to </a:t>
            </a:r>
            <a:r>
              <a:rPr lang="en-US" dirty="0" smtClean="0"/>
              <a:t>-0.5 </a:t>
            </a:r>
            <a:r>
              <a:rPr lang="en-US" dirty="0" err="1" smtClean="0"/>
              <a:t>dBm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sic</a:t>
            </a:r>
            <a:r>
              <a:rPr lang="en-US" dirty="0"/>
              <a:t>).</a:t>
            </a:r>
          </a:p>
          <a:p>
            <a:pPr marL="457200" lvl="1" indent="0">
              <a:buNone/>
            </a:pPr>
            <a:r>
              <a:rPr lang="en-US" dirty="0"/>
              <a:t>Should </a:t>
            </a:r>
            <a:r>
              <a:rPr lang="en-US" dirty="0" smtClean="0"/>
              <a:t>use units of “dB”</a:t>
            </a:r>
            <a:endParaRPr lang="en-US" dirty="0"/>
          </a:p>
          <a:p>
            <a:r>
              <a:rPr lang="en-US" dirty="0" smtClean="0"/>
              <a:t>Negative values </a:t>
            </a:r>
            <a:r>
              <a:rPr lang="en-US" dirty="0"/>
              <a:t>for a “Link Margin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A useful Link Margin </a:t>
            </a:r>
            <a:r>
              <a:rPr lang="en-US" dirty="0"/>
              <a:t>i</a:t>
            </a:r>
            <a:r>
              <a:rPr lang="en-US" dirty="0" smtClean="0"/>
              <a:t>s positive. (Sometimes goes a little negative).</a:t>
            </a:r>
          </a:p>
          <a:p>
            <a:r>
              <a:rPr lang="en-US" dirty="0" smtClean="0"/>
              <a:t>Negative values are meaningless for Link Free Path Loss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Link Free Path Loss is a signal “Gain”</a:t>
            </a:r>
          </a:p>
          <a:p>
            <a:pPr lvl="1"/>
            <a:r>
              <a:rPr lang="en-US" dirty="0"/>
              <a:t>Power does not increase across a passive link</a:t>
            </a:r>
          </a:p>
          <a:p>
            <a:r>
              <a:rPr lang="en-US" dirty="0" smtClean="0"/>
              <a:t>Choose a </a:t>
            </a:r>
            <a:r>
              <a:rPr lang="en-US" dirty="0"/>
              <a:t>metric and it’s range </a:t>
            </a:r>
            <a:r>
              <a:rPr lang="en-US" dirty="0" smtClean="0"/>
              <a:t>to solve </a:t>
            </a:r>
            <a:r>
              <a:rPr lang="en-US" dirty="0"/>
              <a:t>the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r>
              <a:rPr lang="en-US" dirty="0"/>
              <a:t>“Link Margin” or “Max Link Path Loss”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66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Fifth Problem</a:t>
            </a:r>
            <a:br>
              <a:rPr lang="en-US" dirty="0"/>
            </a:br>
            <a:r>
              <a:rPr lang="en-US" dirty="0"/>
              <a:t>“SNR margin”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“SNR margin” in P802.11ah_D3.0:</a:t>
            </a:r>
          </a:p>
          <a:p>
            <a:pPr marL="457200" lvl="1" indent="0">
              <a:buNone/>
            </a:pPr>
            <a:r>
              <a:rPr lang="en-US" i="1" dirty="0" err="1"/>
              <a:t>SNRMargin</a:t>
            </a:r>
            <a:r>
              <a:rPr lang="en-US" i="1" dirty="0"/>
              <a:t> = </a:t>
            </a:r>
            <a:r>
              <a:rPr lang="en-US" i="1" dirty="0" err="1"/>
              <a:t>Ptx</a:t>
            </a:r>
            <a:r>
              <a:rPr lang="en-US" i="1" dirty="0"/>
              <a:t> </a:t>
            </a:r>
            <a:r>
              <a:rPr lang="en-US" dirty="0"/>
              <a:t>2  </a:t>
            </a:r>
            <a:r>
              <a:rPr lang="en-US" i="1" dirty="0"/>
              <a:t>OPLM + RSSI </a:t>
            </a:r>
            <a:endParaRPr lang="en-US" dirty="0"/>
          </a:p>
          <a:p>
            <a:endParaRPr lang="en-US" dirty="0"/>
          </a:p>
          <a:p>
            <a:r>
              <a:rPr lang="en-US" dirty="0"/>
              <a:t>Functionally equivalent to the definition of a “Link Margin” in IEEE 802.11-2012</a:t>
            </a:r>
          </a:p>
          <a:p>
            <a:endParaRPr lang="en-US" dirty="0"/>
          </a:p>
          <a:p>
            <a:r>
              <a:rPr lang="en-US" dirty="0"/>
              <a:t>Recommend replacing all instances of “SNR margin” with “Link Margin”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32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Sixth Problem</a:t>
            </a:r>
            <a:br>
              <a:rPr lang="en-US" dirty="0"/>
            </a:br>
            <a:r>
              <a:rPr lang="en-US" dirty="0"/>
              <a:t>Normative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sections in this draft contain no normative text. </a:t>
            </a:r>
          </a:p>
          <a:p>
            <a:r>
              <a:rPr lang="en-US" dirty="0"/>
              <a:t>The few instances of normative text appear to be applied in a haphazard manner.</a:t>
            </a:r>
          </a:p>
          <a:p>
            <a:r>
              <a:rPr lang="en-US" dirty="0"/>
              <a:t>There is no way to determine what is a normative requirement and what is just explanatory text.</a:t>
            </a:r>
          </a:p>
          <a:p>
            <a:r>
              <a:rPr lang="en-US" dirty="0"/>
              <a:t>Early IEEE 802.11 documents were casual about this, but new amendments and revisions “should” (“shall”?) conform to the requirements specified in IEEE 802.11-2012, section 1.4.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5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significant technical issues</a:t>
            </a:r>
          </a:p>
          <a:p>
            <a:pPr lvl="1"/>
            <a:r>
              <a:rPr lang="en-US" dirty="0"/>
              <a:t>Impossible to interpret how to implement </a:t>
            </a:r>
          </a:p>
          <a:p>
            <a:r>
              <a:rPr lang="en-US" dirty="0"/>
              <a:t>Clean up terminology, normative text &amp; units</a:t>
            </a:r>
          </a:p>
          <a:p>
            <a:r>
              <a:rPr lang="en-US" dirty="0"/>
              <a:t>Define what problem this section is trying to solve</a:t>
            </a:r>
          </a:p>
          <a:p>
            <a:pPr lvl="1"/>
            <a:r>
              <a:rPr lang="en-US" dirty="0"/>
              <a:t>Decide whether Link Margin or Max Link Path Loss meets that requirement</a:t>
            </a:r>
          </a:p>
          <a:p>
            <a:pPr lvl="1"/>
            <a:r>
              <a:rPr lang="en-US" dirty="0"/>
              <a:t>Optimize </a:t>
            </a:r>
            <a:r>
              <a:rPr lang="en-US" dirty="0" smtClean="0"/>
              <a:t>the useful </a:t>
            </a:r>
            <a:r>
              <a:rPr lang="en-US" dirty="0"/>
              <a:t>range of values to use for the </a:t>
            </a:r>
            <a:r>
              <a:rPr lang="en-US" dirty="0" smtClean="0"/>
              <a:t>index in the element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35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Draft </a:t>
            </a:r>
            <a:r>
              <a:rPr lang="en-US" dirty="0" smtClean="0"/>
              <a:t>P802.11ah_D1.0</a:t>
            </a:r>
          </a:p>
          <a:p>
            <a:pPr>
              <a:buFont typeface="Arial"/>
              <a:buChar char="•"/>
            </a:pPr>
            <a:r>
              <a:rPr lang="en-US" dirty="0"/>
              <a:t>Draft </a:t>
            </a:r>
            <a:r>
              <a:rPr lang="en-US" dirty="0" smtClean="0"/>
              <a:t>P802.11ah_D2.0</a:t>
            </a:r>
          </a:p>
          <a:p>
            <a:pPr>
              <a:buFont typeface="Arial"/>
              <a:buChar char="•"/>
            </a:pPr>
            <a:r>
              <a:rPr lang="en-US" dirty="0"/>
              <a:t>Draft </a:t>
            </a:r>
            <a:r>
              <a:rPr lang="en-US" dirty="0" smtClean="0"/>
              <a:t>P802.11ah_D3.0</a:t>
            </a:r>
          </a:p>
          <a:p>
            <a:pPr>
              <a:buFont typeface="Arial"/>
              <a:buChar char="•"/>
            </a:pPr>
            <a:r>
              <a:rPr lang="en-US" dirty="0"/>
              <a:t>IEEE 802.11-</a:t>
            </a:r>
            <a:r>
              <a:rPr lang="en-US" dirty="0" smtClean="0"/>
              <a:t>2012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Letter Ballot 203 comments #3523, 3524</a:t>
            </a:r>
            <a:r>
              <a:rPr lang="en-GB" dirty="0"/>
              <a:t> </a:t>
            </a:r>
            <a:r>
              <a:rPr lang="en-GB" dirty="0" smtClean="0"/>
              <a:t>and 3525 address issues with the definition of the S1G Open Loop Link Margin Index element in section 8.4.3.170a of P802ah_D2.0. These comments were carried over with additional clarifications from comments on Letter Ballot 200 against D1.0. The D3.0 of this same </a:t>
            </a:r>
            <a:r>
              <a:rPr lang="en-GB" dirty="0"/>
              <a:t>document in Letter Ballot 205 has </a:t>
            </a:r>
            <a:r>
              <a:rPr lang="en-GB" dirty="0" smtClean="0"/>
              <a:t>several revisions that improve the section, but the fundamental issues remain unresolved. This document elaborates on these comments in more detail so as to find a resolution acceptable to all parties. It also addresses comment #3526, which applies to the entire document.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First Problem</a:t>
            </a:r>
            <a:br>
              <a:rPr lang="en-US" dirty="0"/>
            </a:br>
            <a:r>
              <a:rPr lang="en-US" dirty="0"/>
              <a:t>Open-Loop Link Margin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dirty="0"/>
              <a:t>Draft P802.11ah_D3.0, sec. 8.4.3.170a SG1 Open-Loop Link Margin Index element</a:t>
            </a:r>
          </a:p>
          <a:p>
            <a:r>
              <a:rPr lang="en-US" dirty="0"/>
              <a:t>Defines “Open-Loop Link Margin </a:t>
            </a:r>
            <a:r>
              <a:rPr lang="en-US" i="1" dirty="0"/>
              <a:t>Δ</a:t>
            </a:r>
            <a:r>
              <a:rPr lang="en-US" i="1" baseline="-25000" dirty="0"/>
              <a:t>PLM</a:t>
            </a:r>
            <a:r>
              <a:rPr lang="en-US" dirty="0"/>
              <a:t>” as:</a:t>
            </a:r>
          </a:p>
          <a:p>
            <a:pPr marL="457200" lvl="1" indent="0">
              <a:buNone/>
            </a:pPr>
            <a:r>
              <a:rPr lang="en-US" dirty="0"/>
              <a:t>“the summation of transmit power </a:t>
            </a:r>
            <a:r>
              <a:rPr lang="en-US" i="1" dirty="0" err="1"/>
              <a:t>P</a:t>
            </a:r>
            <a:r>
              <a:rPr lang="en-US" i="1" baseline="-25000" dirty="0" err="1"/>
              <a:t>tx</a:t>
            </a:r>
            <a:r>
              <a:rPr lang="en-US" i="1" dirty="0"/>
              <a:t> </a:t>
            </a:r>
            <a:r>
              <a:rPr lang="en-US" dirty="0"/>
              <a:t>and the receiver sensitivity </a:t>
            </a:r>
            <a:r>
              <a:rPr lang="en-US" i="1" dirty="0" err="1"/>
              <a:t>RX</a:t>
            </a:r>
            <a:r>
              <a:rPr lang="en-US" i="1" baseline="-25000" dirty="0" err="1"/>
              <a:t>sensitivity</a:t>
            </a:r>
            <a:r>
              <a:rPr lang="en-US" dirty="0"/>
              <a:t>”</a:t>
            </a:r>
          </a:p>
          <a:p>
            <a:pPr marL="857250" lvl="2" indent="0"/>
            <a:r>
              <a:rPr lang="en-US" i="1" dirty="0">
                <a:cs typeface="Times New Roman"/>
              </a:rPr>
              <a:t>Δ</a:t>
            </a:r>
            <a:r>
              <a:rPr lang="en-US" i="1" baseline="-25000" dirty="0">
                <a:cs typeface="Times New Roman"/>
              </a:rPr>
              <a:t>PLM</a:t>
            </a:r>
            <a:r>
              <a:rPr lang="en-US" dirty="0">
                <a:cs typeface="Times New Roman"/>
              </a:rPr>
              <a:t> = </a:t>
            </a:r>
            <a:r>
              <a:rPr lang="en-US" i="1" dirty="0" err="1">
                <a:cs typeface="Times New Roman"/>
              </a:rPr>
              <a:t>P</a:t>
            </a:r>
            <a:r>
              <a:rPr lang="en-US" i="1" baseline="-25000" dirty="0" err="1">
                <a:cs typeface="Times New Roman"/>
              </a:rPr>
              <a:t>txl</a:t>
            </a:r>
            <a:r>
              <a:rPr lang="en-US" dirty="0">
                <a:cs typeface="Times New Roman"/>
              </a:rPr>
              <a:t> + </a:t>
            </a:r>
            <a:r>
              <a:rPr lang="en-US" i="1" dirty="0" err="1">
                <a:cs typeface="Times New Roman"/>
              </a:rPr>
              <a:t>RX</a:t>
            </a:r>
            <a:r>
              <a:rPr lang="en-US" i="1" baseline="-25000" dirty="0" err="1">
                <a:cs typeface="Times New Roman"/>
              </a:rPr>
              <a:t>sensitivity</a:t>
            </a:r>
            <a:endParaRPr lang="en-US" i="1" baseline="-25000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u="sng" dirty="0"/>
              <a:t>not</a:t>
            </a:r>
            <a:r>
              <a:rPr lang="en-US" dirty="0"/>
              <a:t> an “Open Loop Link Margin”.</a:t>
            </a:r>
          </a:p>
          <a:p>
            <a:r>
              <a:rPr lang="en-US" dirty="0"/>
              <a:t>This is actually the Max. Link Path Loss.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3213"/>
          </a:xfrm>
        </p:spPr>
        <p:txBody>
          <a:bodyPr/>
          <a:lstStyle/>
          <a:p>
            <a:r>
              <a:rPr lang="en-US" dirty="0" smtClean="0"/>
              <a:t>IEEE 802.11-2012 defines “</a:t>
            </a:r>
            <a:r>
              <a:rPr lang="en-US" dirty="0"/>
              <a:t>Link Margin” (a.k.a. “Link Budget”) </a:t>
            </a:r>
            <a:r>
              <a:rPr lang="en-US" dirty="0" smtClean="0"/>
              <a:t>as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“Ratio of the received signal power to the minimum required by the station (STA).”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See:</a:t>
            </a:r>
            <a:r>
              <a:rPr lang="en-US" dirty="0" smtClean="0"/>
              <a:t> </a:t>
            </a:r>
            <a:r>
              <a:rPr lang="en-US" dirty="0"/>
              <a:t>IEEE 802.11-2012, page 13)</a:t>
            </a:r>
          </a:p>
          <a:p>
            <a:r>
              <a:rPr lang="en-US" dirty="0"/>
              <a:t>Convert this to dB as follows:</a:t>
            </a:r>
          </a:p>
          <a:p>
            <a:pPr marL="3251200" lvl="1" indent="-2794000">
              <a:buNone/>
            </a:pPr>
            <a:r>
              <a:rPr lang="en-US" dirty="0"/>
              <a:t>Link Margin (dB) = Received Power (</a:t>
            </a:r>
            <a:r>
              <a:rPr lang="en-US" dirty="0" err="1" smtClean="0"/>
              <a:t>dBm</a:t>
            </a:r>
            <a:r>
              <a:rPr lang="en-US" dirty="0" smtClean="0"/>
              <a:t>) </a:t>
            </a:r>
            <a:r>
              <a:rPr lang="en-US" dirty="0"/>
              <a:t>– Receive Sensitivity (</a:t>
            </a:r>
            <a:r>
              <a:rPr lang="en-US" dirty="0" err="1"/>
              <a:t>dBm</a:t>
            </a:r>
            <a:r>
              <a:rPr lang="en-US" dirty="0"/>
              <a:t>)</a:t>
            </a:r>
          </a:p>
          <a:p>
            <a:pPr marL="3651250" lvl="2" indent="-2794000">
              <a:buNone/>
            </a:pPr>
            <a:r>
              <a:rPr lang="en-US" i="1" dirty="0"/>
              <a:t>(Notice the units of each term).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63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Margins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/>
          <a:lstStyle/>
          <a:p>
            <a:r>
              <a:rPr lang="en-US" dirty="0"/>
              <a:t>Link Margin for a successfully received packet is normally &gt; 0 </a:t>
            </a:r>
            <a:r>
              <a:rPr lang="en-US" dirty="0" err="1"/>
              <a:t>dB.</a:t>
            </a:r>
            <a:endParaRPr lang="en-US" dirty="0"/>
          </a:p>
          <a:p>
            <a:r>
              <a:rPr lang="en-US" dirty="0"/>
              <a:t>Link Margin of 0 dB means there is no margin.</a:t>
            </a:r>
          </a:p>
          <a:p>
            <a:pPr lvl="1"/>
            <a:r>
              <a:rPr lang="en-US" dirty="0"/>
              <a:t>A packet may or may not be successfully received.</a:t>
            </a:r>
          </a:p>
          <a:p>
            <a:r>
              <a:rPr lang="en-US" dirty="0"/>
              <a:t>Link Margin &lt; 0 dB means </a:t>
            </a:r>
            <a:r>
              <a:rPr lang="en-US" dirty="0" smtClean="0"/>
              <a:t>either:</a:t>
            </a:r>
          </a:p>
          <a:p>
            <a:pPr lvl="1"/>
            <a:r>
              <a:rPr lang="en-US" dirty="0" smtClean="0"/>
              <a:t>The packet will not be successfully received, or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assumption about either the received packet power or the sensitivity of the receiver are incorrect.</a:t>
            </a:r>
          </a:p>
          <a:p>
            <a:r>
              <a:rPr lang="en-US" dirty="0"/>
              <a:t>Functionally equivalent to “SNR margin” in Draft P802.11ah_D3.0.</a:t>
            </a:r>
          </a:p>
          <a:p>
            <a:pPr lvl="1"/>
            <a:r>
              <a:rPr lang="en-US" dirty="0" smtClean="0"/>
              <a:t>Prefer </a:t>
            </a:r>
            <a:r>
              <a:rPr lang="en-US" dirty="0"/>
              <a:t>“Link Margin” instead of “SNR margin</a:t>
            </a:r>
            <a:r>
              <a:rPr lang="en-US" dirty="0" smtClean="0"/>
              <a:t>” since </a:t>
            </a:r>
            <a:endParaRPr lang="en-US" dirty="0"/>
          </a:p>
          <a:p>
            <a:pPr lvl="1"/>
            <a:r>
              <a:rPr lang="en-US" dirty="0"/>
              <a:t>“Link </a:t>
            </a:r>
            <a:r>
              <a:rPr lang="en-US" dirty="0" smtClean="0"/>
              <a:t>Margin</a:t>
            </a:r>
            <a:r>
              <a:rPr lang="en-US" dirty="0" smtClean="0"/>
              <a:t>” </a:t>
            </a:r>
            <a:r>
              <a:rPr lang="en-US" dirty="0"/>
              <a:t>already defined in IEEE 802.11-2012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49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What Problem Are We Trying to Solve?</a:t>
            </a:r>
            <a:br>
              <a:rPr lang="en-US" dirty="0"/>
            </a:br>
            <a:r>
              <a:rPr lang="en-US" sz="1600" dirty="0"/>
              <a:t>(Shamelessly </a:t>
            </a:r>
            <a:r>
              <a:rPr lang="en-US" sz="1600" dirty="0" err="1"/>
              <a:t>plagarised</a:t>
            </a:r>
            <a:r>
              <a:rPr lang="en-US" sz="1600" dirty="0"/>
              <a:t> from Peter Dare, Sony Corp.)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TGah</a:t>
            </a:r>
            <a:r>
              <a:rPr lang="en-US" dirty="0"/>
              <a:t> intend to do with this index?</a:t>
            </a:r>
          </a:p>
          <a:p>
            <a:r>
              <a:rPr lang="en-US" dirty="0"/>
              <a:t>Does the solution require a true Link Margin, or does it require the Max. Link Path Loss?</a:t>
            </a:r>
          </a:p>
          <a:p>
            <a:r>
              <a:rPr lang="en-US" dirty="0"/>
              <a:t>If it requires a true Link Margin:</a:t>
            </a:r>
          </a:p>
          <a:p>
            <a:pPr lvl="1"/>
            <a:r>
              <a:rPr lang="en-US" dirty="0"/>
              <a:t>Fix the description in 8.4.3.170a to conform to the definition in IEEE 802.11-2012.</a:t>
            </a:r>
          </a:p>
          <a:p>
            <a:r>
              <a:rPr lang="en-US" dirty="0"/>
              <a:t>If it actually requires a Max. Link Path Loss:</a:t>
            </a:r>
          </a:p>
          <a:p>
            <a:pPr lvl="1"/>
            <a:r>
              <a:rPr lang="en-US" dirty="0"/>
              <a:t>Change all instances of “Open-Loop Link Margin” in Draft </a:t>
            </a:r>
            <a:r>
              <a:rPr lang="en-US" dirty="0" smtClean="0"/>
              <a:t>to </a:t>
            </a:r>
            <a:r>
              <a:rPr lang="en-US" dirty="0"/>
              <a:t>either:</a:t>
            </a:r>
          </a:p>
          <a:p>
            <a:pPr lvl="2"/>
            <a:r>
              <a:rPr lang="en-US" dirty="0"/>
              <a:t>“Maximum Link Path Loss”, or</a:t>
            </a:r>
          </a:p>
          <a:p>
            <a:pPr lvl="2"/>
            <a:r>
              <a:rPr lang="en-US" dirty="0"/>
              <a:t>“Open-Loop Maximum Link Path Loss”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simplistic analysis does not include interference</a:t>
            </a:r>
          </a:p>
          <a:p>
            <a:pPr lvl="1"/>
            <a:r>
              <a:rPr lang="en-US" dirty="0"/>
              <a:t>But could be extended to include interference.</a:t>
            </a:r>
          </a:p>
          <a:p>
            <a:r>
              <a:rPr lang="en-US" dirty="0"/>
              <a:t>Does the TG wish to provide a metric that accounts for interference?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85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Problem</a:t>
            </a:r>
            <a:br>
              <a:rPr lang="en-US" dirty="0"/>
            </a:br>
            <a:r>
              <a:rPr lang="en-US" dirty="0"/>
              <a:t>dB versus </a:t>
            </a:r>
            <a:r>
              <a:rPr lang="en-US" dirty="0" err="1"/>
              <a:t>dBm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a </a:t>
            </a:r>
            <a:r>
              <a:rPr lang="en-US" dirty="0" err="1"/>
              <a:t>Bel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Ratio of two power levels expressed in log</a:t>
            </a:r>
            <a:r>
              <a:rPr lang="en-US" baseline="-25000" dirty="0"/>
              <a:t>10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 smtClean="0"/>
              <a:t>Unit-less</a:t>
            </a:r>
            <a:r>
              <a:rPr lang="en-US" dirty="0"/>
              <a:t>” scale factor</a:t>
            </a:r>
          </a:p>
          <a:p>
            <a:r>
              <a:rPr lang="en-US" dirty="0"/>
              <a:t>Definition of a Decibel (dB):</a:t>
            </a:r>
          </a:p>
          <a:p>
            <a:pPr marL="457200" lvl="1" indent="0">
              <a:buNone/>
            </a:pPr>
            <a:r>
              <a:rPr lang="en-US" dirty="0"/>
              <a:t>dB = </a:t>
            </a:r>
            <a:r>
              <a:rPr lang="en-US" dirty="0" err="1"/>
              <a:t>Bel</a:t>
            </a:r>
            <a:r>
              <a:rPr lang="en-US" dirty="0"/>
              <a:t>/10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 smtClean="0"/>
              <a:t>Unit-less</a:t>
            </a:r>
            <a:r>
              <a:rPr lang="en-US" dirty="0"/>
              <a:t>” scale factor (Watts/Watts or </a:t>
            </a:r>
            <a:r>
              <a:rPr lang="en-US" dirty="0" err="1"/>
              <a:t>mW</a:t>
            </a:r>
            <a:r>
              <a:rPr lang="en-US" dirty="0"/>
              <a:t>/</a:t>
            </a:r>
            <a:r>
              <a:rPr lang="en-US" dirty="0" err="1"/>
              <a:t>mW</a:t>
            </a:r>
            <a:r>
              <a:rPr lang="en-US" dirty="0"/>
              <a:t>)</a:t>
            </a:r>
          </a:p>
          <a:p>
            <a:r>
              <a:rPr lang="en-US" dirty="0"/>
              <a:t>Definition of a </a:t>
            </a:r>
            <a:r>
              <a:rPr lang="en-US" dirty="0" err="1"/>
              <a:t>dBm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Unit of power referenced to 1 </a:t>
            </a:r>
            <a:r>
              <a:rPr lang="en-US" dirty="0" err="1"/>
              <a:t>mW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Expressed in 10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/>
              <a:t>log</a:t>
            </a:r>
            <a:r>
              <a:rPr lang="en-US" baseline="-25000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21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Factor vs. Power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expressed in linear </a:t>
            </a:r>
            <a:r>
              <a:rPr lang="en-US" dirty="0" err="1"/>
              <a:t>mWatts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 err="1"/>
              <a:t>Power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dirty="0" err="1"/>
              <a:t>mW</a:t>
            </a:r>
            <a:r>
              <a:rPr lang="en-US" dirty="0"/>
              <a:t> = Scale × </a:t>
            </a:r>
            <a:r>
              <a:rPr lang="en-US" dirty="0" err="1"/>
              <a:t>Power</a:t>
            </a:r>
            <a:r>
              <a:rPr lang="en-US" baseline="-25000" dirty="0" err="1"/>
              <a:t>In</a:t>
            </a:r>
            <a:r>
              <a:rPr lang="en-US" dirty="0"/>
              <a:t> </a:t>
            </a:r>
            <a:r>
              <a:rPr lang="en-US" dirty="0" err="1"/>
              <a:t>mW</a:t>
            </a:r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Expressed in dB &amp; </a:t>
            </a:r>
            <a:r>
              <a:rPr lang="en-US" dirty="0" err="1"/>
              <a:t>dBm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dBm</a:t>
            </a:r>
            <a:r>
              <a:rPr lang="en-US" baseline="-25000" dirty="0" err="1"/>
              <a:t>Out</a:t>
            </a:r>
            <a:r>
              <a:rPr lang="en-US" dirty="0"/>
              <a:t>           </a:t>
            </a:r>
            <a:r>
              <a:rPr lang="en-US" dirty="0" smtClean="0"/>
              <a:t> =   </a:t>
            </a:r>
            <a:r>
              <a:rPr lang="en-US" dirty="0"/>
              <a:t>dB   +   </a:t>
            </a:r>
            <a:r>
              <a:rPr lang="en-US" dirty="0" err="1"/>
              <a:t>dBm</a:t>
            </a:r>
            <a:r>
              <a:rPr lang="en-US" baseline="-25000" dirty="0" err="1"/>
              <a:t>In</a:t>
            </a:r>
            <a:endParaRPr lang="en-US" baseline="-25000" dirty="0"/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“Link Margin” is </a:t>
            </a:r>
            <a:r>
              <a:rPr lang="en-US" dirty="0" smtClean="0"/>
              <a:t>a </a:t>
            </a:r>
            <a:r>
              <a:rPr lang="en-US" dirty="0" smtClean="0"/>
              <a:t>unit-less </a:t>
            </a:r>
            <a:r>
              <a:rPr lang="en-US" dirty="0"/>
              <a:t>scale factor: dB</a:t>
            </a:r>
          </a:p>
          <a:p>
            <a:pPr marL="514350" indent="-457200"/>
            <a:r>
              <a:rPr lang="en-US" dirty="0"/>
              <a:t>“Max. Link Path Loss” is </a:t>
            </a:r>
            <a:r>
              <a:rPr lang="en-US" dirty="0" smtClean="0"/>
              <a:t>a </a:t>
            </a:r>
            <a:r>
              <a:rPr lang="en-US" dirty="0" smtClean="0"/>
              <a:t>unit-less </a:t>
            </a:r>
            <a:r>
              <a:rPr lang="en-US" dirty="0"/>
              <a:t>scale factor: dB</a:t>
            </a:r>
          </a:p>
          <a:p>
            <a:pPr marL="514350" indent="-457200"/>
            <a:r>
              <a:rPr lang="en-US" dirty="0" smtClean="0"/>
              <a:t>Cannot express </a:t>
            </a:r>
            <a:r>
              <a:rPr lang="en-US" dirty="0"/>
              <a:t>either of these in units of </a:t>
            </a:r>
            <a:r>
              <a:rPr lang="en-US" dirty="0" err="1"/>
              <a:t>dBm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Reuss, Unaffiliated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9034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139</TotalTime>
  <Words>1287</Words>
  <Application>Microsoft Macintosh PowerPoint</Application>
  <PresentationFormat>On-screen Show (4:3)</PresentationFormat>
  <Paragraphs>174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Link Margin Comments  on Letter Ballot 203</vt:lpstr>
      <vt:lpstr>Abstract</vt:lpstr>
      <vt:lpstr>First Problem Open-Loop Link Margin</vt:lpstr>
      <vt:lpstr>Link Margin</vt:lpstr>
      <vt:lpstr>Link Margins in Practice</vt:lpstr>
      <vt:lpstr>What Problem Are We Trying to Solve? (Shamelessly plagarised from Peter Dare, Sony Corp.)</vt:lpstr>
      <vt:lpstr>Interference</vt:lpstr>
      <vt:lpstr>Second Problem dB versus dBm</vt:lpstr>
      <vt:lpstr>Scale Factor vs. Power Level</vt:lpstr>
      <vt:lpstr>Third Problem Link Margin Index Definition</vt:lpstr>
      <vt:lpstr>Fourth Problem Link Margin Index Range</vt:lpstr>
      <vt:lpstr>Fifth Problem “SNR margin”</vt:lpstr>
      <vt:lpstr>Sixth Problem Normative Text</vt:lpstr>
      <vt:lpstr>Conclusions</vt:lpstr>
      <vt:lpstr>References</vt:lpstr>
    </vt:vector>
  </TitlesOfParts>
  <Manager/>
  <Company>Unaffiliated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Margin Comments on Letter Ballot 203</dc:title>
  <dc:subject/>
  <dc:creator>Edward Reuss</dc:creator>
  <cp:keywords/>
  <dc:description/>
  <cp:lastModifiedBy>E R</cp:lastModifiedBy>
  <cp:revision>30</cp:revision>
  <cp:lastPrinted>1601-01-01T00:00:00Z</cp:lastPrinted>
  <dcterms:created xsi:type="dcterms:W3CDTF">2014-04-14T10:59:07Z</dcterms:created>
  <dcterms:modified xsi:type="dcterms:W3CDTF">2014-11-05T04:06:54Z</dcterms:modified>
  <cp:category/>
</cp:coreProperties>
</file>