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77" r:id="rId5"/>
    <p:sldId id="267" r:id="rId6"/>
    <p:sldId id="286" r:id="rId7"/>
    <p:sldId id="271" r:id="rId8"/>
    <p:sldId id="272" r:id="rId9"/>
    <p:sldId id="280" r:id="rId10"/>
    <p:sldId id="281" r:id="rId11"/>
    <p:sldId id="279" r:id="rId12"/>
    <p:sldId id="262" r:id="rId13"/>
    <p:sldId id="274" r:id="rId14"/>
    <p:sldId id="263" r:id="rId15"/>
    <p:sldId id="269" r:id="rId16"/>
    <p:sldId id="268" r:id="rId17"/>
    <p:sldId id="265" r:id="rId18"/>
    <p:sldId id="266" r:id="rId19"/>
    <p:sldId id="287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65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74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802.11-14/1454r0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Power </a:t>
            </a:r>
            <a:r>
              <a:rPr lang="en-GB" dirty="0" smtClean="0"/>
              <a:t>Save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137664"/>
              </p:ext>
            </p:extLst>
          </p:nvPr>
        </p:nvGraphicFramePr>
        <p:xfrm>
          <a:off x="520700" y="2351658"/>
          <a:ext cx="7578458" cy="381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4" imgW="8253286" imgH="4168400" progId="Word.Document.8">
                  <p:embed/>
                </p:oleObj>
              </mc:Choice>
              <mc:Fallback>
                <p:oleObj name="Document" r:id="rId4" imgW="8253286" imgH="41684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51658"/>
                        <a:ext cx="7578458" cy="38136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Scheduling</a:t>
            </a:r>
            <a:r>
              <a:rPr lang="fi-FI" dirty="0" smtClean="0"/>
              <a:t> – </a:t>
            </a:r>
            <a:r>
              <a:rPr lang="fi-FI" dirty="0" err="1" smtClean="0"/>
              <a:t>Mastering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ontention</a:t>
            </a:r>
            <a:r>
              <a:rPr lang="fi-FI" dirty="0" smtClean="0"/>
              <a:t> </a:t>
            </a:r>
            <a:r>
              <a:rPr lang="fi-FI" dirty="0"/>
              <a:t>L</a:t>
            </a:r>
            <a:r>
              <a:rPr lang="fi-FI" dirty="0" smtClean="0"/>
              <a:t>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huge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Means</a:t>
            </a:r>
            <a:r>
              <a:rPr lang="fi-FI" dirty="0" smtClean="0"/>
              <a:t> on </a:t>
            </a:r>
            <a:r>
              <a:rPr lang="fi-FI" dirty="0" err="1" smtClean="0"/>
              <a:t>mastering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</a:t>
            </a:r>
            <a:r>
              <a:rPr lang="fi-FI" dirty="0" err="1" smtClean="0"/>
              <a:t>improves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Clear</a:t>
            </a:r>
            <a:r>
              <a:rPr lang="fi-FI" dirty="0" smtClean="0"/>
              <a:t> </a:t>
            </a:r>
            <a:r>
              <a:rPr lang="fi-FI" dirty="0" err="1" smtClean="0"/>
              <a:t>indications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a STA is </a:t>
            </a:r>
            <a:r>
              <a:rPr lang="fi-FI" dirty="0" err="1" smtClean="0"/>
              <a:t>expected</a:t>
            </a:r>
            <a:r>
              <a:rPr lang="fi-FI" dirty="0" smtClean="0"/>
              <a:t> to </a:t>
            </a:r>
            <a:r>
              <a:rPr lang="fi-FI" dirty="0" err="1" smtClean="0"/>
              <a:t>operate</a:t>
            </a:r>
            <a:r>
              <a:rPr lang="fi-FI" dirty="0" smtClean="0"/>
              <a:t> </a:t>
            </a:r>
            <a:r>
              <a:rPr lang="fi-FI" dirty="0" err="1" smtClean="0"/>
              <a:t>simplify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and </a:t>
            </a:r>
            <a:r>
              <a:rPr lang="fi-FI" dirty="0" err="1" smtClean="0"/>
              <a:t>enable</a:t>
            </a:r>
            <a:r>
              <a:rPr lang="fi-FI" dirty="0" smtClean="0"/>
              <a:t> STA to go to long </a:t>
            </a:r>
            <a:r>
              <a:rPr lang="fi-FI" dirty="0" err="1" smtClean="0"/>
              <a:t>term</a:t>
            </a:r>
            <a:r>
              <a:rPr lang="fi-FI" dirty="0" smtClean="0"/>
              <a:t> (</a:t>
            </a:r>
            <a:r>
              <a:rPr lang="fi-FI" dirty="0" err="1" smtClean="0"/>
              <a:t>deep</a:t>
            </a:r>
            <a:r>
              <a:rPr lang="fi-FI" dirty="0" smtClean="0"/>
              <a:t>) </a:t>
            </a:r>
            <a:r>
              <a:rPr lang="fi-FI" dirty="0" err="1" smtClean="0"/>
              <a:t>sleep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Restricted</a:t>
            </a:r>
            <a:r>
              <a:rPr lang="fi-FI" dirty="0" smtClean="0"/>
              <a:t> Access </a:t>
            </a:r>
            <a:r>
              <a:rPr lang="fi-FI" dirty="0" err="1" smtClean="0"/>
              <a:t>Window</a:t>
            </a:r>
            <a:r>
              <a:rPr lang="fi-FI" dirty="0" smtClean="0"/>
              <a:t> (RAW)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reduce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r>
              <a:rPr lang="fi-FI" dirty="0" smtClean="0"/>
              <a:t> and </a:t>
            </a:r>
            <a:r>
              <a:rPr lang="fi-FI" dirty="0" err="1" smtClean="0"/>
              <a:t>improve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channel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efficiency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HCCA and TXOP </a:t>
            </a:r>
            <a:r>
              <a:rPr lang="fi-FI" dirty="0" err="1" smtClean="0"/>
              <a:t>continuation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inititate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continue</a:t>
            </a:r>
            <a:r>
              <a:rPr lang="fi-FI" dirty="0" smtClean="0"/>
              <a:t> </a:t>
            </a:r>
            <a:r>
              <a:rPr lang="fi-FI" dirty="0" err="1" smtClean="0"/>
              <a:t>TXOPs</a:t>
            </a:r>
            <a:r>
              <a:rPr lang="fi-FI" dirty="0" smtClean="0"/>
              <a:t> 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contention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UL &amp; DL MU-MIMO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highest</a:t>
            </a:r>
            <a:r>
              <a:rPr lang="fi-FI" dirty="0" smtClean="0"/>
              <a:t> </a:t>
            </a:r>
            <a:r>
              <a:rPr lang="fi-FI" dirty="0" err="1" smtClean="0"/>
              <a:t>capacity</a:t>
            </a:r>
            <a:r>
              <a:rPr lang="fi-FI" dirty="0" smtClean="0"/>
              <a:t> for data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891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simulations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4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Power </a:t>
            </a:r>
            <a:r>
              <a:rPr lang="fi-FI" dirty="0" err="1"/>
              <a:t>S</a:t>
            </a:r>
            <a:r>
              <a:rPr lang="fi-FI" dirty="0" err="1" smtClean="0"/>
              <a:t>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power save calibration ensures the correct implementation of the power save mechanisms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simulation case should be simple and easy to understand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Simulator is not the same as practise and real </a:t>
            </a:r>
            <a:r>
              <a:rPr lang="en-GB" dirty="0" smtClean="0"/>
              <a:t>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PS mechanisms need to be implemented similarly to produce the same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Eliminate vendor specific implementations from calibration scenario. Minimize the calibrated operations for timely progress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Focus on time distribution of the PHY modes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proposal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to </a:t>
            </a:r>
            <a:r>
              <a:rPr lang="fi-FI" dirty="0" err="1" smtClean="0"/>
              <a:t>define</a:t>
            </a:r>
            <a:r>
              <a:rPr lang="fi-FI" dirty="0" smtClean="0"/>
              <a:t> 2 </a:t>
            </a:r>
            <a:r>
              <a:rPr lang="fi-FI" dirty="0" err="1" smtClean="0"/>
              <a:t>scanerios</a:t>
            </a:r>
            <a:r>
              <a:rPr lang="fi-FI" dirty="0" smtClean="0"/>
              <a:t> for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Scenario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120 bytes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CWmin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GB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en-GB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(assuming 24 kbps codec, once 		every 40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for both AP 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application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should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for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power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save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modes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testing</a:t>
            </a:r>
            <a:endParaRPr lang="fi-FI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Scenario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1500 bytes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CWmin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=15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downlink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every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200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is </a:t>
            </a:r>
            <a:r>
              <a:rPr lang="fi-FI" dirty="0" err="1" smtClean="0"/>
              <a:t>targetted</a:t>
            </a:r>
            <a:r>
              <a:rPr lang="fi-FI" dirty="0" smtClean="0"/>
              <a:t> for PSM and PS-POLL </a:t>
            </a:r>
            <a:r>
              <a:rPr lang="fi-FI" dirty="0" err="1" smtClean="0"/>
              <a:t>testing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smtClean="0"/>
              <a:t>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similar</a:t>
            </a:r>
            <a:r>
              <a:rPr lang="fi-FI" dirty="0" smtClean="0"/>
              <a:t> to </a:t>
            </a:r>
            <a:r>
              <a:rPr lang="fi-FI" dirty="0" err="1" smtClean="0"/>
              <a:t>applications</a:t>
            </a:r>
            <a:r>
              <a:rPr lang="fi-FI" dirty="0" smtClean="0"/>
              <a:t> in </a:t>
            </a:r>
            <a:r>
              <a:rPr lang="fi-FI" dirty="0" smtClean="0"/>
              <a:t>HEW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This</a:t>
            </a:r>
            <a:r>
              <a:rPr lang="fi-FI" dirty="0" smtClean="0">
                <a:sym typeface="Wingdings" panose="05000000000000000000" pitchFamily="2" charset="2"/>
              </a:rPr>
              <a:t> is </a:t>
            </a:r>
            <a:r>
              <a:rPr lang="fi-FI" dirty="0" err="1" smtClean="0">
                <a:sym typeface="Wingdings" panose="05000000000000000000" pitchFamily="2" charset="2"/>
              </a:rPr>
              <a:t>similar</a:t>
            </a:r>
            <a:r>
              <a:rPr lang="fi-FI" dirty="0" smtClean="0">
                <a:sym typeface="Wingdings" panose="05000000000000000000" pitchFamily="2" charset="2"/>
              </a:rPr>
              <a:t> to ”</a:t>
            </a:r>
            <a:r>
              <a:rPr lang="fi-FI" dirty="0" err="1" smtClean="0">
                <a:sym typeface="Wingdings" panose="05000000000000000000" pitchFamily="2" charset="2"/>
              </a:rPr>
              <a:t>stand-by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operation</a:t>
            </a:r>
            <a:r>
              <a:rPr lang="fi-FI" dirty="0" smtClean="0">
                <a:sym typeface="Wingdings" panose="05000000000000000000" pitchFamily="2" charset="2"/>
              </a:rPr>
              <a:t>”</a:t>
            </a:r>
            <a:endParaRPr lang="fi-FI" dirty="0"/>
          </a:p>
          <a:p>
            <a:r>
              <a:rPr lang="fi-FI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14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Simulated</a:t>
            </a:r>
            <a:r>
              <a:rPr lang="fi-FI" dirty="0" smtClean="0"/>
              <a:t>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/>
              <a:t>S</a:t>
            </a:r>
            <a:r>
              <a:rPr lang="fi-FI" dirty="0" err="1" smtClean="0"/>
              <a:t>cenario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Simulations</a:t>
            </a:r>
            <a:r>
              <a:rPr lang="fi-FI" dirty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/>
              <a:t>U-APSD and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smtClean="0"/>
              <a:t>”</a:t>
            </a:r>
            <a:r>
              <a:rPr lang="fi-FI" dirty="0" err="1" smtClean="0"/>
              <a:t>normal</a:t>
            </a:r>
            <a:r>
              <a:rPr lang="fi-FI" dirty="0" smtClean="0"/>
              <a:t>”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 smtClean="0"/>
              <a:t>mode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Only</a:t>
            </a:r>
            <a:r>
              <a:rPr lang="fi-FI" dirty="0" smtClean="0"/>
              <a:t> a single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smtClean="0"/>
              <a:t>(=24kbps </a:t>
            </a:r>
            <a:r>
              <a:rPr lang="fi-FI" dirty="0" err="1"/>
              <a:t>throughput</a:t>
            </a:r>
            <a:r>
              <a:rPr lang="fi-FI" dirty="0"/>
              <a:t>) and no </a:t>
            </a:r>
            <a:r>
              <a:rPr lang="fi-FI" dirty="0" err="1"/>
              <a:t>packets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 smtClean="0"/>
              <a:t>dropped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U-APSD: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</a:t>
            </a:r>
            <a:r>
              <a:rPr lang="fi-FI" dirty="0" err="1"/>
              <a:t>non</a:t>
            </a:r>
            <a:r>
              <a:rPr lang="fi-FI" dirty="0"/>
              <a:t>-AP STA </a:t>
            </a:r>
            <a:r>
              <a:rPr lang="fi-FI" dirty="0" err="1"/>
              <a:t>transmits</a:t>
            </a:r>
            <a:r>
              <a:rPr lang="fi-FI" dirty="0"/>
              <a:t> </a:t>
            </a:r>
            <a:r>
              <a:rPr lang="fi-FI" dirty="0" err="1"/>
              <a:t>trigger</a:t>
            </a:r>
            <a:r>
              <a:rPr lang="fi-FI" dirty="0"/>
              <a:t> </a:t>
            </a:r>
            <a:r>
              <a:rPr lang="fi-FI" dirty="0" err="1"/>
              <a:t>frame</a:t>
            </a:r>
            <a:r>
              <a:rPr lang="fi-FI" dirty="0"/>
              <a:t> (UL </a:t>
            </a:r>
            <a:r>
              <a:rPr lang="fi-FI" dirty="0" err="1"/>
              <a:t>VoIP</a:t>
            </a:r>
            <a:r>
              <a:rPr lang="fi-FI" dirty="0"/>
              <a:t> </a:t>
            </a:r>
            <a:r>
              <a:rPr lang="fi-FI" dirty="0" err="1"/>
              <a:t>packet</a:t>
            </a:r>
            <a:r>
              <a:rPr lang="fi-FI" dirty="0"/>
              <a:t>) and </a:t>
            </a:r>
            <a:r>
              <a:rPr lang="fi-FI" dirty="0" err="1"/>
              <a:t>the</a:t>
            </a:r>
            <a:r>
              <a:rPr lang="fi-FI" dirty="0"/>
              <a:t> AP </a:t>
            </a:r>
            <a:r>
              <a:rPr lang="fi-FI" dirty="0" err="1"/>
              <a:t>transmits</a:t>
            </a:r>
            <a:r>
              <a:rPr lang="fi-FI" dirty="0"/>
              <a:t> SP termination </a:t>
            </a:r>
            <a:r>
              <a:rPr lang="fi-FI" dirty="0" err="1"/>
              <a:t>frame</a:t>
            </a:r>
            <a:r>
              <a:rPr lang="fi-FI" dirty="0"/>
              <a:t> (DL </a:t>
            </a:r>
            <a:r>
              <a:rPr lang="fi-FI" dirty="0" err="1"/>
              <a:t>VoIP</a:t>
            </a:r>
            <a:r>
              <a:rPr lang="fi-FI" dirty="0"/>
              <a:t> </a:t>
            </a:r>
            <a:r>
              <a:rPr lang="fi-FI" dirty="0" err="1"/>
              <a:t>packet</a:t>
            </a:r>
            <a:r>
              <a:rPr lang="fi-FI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Next SP is </a:t>
            </a:r>
            <a:r>
              <a:rPr lang="fi-FI" dirty="0" err="1" smtClean="0"/>
              <a:t>triggered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next</a:t>
            </a:r>
            <a:r>
              <a:rPr lang="fi-FI" dirty="0" smtClean="0"/>
              <a:t> UL </a:t>
            </a:r>
            <a:r>
              <a:rPr lang="fi-FI" dirty="0" err="1" smtClean="0"/>
              <a:t>VoIP</a:t>
            </a:r>
            <a:r>
              <a:rPr lang="fi-FI" dirty="0" smtClean="0"/>
              <a:t> </a:t>
            </a:r>
            <a:r>
              <a:rPr lang="fi-FI" dirty="0" err="1" smtClean="0"/>
              <a:t>packet</a:t>
            </a:r>
            <a:r>
              <a:rPr lang="fi-FI" dirty="0" smtClean="0"/>
              <a:t> </a:t>
            </a:r>
          </a:p>
          <a:p>
            <a:pPr marL="0" indent="0"/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Calibration</a:t>
            </a:r>
            <a:r>
              <a:rPr lang="fi-FI" dirty="0"/>
              <a:t> </a:t>
            </a:r>
            <a:r>
              <a:rPr lang="fi-FI" dirty="0" err="1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AP </a:t>
            </a:r>
            <a:r>
              <a:rPr lang="fi-FI" dirty="0" err="1" smtClean="0"/>
              <a:t>Beaconing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tested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Recommendation</a:t>
            </a:r>
            <a:r>
              <a:rPr lang="fi-FI" dirty="0" smtClean="0"/>
              <a:t> is to </a:t>
            </a:r>
            <a:r>
              <a:rPr lang="fi-FI" dirty="0" err="1" smtClean="0"/>
              <a:t>transmit</a:t>
            </a:r>
            <a:r>
              <a:rPr lang="fi-FI" dirty="0" smtClean="0"/>
              <a:t> 80 </a:t>
            </a:r>
            <a:r>
              <a:rPr lang="fi-FI" dirty="0" err="1" smtClean="0"/>
              <a:t>octet</a:t>
            </a:r>
            <a:r>
              <a:rPr lang="fi-FI" dirty="0" smtClean="0"/>
              <a:t> </a:t>
            </a:r>
            <a:r>
              <a:rPr lang="fi-FI" dirty="0" err="1" smtClean="0"/>
              <a:t>Beacons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to </a:t>
            </a:r>
            <a:r>
              <a:rPr lang="fi-FI" dirty="0" err="1" smtClean="0"/>
              <a:t>force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STA to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beacons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Proposal</a:t>
            </a:r>
            <a:r>
              <a:rPr lang="fi-FI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details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beacon</a:t>
            </a:r>
            <a:r>
              <a:rPr lang="fi-FI" dirty="0" smtClean="0"/>
              <a:t> </a:t>
            </a:r>
            <a:r>
              <a:rPr lang="fi-FI" dirty="0" err="1" smtClean="0"/>
              <a:t>frame</a:t>
            </a:r>
            <a:r>
              <a:rPr lang="fi-FI" dirty="0" smtClean="0"/>
              <a:t> </a:t>
            </a:r>
            <a:r>
              <a:rPr lang="fi-FI" dirty="0" err="1" smtClean="0"/>
              <a:t>reception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required</a:t>
            </a:r>
            <a:r>
              <a:rPr lang="fi-FI" dirty="0" smtClean="0"/>
              <a:t> in </a:t>
            </a:r>
            <a:r>
              <a:rPr lang="fi-FI" dirty="0" err="1" smtClean="0"/>
              <a:t>calibration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/>
              <a:t>R</a:t>
            </a:r>
            <a:r>
              <a:rPr lang="fi-FI" dirty="0" err="1" smtClean="0"/>
              <a:t>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PHY </a:t>
            </a:r>
            <a:r>
              <a:rPr lang="fi-FI" dirty="0" err="1" smtClean="0"/>
              <a:t>modes</a:t>
            </a:r>
            <a:r>
              <a:rPr lang="fi-FI" dirty="0" smtClean="0"/>
              <a:t> </a:t>
            </a:r>
            <a:r>
              <a:rPr lang="fi-FI" dirty="0" err="1" smtClean="0"/>
              <a:t>distribution</a:t>
            </a:r>
            <a:r>
              <a:rPr lang="fi-FI" dirty="0" smtClean="0"/>
              <a:t> is </a:t>
            </a:r>
            <a:r>
              <a:rPr lang="fi-FI" dirty="0" err="1" smtClean="0"/>
              <a:t>shown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following</a:t>
            </a:r>
            <a:r>
              <a:rPr lang="fi-FI" dirty="0" smtClean="0"/>
              <a:t> </a:t>
            </a:r>
            <a:r>
              <a:rPr lang="fi-FI" dirty="0" err="1" smtClean="0"/>
              <a:t>slides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Slide</a:t>
            </a:r>
            <a:r>
              <a:rPr lang="fi-FI" dirty="0" smtClean="0"/>
              <a:t> 8 </a:t>
            </a:r>
            <a:r>
              <a:rPr lang="fi-FI" dirty="0" err="1" smtClean="0"/>
              <a:t>contains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for </a:t>
            </a:r>
            <a:r>
              <a:rPr lang="fi-FI" dirty="0" err="1" smtClean="0"/>
              <a:t>non</a:t>
            </a:r>
            <a:r>
              <a:rPr lang="fi-FI" dirty="0" smtClean="0"/>
              <a:t>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Slide</a:t>
            </a:r>
            <a:r>
              <a:rPr lang="fi-FI" dirty="0"/>
              <a:t> </a:t>
            </a:r>
            <a:r>
              <a:rPr lang="fi-FI" dirty="0" smtClean="0"/>
              <a:t>9 </a:t>
            </a:r>
            <a:r>
              <a:rPr lang="fi-FI" dirty="0" err="1"/>
              <a:t>contains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smtClean="0"/>
              <a:t>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/>
              <a:t>collisions</a:t>
            </a:r>
            <a:r>
              <a:rPr lang="fi-FI" dirty="0"/>
              <a:t> (0.05% of </a:t>
            </a:r>
            <a:r>
              <a:rPr lang="fi-FI" dirty="0" err="1"/>
              <a:t>time</a:t>
            </a:r>
            <a:r>
              <a:rPr lang="fi-FI" dirty="0"/>
              <a:t>)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happen</a:t>
            </a:r>
            <a:r>
              <a:rPr lang="fi-FI" dirty="0"/>
              <a:t> in </a:t>
            </a:r>
            <a:r>
              <a:rPr lang="fi-FI" dirty="0" err="1"/>
              <a:t>active</a:t>
            </a:r>
            <a:r>
              <a:rPr lang="fi-FI" dirty="0"/>
              <a:t> </a:t>
            </a:r>
            <a:r>
              <a:rPr lang="fi-FI" dirty="0" err="1"/>
              <a:t>mode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424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Distribution</a:t>
            </a:r>
            <a:r>
              <a:rPr lang="fi-FI" dirty="0" smtClean="0"/>
              <a:t> of </a:t>
            </a:r>
            <a:r>
              <a:rPr lang="fi-FI" dirty="0" err="1" smtClean="0"/>
              <a:t>Non</a:t>
            </a:r>
            <a:r>
              <a:rPr lang="fi-FI" dirty="0" smtClean="0"/>
              <a:t>-AP STA </a:t>
            </a:r>
            <a:r>
              <a:rPr lang="fi-FI" dirty="0" smtClean="0"/>
              <a:t>PHY </a:t>
            </a:r>
            <a:r>
              <a:rPr lang="fi-FI" dirty="0" err="1"/>
              <a:t>O</a:t>
            </a:r>
            <a:r>
              <a:rPr lang="fi-FI" dirty="0" err="1" smtClean="0"/>
              <a:t>peration</a:t>
            </a:r>
            <a:r>
              <a:rPr lang="fi-FI" dirty="0" smtClean="0"/>
              <a:t> </a:t>
            </a:r>
            <a:r>
              <a:rPr lang="fi-FI" dirty="0" err="1" smtClean="0"/>
              <a:t>Modes</a:t>
            </a:r>
            <a:r>
              <a:rPr lang="fi-FI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8542" y="3438991"/>
            <a:ext cx="172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843" y="2106484"/>
            <a:ext cx="3334557" cy="35547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508" y="2106484"/>
            <a:ext cx="3318828" cy="355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02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Distribution</a:t>
            </a:r>
            <a:r>
              <a:rPr lang="fi-FI" dirty="0" smtClean="0"/>
              <a:t> of AP PHY </a:t>
            </a:r>
            <a:r>
              <a:rPr lang="fi-FI" dirty="0" err="1"/>
              <a:t>O</a:t>
            </a:r>
            <a:r>
              <a:rPr lang="fi-FI" dirty="0" err="1" smtClean="0"/>
              <a:t>peration</a:t>
            </a:r>
            <a:r>
              <a:rPr lang="fi-FI" dirty="0" smtClean="0"/>
              <a:t> </a:t>
            </a:r>
            <a:r>
              <a:rPr lang="fi-FI" dirty="0" err="1"/>
              <a:t>M</a:t>
            </a:r>
            <a:r>
              <a:rPr lang="fi-FI" dirty="0" err="1" smtClean="0"/>
              <a:t>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71" y="2204864"/>
            <a:ext cx="3293917" cy="3553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537" y="2204863"/>
            <a:ext cx="3364669" cy="355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98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existing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reused</a:t>
            </a:r>
            <a:r>
              <a:rPr lang="fi-FI" dirty="0" smtClean="0"/>
              <a:t> and </a:t>
            </a:r>
            <a:r>
              <a:rPr lang="fi-FI" dirty="0" err="1" smtClean="0"/>
              <a:t>further</a:t>
            </a:r>
            <a:r>
              <a:rPr lang="fi-FI" dirty="0" smtClean="0"/>
              <a:t> </a:t>
            </a:r>
            <a:r>
              <a:rPr lang="fi-FI" dirty="0" err="1" smtClean="0"/>
              <a:t>improved</a:t>
            </a:r>
            <a:r>
              <a:rPr lang="fi-FI" dirty="0" smtClean="0"/>
              <a:t> for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Scheduling</a:t>
            </a:r>
            <a:r>
              <a:rPr lang="fi-FI" dirty="0" smtClean="0"/>
              <a:t>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considered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operation</a:t>
            </a:r>
            <a:r>
              <a:rPr lang="fi-FI" dirty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simplified</a:t>
            </a:r>
            <a:r>
              <a:rPr lang="fi-FI" dirty="0" smtClean="0"/>
              <a:t> and STA </a:t>
            </a:r>
            <a:r>
              <a:rPr lang="fi-FI" dirty="0" err="1" smtClean="0"/>
              <a:t>can</a:t>
            </a:r>
            <a:r>
              <a:rPr lang="fi-FI" dirty="0" smtClean="0"/>
              <a:t> go </a:t>
            </a:r>
            <a:r>
              <a:rPr lang="fi-FI" dirty="0"/>
              <a:t>to long </a:t>
            </a:r>
            <a:r>
              <a:rPr lang="fi-FI" dirty="0" err="1"/>
              <a:t>term</a:t>
            </a:r>
            <a:r>
              <a:rPr lang="fi-FI" dirty="0"/>
              <a:t> (</a:t>
            </a:r>
            <a:r>
              <a:rPr lang="fi-FI" dirty="0" err="1"/>
              <a:t>deep</a:t>
            </a:r>
            <a:r>
              <a:rPr lang="fi-FI" dirty="0"/>
              <a:t>) </a:t>
            </a:r>
            <a:r>
              <a:rPr lang="fi-FI" dirty="0" err="1" smtClean="0"/>
              <a:t>sleep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in </a:t>
            </a:r>
            <a:r>
              <a:rPr lang="fi-FI" dirty="0" err="1" smtClean="0"/>
              <a:t>dense</a:t>
            </a:r>
            <a:r>
              <a:rPr lang="fi-FI" dirty="0" smtClean="0"/>
              <a:t> </a:t>
            </a:r>
            <a:r>
              <a:rPr lang="fi-FI" dirty="0" err="1" smtClean="0"/>
              <a:t>deployments</a:t>
            </a:r>
            <a:r>
              <a:rPr lang="fi-FI" dirty="0"/>
              <a:t> 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discusses on </a:t>
            </a:r>
            <a:r>
              <a:rPr lang="en-GB" dirty="0"/>
              <a:t>the power save requirements </a:t>
            </a:r>
            <a:r>
              <a:rPr lang="en-GB" dirty="0" smtClean="0"/>
              <a:t>in 802.11ax use scenarios. The traditional power save mechanisms and the </a:t>
            </a:r>
            <a:r>
              <a:rPr lang="en-GB" dirty="0" err="1" smtClean="0"/>
              <a:t>microsleep</a:t>
            </a:r>
            <a:r>
              <a:rPr lang="en-GB" dirty="0" smtClean="0"/>
              <a:t> (PSMP, Partial AID) mechanisms are shortly introduced.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 smtClean="0"/>
              <a:t>submission provides simulation results for the </a:t>
            </a:r>
            <a:r>
              <a:rPr lang="en-GB" dirty="0" smtClean="0"/>
              <a:t>power </a:t>
            </a:r>
            <a:r>
              <a:rPr lang="en-GB" dirty="0" smtClean="0"/>
              <a:t>save </a:t>
            </a:r>
            <a:r>
              <a:rPr lang="en-GB" dirty="0" smtClean="0"/>
              <a:t>calibration scenario.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err="1" smtClean="0"/>
              <a:t>Characteristics</a:t>
            </a:r>
            <a:r>
              <a:rPr lang="fi-FI" dirty="0" smtClean="0"/>
              <a:t> of HEW </a:t>
            </a:r>
            <a:r>
              <a:rPr lang="fi-FI" dirty="0" err="1"/>
              <a:t>U</a:t>
            </a:r>
            <a:r>
              <a:rPr lang="fi-FI" dirty="0" err="1" smtClean="0"/>
              <a:t>se</a:t>
            </a:r>
            <a:r>
              <a:rPr lang="fi-FI" dirty="0" smtClean="0"/>
              <a:t> </a:t>
            </a:r>
            <a:r>
              <a:rPr lang="fi-FI" dirty="0" err="1"/>
              <a:t>C</a:t>
            </a:r>
            <a:r>
              <a:rPr lang="fi-FI" dirty="0" err="1" smtClean="0"/>
              <a:t>ases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/>
              <a:t>load</a:t>
            </a:r>
            <a:r>
              <a:rPr lang="fi-FI" dirty="0"/>
              <a:t> </a:t>
            </a:r>
            <a:r>
              <a:rPr lang="fi-FI" dirty="0" smtClean="0"/>
              <a:t>in </a:t>
            </a:r>
            <a:r>
              <a:rPr lang="fi-FI" dirty="0" err="1" smtClean="0"/>
              <a:t>dense</a:t>
            </a:r>
            <a:r>
              <a:rPr lang="fi-FI" dirty="0" smtClean="0"/>
              <a:t> </a:t>
            </a:r>
            <a:r>
              <a:rPr lang="fi-FI" dirty="0" err="1" smtClean="0"/>
              <a:t>deployment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networks</a:t>
            </a:r>
            <a:r>
              <a:rPr lang="fi-FI" dirty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, </a:t>
            </a:r>
            <a:r>
              <a:rPr lang="fi-FI" dirty="0" err="1" smtClean="0"/>
              <a:t>multiple</a:t>
            </a:r>
            <a:r>
              <a:rPr lang="fi-FI" dirty="0" smtClean="0"/>
              <a:t> </a:t>
            </a:r>
            <a:r>
              <a:rPr lang="fi-FI" dirty="0" err="1" smtClean="0"/>
              <a:t>APs</a:t>
            </a:r>
            <a:r>
              <a:rPr lang="fi-FI" dirty="0" smtClean="0"/>
              <a:t> and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 err="1" smtClean="0"/>
              <a:t>load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designed</a:t>
            </a:r>
            <a:r>
              <a:rPr lang="fi-FI" dirty="0"/>
              <a:t> </a:t>
            </a:r>
            <a:r>
              <a:rPr lang="fi-FI" dirty="0" smtClean="0"/>
              <a:t>for</a:t>
            </a:r>
            <a:r>
              <a:rPr lang="fi-FI" dirty="0" smtClean="0"/>
              <a:t> </a:t>
            </a:r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/>
              <a:t>traffic</a:t>
            </a:r>
            <a:r>
              <a:rPr lang="fi-FI" dirty="0"/>
              <a:t> </a:t>
            </a:r>
            <a:r>
              <a:rPr lang="fi-FI" dirty="0" err="1"/>
              <a:t>load</a:t>
            </a:r>
            <a:r>
              <a:rPr lang="fi-FI" dirty="0"/>
              <a:t> and </a:t>
            </a:r>
            <a:r>
              <a:rPr lang="fi-FI" dirty="0" err="1"/>
              <a:t>tailored</a:t>
            </a:r>
            <a:r>
              <a:rPr lang="fi-FI" dirty="0"/>
              <a:t> for </a:t>
            </a:r>
            <a:r>
              <a:rPr lang="fi-FI" dirty="0" err="1"/>
              <a:t>random</a:t>
            </a:r>
            <a:r>
              <a:rPr lang="fi-FI" dirty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endParaRPr lang="fi-FI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mechanisms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hang</a:t>
            </a:r>
            <a:r>
              <a:rPr lang="fi-FI" dirty="0"/>
              <a:t>, i.e.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saving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operate</a:t>
            </a:r>
            <a:r>
              <a:rPr lang="fi-FI" dirty="0" smtClean="0"/>
              <a:t> </a:t>
            </a:r>
            <a:r>
              <a:rPr lang="fi-FI" dirty="0"/>
              <a:t>in </a:t>
            </a:r>
            <a:r>
              <a:rPr lang="fi-FI" dirty="0" err="1"/>
              <a:t>Awake</a:t>
            </a:r>
            <a:r>
              <a:rPr lang="fi-FI" dirty="0"/>
              <a:t> </a:t>
            </a:r>
            <a:r>
              <a:rPr lang="fi-FI" dirty="0" err="1"/>
              <a:t>state</a:t>
            </a:r>
            <a:r>
              <a:rPr lang="fi-FI" dirty="0"/>
              <a:t> for a long </a:t>
            </a:r>
            <a:r>
              <a:rPr lang="fi-FI" dirty="0" err="1" smtClean="0"/>
              <a:t>time</a:t>
            </a:r>
            <a:r>
              <a:rPr lang="fi-FI" dirty="0" smtClean="0"/>
              <a:t>,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traffic</a:t>
            </a:r>
            <a:r>
              <a:rPr lang="fi-FI" dirty="0" smtClean="0"/>
              <a:t> </a:t>
            </a:r>
            <a:r>
              <a:rPr lang="fi-FI" dirty="0"/>
              <a:t>is </a:t>
            </a:r>
            <a:r>
              <a:rPr lang="fi-FI" dirty="0" err="1"/>
              <a:t>delivered</a:t>
            </a:r>
            <a:r>
              <a:rPr lang="fi-FI" dirty="0"/>
              <a:t> to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 smtClean="0"/>
              <a:t>STAs</a:t>
            </a:r>
            <a:endParaRPr lang="fi-FI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/>
              <a:t>No DL </a:t>
            </a:r>
            <a:r>
              <a:rPr lang="fi-FI" dirty="0" err="1"/>
              <a:t>delivery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a UL </a:t>
            </a:r>
            <a:r>
              <a:rPr lang="fi-FI" dirty="0" err="1" smtClean="0"/>
              <a:t>trigger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176246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HEW </a:t>
            </a:r>
            <a:r>
              <a:rPr lang="fi-FI" dirty="0" err="1" smtClean="0"/>
              <a:t>Requirements</a:t>
            </a:r>
            <a:r>
              <a:rPr lang="fi-FI" dirty="0" smtClean="0"/>
              <a:t> for Power </a:t>
            </a:r>
            <a:r>
              <a:rPr lang="fi-FI" dirty="0" err="1" smtClean="0"/>
              <a:t>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.11ax </a:t>
            </a:r>
            <a:r>
              <a:rPr lang="fi-FI" dirty="0" err="1" smtClean="0"/>
              <a:t>needs</a:t>
            </a:r>
            <a:r>
              <a:rPr lang="fi-FI" dirty="0" smtClean="0"/>
              <a:t> </a:t>
            </a:r>
            <a:r>
              <a:rPr lang="fi-FI" dirty="0"/>
              <a:t>to </a:t>
            </a:r>
            <a:r>
              <a:rPr lang="fi-FI" dirty="0" err="1" smtClean="0"/>
              <a:t>enable</a:t>
            </a:r>
            <a:r>
              <a:rPr lang="fi-FI" dirty="0" smtClean="0"/>
              <a:t> </a:t>
            </a:r>
            <a:r>
              <a:rPr lang="fi-FI" dirty="0" err="1" smtClean="0"/>
              <a:t>efficient</a:t>
            </a:r>
            <a:r>
              <a:rPr lang="fi-FI" dirty="0" smtClean="0"/>
              <a:t> </a:t>
            </a:r>
            <a:r>
              <a:rPr lang="fi-FI" dirty="0" err="1" smtClean="0"/>
              <a:t>channel</a:t>
            </a:r>
            <a:r>
              <a:rPr lang="fi-FI" dirty="0" smtClean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throughput</a:t>
            </a:r>
            <a:r>
              <a:rPr lang="fi-FI" dirty="0"/>
              <a:t> </a:t>
            </a:r>
            <a:r>
              <a:rPr lang="fi-FI" dirty="0" err="1" smtClean="0"/>
              <a:t>shortens</a:t>
            </a:r>
            <a:r>
              <a:rPr lang="fi-FI" dirty="0" smtClean="0"/>
              <a:t> PHY operating </a:t>
            </a:r>
            <a:r>
              <a:rPr lang="fi-FI" dirty="0" err="1" smtClean="0"/>
              <a:t>times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err="1"/>
              <a:t>Exhaustive</a:t>
            </a:r>
            <a:r>
              <a:rPr lang="fi-FI" dirty="0"/>
              <a:t> </a:t>
            </a:r>
            <a:r>
              <a:rPr lang="fi-FI" dirty="0" err="1"/>
              <a:t>competition</a:t>
            </a:r>
            <a:r>
              <a:rPr lang="fi-FI" dirty="0"/>
              <a:t> in </a:t>
            </a:r>
            <a:r>
              <a:rPr lang="fi-FI" dirty="0" err="1"/>
              <a:t>channel</a:t>
            </a:r>
            <a:r>
              <a:rPr lang="fi-FI" dirty="0"/>
              <a:t> </a:t>
            </a:r>
            <a:r>
              <a:rPr lang="fi-FI" dirty="0" err="1" smtClean="0"/>
              <a:t>access</a:t>
            </a:r>
            <a:r>
              <a:rPr lang="fi-FI" dirty="0" smtClean="0"/>
              <a:t> </a:t>
            </a:r>
            <a:r>
              <a:rPr lang="fi-FI" dirty="0" err="1" smtClean="0"/>
              <a:t>easily</a:t>
            </a:r>
            <a:r>
              <a:rPr lang="fi-FI" dirty="0" smtClean="0"/>
              <a:t> </a:t>
            </a:r>
            <a:r>
              <a:rPr lang="fi-FI" dirty="0" err="1"/>
              <a:t>results</a:t>
            </a:r>
            <a:r>
              <a:rPr lang="fi-FI" dirty="0"/>
              <a:t> to </a:t>
            </a:r>
            <a:r>
              <a:rPr lang="fi-FI" dirty="0" err="1"/>
              <a:t>overhead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times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throughput</a:t>
            </a:r>
            <a:r>
              <a:rPr lang="fi-FI" dirty="0" smtClean="0"/>
              <a:t> data transmission</a:t>
            </a:r>
            <a:endParaRPr lang="fi-FI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transmitter</a:t>
            </a:r>
            <a:r>
              <a:rPr lang="fi-FI" dirty="0" smtClean="0"/>
              <a:t>(s) and </a:t>
            </a:r>
            <a:r>
              <a:rPr lang="fi-FI" dirty="0" err="1" smtClean="0"/>
              <a:t>receiver</a:t>
            </a:r>
            <a:r>
              <a:rPr lang="fi-FI" dirty="0" smtClean="0"/>
              <a:t>(s)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Awake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main </a:t>
            </a:r>
            <a:r>
              <a:rPr lang="fi-FI" dirty="0" err="1" smtClean="0"/>
              <a:t>requirement</a:t>
            </a:r>
            <a:r>
              <a:rPr lang="fi-FI" dirty="0" smtClean="0"/>
              <a:t> for 802.11ax is to </a:t>
            </a:r>
            <a:r>
              <a:rPr lang="fi-FI" dirty="0" err="1" smtClean="0"/>
              <a:t>offer</a:t>
            </a:r>
            <a:r>
              <a:rPr lang="fi-FI" dirty="0" smtClean="0"/>
              <a:t> 4x </a:t>
            </a:r>
            <a:r>
              <a:rPr lang="fi-FI" dirty="0" err="1" smtClean="0"/>
              <a:t>average</a:t>
            </a:r>
            <a:r>
              <a:rPr lang="fi-FI" dirty="0" smtClean="0"/>
              <a:t> </a:t>
            </a:r>
            <a:r>
              <a:rPr lang="fi-FI" dirty="0" err="1" smtClean="0"/>
              <a:t>throughput</a:t>
            </a:r>
            <a:r>
              <a:rPr lang="fi-FI" dirty="0" smtClean="0"/>
              <a:t> per STA (of 802.11ac) </a:t>
            </a:r>
            <a:r>
              <a:rPr lang="en-GB" dirty="0" smtClean="0"/>
              <a:t>while </a:t>
            </a:r>
            <a:r>
              <a:rPr lang="en-GB" dirty="0"/>
              <a:t>maintaining or improving the power efficiency per </a:t>
            </a:r>
            <a:r>
              <a:rPr lang="en-GB" dirty="0" smtClean="0"/>
              <a:t>station</a:t>
            </a:r>
            <a:endParaRPr lang="en-US" dirty="0"/>
          </a:p>
          <a:p>
            <a:pPr marL="57150" indent="0"/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0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 smtClean="0"/>
              <a:t>M</a:t>
            </a:r>
            <a:r>
              <a:rPr lang="fi-FI" dirty="0" err="1" smtClean="0"/>
              <a:t>echanisms</a:t>
            </a:r>
            <a:r>
              <a:rPr lang="fi-FI" dirty="0" smtClean="0"/>
              <a:t> </a:t>
            </a:r>
            <a:r>
              <a:rPr lang="fi-FI" dirty="0"/>
              <a:t>U</a:t>
            </a:r>
            <a:r>
              <a:rPr lang="fi-FI" dirty="0" smtClean="0"/>
              <a:t>sing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previous submissions for power save calibration[1] discussed on the following power save mechanisms: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Power Save Mode transitions (</a:t>
            </a:r>
            <a:r>
              <a:rPr lang="en-GB" b="1" dirty="0"/>
              <a:t>PSM</a:t>
            </a:r>
            <a:r>
              <a:rPr lang="en-GB" dirty="0"/>
              <a:t>) STA controls its operation in </a:t>
            </a:r>
            <a:r>
              <a:rPr lang="en-GB" dirty="0" smtClean="0"/>
              <a:t>active and power </a:t>
            </a:r>
            <a:r>
              <a:rPr lang="en-GB" dirty="0"/>
              <a:t>save </a:t>
            </a:r>
            <a:r>
              <a:rPr lang="en-GB" dirty="0" smtClean="0"/>
              <a:t>mode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Power save mechanisms within power save mode: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U-APSD; </a:t>
            </a:r>
            <a:r>
              <a:rPr lang="en-GB" dirty="0" smtClean="0"/>
              <a:t>STA trigger service periods, data delivery during service period and AP terminates the service period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b="1" dirty="0" smtClean="0"/>
              <a:t>PS-POLL; </a:t>
            </a:r>
            <a:r>
              <a:rPr lang="en-GB" dirty="0" smtClean="0"/>
              <a:t>STA sends a single PS-POLL frame, AP transmits a single PPDU to the STA</a:t>
            </a:r>
            <a:endParaRPr lang="en-GB" b="1" dirty="0" smtClean="0"/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PS-Poll c</a:t>
            </a:r>
            <a:r>
              <a:rPr lang="en-GB" dirty="0" smtClean="0"/>
              <a:t>reates </a:t>
            </a:r>
            <a:r>
              <a:rPr lang="en-GB" dirty="0"/>
              <a:t>overhead </a:t>
            </a:r>
            <a:r>
              <a:rPr lang="en-GB" dirty="0"/>
              <a:t>due to </a:t>
            </a:r>
            <a:r>
              <a:rPr lang="en-GB" dirty="0" smtClean="0"/>
              <a:t>PS-Poll </a:t>
            </a:r>
            <a:r>
              <a:rPr lang="en-GB" dirty="0"/>
              <a:t>frame (100us per PS-poll + ACK) </a:t>
            </a:r>
            <a:r>
              <a:rPr lang="en-GB" dirty="0" smtClean="0"/>
              <a:t>and only a </a:t>
            </a:r>
            <a:r>
              <a:rPr lang="en-GB" dirty="0" smtClean="0"/>
              <a:t>single </a:t>
            </a:r>
            <a:r>
              <a:rPr lang="en-GB" dirty="0"/>
              <a:t>PPDU transmission per </a:t>
            </a:r>
            <a:r>
              <a:rPr lang="en-GB" dirty="0" smtClean="0"/>
              <a:t>received PS-Poll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6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</a:t>
            </a:r>
            <a:r>
              <a:rPr lang="en-US" sz="2800" dirty="0" smtClean="0"/>
              <a:t>Operation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1763688" y="3502963"/>
            <a:ext cx="690529" cy="994097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6444209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4860032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6084168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5762087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652120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6084168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5585" y="2043543"/>
            <a:ext cx="4475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More </a:t>
            </a:r>
            <a:r>
              <a:rPr lang="fi-FI" sz="1800" dirty="0">
                <a:solidFill>
                  <a:srgbClr val="0070C0"/>
                </a:solidFill>
              </a:rPr>
              <a:t>D</a:t>
            </a:r>
            <a:r>
              <a:rPr lang="fi-FI" sz="1800" dirty="0" smtClean="0">
                <a:solidFill>
                  <a:srgbClr val="0070C0"/>
                </a:solidFill>
              </a:rPr>
              <a:t>ata </a:t>
            </a:r>
            <a:r>
              <a:rPr lang="fi-FI" sz="1800" dirty="0" err="1" smtClean="0">
                <a:solidFill>
                  <a:srgbClr val="0070C0"/>
                </a:solidFill>
              </a:rPr>
              <a:t>field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always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smtClean="0">
                <a:solidFill>
                  <a:srgbClr val="0070C0"/>
                </a:solidFill>
              </a:rPr>
              <a:t>0 in </a:t>
            </a:r>
            <a:r>
              <a:rPr lang="fi-FI" sz="1800" dirty="0" err="1" smtClean="0">
                <a:solidFill>
                  <a:srgbClr val="0070C0"/>
                </a:solidFill>
              </a:rPr>
              <a:t>active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 smtClean="0">
                <a:solidFill>
                  <a:srgbClr val="0070C0"/>
                </a:solidFill>
              </a:rPr>
              <a:t> –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STA </a:t>
            </a:r>
            <a:r>
              <a:rPr lang="fi-FI" sz="1800" dirty="0" err="1" smtClean="0">
                <a:solidFill>
                  <a:srgbClr val="0070C0"/>
                </a:solidFill>
              </a:rPr>
              <a:t>does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know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if</a:t>
            </a:r>
            <a:r>
              <a:rPr lang="fi-FI" sz="1800" dirty="0" smtClean="0">
                <a:solidFill>
                  <a:srgbClr val="0070C0"/>
                </a:solidFill>
              </a:rPr>
              <a:t> AP </a:t>
            </a:r>
            <a:r>
              <a:rPr lang="fi-FI" sz="1800" dirty="0" err="1" smtClean="0">
                <a:solidFill>
                  <a:srgbClr val="0070C0"/>
                </a:solidFill>
              </a:rPr>
              <a:t>has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buffered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traffic</a:t>
            </a:r>
            <a:r>
              <a:rPr lang="fi-FI" sz="1800" dirty="0" smtClean="0">
                <a:solidFill>
                  <a:srgbClr val="0070C0"/>
                </a:solidFill>
              </a:rPr>
              <a:t> for it.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497" y="4506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800" dirty="0">
                <a:solidFill>
                  <a:srgbClr val="0070C0"/>
                </a:solidFill>
              </a:rPr>
              <a:t>A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non</a:t>
            </a:r>
            <a:r>
              <a:rPr lang="fi-FI" sz="1800" dirty="0" smtClean="0">
                <a:solidFill>
                  <a:srgbClr val="0070C0"/>
                </a:solidFill>
              </a:rPr>
              <a:t>-AP STA </a:t>
            </a:r>
            <a:r>
              <a:rPr lang="fi-FI" sz="1800" dirty="0" err="1">
                <a:solidFill>
                  <a:srgbClr val="0070C0"/>
                </a:solidFill>
              </a:rPr>
              <a:t>may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select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when</a:t>
            </a:r>
            <a:r>
              <a:rPr lang="fi-FI" sz="1800" dirty="0" smtClean="0">
                <a:solidFill>
                  <a:srgbClr val="0070C0"/>
                </a:solidFill>
              </a:rPr>
              <a:t> it </a:t>
            </a:r>
            <a:r>
              <a:rPr lang="fi-FI" sz="1800" dirty="0" err="1" smtClean="0">
                <a:solidFill>
                  <a:srgbClr val="0070C0"/>
                </a:solidFill>
              </a:rPr>
              <a:t>sends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>
                <a:solidFill>
                  <a:srgbClr val="0070C0"/>
                </a:solidFill>
              </a:rPr>
              <a:t>a </a:t>
            </a:r>
            <a:r>
              <a:rPr lang="fi-FI" sz="1800" dirty="0" err="1">
                <a:solidFill>
                  <a:srgbClr val="0070C0"/>
                </a:solidFill>
              </a:rPr>
              <a:t>frame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transition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active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>
                <a:solidFill>
                  <a:srgbClr val="0070C0"/>
                </a:solidFill>
              </a:rPr>
              <a:t>mode</a:t>
            </a:r>
            <a:r>
              <a:rPr lang="fi-FI" sz="1800" dirty="0">
                <a:solidFill>
                  <a:srgbClr val="0070C0"/>
                </a:solidFill>
              </a:rPr>
              <a:t>.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9" name="Shape 150"/>
          <p:cNvSpPr/>
          <p:nvPr/>
        </p:nvSpPr>
        <p:spPr>
          <a:xfrm flipH="1">
            <a:off x="4873626" y="2897575"/>
            <a:ext cx="418454" cy="311243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658" y="1473636"/>
            <a:ext cx="674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Non</a:t>
            </a:r>
            <a:r>
              <a:rPr lang="fi-FI" dirty="0" smtClean="0">
                <a:solidFill>
                  <a:schemeClr val="tx1"/>
                </a:solidFill>
              </a:rPr>
              <a:t>-AP STA </a:t>
            </a:r>
            <a:r>
              <a:rPr lang="fi-FI" dirty="0" err="1" smtClean="0">
                <a:solidFill>
                  <a:schemeClr val="tx1"/>
                </a:solidFill>
              </a:rPr>
              <a:t>has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full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control</a:t>
            </a:r>
            <a:r>
              <a:rPr lang="fi-FI" dirty="0" smtClean="0">
                <a:solidFill>
                  <a:schemeClr val="tx1"/>
                </a:solidFill>
              </a:rPr>
              <a:t> on </a:t>
            </a:r>
            <a:r>
              <a:rPr lang="fi-FI" dirty="0" err="1" smtClean="0">
                <a:solidFill>
                  <a:schemeClr val="tx1"/>
                </a:solidFill>
              </a:rPr>
              <a:t>its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power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save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mode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58208" y="49040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800" dirty="0">
                <a:solidFill>
                  <a:srgbClr val="0070C0"/>
                </a:solidFill>
              </a:rPr>
              <a:t>A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Non</a:t>
            </a:r>
            <a:r>
              <a:rPr lang="fi-FI" sz="1800" dirty="0" smtClean="0">
                <a:solidFill>
                  <a:srgbClr val="0070C0"/>
                </a:solidFill>
              </a:rPr>
              <a:t>-AP STA </a:t>
            </a:r>
            <a:r>
              <a:rPr lang="fi-FI" sz="1800" dirty="0" err="1">
                <a:solidFill>
                  <a:srgbClr val="0070C0"/>
                </a:solidFill>
              </a:rPr>
              <a:t>may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select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whe</a:t>
            </a:r>
            <a:r>
              <a:rPr lang="fi-FI" sz="1800" dirty="0" err="1" smtClean="0">
                <a:solidFill>
                  <a:srgbClr val="0070C0"/>
                </a:solidFill>
              </a:rPr>
              <a:t>n</a:t>
            </a:r>
            <a:r>
              <a:rPr lang="fi-FI" sz="1800" dirty="0" smtClean="0">
                <a:solidFill>
                  <a:srgbClr val="0070C0"/>
                </a:solidFill>
              </a:rPr>
              <a:t> it </a:t>
            </a:r>
            <a:r>
              <a:rPr lang="fi-FI" sz="1800" dirty="0" err="1" smtClean="0">
                <a:solidFill>
                  <a:srgbClr val="0070C0"/>
                </a:solidFill>
              </a:rPr>
              <a:t>sends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>
                <a:solidFill>
                  <a:srgbClr val="0070C0"/>
                </a:solidFill>
              </a:rPr>
              <a:t>a </a:t>
            </a:r>
            <a:r>
              <a:rPr lang="fi-FI" sz="1800" dirty="0" err="1">
                <a:solidFill>
                  <a:srgbClr val="0070C0"/>
                </a:solidFill>
              </a:rPr>
              <a:t>frame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>
                <a:solidFill>
                  <a:srgbClr val="0070C0"/>
                </a:solidFill>
              </a:rPr>
              <a:t>transition</a:t>
            </a:r>
            <a:r>
              <a:rPr lang="fi-FI" sz="1800" dirty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power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save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>
                <a:solidFill>
                  <a:srgbClr val="0070C0"/>
                </a:solidFill>
              </a:rPr>
              <a:t>.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duration</a:t>
            </a:r>
            <a:r>
              <a:rPr lang="fi-FI" sz="1800" dirty="0" smtClean="0">
                <a:solidFill>
                  <a:srgbClr val="0070C0"/>
                </a:solidFill>
              </a:rPr>
              <a:t> of </a:t>
            </a:r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operation</a:t>
            </a:r>
            <a:r>
              <a:rPr lang="fi-FI" sz="1800" dirty="0" smtClean="0">
                <a:solidFill>
                  <a:srgbClr val="0070C0"/>
                </a:solidFill>
              </a:rPr>
              <a:t> in </a:t>
            </a:r>
            <a:r>
              <a:rPr lang="fi-FI" sz="1800" dirty="0" err="1" smtClean="0">
                <a:solidFill>
                  <a:srgbClr val="0070C0"/>
                </a:solidFill>
              </a:rPr>
              <a:t>active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mode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should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minimized</a:t>
            </a:r>
            <a:r>
              <a:rPr lang="fi-FI" sz="1800" dirty="0" smtClean="0">
                <a:solidFill>
                  <a:srgbClr val="0070C0"/>
                </a:solidFill>
              </a:rPr>
              <a:t> for </a:t>
            </a:r>
            <a:r>
              <a:rPr lang="fi-FI" sz="1800" dirty="0" err="1" smtClean="0">
                <a:solidFill>
                  <a:srgbClr val="0070C0"/>
                </a:solidFill>
              </a:rPr>
              <a:t>good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power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save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48" name="Shape 150"/>
          <p:cNvSpPr/>
          <p:nvPr/>
        </p:nvSpPr>
        <p:spPr>
          <a:xfrm flipV="1">
            <a:off x="4981561" y="3939510"/>
            <a:ext cx="690529" cy="994097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50" name="Shape 124"/>
          <p:cNvSpPr/>
          <p:nvPr/>
        </p:nvSpPr>
        <p:spPr>
          <a:xfrm>
            <a:off x="323528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38"/>
          <p:cNvSpPr/>
          <p:nvPr/>
        </p:nvSpPr>
        <p:spPr>
          <a:xfrm>
            <a:off x="674901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2" name="Shape 172"/>
          <p:cNvSpPr/>
          <p:nvPr/>
        </p:nvSpPr>
        <p:spPr>
          <a:xfrm>
            <a:off x="941148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08920"/>
            <a:ext cx="1296144" cy="49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AP </a:t>
            </a:r>
            <a:r>
              <a:rPr sz="1000" dirty="0">
                <a:solidFill>
                  <a:schemeClr val="tx1"/>
                </a:solidFill>
              </a:rPr>
              <a:t>starts </a:t>
            </a:r>
            <a:r>
              <a:rPr lang="en-US" sz="1000" dirty="0" smtClean="0">
                <a:solidFill>
                  <a:schemeClr val="tx1"/>
                </a:solidFill>
              </a:rPr>
              <a:t>EDCA </a:t>
            </a:r>
            <a:r>
              <a:rPr sz="1000" dirty="0" smtClean="0">
                <a:solidFill>
                  <a:schemeClr val="tx1"/>
                </a:solidFill>
              </a:rPr>
              <a:t>for </a:t>
            </a:r>
            <a:r>
              <a:rPr sz="1000" dirty="0">
                <a:solidFill>
                  <a:schemeClr val="tx1"/>
                </a:solidFill>
              </a:rPr>
              <a:t>downlink </a:t>
            </a:r>
            <a:r>
              <a:rPr lang="en-US" sz="1000" dirty="0" smtClean="0">
                <a:solidFill>
                  <a:schemeClr val="tx1"/>
                </a:solidFill>
              </a:rPr>
              <a:t>one </a:t>
            </a:r>
            <a:r>
              <a:rPr lang="en-US" sz="1000" dirty="0" smtClean="0">
                <a:solidFill>
                  <a:schemeClr val="tx1"/>
                </a:solidFill>
              </a:rPr>
              <a:t>PPDU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203848" y="3018246"/>
            <a:ext cx="1584176" cy="130433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249" y="4863076"/>
            <a:ext cx="85415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PS-</a:t>
            </a:r>
            <a:r>
              <a:rPr lang="fi-FI" sz="1800" dirty="0" err="1" smtClean="0">
                <a:solidFill>
                  <a:srgbClr val="0070C0"/>
                </a:solidFill>
              </a:rPr>
              <a:t>Poll</a:t>
            </a:r>
            <a:r>
              <a:rPr lang="fi-FI" sz="1800" dirty="0" smtClean="0">
                <a:solidFill>
                  <a:srgbClr val="0070C0"/>
                </a:solidFill>
              </a:rPr>
              <a:t> (20 </a:t>
            </a:r>
            <a:r>
              <a:rPr lang="fi-FI" sz="1800" dirty="0" err="1" smtClean="0">
                <a:solidFill>
                  <a:srgbClr val="0070C0"/>
                </a:solidFill>
              </a:rPr>
              <a:t>octets</a:t>
            </a:r>
            <a:r>
              <a:rPr lang="fi-FI" sz="1800" dirty="0" smtClean="0">
                <a:solidFill>
                  <a:srgbClr val="0070C0"/>
                </a:solidFill>
              </a:rPr>
              <a:t>) 48us </a:t>
            </a:r>
            <a:r>
              <a:rPr lang="fi-FI" sz="1800" dirty="0" smtClean="0">
                <a:solidFill>
                  <a:srgbClr val="0070C0"/>
                </a:solidFill>
              </a:rPr>
              <a:t>+ SIFS 16 </a:t>
            </a:r>
            <a:r>
              <a:rPr lang="fi-FI" sz="1800" dirty="0" smtClean="0">
                <a:solidFill>
                  <a:srgbClr val="0070C0"/>
                </a:solidFill>
              </a:rPr>
              <a:t>us+ ACK (14 </a:t>
            </a:r>
            <a:r>
              <a:rPr lang="fi-FI" sz="1800" dirty="0" err="1" smtClean="0">
                <a:solidFill>
                  <a:srgbClr val="0070C0"/>
                </a:solidFill>
              </a:rPr>
              <a:t>octets</a:t>
            </a:r>
            <a:r>
              <a:rPr lang="fi-FI" sz="1800" dirty="0" smtClean="0">
                <a:solidFill>
                  <a:srgbClr val="0070C0"/>
                </a:solidFill>
              </a:rPr>
              <a:t>) 44us </a:t>
            </a:r>
            <a:r>
              <a:rPr lang="fi-FI" sz="1800" dirty="0" err="1" smtClean="0">
                <a:solidFill>
                  <a:srgbClr val="0070C0"/>
                </a:solidFill>
              </a:rPr>
              <a:t>are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overhead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smtClean="0">
                <a:solidFill>
                  <a:srgbClr val="0070C0"/>
                </a:solidFill>
              </a:rPr>
              <a:t>~100 </a:t>
            </a:r>
            <a:r>
              <a:rPr lang="fi-FI" sz="1800" dirty="0" smtClean="0">
                <a:solidFill>
                  <a:srgbClr val="0070C0"/>
                </a:solidFill>
              </a:rPr>
              <a:t>us.</a:t>
            </a:r>
            <a:endParaRPr lang="fi-FI" sz="1800" dirty="0" smtClean="0">
              <a:solidFill>
                <a:srgbClr val="0070C0"/>
              </a:solidFill>
            </a:endParaRPr>
          </a:p>
          <a:p>
            <a:r>
              <a:rPr lang="fi-FI" sz="1800" dirty="0" smtClean="0">
                <a:solidFill>
                  <a:srgbClr val="0070C0"/>
                </a:solidFill>
              </a:rPr>
              <a:t>TXOP </a:t>
            </a:r>
            <a:r>
              <a:rPr lang="fi-FI" sz="1800" dirty="0" err="1" smtClean="0">
                <a:solidFill>
                  <a:srgbClr val="0070C0"/>
                </a:solidFill>
              </a:rPr>
              <a:t>obtaining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takes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time</a:t>
            </a:r>
            <a:r>
              <a:rPr lang="fi-FI" sz="1800" dirty="0" smtClean="0">
                <a:solidFill>
                  <a:srgbClr val="0070C0"/>
                </a:solidFill>
              </a:rPr>
              <a:t> and </a:t>
            </a:r>
            <a:r>
              <a:rPr lang="fi-FI" sz="1800" dirty="0" err="1" smtClean="0">
                <a:solidFill>
                  <a:srgbClr val="0070C0"/>
                </a:solidFill>
              </a:rPr>
              <a:t>resources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fi-FI" dirty="0">
              <a:solidFill>
                <a:srgbClr val="0070C0"/>
              </a:solidFill>
            </a:endParaRPr>
          </a:p>
          <a:p>
            <a:r>
              <a:rPr lang="fi-FI" sz="1800" dirty="0" smtClean="0">
                <a:solidFill>
                  <a:srgbClr val="0070C0"/>
                </a:solidFill>
              </a:rPr>
              <a:t>Just a single PPDU </a:t>
            </a:r>
            <a:r>
              <a:rPr lang="fi-FI" sz="1800" dirty="0" err="1" smtClean="0">
                <a:solidFill>
                  <a:srgbClr val="0070C0"/>
                </a:solidFill>
              </a:rPr>
              <a:t>delivery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after</a:t>
            </a:r>
            <a:r>
              <a:rPr lang="fi-FI" sz="1800" dirty="0" smtClean="0">
                <a:solidFill>
                  <a:srgbClr val="0070C0"/>
                </a:solidFill>
              </a:rPr>
              <a:t> a PS-</a:t>
            </a:r>
            <a:r>
              <a:rPr lang="fi-FI" sz="1800" dirty="0" err="1" smtClean="0">
                <a:solidFill>
                  <a:srgbClr val="0070C0"/>
                </a:solidFill>
              </a:rPr>
              <a:t>Poll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suitable</a:t>
            </a:r>
            <a:r>
              <a:rPr lang="fi-FI" sz="1800" dirty="0" smtClean="0">
                <a:solidFill>
                  <a:srgbClr val="0070C0"/>
                </a:solidFill>
              </a:rPr>
              <a:t> for </a:t>
            </a:r>
            <a:r>
              <a:rPr lang="fi-FI" sz="1800" dirty="0" err="1" smtClean="0">
                <a:solidFill>
                  <a:srgbClr val="0070C0"/>
                </a:solidFill>
              </a:rPr>
              <a:t>high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throughput</a:t>
            </a:r>
            <a:r>
              <a:rPr lang="fi-FI" sz="1800" dirty="0" smtClean="0">
                <a:solidFill>
                  <a:srgbClr val="0070C0"/>
                </a:solidFill>
              </a:rPr>
              <a:t> DL </a:t>
            </a:r>
            <a:r>
              <a:rPr lang="fi-FI" sz="1800" dirty="0" err="1" smtClean="0">
                <a:solidFill>
                  <a:srgbClr val="0070C0"/>
                </a:solidFill>
              </a:rPr>
              <a:t>delivery</a:t>
            </a:r>
            <a:r>
              <a:rPr lang="fi-FI" sz="1800" dirty="0" smtClean="0">
                <a:solidFill>
                  <a:srgbClr val="0070C0"/>
                </a:solidFill>
              </a:rPr>
              <a:t>.</a:t>
            </a:r>
            <a:endParaRPr lang="fi-FI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479715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4797152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5085184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solidFill>
                  <a:srgbClr val="0070C0"/>
                </a:solidFill>
              </a:rPr>
              <a:t>If an AP </a:t>
            </a:r>
            <a:r>
              <a:rPr lang="fi-FI" sz="1800" dirty="0" err="1" smtClean="0">
                <a:solidFill>
                  <a:srgbClr val="0070C0"/>
                </a:solidFill>
              </a:rPr>
              <a:t>does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not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have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buffered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traffic</a:t>
            </a:r>
            <a:r>
              <a:rPr lang="fi-FI" sz="1800" dirty="0" smtClean="0">
                <a:solidFill>
                  <a:srgbClr val="0070C0"/>
                </a:solidFill>
              </a:rPr>
              <a:t>, </a:t>
            </a:r>
            <a:r>
              <a:rPr lang="fi-FI" sz="1800" dirty="0" err="1" smtClean="0">
                <a:solidFill>
                  <a:srgbClr val="0070C0"/>
                </a:solidFill>
              </a:rPr>
              <a:t>unnecessary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</a:t>
            </a:r>
            <a:r>
              <a:rPr lang="fi-FI" sz="1800" dirty="0" smtClean="0">
                <a:solidFill>
                  <a:srgbClr val="0070C0"/>
                </a:solidFill>
              </a:rPr>
              <a:t> is </a:t>
            </a:r>
            <a:r>
              <a:rPr lang="fi-FI" sz="1800" dirty="0" err="1" smtClean="0">
                <a:solidFill>
                  <a:srgbClr val="0070C0"/>
                </a:solidFill>
              </a:rPr>
              <a:t>triggered</a:t>
            </a:r>
            <a:r>
              <a:rPr lang="fi-FI" sz="1800" dirty="0" smtClean="0">
                <a:solidFill>
                  <a:srgbClr val="0070C0"/>
                </a:solidFill>
              </a:rPr>
              <a:t>. </a:t>
            </a:r>
            <a:r>
              <a:rPr lang="fi-FI" sz="1800" dirty="0" err="1" smtClean="0">
                <a:solidFill>
                  <a:srgbClr val="0070C0"/>
                </a:solidFill>
              </a:rPr>
              <a:t>Every</a:t>
            </a:r>
            <a:r>
              <a:rPr lang="fi-FI" sz="1800" dirty="0" smtClean="0">
                <a:solidFill>
                  <a:srgbClr val="0070C0"/>
                </a:solidFill>
              </a:rPr>
              <a:t> SP </a:t>
            </a:r>
            <a:r>
              <a:rPr lang="fi-FI" sz="1800" dirty="0" err="1" smtClean="0">
                <a:solidFill>
                  <a:srgbClr val="0070C0"/>
                </a:solidFill>
              </a:rPr>
              <a:t>needs</a:t>
            </a:r>
            <a:r>
              <a:rPr lang="fi-FI" sz="1800" dirty="0" smtClean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terminated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with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acked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frame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exchange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which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creates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overhead</a:t>
            </a:r>
            <a:r>
              <a:rPr lang="fi-FI" sz="1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fi-FI" sz="1800" dirty="0" err="1" smtClean="0">
                <a:solidFill>
                  <a:srgbClr val="0070C0"/>
                </a:solidFill>
              </a:rPr>
              <a:t>The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should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be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possible</a:t>
            </a:r>
            <a:r>
              <a:rPr lang="fi-FI" sz="1800" dirty="0" smtClean="0">
                <a:solidFill>
                  <a:srgbClr val="0070C0"/>
                </a:solidFill>
              </a:rPr>
              <a:t> to </a:t>
            </a:r>
            <a:r>
              <a:rPr lang="fi-FI" sz="1800" dirty="0" err="1" smtClean="0">
                <a:solidFill>
                  <a:srgbClr val="0070C0"/>
                </a:solidFill>
              </a:rPr>
              <a:t>terminate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with</a:t>
            </a:r>
            <a:r>
              <a:rPr lang="fi-FI" sz="1800" dirty="0" smtClean="0">
                <a:solidFill>
                  <a:srgbClr val="0070C0"/>
                </a:solidFill>
              </a:rPr>
              <a:t> a UL </a:t>
            </a:r>
            <a:r>
              <a:rPr lang="fi-FI" sz="1800" dirty="0" err="1" smtClean="0">
                <a:solidFill>
                  <a:srgbClr val="0070C0"/>
                </a:solidFill>
              </a:rPr>
              <a:t>or</a:t>
            </a:r>
            <a:r>
              <a:rPr lang="fi-FI" sz="1800" dirty="0" smtClean="0">
                <a:solidFill>
                  <a:srgbClr val="0070C0"/>
                </a:solidFill>
              </a:rPr>
              <a:t> DL + ACK </a:t>
            </a:r>
            <a:r>
              <a:rPr lang="fi-FI" sz="1800" dirty="0" err="1" smtClean="0">
                <a:solidFill>
                  <a:srgbClr val="0070C0"/>
                </a:solidFill>
              </a:rPr>
              <a:t>frame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exchange</a:t>
            </a:r>
            <a:r>
              <a:rPr lang="fi-FI" sz="1800" dirty="0" smtClean="0">
                <a:solidFill>
                  <a:srgbClr val="0070C0"/>
                </a:solidFill>
              </a:rPr>
              <a:t>, </a:t>
            </a:r>
            <a:r>
              <a:rPr lang="fi-FI" sz="1800" dirty="0" err="1" smtClean="0">
                <a:solidFill>
                  <a:srgbClr val="0070C0"/>
                </a:solidFill>
              </a:rPr>
              <a:t>similarly</a:t>
            </a:r>
            <a:r>
              <a:rPr lang="fi-FI" sz="1800" dirty="0" smtClean="0">
                <a:solidFill>
                  <a:srgbClr val="0070C0"/>
                </a:solidFill>
              </a:rPr>
              <a:t> as </a:t>
            </a:r>
            <a:r>
              <a:rPr lang="fi-FI" sz="1800" dirty="0" err="1" smtClean="0">
                <a:solidFill>
                  <a:srgbClr val="0070C0"/>
                </a:solidFill>
              </a:rPr>
              <a:t>mesh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peer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service</a:t>
            </a:r>
            <a:r>
              <a:rPr lang="fi-FI" sz="1800" dirty="0" smtClean="0">
                <a:solidFill>
                  <a:srgbClr val="0070C0"/>
                </a:solidFill>
              </a:rPr>
              <a:t> </a:t>
            </a:r>
            <a:r>
              <a:rPr lang="fi-FI" sz="1800" dirty="0" err="1" smtClean="0">
                <a:solidFill>
                  <a:srgbClr val="0070C0"/>
                </a:solidFill>
              </a:rPr>
              <a:t>periods</a:t>
            </a:r>
            <a:r>
              <a:rPr lang="fi-FI" sz="1800" dirty="0" smtClean="0">
                <a:solidFill>
                  <a:srgbClr val="0070C0"/>
                </a:solidFill>
              </a:rPr>
              <a:t> in 802.11s. </a:t>
            </a: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35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6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1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Microsleep</a:t>
            </a:r>
            <a:r>
              <a:rPr lang="fi-FI" dirty="0" smtClean="0"/>
              <a:t> – </a:t>
            </a:r>
            <a:r>
              <a:rPr lang="fi-FI" dirty="0" err="1" smtClean="0"/>
              <a:t>Avoiding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enables</a:t>
            </a:r>
            <a:r>
              <a:rPr lang="fi-FI" dirty="0" smtClean="0"/>
              <a:t> a STA to </a:t>
            </a:r>
            <a:r>
              <a:rPr lang="fi-FI" dirty="0" err="1" smtClean="0"/>
              <a:t>know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it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receive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transmit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a </a:t>
            </a:r>
            <a:r>
              <a:rPr lang="fi-FI" dirty="0" err="1" smtClean="0"/>
              <a:t>period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err="1" smtClean="0"/>
              <a:t>The</a:t>
            </a:r>
            <a:r>
              <a:rPr lang="fi-FI" dirty="0" smtClean="0"/>
              <a:t> STA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operate</a:t>
            </a:r>
            <a:r>
              <a:rPr lang="fi-FI" dirty="0" smtClean="0"/>
              <a:t>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/>
              <a:t>works</a:t>
            </a:r>
            <a:r>
              <a:rPr lang="fi-FI" dirty="0"/>
              <a:t> in </a:t>
            </a:r>
            <a:r>
              <a:rPr lang="fi-FI" dirty="0" err="1"/>
              <a:t>active</a:t>
            </a:r>
            <a:r>
              <a:rPr lang="fi-FI" dirty="0"/>
              <a:t> and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 smtClean="0"/>
              <a:t>mode</a:t>
            </a:r>
            <a:endParaRPr lang="fi-FI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introduced</a:t>
            </a:r>
            <a:r>
              <a:rPr lang="fi-FI" dirty="0" smtClean="0"/>
              <a:t> in 802.11n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802.11n </a:t>
            </a:r>
            <a:r>
              <a:rPr lang="fi-FI" dirty="0" err="1" smtClean="0"/>
              <a:t>introduced</a:t>
            </a:r>
            <a:r>
              <a:rPr lang="fi-FI" dirty="0" smtClean="0"/>
              <a:t> Power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Multi</a:t>
            </a:r>
            <a:r>
              <a:rPr lang="fi-FI" dirty="0" smtClean="0"/>
              <a:t> </a:t>
            </a:r>
            <a:r>
              <a:rPr lang="fi-FI" dirty="0" err="1" smtClean="0"/>
              <a:t>Poll</a:t>
            </a:r>
            <a:r>
              <a:rPr lang="fi-FI" dirty="0" smtClean="0"/>
              <a:t> (PSMP) to </a:t>
            </a:r>
            <a:r>
              <a:rPr lang="fi-FI" dirty="0" err="1" smtClean="0"/>
              <a:t>enable</a:t>
            </a:r>
            <a:r>
              <a:rPr lang="fi-FI" dirty="0" smtClean="0"/>
              <a:t> an AP to </a:t>
            </a:r>
            <a:r>
              <a:rPr lang="fi-FI" dirty="0" err="1" smtClean="0"/>
              <a:t>schedule</a:t>
            </a:r>
            <a:r>
              <a:rPr lang="fi-FI" dirty="0" smtClean="0"/>
              <a:t> UL and DL </a:t>
            </a:r>
            <a:r>
              <a:rPr lang="fi-FI" dirty="0" err="1" smtClean="0"/>
              <a:t>transmissions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a TXOP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802.11ac </a:t>
            </a:r>
            <a:r>
              <a:rPr lang="fi-FI" dirty="0" err="1" smtClean="0"/>
              <a:t>continued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evolution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Partial</a:t>
            </a:r>
            <a:r>
              <a:rPr lang="fi-FI" dirty="0" smtClean="0"/>
              <a:t> AID; </a:t>
            </a:r>
            <a:r>
              <a:rPr lang="fi-FI" dirty="0" err="1"/>
              <a:t>t</a:t>
            </a:r>
            <a:r>
              <a:rPr lang="fi-FI" dirty="0" err="1" smtClean="0"/>
              <a:t>he</a:t>
            </a:r>
            <a:r>
              <a:rPr lang="fi-FI" dirty="0" smtClean="0"/>
              <a:t> PLCP </a:t>
            </a:r>
            <a:r>
              <a:rPr lang="fi-FI" dirty="0" err="1" smtClean="0"/>
              <a:t>header</a:t>
            </a:r>
            <a:r>
              <a:rPr lang="fi-FI" dirty="0" smtClean="0"/>
              <a:t> </a:t>
            </a:r>
            <a:r>
              <a:rPr lang="fi-FI" dirty="0" err="1" smtClean="0"/>
              <a:t>indicates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transmitter</a:t>
            </a:r>
            <a:r>
              <a:rPr lang="fi-FI" dirty="0" smtClean="0"/>
              <a:t> and </a:t>
            </a:r>
            <a:r>
              <a:rPr lang="fi-FI" dirty="0" err="1" smtClean="0"/>
              <a:t>receiver</a:t>
            </a:r>
            <a:r>
              <a:rPr lang="fi-FI" dirty="0" smtClean="0"/>
              <a:t>(s) and </a:t>
            </a:r>
            <a:r>
              <a:rPr lang="fi-FI" dirty="0" err="1" smtClean="0"/>
              <a:t>enables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to go to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fi-FI" dirty="0" smtClean="0"/>
              <a:t>802.11ax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(</a:t>
            </a:r>
            <a:r>
              <a:rPr lang="fi-FI" dirty="0" err="1" smtClean="0"/>
              <a:t>yet</a:t>
            </a:r>
            <a:r>
              <a:rPr lang="fi-FI" dirty="0" smtClean="0"/>
              <a:t>) </a:t>
            </a:r>
            <a:r>
              <a:rPr lang="fi-FI" dirty="0" err="1" smtClean="0"/>
              <a:t>defined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solution</a:t>
            </a:r>
            <a:endParaRPr lang="fi-FI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fi-FI" dirty="0" smtClean="0"/>
              <a:t>UL &amp; DL MU-MIMO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likely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microsleep</a:t>
            </a:r>
            <a:r>
              <a:rPr lang="fi-FI" dirty="0" smtClean="0"/>
              <a:t> </a:t>
            </a:r>
            <a:r>
              <a:rPr lang="fi-FI" dirty="0" err="1" smtClean="0"/>
              <a:t>solution</a:t>
            </a:r>
            <a:endParaRPr lang="fi-FI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36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10717</TotalTime>
  <Words>1426</Words>
  <Application>Microsoft Office PowerPoint</Application>
  <PresentationFormat>On-screen Show (4:3)</PresentationFormat>
  <Paragraphs>214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MS Gothic</vt:lpstr>
      <vt:lpstr>Arial</vt:lpstr>
      <vt:lpstr>Gill Sans</vt:lpstr>
      <vt:lpstr>Gill Sans SemiBold</vt:lpstr>
      <vt:lpstr>Times New Roman</vt:lpstr>
      <vt:lpstr>Wingdings</vt:lpstr>
      <vt:lpstr>Office Theme</vt:lpstr>
      <vt:lpstr>Microsoft Word 97 - 2003 Document</vt:lpstr>
      <vt:lpstr>802.11ax Power Save Discussion</vt:lpstr>
      <vt:lpstr>Abstract</vt:lpstr>
      <vt:lpstr>Characteristics of HEW Use Cases</vt:lpstr>
      <vt:lpstr>HEW Requirements for Power Save</vt:lpstr>
      <vt:lpstr>Power Save Mechanisms Using Power Save Mode</vt:lpstr>
      <vt:lpstr>Example of PSM Operation</vt:lpstr>
      <vt:lpstr>Example of PSP Operation </vt:lpstr>
      <vt:lpstr>Example of U-APSD Operation </vt:lpstr>
      <vt:lpstr>Microsleep – Avoiding Operation during Transmissions to other STAs</vt:lpstr>
      <vt:lpstr>Scheduling – Mastering the Contention Level</vt:lpstr>
      <vt:lpstr>Power save calibration simulations</vt:lpstr>
      <vt:lpstr>Power Save Calibration</vt:lpstr>
      <vt:lpstr>Power save scenarios</vt:lpstr>
      <vt:lpstr>Simulated Power Save Calibration Scenario</vt:lpstr>
      <vt:lpstr>Power Save Calibration scenario</vt:lpstr>
      <vt:lpstr>Simulation Results</vt:lpstr>
      <vt:lpstr>Distribution of Non-AP STA PHY Operation Modes </vt:lpstr>
      <vt:lpstr>Distribution of AP PHY Operation Modes</vt:lpstr>
      <vt:lpstr>Summary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802.11ax Power Save Calibration Case</dc:title>
  <dc:creator>Kneckt Jarkko (Nokia-CTO/Espoo)</dc:creator>
  <cp:lastModifiedBy>Kneckt Jarkko (Nokia-CTO/Espoo)</cp:lastModifiedBy>
  <cp:revision>58</cp:revision>
  <cp:lastPrinted>1601-01-01T00:00:00Z</cp:lastPrinted>
  <dcterms:created xsi:type="dcterms:W3CDTF">2014-10-20T11:42:46Z</dcterms:created>
  <dcterms:modified xsi:type="dcterms:W3CDTF">2014-11-03T14:49:18Z</dcterms:modified>
</cp:coreProperties>
</file>