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75" r:id="rId4"/>
    <p:sldId id="277" r:id="rId5"/>
    <p:sldId id="267" r:id="rId6"/>
    <p:sldId id="286" r:id="rId7"/>
    <p:sldId id="271" r:id="rId8"/>
    <p:sldId id="272" r:id="rId9"/>
    <p:sldId id="280" r:id="rId10"/>
    <p:sldId id="281" r:id="rId11"/>
    <p:sldId id="279" r:id="rId12"/>
    <p:sldId id="262" r:id="rId13"/>
    <p:sldId id="274" r:id="rId14"/>
    <p:sldId id="263" r:id="rId15"/>
    <p:sldId id="269" r:id="rId16"/>
    <p:sldId id="268" r:id="rId17"/>
    <p:sldId id="265" r:id="rId18"/>
    <p:sldId id="266" r:id="rId19"/>
    <p:sldId id="287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654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74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802.11-14/1454r0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802.11ax Power </a:t>
            </a:r>
            <a:r>
              <a:rPr lang="en-GB" dirty="0" smtClean="0"/>
              <a:t>Save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2014-11-03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7137664"/>
              </p:ext>
            </p:extLst>
          </p:nvPr>
        </p:nvGraphicFramePr>
        <p:xfrm>
          <a:off x="520700" y="2351658"/>
          <a:ext cx="7578458" cy="3813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Document" r:id="rId4" imgW="8253286" imgH="4168400" progId="Word.Document.8">
                  <p:embed/>
                </p:oleObj>
              </mc:Choice>
              <mc:Fallback>
                <p:oleObj name="Document" r:id="rId4" imgW="8253286" imgH="41684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351658"/>
                        <a:ext cx="7578458" cy="381364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Scheduling</a:t>
            </a:r>
            <a:r>
              <a:rPr lang="fi-FI" dirty="0" smtClean="0"/>
              <a:t> – </a:t>
            </a:r>
            <a:r>
              <a:rPr lang="fi-FI" dirty="0" err="1" smtClean="0"/>
              <a:t>Mastering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/>
              <a:t>C</a:t>
            </a:r>
            <a:r>
              <a:rPr lang="fi-FI" dirty="0" err="1" smtClean="0"/>
              <a:t>ontention</a:t>
            </a:r>
            <a:r>
              <a:rPr lang="fi-FI" dirty="0" smtClean="0"/>
              <a:t> </a:t>
            </a:r>
            <a:r>
              <a:rPr lang="fi-FI" dirty="0"/>
              <a:t>L</a:t>
            </a:r>
            <a:r>
              <a:rPr lang="fi-FI" dirty="0" smtClean="0"/>
              <a:t>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802.11ax </a:t>
            </a:r>
            <a:r>
              <a:rPr lang="fi-FI" dirty="0" err="1" smtClean="0"/>
              <a:t>use</a:t>
            </a:r>
            <a:r>
              <a:rPr lang="fi-FI" dirty="0" smtClean="0"/>
              <a:t> </a:t>
            </a:r>
            <a:r>
              <a:rPr lang="fi-FI" dirty="0" err="1" smtClean="0"/>
              <a:t>cases</a:t>
            </a:r>
            <a:r>
              <a:rPr lang="fi-FI" dirty="0" smtClean="0"/>
              <a:t> </a:t>
            </a:r>
            <a:r>
              <a:rPr lang="fi-FI" dirty="0" err="1" smtClean="0"/>
              <a:t>have</a:t>
            </a:r>
            <a:r>
              <a:rPr lang="fi-FI" dirty="0" smtClean="0"/>
              <a:t> </a:t>
            </a:r>
            <a:r>
              <a:rPr lang="fi-FI" dirty="0" err="1" smtClean="0"/>
              <a:t>huge</a:t>
            </a:r>
            <a:r>
              <a:rPr lang="fi-FI" dirty="0" smtClean="0"/>
              <a:t> </a:t>
            </a:r>
            <a:r>
              <a:rPr lang="fi-FI" dirty="0" err="1" smtClean="0"/>
              <a:t>traffic</a:t>
            </a:r>
            <a:r>
              <a:rPr lang="fi-FI" dirty="0" smtClean="0"/>
              <a:t> </a:t>
            </a:r>
            <a:r>
              <a:rPr lang="fi-FI" dirty="0" err="1" smtClean="0"/>
              <a:t>load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/>
              <a:t>Means</a:t>
            </a:r>
            <a:r>
              <a:rPr lang="fi-FI" dirty="0" smtClean="0"/>
              <a:t> on </a:t>
            </a:r>
            <a:r>
              <a:rPr lang="fi-FI" dirty="0" err="1" smtClean="0"/>
              <a:t>mastering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contention</a:t>
            </a:r>
            <a:r>
              <a:rPr lang="fi-FI" dirty="0" smtClean="0"/>
              <a:t> </a:t>
            </a:r>
            <a:r>
              <a:rPr lang="fi-FI" dirty="0" err="1" smtClean="0"/>
              <a:t>level</a:t>
            </a:r>
            <a:r>
              <a:rPr lang="fi-FI" dirty="0" smtClean="0"/>
              <a:t> </a:t>
            </a:r>
            <a:r>
              <a:rPr lang="fi-FI" dirty="0" err="1" smtClean="0"/>
              <a:t>improves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overall</a:t>
            </a:r>
            <a:r>
              <a:rPr lang="fi-FI" dirty="0" smtClean="0"/>
              <a:t> </a:t>
            </a:r>
            <a:r>
              <a:rPr lang="fi-FI" dirty="0" err="1" smtClean="0"/>
              <a:t>performance</a:t>
            </a: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/>
              <a:t>Clear</a:t>
            </a:r>
            <a:r>
              <a:rPr lang="fi-FI" dirty="0" smtClean="0"/>
              <a:t> </a:t>
            </a:r>
            <a:r>
              <a:rPr lang="fi-FI" dirty="0" err="1" smtClean="0"/>
              <a:t>indications</a:t>
            </a:r>
            <a:r>
              <a:rPr lang="fi-FI" dirty="0" smtClean="0"/>
              <a:t> </a:t>
            </a:r>
            <a:r>
              <a:rPr lang="fi-FI" dirty="0" err="1" smtClean="0"/>
              <a:t>when</a:t>
            </a:r>
            <a:r>
              <a:rPr lang="fi-FI" dirty="0" smtClean="0"/>
              <a:t> a STA is </a:t>
            </a:r>
            <a:r>
              <a:rPr lang="fi-FI" dirty="0" err="1" smtClean="0"/>
              <a:t>expected</a:t>
            </a:r>
            <a:r>
              <a:rPr lang="fi-FI" dirty="0" smtClean="0"/>
              <a:t> to </a:t>
            </a:r>
            <a:r>
              <a:rPr lang="fi-FI" dirty="0" err="1" smtClean="0"/>
              <a:t>operate</a:t>
            </a:r>
            <a:r>
              <a:rPr lang="fi-FI" dirty="0" smtClean="0"/>
              <a:t> </a:t>
            </a:r>
            <a:r>
              <a:rPr lang="fi-FI" dirty="0" err="1" smtClean="0"/>
              <a:t>simplify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power</a:t>
            </a:r>
            <a:r>
              <a:rPr lang="fi-FI" dirty="0" smtClean="0"/>
              <a:t>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operation</a:t>
            </a:r>
            <a:r>
              <a:rPr lang="fi-FI" dirty="0" smtClean="0"/>
              <a:t> and </a:t>
            </a:r>
            <a:r>
              <a:rPr lang="fi-FI" dirty="0" err="1" smtClean="0"/>
              <a:t>enable</a:t>
            </a:r>
            <a:r>
              <a:rPr lang="fi-FI" dirty="0" smtClean="0"/>
              <a:t> STA to go to long </a:t>
            </a:r>
            <a:r>
              <a:rPr lang="fi-FI" dirty="0" err="1" smtClean="0"/>
              <a:t>term</a:t>
            </a:r>
            <a:r>
              <a:rPr lang="fi-FI" dirty="0" smtClean="0"/>
              <a:t> (</a:t>
            </a:r>
            <a:r>
              <a:rPr lang="fi-FI" dirty="0" err="1" smtClean="0"/>
              <a:t>deep</a:t>
            </a:r>
            <a:r>
              <a:rPr lang="fi-FI" dirty="0" smtClean="0"/>
              <a:t>) </a:t>
            </a:r>
            <a:r>
              <a:rPr lang="fi-FI" dirty="0" err="1" smtClean="0"/>
              <a:t>sleep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Restricted</a:t>
            </a:r>
            <a:r>
              <a:rPr lang="fi-FI" dirty="0" smtClean="0"/>
              <a:t> Access </a:t>
            </a:r>
            <a:r>
              <a:rPr lang="fi-FI" dirty="0" err="1" smtClean="0"/>
              <a:t>Window</a:t>
            </a:r>
            <a:r>
              <a:rPr lang="fi-FI" dirty="0" smtClean="0"/>
              <a:t> (RAW) </a:t>
            </a:r>
            <a:r>
              <a:rPr lang="fi-FI" dirty="0" err="1" smtClean="0"/>
              <a:t>could</a:t>
            </a:r>
            <a:r>
              <a:rPr lang="fi-FI" dirty="0" smtClean="0"/>
              <a:t> </a:t>
            </a:r>
            <a:r>
              <a:rPr lang="fi-FI" dirty="0" err="1" smtClean="0"/>
              <a:t>reduce</a:t>
            </a:r>
            <a:r>
              <a:rPr lang="fi-FI" dirty="0" smtClean="0"/>
              <a:t> </a:t>
            </a:r>
            <a:r>
              <a:rPr lang="fi-FI" dirty="0" err="1" smtClean="0"/>
              <a:t>contention</a:t>
            </a:r>
            <a:r>
              <a:rPr lang="fi-FI" dirty="0" smtClean="0"/>
              <a:t> and </a:t>
            </a:r>
            <a:r>
              <a:rPr lang="fi-FI" dirty="0" err="1" smtClean="0"/>
              <a:t>improve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channel</a:t>
            </a:r>
            <a:r>
              <a:rPr lang="fi-FI" dirty="0" smtClean="0"/>
              <a:t> </a:t>
            </a:r>
            <a:r>
              <a:rPr lang="fi-FI" dirty="0" err="1" smtClean="0"/>
              <a:t>access</a:t>
            </a:r>
            <a:r>
              <a:rPr lang="fi-FI" dirty="0" smtClean="0"/>
              <a:t> </a:t>
            </a:r>
            <a:r>
              <a:rPr lang="fi-FI" dirty="0" err="1" smtClean="0"/>
              <a:t>efficiency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HCCA and TXOP </a:t>
            </a:r>
            <a:r>
              <a:rPr lang="fi-FI" dirty="0" err="1" smtClean="0"/>
              <a:t>continuation</a:t>
            </a:r>
            <a:r>
              <a:rPr lang="fi-FI" dirty="0" smtClean="0"/>
              <a:t> </a:t>
            </a:r>
            <a:r>
              <a:rPr lang="fi-FI" dirty="0" err="1" smtClean="0"/>
              <a:t>may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used</a:t>
            </a:r>
            <a:r>
              <a:rPr lang="fi-FI" dirty="0" smtClean="0"/>
              <a:t> to </a:t>
            </a:r>
            <a:r>
              <a:rPr lang="fi-FI" dirty="0" err="1" smtClean="0"/>
              <a:t>inititate</a:t>
            </a:r>
            <a:r>
              <a:rPr lang="fi-FI" dirty="0" smtClean="0"/>
              <a:t> </a:t>
            </a:r>
            <a:r>
              <a:rPr lang="fi-FI" dirty="0" err="1" smtClean="0"/>
              <a:t>or</a:t>
            </a:r>
            <a:r>
              <a:rPr lang="fi-FI" dirty="0" smtClean="0"/>
              <a:t> </a:t>
            </a:r>
            <a:r>
              <a:rPr lang="fi-FI" dirty="0" err="1" smtClean="0"/>
              <a:t>continue</a:t>
            </a:r>
            <a:r>
              <a:rPr lang="fi-FI" dirty="0" smtClean="0"/>
              <a:t> </a:t>
            </a:r>
            <a:r>
              <a:rPr lang="fi-FI" dirty="0" err="1" smtClean="0"/>
              <a:t>TXOPs</a:t>
            </a:r>
            <a:r>
              <a:rPr lang="fi-FI" dirty="0" smtClean="0"/>
              <a:t> </a:t>
            </a:r>
            <a:r>
              <a:rPr lang="fi-FI" dirty="0" err="1" smtClean="0"/>
              <a:t>without</a:t>
            </a:r>
            <a:r>
              <a:rPr lang="fi-FI" dirty="0" smtClean="0"/>
              <a:t> </a:t>
            </a:r>
            <a:r>
              <a:rPr lang="fi-FI" dirty="0" err="1" smtClean="0"/>
              <a:t>large</a:t>
            </a:r>
            <a:r>
              <a:rPr lang="fi-FI" dirty="0" smtClean="0"/>
              <a:t> </a:t>
            </a:r>
            <a:r>
              <a:rPr lang="fi-FI" dirty="0" err="1" smtClean="0"/>
              <a:t>contention</a:t>
            </a: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UL &amp; DL MU-MIMO </a:t>
            </a:r>
            <a:r>
              <a:rPr lang="fi-FI" dirty="0" err="1" smtClean="0"/>
              <a:t>transmissions</a:t>
            </a:r>
            <a:r>
              <a:rPr lang="fi-FI" dirty="0" smtClean="0"/>
              <a:t> </a:t>
            </a:r>
            <a:r>
              <a:rPr lang="fi-FI" dirty="0" err="1" smtClean="0"/>
              <a:t>may</a:t>
            </a:r>
            <a:r>
              <a:rPr lang="fi-FI" dirty="0" smtClean="0"/>
              <a:t> </a:t>
            </a:r>
            <a:r>
              <a:rPr lang="fi-FI" dirty="0" err="1" smtClean="0"/>
              <a:t>create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highest</a:t>
            </a:r>
            <a:r>
              <a:rPr lang="fi-FI" dirty="0" smtClean="0"/>
              <a:t> </a:t>
            </a:r>
            <a:r>
              <a:rPr lang="fi-FI" dirty="0" err="1" smtClean="0"/>
              <a:t>capacity</a:t>
            </a:r>
            <a:r>
              <a:rPr lang="fi-FI" dirty="0" smtClean="0"/>
              <a:t> for data transmission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891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42989"/>
            <a:ext cx="7772400" cy="1362075"/>
          </a:xfrm>
        </p:spPr>
        <p:txBody>
          <a:bodyPr/>
          <a:lstStyle/>
          <a:p>
            <a:r>
              <a:rPr lang="fi-FI" dirty="0" smtClean="0"/>
              <a:t>Power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calibration</a:t>
            </a:r>
            <a:r>
              <a:rPr lang="fi-FI" dirty="0" smtClean="0"/>
              <a:t> </a:t>
            </a:r>
            <a:r>
              <a:rPr lang="fi-FI" dirty="0" err="1" smtClean="0"/>
              <a:t>simulations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545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Power </a:t>
            </a:r>
            <a:r>
              <a:rPr lang="fi-FI" dirty="0" err="1"/>
              <a:t>S</a:t>
            </a:r>
            <a:r>
              <a:rPr lang="fi-FI" dirty="0" err="1" smtClean="0"/>
              <a:t>ave</a:t>
            </a:r>
            <a:r>
              <a:rPr lang="fi-FI" dirty="0" smtClean="0"/>
              <a:t> </a:t>
            </a:r>
            <a:r>
              <a:rPr lang="fi-FI" dirty="0" err="1" smtClean="0"/>
              <a:t>Calibration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 power save calibration ensures the correct implementation of the power save mechanisms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simulation case should be simple and easy to understand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Simulator is not the same as practise and real </a:t>
            </a:r>
            <a:r>
              <a:rPr lang="en-GB" dirty="0" smtClean="0"/>
              <a:t>devices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PS mechanisms need to be implemented similarly to produce the same results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Eliminate vendor specific implementations from calibration scenario. Minimize the calibrated operations for timely progress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Focus on time distribution of the PHY modes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Power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proposal</a:t>
            </a:r>
            <a:r>
              <a:rPr lang="fi-FI" dirty="0" smtClean="0"/>
              <a:t> </a:t>
            </a:r>
            <a:r>
              <a:rPr lang="fi-FI" dirty="0" err="1" smtClean="0"/>
              <a:t>was</a:t>
            </a:r>
            <a:r>
              <a:rPr lang="fi-FI" dirty="0" smtClean="0"/>
              <a:t> to </a:t>
            </a:r>
            <a:r>
              <a:rPr lang="fi-FI" dirty="0" err="1" smtClean="0"/>
              <a:t>define</a:t>
            </a:r>
            <a:r>
              <a:rPr lang="fi-FI" dirty="0" smtClean="0"/>
              <a:t> 2 </a:t>
            </a:r>
            <a:r>
              <a:rPr lang="fi-FI" dirty="0" err="1" smtClean="0"/>
              <a:t>scanerios</a:t>
            </a:r>
            <a:r>
              <a:rPr lang="fi-FI" dirty="0" smtClean="0"/>
              <a:t> for </a:t>
            </a:r>
            <a:r>
              <a:rPr lang="fi-FI" dirty="0" err="1" smtClean="0"/>
              <a:t>power</a:t>
            </a:r>
            <a:r>
              <a:rPr lang="fi-FI" dirty="0" smtClean="0"/>
              <a:t>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calibration</a:t>
            </a:r>
            <a:r>
              <a:rPr lang="fi-FI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Scenario</a:t>
            </a:r>
            <a:r>
              <a:rPr lang="fi-FI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120 bytes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with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CWmin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en-GB" strike="sngStrike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 </a:t>
            </a:r>
            <a:r>
              <a:rPr lang="en-GB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(assuming 24 kbps codec, once 		every 40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for both AP and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This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application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should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be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used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for </a:t>
            </a: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all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power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save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modes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testing</a:t>
            </a:r>
            <a:endParaRPr lang="fi-FI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Scenario</a:t>
            </a:r>
            <a:r>
              <a:rPr lang="fi-F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2: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1500 bytes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with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CWmin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=15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downlink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every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200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/>
              <a:t>This</a:t>
            </a:r>
            <a:r>
              <a:rPr lang="fi-FI" dirty="0" smtClean="0"/>
              <a:t> </a:t>
            </a:r>
            <a:r>
              <a:rPr lang="fi-FI" dirty="0" err="1" smtClean="0"/>
              <a:t>application</a:t>
            </a:r>
            <a:r>
              <a:rPr lang="fi-FI" dirty="0" smtClean="0"/>
              <a:t> </a:t>
            </a:r>
            <a:r>
              <a:rPr lang="fi-FI" dirty="0" err="1" smtClean="0"/>
              <a:t>model</a:t>
            </a:r>
            <a:r>
              <a:rPr lang="fi-FI" dirty="0" smtClean="0"/>
              <a:t> is </a:t>
            </a:r>
            <a:r>
              <a:rPr lang="fi-FI" dirty="0" err="1" smtClean="0"/>
              <a:t>targetted</a:t>
            </a:r>
            <a:r>
              <a:rPr lang="fi-FI" dirty="0" smtClean="0"/>
              <a:t> for PSM and PS-POLL </a:t>
            </a:r>
            <a:r>
              <a:rPr lang="fi-FI" dirty="0" err="1" smtClean="0"/>
              <a:t>testing</a:t>
            </a: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/>
              <a:t>This</a:t>
            </a:r>
            <a:r>
              <a:rPr lang="fi-FI" dirty="0" smtClean="0"/>
              <a:t> </a:t>
            </a:r>
            <a:r>
              <a:rPr lang="fi-FI" dirty="0" err="1" smtClean="0"/>
              <a:t>traffic</a:t>
            </a:r>
            <a:r>
              <a:rPr lang="fi-FI" dirty="0" smtClean="0"/>
              <a:t> </a:t>
            </a:r>
            <a:r>
              <a:rPr lang="fi-FI" dirty="0" err="1" smtClean="0"/>
              <a:t>model</a:t>
            </a:r>
            <a:r>
              <a:rPr lang="fi-FI" dirty="0" smtClean="0"/>
              <a:t> </a:t>
            </a:r>
            <a:r>
              <a:rPr lang="fi-FI" dirty="0" smtClean="0"/>
              <a:t>is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similar</a:t>
            </a:r>
            <a:r>
              <a:rPr lang="fi-FI" dirty="0" smtClean="0"/>
              <a:t> to </a:t>
            </a:r>
            <a:r>
              <a:rPr lang="fi-FI" dirty="0" err="1" smtClean="0"/>
              <a:t>applications</a:t>
            </a:r>
            <a:r>
              <a:rPr lang="fi-FI" dirty="0" smtClean="0"/>
              <a:t> in </a:t>
            </a:r>
            <a:r>
              <a:rPr lang="fi-FI" dirty="0" smtClean="0"/>
              <a:t>HEW </a:t>
            </a: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err="1" smtClean="0">
                <a:sym typeface="Wingdings" panose="05000000000000000000" pitchFamily="2" charset="2"/>
              </a:rPr>
              <a:t>This</a:t>
            </a:r>
            <a:r>
              <a:rPr lang="fi-FI" dirty="0" smtClean="0">
                <a:sym typeface="Wingdings" panose="05000000000000000000" pitchFamily="2" charset="2"/>
              </a:rPr>
              <a:t> is </a:t>
            </a:r>
            <a:r>
              <a:rPr lang="fi-FI" dirty="0" err="1" smtClean="0">
                <a:sym typeface="Wingdings" panose="05000000000000000000" pitchFamily="2" charset="2"/>
              </a:rPr>
              <a:t>similar</a:t>
            </a:r>
            <a:r>
              <a:rPr lang="fi-FI" dirty="0" smtClean="0">
                <a:sym typeface="Wingdings" panose="05000000000000000000" pitchFamily="2" charset="2"/>
              </a:rPr>
              <a:t> to ”</a:t>
            </a:r>
            <a:r>
              <a:rPr lang="fi-FI" dirty="0" err="1" smtClean="0">
                <a:sym typeface="Wingdings" panose="05000000000000000000" pitchFamily="2" charset="2"/>
              </a:rPr>
              <a:t>stand-by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operation</a:t>
            </a:r>
            <a:r>
              <a:rPr lang="fi-FI" dirty="0" smtClean="0">
                <a:sym typeface="Wingdings" panose="05000000000000000000" pitchFamily="2" charset="2"/>
              </a:rPr>
              <a:t>”</a:t>
            </a:r>
            <a:endParaRPr lang="fi-FI" dirty="0"/>
          </a:p>
          <a:p>
            <a:r>
              <a:rPr lang="fi-FI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7514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err="1" smtClean="0"/>
              <a:t>Simulated</a:t>
            </a:r>
            <a:r>
              <a:rPr lang="fi-FI" dirty="0" smtClean="0"/>
              <a:t> Power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Calibration</a:t>
            </a:r>
            <a:r>
              <a:rPr lang="fi-FI" dirty="0" smtClean="0"/>
              <a:t> </a:t>
            </a:r>
            <a:r>
              <a:rPr lang="fi-FI" dirty="0" err="1"/>
              <a:t>S</a:t>
            </a:r>
            <a:r>
              <a:rPr lang="fi-FI" dirty="0" err="1" smtClean="0"/>
              <a:t>cenario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err="1"/>
              <a:t>Simulations</a:t>
            </a:r>
            <a:r>
              <a:rPr lang="fi-FI" dirty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done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/>
              <a:t>U-APSD and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smtClean="0"/>
              <a:t>”</a:t>
            </a:r>
            <a:r>
              <a:rPr lang="fi-FI" dirty="0" err="1" smtClean="0"/>
              <a:t>normal</a:t>
            </a:r>
            <a:r>
              <a:rPr lang="fi-FI" dirty="0" smtClean="0"/>
              <a:t>” </a:t>
            </a:r>
            <a:r>
              <a:rPr lang="fi-FI" dirty="0" err="1"/>
              <a:t>active</a:t>
            </a:r>
            <a:r>
              <a:rPr lang="fi-FI" dirty="0"/>
              <a:t> </a:t>
            </a:r>
            <a:r>
              <a:rPr lang="fi-FI" dirty="0" err="1" smtClean="0"/>
              <a:t>mode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Only</a:t>
            </a:r>
            <a:r>
              <a:rPr lang="fi-FI" dirty="0" smtClean="0"/>
              <a:t> a single </a:t>
            </a:r>
            <a:r>
              <a:rPr lang="fi-FI" dirty="0" err="1" smtClean="0"/>
              <a:t>application</a:t>
            </a:r>
            <a:r>
              <a:rPr lang="fi-FI" dirty="0" smtClean="0"/>
              <a:t> </a:t>
            </a:r>
            <a:r>
              <a:rPr lang="fi-FI" dirty="0" err="1" smtClean="0"/>
              <a:t>was</a:t>
            </a:r>
            <a:r>
              <a:rPr lang="fi-FI" dirty="0" smtClean="0"/>
              <a:t> </a:t>
            </a:r>
            <a:r>
              <a:rPr lang="fi-FI" dirty="0" err="1" smtClean="0"/>
              <a:t>used</a:t>
            </a: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/>
              <a:t>T</a:t>
            </a:r>
            <a:r>
              <a:rPr lang="fi-FI" dirty="0" err="1" smtClean="0"/>
              <a:t>he</a:t>
            </a:r>
            <a:r>
              <a:rPr lang="fi-FI" dirty="0" smtClean="0"/>
              <a:t> </a:t>
            </a:r>
            <a:r>
              <a:rPr lang="fi-FI" dirty="0" err="1"/>
              <a:t>traffic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smtClean="0"/>
              <a:t>(=24kbps </a:t>
            </a:r>
            <a:r>
              <a:rPr lang="fi-FI" dirty="0" err="1"/>
              <a:t>throughput</a:t>
            </a:r>
            <a:r>
              <a:rPr lang="fi-FI" dirty="0"/>
              <a:t>) and no </a:t>
            </a:r>
            <a:r>
              <a:rPr lang="fi-FI" dirty="0" err="1"/>
              <a:t>packets</a:t>
            </a:r>
            <a:r>
              <a:rPr lang="fi-FI" dirty="0"/>
              <a:t> </a:t>
            </a:r>
            <a:r>
              <a:rPr lang="fi-FI" dirty="0" err="1"/>
              <a:t>were</a:t>
            </a:r>
            <a:r>
              <a:rPr lang="fi-FI" dirty="0"/>
              <a:t> </a:t>
            </a:r>
            <a:r>
              <a:rPr lang="fi-FI" dirty="0" err="1" smtClean="0"/>
              <a:t>dropped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U-APSD: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/>
              <a:t>T</a:t>
            </a:r>
            <a:r>
              <a:rPr lang="fi-FI" dirty="0" err="1" smtClean="0"/>
              <a:t>he</a:t>
            </a:r>
            <a:r>
              <a:rPr lang="fi-FI" dirty="0" smtClean="0"/>
              <a:t> </a:t>
            </a:r>
            <a:r>
              <a:rPr lang="fi-FI" dirty="0" err="1"/>
              <a:t>non</a:t>
            </a:r>
            <a:r>
              <a:rPr lang="fi-FI" dirty="0"/>
              <a:t>-AP STA </a:t>
            </a:r>
            <a:r>
              <a:rPr lang="fi-FI" dirty="0" err="1"/>
              <a:t>transmits</a:t>
            </a:r>
            <a:r>
              <a:rPr lang="fi-FI" dirty="0"/>
              <a:t> </a:t>
            </a:r>
            <a:r>
              <a:rPr lang="fi-FI" dirty="0" err="1"/>
              <a:t>trigger</a:t>
            </a:r>
            <a:r>
              <a:rPr lang="fi-FI" dirty="0"/>
              <a:t> </a:t>
            </a:r>
            <a:r>
              <a:rPr lang="fi-FI" dirty="0" err="1"/>
              <a:t>frame</a:t>
            </a:r>
            <a:r>
              <a:rPr lang="fi-FI" dirty="0"/>
              <a:t> (UL </a:t>
            </a:r>
            <a:r>
              <a:rPr lang="fi-FI" dirty="0" err="1"/>
              <a:t>VoIP</a:t>
            </a:r>
            <a:r>
              <a:rPr lang="fi-FI" dirty="0"/>
              <a:t> </a:t>
            </a:r>
            <a:r>
              <a:rPr lang="fi-FI" dirty="0" err="1"/>
              <a:t>packet</a:t>
            </a:r>
            <a:r>
              <a:rPr lang="fi-FI" dirty="0"/>
              <a:t>) and </a:t>
            </a:r>
            <a:r>
              <a:rPr lang="fi-FI" dirty="0" err="1"/>
              <a:t>the</a:t>
            </a:r>
            <a:r>
              <a:rPr lang="fi-FI" dirty="0"/>
              <a:t> AP </a:t>
            </a:r>
            <a:r>
              <a:rPr lang="fi-FI" dirty="0" err="1"/>
              <a:t>transmits</a:t>
            </a:r>
            <a:r>
              <a:rPr lang="fi-FI" dirty="0"/>
              <a:t> SP termination </a:t>
            </a:r>
            <a:r>
              <a:rPr lang="fi-FI" dirty="0" err="1"/>
              <a:t>frame</a:t>
            </a:r>
            <a:r>
              <a:rPr lang="fi-FI" dirty="0"/>
              <a:t> (DL </a:t>
            </a:r>
            <a:r>
              <a:rPr lang="fi-FI" dirty="0" err="1"/>
              <a:t>VoIP</a:t>
            </a:r>
            <a:r>
              <a:rPr lang="fi-FI" dirty="0"/>
              <a:t> </a:t>
            </a:r>
            <a:r>
              <a:rPr lang="fi-FI" dirty="0" err="1"/>
              <a:t>packet</a:t>
            </a:r>
            <a:r>
              <a:rPr lang="fi-FI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Next SP is </a:t>
            </a:r>
            <a:r>
              <a:rPr lang="fi-FI" dirty="0" err="1" smtClean="0"/>
              <a:t>triggered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 err="1" smtClean="0"/>
              <a:t>next</a:t>
            </a:r>
            <a:r>
              <a:rPr lang="fi-FI" dirty="0" smtClean="0"/>
              <a:t> UL </a:t>
            </a:r>
            <a:r>
              <a:rPr lang="fi-FI" dirty="0" err="1" smtClean="0"/>
              <a:t>VoIP</a:t>
            </a:r>
            <a:r>
              <a:rPr lang="fi-FI" dirty="0" smtClean="0"/>
              <a:t> </a:t>
            </a:r>
            <a:r>
              <a:rPr lang="fi-FI" dirty="0" err="1" smtClean="0"/>
              <a:t>packet</a:t>
            </a:r>
            <a:r>
              <a:rPr lang="fi-FI" dirty="0" smtClean="0"/>
              <a:t> </a:t>
            </a:r>
          </a:p>
          <a:p>
            <a:pPr marL="0" indent="0"/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endParaRPr lang="fi-FI" dirty="0" smtClean="0"/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Power </a:t>
            </a:r>
            <a:r>
              <a:rPr lang="fi-FI" dirty="0" err="1"/>
              <a:t>Save</a:t>
            </a:r>
            <a:r>
              <a:rPr lang="fi-FI" dirty="0"/>
              <a:t> </a:t>
            </a:r>
            <a:r>
              <a:rPr lang="fi-FI" dirty="0" err="1"/>
              <a:t>Calibration</a:t>
            </a:r>
            <a:r>
              <a:rPr lang="fi-FI" dirty="0"/>
              <a:t> </a:t>
            </a:r>
            <a:r>
              <a:rPr lang="fi-FI" dirty="0" err="1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AP </a:t>
            </a:r>
            <a:r>
              <a:rPr lang="fi-FI" dirty="0" err="1" smtClean="0"/>
              <a:t>Beaconing</a:t>
            </a:r>
            <a:r>
              <a:rPr lang="fi-FI" dirty="0" smtClean="0"/>
              <a:t> </a:t>
            </a:r>
            <a:r>
              <a:rPr lang="fi-FI" dirty="0" err="1" smtClean="0"/>
              <a:t>was</a:t>
            </a:r>
            <a:r>
              <a:rPr lang="fi-FI" dirty="0" smtClean="0"/>
              <a:t>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tested</a:t>
            </a:r>
            <a:r>
              <a:rPr lang="fi-FI" dirty="0" smtClean="0"/>
              <a:t> in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calibration</a:t>
            </a:r>
            <a:r>
              <a:rPr lang="fi-FI" dirty="0" smtClean="0"/>
              <a:t> </a:t>
            </a:r>
            <a:r>
              <a:rPr lang="fi-FI" dirty="0" err="1" smtClean="0"/>
              <a:t>scenario</a:t>
            </a: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/>
              <a:t>Recommendation</a:t>
            </a:r>
            <a:r>
              <a:rPr lang="fi-FI" dirty="0" smtClean="0"/>
              <a:t> is to </a:t>
            </a:r>
            <a:r>
              <a:rPr lang="fi-FI" dirty="0" err="1" smtClean="0"/>
              <a:t>transmit</a:t>
            </a:r>
            <a:r>
              <a:rPr lang="fi-FI" dirty="0" smtClean="0"/>
              <a:t> 80 </a:t>
            </a:r>
            <a:r>
              <a:rPr lang="fi-FI" dirty="0" err="1" smtClean="0"/>
              <a:t>octet</a:t>
            </a:r>
            <a:r>
              <a:rPr lang="fi-FI" dirty="0" smtClean="0"/>
              <a:t> </a:t>
            </a:r>
            <a:r>
              <a:rPr lang="fi-FI" dirty="0" err="1" smtClean="0"/>
              <a:t>Beacons</a:t>
            </a:r>
            <a:r>
              <a:rPr lang="fi-FI" dirty="0" smtClean="0"/>
              <a:t>, </a:t>
            </a:r>
            <a:r>
              <a:rPr lang="fi-FI" dirty="0" err="1" smtClean="0"/>
              <a:t>but</a:t>
            </a:r>
            <a:r>
              <a:rPr lang="fi-FI" dirty="0" smtClean="0"/>
              <a:t> </a:t>
            </a:r>
            <a:r>
              <a:rPr lang="fi-FI" dirty="0" err="1" smtClean="0"/>
              <a:t>not</a:t>
            </a:r>
            <a:r>
              <a:rPr lang="fi-FI" dirty="0" smtClean="0"/>
              <a:t> to </a:t>
            </a:r>
            <a:r>
              <a:rPr lang="fi-FI" dirty="0" err="1" smtClean="0"/>
              <a:t>force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STA to </a:t>
            </a:r>
            <a:r>
              <a:rPr lang="fi-FI" dirty="0" err="1" smtClean="0"/>
              <a:t>receive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beacons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Proposal</a:t>
            </a:r>
            <a:r>
              <a:rPr lang="fi-FI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details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beacon</a:t>
            </a:r>
            <a:r>
              <a:rPr lang="fi-FI" dirty="0" smtClean="0"/>
              <a:t> </a:t>
            </a:r>
            <a:r>
              <a:rPr lang="fi-FI" dirty="0" err="1" smtClean="0"/>
              <a:t>frame</a:t>
            </a:r>
            <a:r>
              <a:rPr lang="fi-FI" dirty="0" smtClean="0"/>
              <a:t> </a:t>
            </a:r>
            <a:r>
              <a:rPr lang="fi-FI" dirty="0" err="1" smtClean="0"/>
              <a:t>reception</a:t>
            </a:r>
            <a:r>
              <a:rPr lang="fi-FI" dirty="0" smtClean="0"/>
              <a:t> </a:t>
            </a:r>
            <a:r>
              <a:rPr lang="fi-FI" dirty="0" err="1" smtClean="0"/>
              <a:t>should</a:t>
            </a:r>
            <a:r>
              <a:rPr lang="fi-FI" dirty="0" smtClean="0"/>
              <a:t>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required</a:t>
            </a:r>
            <a:r>
              <a:rPr lang="fi-FI" dirty="0" smtClean="0"/>
              <a:t> in </a:t>
            </a:r>
            <a:r>
              <a:rPr lang="fi-FI" dirty="0" err="1" smtClean="0"/>
              <a:t>calibration</a:t>
            </a:r>
            <a:r>
              <a:rPr lang="fi-FI" dirty="0" smtClean="0"/>
              <a:t> </a:t>
            </a:r>
            <a:r>
              <a:rPr lang="fi-FI" dirty="0" err="1" smtClean="0"/>
              <a:t>scenario</a:t>
            </a:r>
            <a:r>
              <a:rPr lang="fi-FI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24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Simulation</a:t>
            </a:r>
            <a:r>
              <a:rPr lang="fi-FI" dirty="0" smtClean="0"/>
              <a:t> </a:t>
            </a:r>
            <a:r>
              <a:rPr lang="fi-FI" dirty="0" err="1"/>
              <a:t>R</a:t>
            </a:r>
            <a:r>
              <a:rPr lang="fi-FI" dirty="0" err="1" smtClean="0"/>
              <a:t>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PHY </a:t>
            </a:r>
            <a:r>
              <a:rPr lang="fi-FI" dirty="0" err="1" smtClean="0"/>
              <a:t>modes</a:t>
            </a:r>
            <a:r>
              <a:rPr lang="fi-FI" dirty="0" smtClean="0"/>
              <a:t> </a:t>
            </a:r>
            <a:r>
              <a:rPr lang="fi-FI" dirty="0" err="1" smtClean="0"/>
              <a:t>distribution</a:t>
            </a:r>
            <a:r>
              <a:rPr lang="fi-FI" dirty="0" smtClean="0"/>
              <a:t> is </a:t>
            </a:r>
            <a:r>
              <a:rPr lang="fi-FI" dirty="0" err="1" smtClean="0"/>
              <a:t>shown</a:t>
            </a:r>
            <a:r>
              <a:rPr lang="fi-FI" dirty="0" smtClean="0"/>
              <a:t> in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following</a:t>
            </a:r>
            <a:r>
              <a:rPr lang="fi-FI" dirty="0" smtClean="0"/>
              <a:t> </a:t>
            </a:r>
            <a:r>
              <a:rPr lang="fi-FI" dirty="0" err="1" smtClean="0"/>
              <a:t>slides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/>
              <a:t>Slide</a:t>
            </a:r>
            <a:r>
              <a:rPr lang="fi-FI" dirty="0" smtClean="0"/>
              <a:t> 8 </a:t>
            </a:r>
            <a:r>
              <a:rPr lang="fi-FI" dirty="0" err="1" smtClean="0"/>
              <a:t>contains</a:t>
            </a:r>
            <a:r>
              <a:rPr lang="fi-FI" dirty="0" smtClean="0"/>
              <a:t> </a:t>
            </a:r>
            <a:r>
              <a:rPr lang="fi-FI" dirty="0" err="1" smtClean="0"/>
              <a:t>results</a:t>
            </a:r>
            <a:r>
              <a:rPr lang="fi-FI" dirty="0" smtClean="0"/>
              <a:t> for </a:t>
            </a:r>
            <a:r>
              <a:rPr lang="fi-FI" dirty="0" err="1" smtClean="0"/>
              <a:t>non</a:t>
            </a:r>
            <a:r>
              <a:rPr lang="fi-FI" dirty="0" smtClean="0"/>
              <a:t>-AP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/>
              <a:t>Slide</a:t>
            </a:r>
            <a:r>
              <a:rPr lang="fi-FI" dirty="0"/>
              <a:t> </a:t>
            </a:r>
            <a:r>
              <a:rPr lang="fi-FI" dirty="0" smtClean="0"/>
              <a:t>9 </a:t>
            </a:r>
            <a:r>
              <a:rPr lang="fi-FI" dirty="0" err="1"/>
              <a:t>contains</a:t>
            </a:r>
            <a:r>
              <a:rPr lang="fi-FI" dirty="0"/>
              <a:t> </a:t>
            </a:r>
            <a:r>
              <a:rPr lang="fi-FI" dirty="0" err="1"/>
              <a:t>results</a:t>
            </a:r>
            <a:r>
              <a:rPr lang="fi-FI" dirty="0"/>
              <a:t> for </a:t>
            </a:r>
            <a:r>
              <a:rPr lang="fi-FI" dirty="0" smtClean="0"/>
              <a:t>AP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Some</a:t>
            </a:r>
            <a:r>
              <a:rPr lang="fi-FI" dirty="0" smtClean="0"/>
              <a:t> </a:t>
            </a:r>
            <a:r>
              <a:rPr lang="fi-FI" dirty="0" err="1"/>
              <a:t>collisions</a:t>
            </a:r>
            <a:r>
              <a:rPr lang="fi-FI" dirty="0"/>
              <a:t> (0.05% of </a:t>
            </a:r>
            <a:r>
              <a:rPr lang="fi-FI" dirty="0" err="1"/>
              <a:t>time</a:t>
            </a:r>
            <a:r>
              <a:rPr lang="fi-FI" dirty="0"/>
              <a:t>) </a:t>
            </a:r>
            <a:r>
              <a:rPr lang="fi-FI" dirty="0" err="1"/>
              <a:t>did</a:t>
            </a:r>
            <a:r>
              <a:rPr lang="fi-FI" dirty="0"/>
              <a:t> </a:t>
            </a:r>
            <a:r>
              <a:rPr lang="fi-FI" dirty="0" err="1"/>
              <a:t>happen</a:t>
            </a:r>
            <a:r>
              <a:rPr lang="fi-FI" dirty="0"/>
              <a:t> in </a:t>
            </a:r>
            <a:r>
              <a:rPr lang="fi-FI" dirty="0" err="1"/>
              <a:t>active</a:t>
            </a:r>
            <a:r>
              <a:rPr lang="fi-FI" dirty="0"/>
              <a:t> </a:t>
            </a:r>
            <a:r>
              <a:rPr lang="fi-FI" dirty="0" err="1"/>
              <a:t>mode</a:t>
            </a: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424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Distribution</a:t>
            </a:r>
            <a:r>
              <a:rPr lang="fi-FI" dirty="0" smtClean="0"/>
              <a:t> of </a:t>
            </a:r>
            <a:r>
              <a:rPr lang="fi-FI" dirty="0" err="1" smtClean="0"/>
              <a:t>Non</a:t>
            </a:r>
            <a:r>
              <a:rPr lang="fi-FI" dirty="0" smtClean="0"/>
              <a:t>-AP STA </a:t>
            </a:r>
            <a:r>
              <a:rPr lang="fi-FI" dirty="0" smtClean="0"/>
              <a:t>PHY </a:t>
            </a:r>
            <a:r>
              <a:rPr lang="fi-FI" dirty="0" err="1"/>
              <a:t>O</a:t>
            </a:r>
            <a:r>
              <a:rPr lang="fi-FI" dirty="0" err="1" smtClean="0"/>
              <a:t>peration</a:t>
            </a:r>
            <a:r>
              <a:rPr lang="fi-FI" dirty="0" smtClean="0"/>
              <a:t> </a:t>
            </a:r>
            <a:r>
              <a:rPr lang="fi-FI" dirty="0" err="1" smtClean="0"/>
              <a:t>Modes</a:t>
            </a:r>
            <a:r>
              <a:rPr lang="fi-FI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pic>
        <p:nvPicPr>
          <p:cNvPr id="7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8542" y="3438991"/>
            <a:ext cx="172720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7843" y="2106484"/>
            <a:ext cx="3334557" cy="35547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4508" y="2106484"/>
            <a:ext cx="3318828" cy="355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302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Distribution</a:t>
            </a:r>
            <a:r>
              <a:rPr lang="fi-FI" dirty="0" smtClean="0"/>
              <a:t> of AP PHY </a:t>
            </a:r>
            <a:r>
              <a:rPr lang="fi-FI" dirty="0" err="1"/>
              <a:t>O</a:t>
            </a:r>
            <a:r>
              <a:rPr lang="fi-FI" dirty="0" err="1" smtClean="0"/>
              <a:t>peration</a:t>
            </a:r>
            <a:r>
              <a:rPr lang="fi-FI" dirty="0" smtClean="0"/>
              <a:t> </a:t>
            </a:r>
            <a:r>
              <a:rPr lang="fi-FI" dirty="0" err="1"/>
              <a:t>M</a:t>
            </a:r>
            <a:r>
              <a:rPr lang="fi-FI" dirty="0" err="1" smtClean="0"/>
              <a:t>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71" y="2204864"/>
            <a:ext cx="3293917" cy="35533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4537" y="2204863"/>
            <a:ext cx="3364669" cy="355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698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existing</a:t>
            </a:r>
            <a:r>
              <a:rPr lang="fi-FI" dirty="0" smtClean="0"/>
              <a:t> </a:t>
            </a:r>
            <a:r>
              <a:rPr lang="fi-FI" dirty="0" err="1" smtClean="0"/>
              <a:t>power</a:t>
            </a:r>
            <a:r>
              <a:rPr lang="fi-FI" dirty="0" smtClean="0"/>
              <a:t>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mechanisms</a:t>
            </a:r>
            <a:r>
              <a:rPr lang="fi-FI" dirty="0" smtClean="0"/>
              <a:t> </a:t>
            </a:r>
            <a:r>
              <a:rPr lang="fi-FI" dirty="0" err="1" smtClean="0"/>
              <a:t>should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reused</a:t>
            </a:r>
            <a:r>
              <a:rPr lang="fi-FI" dirty="0" smtClean="0"/>
              <a:t> and </a:t>
            </a:r>
            <a:r>
              <a:rPr lang="fi-FI" dirty="0" err="1" smtClean="0"/>
              <a:t>further</a:t>
            </a:r>
            <a:r>
              <a:rPr lang="fi-FI" dirty="0" smtClean="0"/>
              <a:t> </a:t>
            </a:r>
            <a:r>
              <a:rPr lang="fi-FI" dirty="0" err="1" smtClean="0"/>
              <a:t>improved</a:t>
            </a:r>
            <a:r>
              <a:rPr lang="fi-FI" dirty="0" smtClean="0"/>
              <a:t> for </a:t>
            </a:r>
            <a:r>
              <a:rPr lang="fi-FI" dirty="0" err="1" smtClean="0"/>
              <a:t>better</a:t>
            </a:r>
            <a:r>
              <a:rPr lang="fi-FI" dirty="0" smtClean="0"/>
              <a:t> </a:t>
            </a:r>
            <a:r>
              <a:rPr lang="fi-FI" dirty="0" err="1" smtClean="0"/>
              <a:t>performance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Scheduling</a:t>
            </a:r>
            <a:r>
              <a:rPr lang="fi-FI" dirty="0" smtClean="0"/>
              <a:t> </a:t>
            </a:r>
            <a:r>
              <a:rPr lang="fi-FI" dirty="0" err="1" smtClean="0"/>
              <a:t>enhancements</a:t>
            </a:r>
            <a:r>
              <a:rPr lang="fi-FI" dirty="0" smtClean="0"/>
              <a:t> </a:t>
            </a:r>
            <a:r>
              <a:rPr lang="fi-FI" dirty="0" err="1" smtClean="0"/>
              <a:t>should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considered</a:t>
            </a:r>
            <a:r>
              <a:rPr lang="fi-FI" dirty="0" smtClean="0"/>
              <a:t> </a:t>
            </a:r>
            <a:r>
              <a:rPr lang="fi-FI" dirty="0" err="1" smtClean="0"/>
              <a:t>so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</a:t>
            </a:r>
            <a:r>
              <a:rPr lang="fi-FI" dirty="0" err="1" smtClean="0"/>
              <a:t>power</a:t>
            </a:r>
            <a:r>
              <a:rPr lang="fi-FI" dirty="0" smtClean="0"/>
              <a:t> </a:t>
            </a:r>
            <a:r>
              <a:rPr lang="fi-FI" dirty="0" err="1"/>
              <a:t>save</a:t>
            </a:r>
            <a:r>
              <a:rPr lang="fi-FI" dirty="0"/>
              <a:t> </a:t>
            </a:r>
            <a:r>
              <a:rPr lang="fi-FI" dirty="0" err="1"/>
              <a:t>operation</a:t>
            </a:r>
            <a:r>
              <a:rPr lang="fi-FI" dirty="0"/>
              <a:t>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simplified</a:t>
            </a:r>
            <a:r>
              <a:rPr lang="fi-FI" dirty="0" smtClean="0"/>
              <a:t> and STA </a:t>
            </a:r>
            <a:r>
              <a:rPr lang="fi-FI" dirty="0" err="1" smtClean="0"/>
              <a:t>can</a:t>
            </a:r>
            <a:r>
              <a:rPr lang="fi-FI" dirty="0" smtClean="0"/>
              <a:t> go </a:t>
            </a:r>
            <a:r>
              <a:rPr lang="fi-FI" dirty="0"/>
              <a:t>to long </a:t>
            </a:r>
            <a:r>
              <a:rPr lang="fi-FI" dirty="0" err="1"/>
              <a:t>term</a:t>
            </a:r>
            <a:r>
              <a:rPr lang="fi-FI" dirty="0"/>
              <a:t> (</a:t>
            </a:r>
            <a:r>
              <a:rPr lang="fi-FI" dirty="0" err="1"/>
              <a:t>deep</a:t>
            </a:r>
            <a:r>
              <a:rPr lang="fi-FI" dirty="0"/>
              <a:t>) </a:t>
            </a:r>
            <a:r>
              <a:rPr lang="fi-FI" dirty="0" err="1" smtClean="0"/>
              <a:t>sleep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Microsleep</a:t>
            </a:r>
            <a:r>
              <a:rPr lang="fi-FI" dirty="0" smtClean="0"/>
              <a:t> </a:t>
            </a:r>
            <a:r>
              <a:rPr lang="fi-FI" dirty="0" err="1" smtClean="0"/>
              <a:t>will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important</a:t>
            </a:r>
            <a:r>
              <a:rPr lang="fi-FI" dirty="0" smtClean="0"/>
              <a:t> in </a:t>
            </a:r>
            <a:r>
              <a:rPr lang="fi-FI" dirty="0" err="1" smtClean="0"/>
              <a:t>dense</a:t>
            </a:r>
            <a:r>
              <a:rPr lang="fi-FI" dirty="0" smtClean="0"/>
              <a:t> </a:t>
            </a:r>
            <a:r>
              <a:rPr lang="fi-FI" dirty="0" err="1" smtClean="0"/>
              <a:t>deployments</a:t>
            </a:r>
            <a:r>
              <a:rPr lang="fi-FI" dirty="0"/>
              <a:t> 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endParaRPr lang="fi-FI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282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submission discusses on </a:t>
            </a:r>
            <a:r>
              <a:rPr lang="en-GB" dirty="0"/>
              <a:t>the power save requirements </a:t>
            </a:r>
            <a:r>
              <a:rPr lang="en-GB" dirty="0" smtClean="0"/>
              <a:t>in 802.11ax use scenarios. The traditional power save mechanisms and the </a:t>
            </a:r>
            <a:r>
              <a:rPr lang="en-GB" dirty="0" err="1" smtClean="0"/>
              <a:t>microsleep</a:t>
            </a:r>
            <a:r>
              <a:rPr lang="en-GB" dirty="0" smtClean="0"/>
              <a:t> (PSMP, Partial AID) mechanisms are shortly introduced.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</a:t>
            </a:r>
            <a:r>
              <a:rPr lang="en-GB" dirty="0" smtClean="0"/>
              <a:t>submission provides simulation results for the </a:t>
            </a:r>
            <a:r>
              <a:rPr lang="en-GB" dirty="0" smtClean="0"/>
              <a:t>power </a:t>
            </a:r>
            <a:r>
              <a:rPr lang="en-GB" dirty="0" smtClean="0"/>
              <a:t>save </a:t>
            </a:r>
            <a:r>
              <a:rPr lang="en-GB" dirty="0" smtClean="0"/>
              <a:t>calibration scenario.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err="1" smtClean="0"/>
              <a:t>Characteristics</a:t>
            </a:r>
            <a:r>
              <a:rPr lang="fi-FI" dirty="0" smtClean="0"/>
              <a:t> of HEW </a:t>
            </a:r>
            <a:r>
              <a:rPr lang="fi-FI" dirty="0" err="1"/>
              <a:t>U</a:t>
            </a:r>
            <a:r>
              <a:rPr lang="fi-FI" dirty="0" err="1" smtClean="0"/>
              <a:t>se</a:t>
            </a:r>
            <a:r>
              <a:rPr lang="fi-FI" dirty="0" smtClean="0"/>
              <a:t> </a:t>
            </a:r>
            <a:r>
              <a:rPr lang="fi-FI" dirty="0" err="1"/>
              <a:t>C</a:t>
            </a:r>
            <a:r>
              <a:rPr lang="fi-FI" dirty="0" err="1" smtClean="0"/>
              <a:t>ases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802.11ax </a:t>
            </a:r>
            <a:r>
              <a:rPr lang="fi-FI" dirty="0" err="1" smtClean="0"/>
              <a:t>simulation</a:t>
            </a:r>
            <a:r>
              <a:rPr lang="fi-FI" dirty="0" smtClean="0"/>
              <a:t> </a:t>
            </a:r>
            <a:r>
              <a:rPr lang="fi-FI" dirty="0" err="1" smtClean="0"/>
              <a:t>scenarios</a:t>
            </a:r>
            <a:r>
              <a:rPr lang="fi-FI" dirty="0" smtClean="0"/>
              <a:t> </a:t>
            </a:r>
            <a:r>
              <a:rPr lang="fi-FI" dirty="0" err="1" smtClean="0"/>
              <a:t>have</a:t>
            </a:r>
            <a:r>
              <a:rPr lang="fi-FI" dirty="0" smtClean="0"/>
              <a:t> </a:t>
            </a:r>
            <a:r>
              <a:rPr lang="fi-FI" dirty="0" err="1" smtClean="0"/>
              <a:t>very</a:t>
            </a:r>
            <a:r>
              <a:rPr lang="fi-FI" dirty="0" smtClean="0"/>
              <a:t> </a:t>
            </a:r>
            <a:r>
              <a:rPr lang="fi-FI" dirty="0" err="1" smtClean="0"/>
              <a:t>high</a:t>
            </a:r>
            <a:r>
              <a:rPr lang="fi-FI" dirty="0" smtClean="0"/>
              <a:t> </a:t>
            </a:r>
            <a:r>
              <a:rPr lang="fi-FI" dirty="0" err="1" smtClean="0"/>
              <a:t>traffic</a:t>
            </a:r>
            <a:r>
              <a:rPr lang="fi-FI" dirty="0" smtClean="0"/>
              <a:t> </a:t>
            </a:r>
            <a:r>
              <a:rPr lang="fi-FI" dirty="0" err="1"/>
              <a:t>load</a:t>
            </a:r>
            <a:r>
              <a:rPr lang="fi-FI" dirty="0"/>
              <a:t> </a:t>
            </a:r>
            <a:r>
              <a:rPr lang="fi-FI" dirty="0" smtClean="0"/>
              <a:t>in </a:t>
            </a:r>
            <a:r>
              <a:rPr lang="fi-FI" dirty="0" err="1" smtClean="0"/>
              <a:t>dense</a:t>
            </a:r>
            <a:r>
              <a:rPr lang="fi-FI" dirty="0" smtClean="0"/>
              <a:t> </a:t>
            </a:r>
            <a:r>
              <a:rPr lang="fi-FI" dirty="0" err="1" smtClean="0"/>
              <a:t>deployment</a:t>
            </a: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/>
              <a:t>networks</a:t>
            </a:r>
            <a:r>
              <a:rPr lang="fi-FI" dirty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large</a:t>
            </a:r>
            <a:r>
              <a:rPr lang="fi-FI" dirty="0" smtClean="0"/>
              <a:t>, </a:t>
            </a:r>
            <a:r>
              <a:rPr lang="fi-FI" dirty="0" err="1" smtClean="0"/>
              <a:t>multiple</a:t>
            </a:r>
            <a:r>
              <a:rPr lang="fi-FI" dirty="0" smtClean="0"/>
              <a:t> </a:t>
            </a:r>
            <a:r>
              <a:rPr lang="fi-FI" dirty="0" err="1" smtClean="0"/>
              <a:t>APs</a:t>
            </a:r>
            <a:r>
              <a:rPr lang="fi-FI" dirty="0" smtClean="0"/>
              <a:t> and </a:t>
            </a:r>
            <a:r>
              <a:rPr lang="fi-FI" dirty="0" err="1" smtClean="0"/>
              <a:t>very</a:t>
            </a:r>
            <a:r>
              <a:rPr lang="fi-FI" dirty="0" smtClean="0"/>
              <a:t> </a:t>
            </a:r>
            <a:r>
              <a:rPr lang="fi-FI" dirty="0" err="1" smtClean="0"/>
              <a:t>high</a:t>
            </a:r>
            <a:r>
              <a:rPr lang="fi-FI" dirty="0" smtClean="0"/>
              <a:t> </a:t>
            </a:r>
            <a:r>
              <a:rPr lang="fi-FI" dirty="0" err="1" smtClean="0"/>
              <a:t>traffic</a:t>
            </a:r>
            <a:r>
              <a:rPr lang="fi-FI" dirty="0" smtClean="0"/>
              <a:t> </a:t>
            </a:r>
            <a:r>
              <a:rPr lang="fi-FI" dirty="0" err="1" smtClean="0"/>
              <a:t>load</a:t>
            </a:r>
            <a:endParaRPr lang="fi-FI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fi-FI" dirty="0" err="1" smtClean="0"/>
              <a:t>Traditional</a:t>
            </a:r>
            <a:r>
              <a:rPr lang="fi-FI" dirty="0" smtClean="0"/>
              <a:t> </a:t>
            </a:r>
            <a:r>
              <a:rPr lang="fi-FI" dirty="0" err="1" smtClean="0"/>
              <a:t>power</a:t>
            </a:r>
            <a:r>
              <a:rPr lang="fi-FI" dirty="0" smtClean="0"/>
              <a:t> </a:t>
            </a:r>
            <a:r>
              <a:rPr lang="fi-FI" dirty="0" err="1"/>
              <a:t>save</a:t>
            </a:r>
            <a:r>
              <a:rPr lang="fi-FI" dirty="0"/>
              <a:t> </a:t>
            </a:r>
            <a:r>
              <a:rPr lang="fi-FI" dirty="0" err="1"/>
              <a:t>mechanism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designed</a:t>
            </a:r>
            <a:r>
              <a:rPr lang="fi-FI" dirty="0"/>
              <a:t> </a:t>
            </a:r>
            <a:r>
              <a:rPr lang="fi-FI" dirty="0" smtClean="0"/>
              <a:t>for</a:t>
            </a:r>
            <a:r>
              <a:rPr lang="fi-FI" dirty="0" smtClean="0"/>
              <a:t> </a:t>
            </a:r>
            <a:r>
              <a:rPr lang="fi-FI" dirty="0" err="1" smtClean="0"/>
              <a:t>lower</a:t>
            </a:r>
            <a:r>
              <a:rPr lang="fi-FI" dirty="0" smtClean="0"/>
              <a:t> </a:t>
            </a:r>
            <a:r>
              <a:rPr lang="fi-FI" dirty="0" err="1"/>
              <a:t>traffic</a:t>
            </a:r>
            <a:r>
              <a:rPr lang="fi-FI" dirty="0"/>
              <a:t> </a:t>
            </a:r>
            <a:r>
              <a:rPr lang="fi-FI" dirty="0" err="1"/>
              <a:t>load</a:t>
            </a:r>
            <a:r>
              <a:rPr lang="fi-FI" dirty="0"/>
              <a:t> and </a:t>
            </a:r>
            <a:r>
              <a:rPr lang="fi-FI" dirty="0" err="1"/>
              <a:t>tailored</a:t>
            </a:r>
            <a:r>
              <a:rPr lang="fi-FI" dirty="0"/>
              <a:t> for </a:t>
            </a:r>
            <a:r>
              <a:rPr lang="fi-FI" dirty="0" err="1"/>
              <a:t>random</a:t>
            </a:r>
            <a:r>
              <a:rPr lang="fi-FI" dirty="0"/>
              <a:t> </a:t>
            </a:r>
            <a:r>
              <a:rPr lang="fi-FI" dirty="0" err="1" smtClean="0"/>
              <a:t>access</a:t>
            </a:r>
            <a:r>
              <a:rPr lang="fi-FI" dirty="0" smtClean="0"/>
              <a:t> </a:t>
            </a:r>
            <a:endParaRPr lang="fi-FI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dirty="0" smtClean="0"/>
              <a:t>Power </a:t>
            </a:r>
            <a:r>
              <a:rPr lang="fi-FI" dirty="0" err="1"/>
              <a:t>save</a:t>
            </a:r>
            <a:r>
              <a:rPr lang="fi-FI" dirty="0"/>
              <a:t> </a:t>
            </a:r>
            <a:r>
              <a:rPr lang="fi-FI" dirty="0" err="1"/>
              <a:t>mechanisms</a:t>
            </a:r>
            <a:r>
              <a:rPr lang="fi-FI" dirty="0"/>
              <a:t> </a:t>
            </a:r>
            <a:r>
              <a:rPr lang="fi-FI" dirty="0" err="1"/>
              <a:t>may</a:t>
            </a:r>
            <a:r>
              <a:rPr lang="fi-FI" dirty="0"/>
              <a:t> </a:t>
            </a:r>
            <a:r>
              <a:rPr lang="fi-FI" dirty="0" err="1"/>
              <a:t>hang</a:t>
            </a:r>
            <a:r>
              <a:rPr lang="fi-FI" dirty="0"/>
              <a:t>, i.e.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 smtClean="0"/>
              <a:t>power</a:t>
            </a:r>
            <a:r>
              <a:rPr lang="fi-FI" dirty="0" smtClean="0"/>
              <a:t> </a:t>
            </a:r>
            <a:r>
              <a:rPr lang="fi-FI" dirty="0" err="1" smtClean="0"/>
              <a:t>saving</a:t>
            </a:r>
            <a:r>
              <a:rPr lang="fi-FI" dirty="0" smtClean="0"/>
              <a:t> </a:t>
            </a:r>
            <a:r>
              <a:rPr lang="fi-FI" dirty="0" err="1" smtClean="0"/>
              <a:t>STAs</a:t>
            </a:r>
            <a:r>
              <a:rPr lang="fi-FI" dirty="0" smtClean="0"/>
              <a:t> </a:t>
            </a:r>
            <a:r>
              <a:rPr lang="fi-FI" dirty="0" err="1" smtClean="0"/>
              <a:t>may</a:t>
            </a:r>
            <a:r>
              <a:rPr lang="fi-FI" dirty="0" smtClean="0"/>
              <a:t> </a:t>
            </a:r>
            <a:r>
              <a:rPr lang="fi-FI" dirty="0" err="1" smtClean="0"/>
              <a:t>need</a:t>
            </a:r>
            <a:r>
              <a:rPr lang="fi-FI" dirty="0" smtClean="0"/>
              <a:t> to </a:t>
            </a:r>
            <a:r>
              <a:rPr lang="fi-FI" dirty="0" err="1" smtClean="0"/>
              <a:t>operate</a:t>
            </a:r>
            <a:r>
              <a:rPr lang="fi-FI" dirty="0" smtClean="0"/>
              <a:t> </a:t>
            </a:r>
            <a:r>
              <a:rPr lang="fi-FI" dirty="0"/>
              <a:t>in </a:t>
            </a:r>
            <a:r>
              <a:rPr lang="fi-FI" dirty="0" err="1"/>
              <a:t>Awake</a:t>
            </a:r>
            <a:r>
              <a:rPr lang="fi-FI" dirty="0"/>
              <a:t> </a:t>
            </a:r>
            <a:r>
              <a:rPr lang="fi-FI" dirty="0" err="1"/>
              <a:t>state</a:t>
            </a:r>
            <a:r>
              <a:rPr lang="fi-FI" dirty="0"/>
              <a:t> for a long </a:t>
            </a:r>
            <a:r>
              <a:rPr lang="fi-FI" dirty="0" err="1" smtClean="0"/>
              <a:t>time</a:t>
            </a:r>
            <a:r>
              <a:rPr lang="fi-FI" dirty="0" smtClean="0"/>
              <a:t>, </a:t>
            </a:r>
            <a:r>
              <a:rPr lang="fi-FI" dirty="0" err="1" smtClean="0"/>
              <a:t>when</a:t>
            </a:r>
            <a:r>
              <a:rPr lang="fi-FI" dirty="0" smtClean="0"/>
              <a:t> </a:t>
            </a:r>
            <a:r>
              <a:rPr lang="fi-FI" dirty="0" err="1" smtClean="0"/>
              <a:t>traffic</a:t>
            </a:r>
            <a:r>
              <a:rPr lang="fi-FI" dirty="0" smtClean="0"/>
              <a:t> </a:t>
            </a:r>
            <a:r>
              <a:rPr lang="fi-FI" dirty="0"/>
              <a:t>is </a:t>
            </a:r>
            <a:r>
              <a:rPr lang="fi-FI" dirty="0" err="1"/>
              <a:t>delivered</a:t>
            </a:r>
            <a:r>
              <a:rPr lang="fi-FI" dirty="0"/>
              <a:t> to </a:t>
            </a:r>
            <a:r>
              <a:rPr lang="fi-FI" dirty="0" err="1"/>
              <a:t>other</a:t>
            </a:r>
            <a:r>
              <a:rPr lang="fi-FI" dirty="0"/>
              <a:t> </a:t>
            </a:r>
            <a:r>
              <a:rPr lang="fi-FI" dirty="0" err="1" smtClean="0"/>
              <a:t>STAs</a:t>
            </a:r>
            <a:endParaRPr lang="fi-FI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dirty="0"/>
              <a:t>No DL </a:t>
            </a:r>
            <a:r>
              <a:rPr lang="fi-FI" dirty="0" err="1"/>
              <a:t>delivery</a:t>
            </a:r>
            <a:r>
              <a:rPr lang="fi-FI" dirty="0"/>
              <a:t> </a:t>
            </a:r>
            <a:r>
              <a:rPr lang="fi-FI" dirty="0" err="1"/>
              <a:t>before</a:t>
            </a:r>
            <a:r>
              <a:rPr lang="fi-FI" dirty="0"/>
              <a:t> a UL </a:t>
            </a:r>
            <a:r>
              <a:rPr lang="fi-FI" dirty="0" err="1" smtClean="0"/>
              <a:t>trigger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417624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HEW </a:t>
            </a:r>
            <a:r>
              <a:rPr lang="fi-FI" dirty="0" err="1" smtClean="0"/>
              <a:t>Requirements</a:t>
            </a:r>
            <a:r>
              <a:rPr lang="fi-FI" dirty="0" smtClean="0"/>
              <a:t> for Power </a:t>
            </a:r>
            <a:r>
              <a:rPr lang="fi-FI" dirty="0" err="1" smtClean="0"/>
              <a:t>Save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.11ax </a:t>
            </a:r>
            <a:r>
              <a:rPr lang="fi-FI" dirty="0" err="1" smtClean="0"/>
              <a:t>needs</a:t>
            </a:r>
            <a:r>
              <a:rPr lang="fi-FI" dirty="0" smtClean="0"/>
              <a:t> </a:t>
            </a:r>
            <a:r>
              <a:rPr lang="fi-FI" dirty="0"/>
              <a:t>to </a:t>
            </a:r>
            <a:r>
              <a:rPr lang="fi-FI" dirty="0" err="1" smtClean="0"/>
              <a:t>enable</a:t>
            </a:r>
            <a:r>
              <a:rPr lang="fi-FI" dirty="0" smtClean="0"/>
              <a:t> </a:t>
            </a:r>
            <a:r>
              <a:rPr lang="fi-FI" dirty="0" err="1" smtClean="0"/>
              <a:t>efficient</a:t>
            </a:r>
            <a:r>
              <a:rPr lang="fi-FI" dirty="0" smtClean="0"/>
              <a:t> </a:t>
            </a:r>
            <a:r>
              <a:rPr lang="fi-FI" dirty="0" err="1" smtClean="0"/>
              <a:t>channel</a:t>
            </a:r>
            <a:r>
              <a:rPr lang="fi-FI" dirty="0" smtClean="0"/>
              <a:t> </a:t>
            </a:r>
            <a:r>
              <a:rPr lang="fi-FI" dirty="0" err="1" smtClean="0"/>
              <a:t>access</a:t>
            </a:r>
            <a:r>
              <a:rPr lang="fi-FI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/>
              <a:t>High</a:t>
            </a:r>
            <a:r>
              <a:rPr lang="fi-FI" dirty="0"/>
              <a:t> </a:t>
            </a:r>
            <a:r>
              <a:rPr lang="fi-FI" dirty="0" err="1"/>
              <a:t>throughput</a:t>
            </a:r>
            <a:r>
              <a:rPr lang="fi-FI" dirty="0"/>
              <a:t> </a:t>
            </a:r>
            <a:r>
              <a:rPr lang="fi-FI" dirty="0" err="1" smtClean="0"/>
              <a:t>shortens</a:t>
            </a:r>
            <a:r>
              <a:rPr lang="fi-FI" dirty="0" smtClean="0"/>
              <a:t> PHY operating </a:t>
            </a:r>
            <a:r>
              <a:rPr lang="fi-FI" dirty="0" err="1" smtClean="0"/>
              <a:t>times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/>
              <a:t>Exhaustive</a:t>
            </a:r>
            <a:r>
              <a:rPr lang="fi-FI" dirty="0"/>
              <a:t> </a:t>
            </a:r>
            <a:r>
              <a:rPr lang="fi-FI" dirty="0" err="1"/>
              <a:t>competition</a:t>
            </a:r>
            <a:r>
              <a:rPr lang="fi-FI" dirty="0"/>
              <a:t> in </a:t>
            </a:r>
            <a:r>
              <a:rPr lang="fi-FI" dirty="0" err="1"/>
              <a:t>channel</a:t>
            </a:r>
            <a:r>
              <a:rPr lang="fi-FI" dirty="0"/>
              <a:t> </a:t>
            </a:r>
            <a:r>
              <a:rPr lang="fi-FI" dirty="0" err="1" smtClean="0"/>
              <a:t>access</a:t>
            </a:r>
            <a:r>
              <a:rPr lang="fi-FI" dirty="0" smtClean="0"/>
              <a:t> </a:t>
            </a:r>
            <a:r>
              <a:rPr lang="fi-FI" dirty="0" err="1" smtClean="0"/>
              <a:t>easily</a:t>
            </a:r>
            <a:r>
              <a:rPr lang="fi-FI" dirty="0" smtClean="0"/>
              <a:t> </a:t>
            </a:r>
            <a:r>
              <a:rPr lang="fi-FI" dirty="0" err="1"/>
              <a:t>results</a:t>
            </a:r>
            <a:r>
              <a:rPr lang="fi-FI" dirty="0"/>
              <a:t> to </a:t>
            </a:r>
            <a:r>
              <a:rPr lang="fi-FI" dirty="0" err="1"/>
              <a:t>overhead</a:t>
            </a: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Power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must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available</a:t>
            </a:r>
            <a:r>
              <a:rPr lang="fi-FI" dirty="0" smtClean="0"/>
              <a:t> </a:t>
            </a:r>
            <a:r>
              <a:rPr lang="fi-FI" dirty="0" err="1" smtClean="0"/>
              <a:t>all</a:t>
            </a:r>
            <a:r>
              <a:rPr lang="fi-FI" dirty="0" smtClean="0"/>
              <a:t> </a:t>
            </a:r>
            <a:r>
              <a:rPr lang="fi-FI" dirty="0" err="1" smtClean="0"/>
              <a:t>times</a:t>
            </a:r>
            <a:r>
              <a:rPr lang="fi-FI" dirty="0" smtClean="0"/>
              <a:t> </a:t>
            </a:r>
            <a:r>
              <a:rPr lang="fi-FI" dirty="0" err="1" smtClean="0"/>
              <a:t>also</a:t>
            </a:r>
            <a:r>
              <a:rPr lang="fi-FI" dirty="0" smtClean="0"/>
              <a:t> </a:t>
            </a:r>
            <a:r>
              <a:rPr lang="fi-FI" dirty="0" err="1" smtClean="0"/>
              <a:t>during</a:t>
            </a:r>
            <a:r>
              <a:rPr lang="fi-FI" dirty="0" smtClean="0"/>
              <a:t> </a:t>
            </a:r>
            <a:r>
              <a:rPr lang="fi-FI" dirty="0" err="1" smtClean="0"/>
              <a:t>high</a:t>
            </a:r>
            <a:r>
              <a:rPr lang="fi-FI" dirty="0" smtClean="0"/>
              <a:t> </a:t>
            </a:r>
            <a:r>
              <a:rPr lang="fi-FI" dirty="0" err="1" smtClean="0"/>
              <a:t>throughput</a:t>
            </a:r>
            <a:r>
              <a:rPr lang="fi-FI" dirty="0" smtClean="0"/>
              <a:t> data transmission</a:t>
            </a:r>
            <a:endParaRPr lang="fi-FI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dirty="0" err="1" smtClean="0"/>
              <a:t>Only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current</a:t>
            </a:r>
            <a:r>
              <a:rPr lang="fi-FI" dirty="0" smtClean="0"/>
              <a:t> </a:t>
            </a:r>
            <a:r>
              <a:rPr lang="fi-FI" dirty="0" err="1" smtClean="0"/>
              <a:t>transmitter</a:t>
            </a:r>
            <a:r>
              <a:rPr lang="fi-FI" dirty="0" smtClean="0"/>
              <a:t>(s) and </a:t>
            </a:r>
            <a:r>
              <a:rPr lang="fi-FI" dirty="0" err="1" smtClean="0"/>
              <a:t>receiver</a:t>
            </a:r>
            <a:r>
              <a:rPr lang="fi-FI" dirty="0" smtClean="0"/>
              <a:t>(s) </a:t>
            </a:r>
            <a:r>
              <a:rPr lang="fi-FI" dirty="0" err="1" smtClean="0"/>
              <a:t>need</a:t>
            </a:r>
            <a:r>
              <a:rPr lang="fi-FI" dirty="0" smtClean="0"/>
              <a:t> to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Awake</a:t>
            </a:r>
            <a:endParaRPr lang="fi-FI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main </a:t>
            </a:r>
            <a:r>
              <a:rPr lang="fi-FI" dirty="0" err="1" smtClean="0"/>
              <a:t>requirement</a:t>
            </a:r>
            <a:r>
              <a:rPr lang="fi-FI" dirty="0" smtClean="0"/>
              <a:t> for 802.11ax is to </a:t>
            </a:r>
            <a:r>
              <a:rPr lang="fi-FI" dirty="0" err="1" smtClean="0"/>
              <a:t>offer</a:t>
            </a:r>
            <a:r>
              <a:rPr lang="fi-FI" dirty="0" smtClean="0"/>
              <a:t> 4x </a:t>
            </a:r>
            <a:r>
              <a:rPr lang="fi-FI" dirty="0" err="1" smtClean="0"/>
              <a:t>average</a:t>
            </a:r>
            <a:r>
              <a:rPr lang="fi-FI" dirty="0" smtClean="0"/>
              <a:t> </a:t>
            </a:r>
            <a:r>
              <a:rPr lang="fi-FI" dirty="0" err="1" smtClean="0"/>
              <a:t>throughput</a:t>
            </a:r>
            <a:r>
              <a:rPr lang="fi-FI" dirty="0" smtClean="0"/>
              <a:t> per STA (of 802.11ac) </a:t>
            </a:r>
            <a:r>
              <a:rPr lang="en-GB" dirty="0" smtClean="0"/>
              <a:t>while </a:t>
            </a:r>
            <a:r>
              <a:rPr lang="en-GB" dirty="0"/>
              <a:t>maintaining or improving the power efficiency per </a:t>
            </a:r>
            <a:r>
              <a:rPr lang="en-GB" dirty="0" smtClean="0"/>
              <a:t>station</a:t>
            </a:r>
            <a:endParaRPr lang="en-US" dirty="0"/>
          </a:p>
          <a:p>
            <a:pPr marL="57150" indent="0"/>
            <a:endParaRPr lang="fi-FI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8063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Power </a:t>
            </a:r>
            <a:r>
              <a:rPr lang="fi-FI" dirty="0" err="1"/>
              <a:t>Save</a:t>
            </a:r>
            <a:r>
              <a:rPr lang="fi-FI" dirty="0"/>
              <a:t> </a:t>
            </a:r>
            <a:r>
              <a:rPr lang="fi-FI" dirty="0" err="1" smtClean="0"/>
              <a:t>M</a:t>
            </a:r>
            <a:r>
              <a:rPr lang="fi-FI" dirty="0" err="1" smtClean="0"/>
              <a:t>echanisms</a:t>
            </a:r>
            <a:r>
              <a:rPr lang="fi-FI" dirty="0" smtClean="0"/>
              <a:t> </a:t>
            </a:r>
            <a:r>
              <a:rPr lang="fi-FI" dirty="0"/>
              <a:t>U</a:t>
            </a:r>
            <a:r>
              <a:rPr lang="fi-FI" dirty="0" smtClean="0"/>
              <a:t>sing Power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 previous submissions for power save calibration[1] discussed on the following power save mechanisms: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Power Save Mode transitions (</a:t>
            </a:r>
            <a:r>
              <a:rPr lang="en-GB" b="1" dirty="0"/>
              <a:t>PSM</a:t>
            </a:r>
            <a:r>
              <a:rPr lang="en-GB" dirty="0"/>
              <a:t>) STA controls its operation in </a:t>
            </a:r>
            <a:r>
              <a:rPr lang="en-GB" dirty="0" smtClean="0"/>
              <a:t>active and power </a:t>
            </a:r>
            <a:r>
              <a:rPr lang="en-GB" dirty="0"/>
              <a:t>save </a:t>
            </a:r>
            <a:r>
              <a:rPr lang="en-GB" dirty="0" smtClean="0"/>
              <a:t>mode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Power save mechanisms within power save mode: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b="1" dirty="0" smtClean="0"/>
              <a:t>U-APSD; </a:t>
            </a:r>
            <a:r>
              <a:rPr lang="en-GB" dirty="0" smtClean="0"/>
              <a:t>STA trigger service periods, data delivery during service period and AP terminates the service period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b="1" dirty="0" smtClean="0"/>
              <a:t>PS-POLL; </a:t>
            </a:r>
            <a:r>
              <a:rPr lang="en-GB" dirty="0" smtClean="0"/>
              <a:t>STA sends a single PS-POLL frame, AP transmits a single PPDU to the STA</a:t>
            </a:r>
            <a:endParaRPr lang="en-GB" b="1" dirty="0" smtClean="0"/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PS-Poll c</a:t>
            </a:r>
            <a:r>
              <a:rPr lang="en-GB" dirty="0" smtClean="0"/>
              <a:t>reates </a:t>
            </a:r>
            <a:r>
              <a:rPr lang="en-GB" dirty="0"/>
              <a:t>overhead </a:t>
            </a:r>
            <a:r>
              <a:rPr lang="en-GB" dirty="0"/>
              <a:t>due to </a:t>
            </a:r>
            <a:r>
              <a:rPr lang="en-GB" dirty="0" smtClean="0"/>
              <a:t>PS-Poll </a:t>
            </a:r>
            <a:r>
              <a:rPr lang="en-GB" dirty="0"/>
              <a:t>frame (100us per PS-poll + ACK) </a:t>
            </a:r>
            <a:r>
              <a:rPr lang="en-GB" dirty="0" smtClean="0"/>
              <a:t>and only a </a:t>
            </a:r>
            <a:r>
              <a:rPr lang="en-GB" dirty="0" smtClean="0"/>
              <a:t>single </a:t>
            </a:r>
            <a:r>
              <a:rPr lang="en-GB" dirty="0"/>
              <a:t>PPDU transmission per </a:t>
            </a:r>
            <a:r>
              <a:rPr lang="en-GB" dirty="0" smtClean="0"/>
              <a:t>received PS-Poll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167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PSM </a:t>
            </a:r>
            <a:r>
              <a:rPr lang="en-US" sz="2800" dirty="0" smtClean="0"/>
              <a:t>Operation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263" name="Shape 119"/>
          <p:cNvSpPr/>
          <p:nvPr/>
        </p:nvSpPr>
        <p:spPr>
          <a:xfrm>
            <a:off x="611560" y="3645023"/>
            <a:ext cx="7875781" cy="1957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6" name="Shape 122"/>
          <p:cNvSpPr/>
          <p:nvPr/>
        </p:nvSpPr>
        <p:spPr>
          <a:xfrm>
            <a:off x="2672883" y="3370087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67" name="Shape 123"/>
          <p:cNvSpPr/>
          <p:nvPr/>
        </p:nvSpPr>
        <p:spPr>
          <a:xfrm>
            <a:off x="2350802" y="3648478"/>
            <a:ext cx="25007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9" name="Shape 125"/>
          <p:cNvSpPr/>
          <p:nvPr/>
        </p:nvSpPr>
        <p:spPr>
          <a:xfrm>
            <a:off x="3491880" y="3370087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294" name="Shape 150"/>
          <p:cNvSpPr/>
          <p:nvPr/>
        </p:nvSpPr>
        <p:spPr>
          <a:xfrm flipV="1">
            <a:off x="1763688" y="3502963"/>
            <a:ext cx="690529" cy="994097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5" name="Shape 151"/>
          <p:cNvSpPr/>
          <p:nvPr/>
        </p:nvSpPr>
        <p:spPr>
          <a:xfrm>
            <a:off x="2987824" y="4077072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AP starts </a:t>
            </a:r>
            <a:r>
              <a:rPr sz="1000" dirty="0" smtClean="0">
                <a:solidFill>
                  <a:schemeClr val="tx1"/>
                </a:solidFill>
              </a:rPr>
              <a:t>CCA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07" name="Shape 163"/>
          <p:cNvSpPr/>
          <p:nvPr/>
        </p:nvSpPr>
        <p:spPr>
          <a:xfrm flipV="1">
            <a:off x="6444209" y="3717032"/>
            <a:ext cx="0" cy="605544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3966385" y="3648478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0" name="Shape 150"/>
          <p:cNvSpPr/>
          <p:nvPr/>
        </p:nvSpPr>
        <p:spPr>
          <a:xfrm flipV="1">
            <a:off x="3419872" y="3717032"/>
            <a:ext cx="0" cy="38952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none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1" name="Shape 127"/>
          <p:cNvSpPr/>
          <p:nvPr/>
        </p:nvSpPr>
        <p:spPr>
          <a:xfrm>
            <a:off x="4860032" y="4293096"/>
            <a:ext cx="1944216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return to Doze, and AP resumes buffering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7" name="Shape 127"/>
          <p:cNvSpPr/>
          <p:nvPr/>
        </p:nvSpPr>
        <p:spPr>
          <a:xfrm>
            <a:off x="2240835" y="3933056"/>
            <a:ext cx="50405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8" name="Shape 127"/>
          <p:cNvSpPr/>
          <p:nvPr/>
        </p:nvSpPr>
        <p:spPr>
          <a:xfrm>
            <a:off x="2672883" y="3068960"/>
            <a:ext cx="360040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31" name="Shape 151"/>
          <p:cNvSpPr/>
          <p:nvPr/>
        </p:nvSpPr>
        <p:spPr>
          <a:xfrm>
            <a:off x="2168827" y="1988840"/>
            <a:ext cx="1755101" cy="565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is aware STA is out of PM mode, and no longer buffers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2" name="Shape 150"/>
          <p:cNvSpPr/>
          <p:nvPr/>
        </p:nvSpPr>
        <p:spPr>
          <a:xfrm flipH="1" flipV="1">
            <a:off x="3032923" y="2564904"/>
            <a:ext cx="1" cy="533536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triangle"/>
            <a:tailEnd type="non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3" name="Shape 125"/>
          <p:cNvSpPr/>
          <p:nvPr/>
        </p:nvSpPr>
        <p:spPr>
          <a:xfrm>
            <a:off x="4499992" y="3372503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34" name="Shape 169"/>
          <p:cNvSpPr/>
          <p:nvPr/>
        </p:nvSpPr>
        <p:spPr>
          <a:xfrm>
            <a:off x="4974497" y="3645024"/>
            <a:ext cx="31758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ACK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6" name="Shape 122"/>
          <p:cNvSpPr/>
          <p:nvPr/>
        </p:nvSpPr>
        <p:spPr>
          <a:xfrm>
            <a:off x="6084168" y="3370087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7" name="Shape 123"/>
          <p:cNvSpPr/>
          <p:nvPr/>
        </p:nvSpPr>
        <p:spPr>
          <a:xfrm>
            <a:off x="5762087" y="3648478"/>
            <a:ext cx="25007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8" name="Shape 127"/>
          <p:cNvSpPr/>
          <p:nvPr/>
        </p:nvSpPr>
        <p:spPr>
          <a:xfrm>
            <a:off x="5652120" y="3933056"/>
            <a:ext cx="50405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PM=1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39" name="Shape 127"/>
          <p:cNvSpPr/>
          <p:nvPr/>
        </p:nvSpPr>
        <p:spPr>
          <a:xfrm>
            <a:off x="6084168" y="3068960"/>
            <a:ext cx="360040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PM=1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15585" y="2043543"/>
            <a:ext cx="4475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800" dirty="0" smtClean="0">
                <a:solidFill>
                  <a:srgbClr val="0070C0"/>
                </a:solidFill>
              </a:rPr>
              <a:t>More </a:t>
            </a:r>
            <a:r>
              <a:rPr lang="fi-FI" sz="1800" dirty="0">
                <a:solidFill>
                  <a:srgbClr val="0070C0"/>
                </a:solidFill>
              </a:rPr>
              <a:t>D</a:t>
            </a:r>
            <a:r>
              <a:rPr lang="fi-FI" sz="1800" dirty="0" smtClean="0">
                <a:solidFill>
                  <a:srgbClr val="0070C0"/>
                </a:solidFill>
              </a:rPr>
              <a:t>ata </a:t>
            </a:r>
            <a:r>
              <a:rPr lang="fi-FI" sz="1800" dirty="0" err="1" smtClean="0">
                <a:solidFill>
                  <a:srgbClr val="0070C0"/>
                </a:solidFill>
              </a:rPr>
              <a:t>field</a:t>
            </a:r>
            <a:r>
              <a:rPr lang="fi-FI" sz="1800" dirty="0" smtClean="0">
                <a:solidFill>
                  <a:srgbClr val="0070C0"/>
                </a:solidFill>
              </a:rPr>
              <a:t> is </a:t>
            </a:r>
            <a:r>
              <a:rPr lang="fi-FI" sz="1800" dirty="0" err="1" smtClean="0">
                <a:solidFill>
                  <a:srgbClr val="0070C0"/>
                </a:solidFill>
              </a:rPr>
              <a:t>always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smtClean="0">
                <a:solidFill>
                  <a:srgbClr val="0070C0"/>
                </a:solidFill>
              </a:rPr>
              <a:t>0 in </a:t>
            </a:r>
            <a:r>
              <a:rPr lang="fi-FI" sz="1800" dirty="0" err="1" smtClean="0">
                <a:solidFill>
                  <a:srgbClr val="0070C0"/>
                </a:solidFill>
              </a:rPr>
              <a:t>active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mode</a:t>
            </a:r>
            <a:r>
              <a:rPr lang="fi-FI" sz="1800" dirty="0" smtClean="0">
                <a:solidFill>
                  <a:srgbClr val="0070C0"/>
                </a:solidFill>
              </a:rPr>
              <a:t> – </a:t>
            </a:r>
            <a:r>
              <a:rPr lang="fi-FI" sz="1800" dirty="0" err="1" smtClean="0">
                <a:solidFill>
                  <a:srgbClr val="0070C0"/>
                </a:solidFill>
              </a:rPr>
              <a:t>The</a:t>
            </a:r>
            <a:r>
              <a:rPr lang="fi-FI" sz="1800" dirty="0" smtClean="0">
                <a:solidFill>
                  <a:srgbClr val="0070C0"/>
                </a:solidFill>
              </a:rPr>
              <a:t> STA </a:t>
            </a:r>
            <a:r>
              <a:rPr lang="fi-FI" sz="1800" dirty="0" err="1" smtClean="0">
                <a:solidFill>
                  <a:srgbClr val="0070C0"/>
                </a:solidFill>
              </a:rPr>
              <a:t>does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not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know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if</a:t>
            </a:r>
            <a:r>
              <a:rPr lang="fi-FI" sz="1800" dirty="0" smtClean="0">
                <a:solidFill>
                  <a:srgbClr val="0070C0"/>
                </a:solidFill>
              </a:rPr>
              <a:t> AP </a:t>
            </a:r>
            <a:r>
              <a:rPr lang="fi-FI" sz="1800" dirty="0" err="1" smtClean="0">
                <a:solidFill>
                  <a:srgbClr val="0070C0"/>
                </a:solidFill>
              </a:rPr>
              <a:t>has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buffered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traffic</a:t>
            </a:r>
            <a:r>
              <a:rPr lang="fi-FI" sz="1800" dirty="0" smtClean="0">
                <a:solidFill>
                  <a:srgbClr val="0070C0"/>
                </a:solidFill>
              </a:rPr>
              <a:t> for it.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2497" y="450670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sz="1800" dirty="0">
                <a:solidFill>
                  <a:srgbClr val="0070C0"/>
                </a:solidFill>
              </a:rPr>
              <a:t>A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non</a:t>
            </a:r>
            <a:r>
              <a:rPr lang="fi-FI" sz="1800" dirty="0" smtClean="0">
                <a:solidFill>
                  <a:srgbClr val="0070C0"/>
                </a:solidFill>
              </a:rPr>
              <a:t>-AP STA </a:t>
            </a:r>
            <a:r>
              <a:rPr lang="fi-FI" sz="1800" dirty="0" err="1">
                <a:solidFill>
                  <a:srgbClr val="0070C0"/>
                </a:solidFill>
              </a:rPr>
              <a:t>may</a:t>
            </a:r>
            <a:r>
              <a:rPr lang="fi-FI" sz="1800" dirty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select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when</a:t>
            </a:r>
            <a:r>
              <a:rPr lang="fi-FI" sz="1800" dirty="0" smtClean="0">
                <a:solidFill>
                  <a:srgbClr val="0070C0"/>
                </a:solidFill>
              </a:rPr>
              <a:t> it </a:t>
            </a:r>
            <a:r>
              <a:rPr lang="fi-FI" sz="1800" dirty="0" err="1" smtClean="0">
                <a:solidFill>
                  <a:srgbClr val="0070C0"/>
                </a:solidFill>
              </a:rPr>
              <a:t>sends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>
                <a:solidFill>
                  <a:srgbClr val="0070C0"/>
                </a:solidFill>
              </a:rPr>
              <a:t>a </a:t>
            </a:r>
            <a:r>
              <a:rPr lang="fi-FI" sz="1800" dirty="0" err="1">
                <a:solidFill>
                  <a:srgbClr val="0070C0"/>
                </a:solidFill>
              </a:rPr>
              <a:t>frame</a:t>
            </a:r>
            <a:r>
              <a:rPr lang="fi-FI" sz="1800" dirty="0">
                <a:solidFill>
                  <a:srgbClr val="0070C0"/>
                </a:solidFill>
              </a:rPr>
              <a:t> to </a:t>
            </a:r>
            <a:r>
              <a:rPr lang="fi-FI" sz="1800" dirty="0" err="1">
                <a:solidFill>
                  <a:srgbClr val="0070C0"/>
                </a:solidFill>
              </a:rPr>
              <a:t>transition</a:t>
            </a:r>
            <a:r>
              <a:rPr lang="fi-FI" sz="1800" dirty="0">
                <a:solidFill>
                  <a:srgbClr val="0070C0"/>
                </a:solidFill>
              </a:rPr>
              <a:t> to </a:t>
            </a:r>
            <a:r>
              <a:rPr lang="fi-FI" sz="1800" dirty="0" err="1">
                <a:solidFill>
                  <a:srgbClr val="0070C0"/>
                </a:solidFill>
              </a:rPr>
              <a:t>active</a:t>
            </a:r>
            <a:r>
              <a:rPr lang="fi-FI" sz="1800" dirty="0">
                <a:solidFill>
                  <a:srgbClr val="0070C0"/>
                </a:solidFill>
              </a:rPr>
              <a:t> </a:t>
            </a:r>
            <a:r>
              <a:rPr lang="fi-FI" sz="1800" dirty="0" err="1">
                <a:solidFill>
                  <a:srgbClr val="0070C0"/>
                </a:solidFill>
              </a:rPr>
              <a:t>mode</a:t>
            </a:r>
            <a:r>
              <a:rPr lang="fi-FI" sz="1800" dirty="0">
                <a:solidFill>
                  <a:srgbClr val="0070C0"/>
                </a:solidFill>
              </a:rPr>
              <a:t>. 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49" name="Shape 150"/>
          <p:cNvSpPr/>
          <p:nvPr/>
        </p:nvSpPr>
        <p:spPr>
          <a:xfrm flipH="1">
            <a:off x="4873626" y="2897575"/>
            <a:ext cx="418454" cy="311243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658" y="1473636"/>
            <a:ext cx="6749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>
                <a:solidFill>
                  <a:schemeClr val="tx1"/>
                </a:solidFill>
              </a:rPr>
              <a:t>Non</a:t>
            </a:r>
            <a:r>
              <a:rPr lang="fi-FI" dirty="0" smtClean="0">
                <a:solidFill>
                  <a:schemeClr val="tx1"/>
                </a:solidFill>
              </a:rPr>
              <a:t>-AP STA </a:t>
            </a:r>
            <a:r>
              <a:rPr lang="fi-FI" dirty="0" err="1" smtClean="0">
                <a:solidFill>
                  <a:schemeClr val="tx1"/>
                </a:solidFill>
              </a:rPr>
              <a:t>has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full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control</a:t>
            </a:r>
            <a:r>
              <a:rPr lang="fi-FI" dirty="0" smtClean="0">
                <a:solidFill>
                  <a:schemeClr val="tx1"/>
                </a:solidFill>
              </a:rPr>
              <a:t> on </a:t>
            </a:r>
            <a:r>
              <a:rPr lang="fi-FI" dirty="0" err="1" smtClean="0">
                <a:solidFill>
                  <a:schemeClr val="tx1"/>
                </a:solidFill>
              </a:rPr>
              <a:t>its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power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save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mode</a:t>
            </a:r>
            <a:r>
              <a:rPr lang="fi-FI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58208" y="490404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sz="1800" dirty="0">
                <a:solidFill>
                  <a:srgbClr val="0070C0"/>
                </a:solidFill>
              </a:rPr>
              <a:t>A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Non</a:t>
            </a:r>
            <a:r>
              <a:rPr lang="fi-FI" sz="1800" dirty="0" smtClean="0">
                <a:solidFill>
                  <a:srgbClr val="0070C0"/>
                </a:solidFill>
              </a:rPr>
              <a:t>-AP STA </a:t>
            </a:r>
            <a:r>
              <a:rPr lang="fi-FI" sz="1800" dirty="0" err="1">
                <a:solidFill>
                  <a:srgbClr val="0070C0"/>
                </a:solidFill>
              </a:rPr>
              <a:t>may</a:t>
            </a:r>
            <a:r>
              <a:rPr lang="fi-FI" sz="1800" dirty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select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whe</a:t>
            </a:r>
            <a:r>
              <a:rPr lang="fi-FI" sz="1800" dirty="0" err="1" smtClean="0">
                <a:solidFill>
                  <a:srgbClr val="0070C0"/>
                </a:solidFill>
              </a:rPr>
              <a:t>n</a:t>
            </a:r>
            <a:r>
              <a:rPr lang="fi-FI" sz="1800" dirty="0" smtClean="0">
                <a:solidFill>
                  <a:srgbClr val="0070C0"/>
                </a:solidFill>
              </a:rPr>
              <a:t> it </a:t>
            </a:r>
            <a:r>
              <a:rPr lang="fi-FI" sz="1800" dirty="0" err="1" smtClean="0">
                <a:solidFill>
                  <a:srgbClr val="0070C0"/>
                </a:solidFill>
              </a:rPr>
              <a:t>sends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>
                <a:solidFill>
                  <a:srgbClr val="0070C0"/>
                </a:solidFill>
              </a:rPr>
              <a:t>a </a:t>
            </a:r>
            <a:r>
              <a:rPr lang="fi-FI" sz="1800" dirty="0" err="1">
                <a:solidFill>
                  <a:srgbClr val="0070C0"/>
                </a:solidFill>
              </a:rPr>
              <a:t>frame</a:t>
            </a:r>
            <a:r>
              <a:rPr lang="fi-FI" sz="1800" dirty="0">
                <a:solidFill>
                  <a:srgbClr val="0070C0"/>
                </a:solidFill>
              </a:rPr>
              <a:t> to </a:t>
            </a:r>
            <a:r>
              <a:rPr lang="fi-FI" sz="1800" dirty="0" err="1">
                <a:solidFill>
                  <a:srgbClr val="0070C0"/>
                </a:solidFill>
              </a:rPr>
              <a:t>transition</a:t>
            </a:r>
            <a:r>
              <a:rPr lang="fi-FI" sz="1800" dirty="0">
                <a:solidFill>
                  <a:srgbClr val="0070C0"/>
                </a:solidFill>
              </a:rPr>
              <a:t> to </a:t>
            </a:r>
            <a:r>
              <a:rPr lang="fi-FI" sz="1800" dirty="0" err="1" smtClean="0">
                <a:solidFill>
                  <a:srgbClr val="0070C0"/>
                </a:solidFill>
              </a:rPr>
              <a:t>power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save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mode</a:t>
            </a:r>
            <a:r>
              <a:rPr lang="fi-FI" sz="1800" dirty="0">
                <a:solidFill>
                  <a:srgbClr val="0070C0"/>
                </a:solidFill>
              </a:rPr>
              <a:t>. </a:t>
            </a:r>
            <a:r>
              <a:rPr lang="fi-FI" sz="1800" dirty="0" err="1" smtClean="0">
                <a:solidFill>
                  <a:srgbClr val="0070C0"/>
                </a:solidFill>
              </a:rPr>
              <a:t>The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duration</a:t>
            </a:r>
            <a:r>
              <a:rPr lang="fi-FI" sz="1800" dirty="0" smtClean="0">
                <a:solidFill>
                  <a:srgbClr val="0070C0"/>
                </a:solidFill>
              </a:rPr>
              <a:t> of </a:t>
            </a:r>
            <a:r>
              <a:rPr lang="fi-FI" sz="1800" dirty="0" err="1" smtClean="0">
                <a:solidFill>
                  <a:srgbClr val="0070C0"/>
                </a:solidFill>
              </a:rPr>
              <a:t>the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operation</a:t>
            </a:r>
            <a:r>
              <a:rPr lang="fi-FI" sz="1800" dirty="0" smtClean="0">
                <a:solidFill>
                  <a:srgbClr val="0070C0"/>
                </a:solidFill>
              </a:rPr>
              <a:t> in </a:t>
            </a:r>
            <a:r>
              <a:rPr lang="fi-FI" sz="1800" dirty="0" err="1" smtClean="0">
                <a:solidFill>
                  <a:srgbClr val="0070C0"/>
                </a:solidFill>
              </a:rPr>
              <a:t>active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mode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should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be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minimized</a:t>
            </a:r>
            <a:r>
              <a:rPr lang="fi-FI" sz="1800" dirty="0" smtClean="0">
                <a:solidFill>
                  <a:srgbClr val="0070C0"/>
                </a:solidFill>
              </a:rPr>
              <a:t> for </a:t>
            </a:r>
            <a:r>
              <a:rPr lang="fi-FI" sz="1800" dirty="0" err="1" smtClean="0">
                <a:solidFill>
                  <a:srgbClr val="0070C0"/>
                </a:solidFill>
              </a:rPr>
              <a:t>good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power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save</a:t>
            </a:r>
            <a:r>
              <a:rPr lang="fi-FI" sz="1800" dirty="0" smtClean="0">
                <a:solidFill>
                  <a:srgbClr val="0070C0"/>
                </a:solidFill>
              </a:rPr>
              <a:t>.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48" name="Shape 150"/>
          <p:cNvSpPr/>
          <p:nvPr/>
        </p:nvSpPr>
        <p:spPr>
          <a:xfrm flipV="1">
            <a:off x="4981561" y="3939510"/>
            <a:ext cx="690529" cy="994097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50" name="Shape 124"/>
          <p:cNvSpPr/>
          <p:nvPr/>
        </p:nvSpPr>
        <p:spPr>
          <a:xfrm>
            <a:off x="323528" y="2204864"/>
            <a:ext cx="1224136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 mode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51" name="Shape 138"/>
          <p:cNvSpPr/>
          <p:nvPr/>
        </p:nvSpPr>
        <p:spPr>
          <a:xfrm>
            <a:off x="674901" y="2745725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52" name="Shape 172"/>
          <p:cNvSpPr/>
          <p:nvPr/>
        </p:nvSpPr>
        <p:spPr>
          <a:xfrm>
            <a:off x="941148" y="3054742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59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PSP Operation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74" name="Shape 124"/>
          <p:cNvSpPr/>
          <p:nvPr/>
        </p:nvSpPr>
        <p:spPr>
          <a:xfrm>
            <a:off x="971600" y="2204864"/>
            <a:ext cx="1224136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 mode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3" name="Shape 119"/>
          <p:cNvSpPr/>
          <p:nvPr/>
        </p:nvSpPr>
        <p:spPr>
          <a:xfrm flipV="1">
            <a:off x="1129277" y="3646981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4" name="Shape 120"/>
          <p:cNvSpPr/>
          <p:nvPr/>
        </p:nvSpPr>
        <p:spPr>
          <a:xfrm>
            <a:off x="683568" y="3400261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65" name="Shape 121"/>
          <p:cNvSpPr/>
          <p:nvPr/>
        </p:nvSpPr>
        <p:spPr>
          <a:xfrm>
            <a:off x="683568" y="3630089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266" name="Shape 122"/>
          <p:cNvSpPr/>
          <p:nvPr/>
        </p:nvSpPr>
        <p:spPr>
          <a:xfrm>
            <a:off x="4147497" y="3370087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67" name="Shape 123"/>
          <p:cNvSpPr/>
          <p:nvPr/>
        </p:nvSpPr>
        <p:spPr>
          <a:xfrm>
            <a:off x="3457831" y="3648478"/>
            <a:ext cx="46457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PS-Poll</a:t>
            </a:r>
          </a:p>
        </p:txBody>
      </p:sp>
      <p:sp>
        <p:nvSpPr>
          <p:cNvPr id="269" name="Shape 125"/>
          <p:cNvSpPr/>
          <p:nvPr/>
        </p:nvSpPr>
        <p:spPr>
          <a:xfrm>
            <a:off x="5418136" y="3370087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MPDU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71" name="Shape 127"/>
          <p:cNvSpPr/>
          <p:nvPr/>
        </p:nvSpPr>
        <p:spPr>
          <a:xfrm>
            <a:off x="2987824" y="4077072"/>
            <a:ext cx="909195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STA starts CCA for PS-Poll </a:t>
            </a:r>
          </a:p>
        </p:txBody>
      </p:sp>
      <p:sp>
        <p:nvSpPr>
          <p:cNvPr id="282" name="Shape 138"/>
          <p:cNvSpPr/>
          <p:nvPr/>
        </p:nvSpPr>
        <p:spPr>
          <a:xfrm>
            <a:off x="1322973" y="2745725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94" name="Shape 150"/>
          <p:cNvSpPr/>
          <p:nvPr/>
        </p:nvSpPr>
        <p:spPr>
          <a:xfrm flipV="1">
            <a:off x="3203848" y="3717032"/>
            <a:ext cx="1" cy="432048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5" name="Shape 151"/>
          <p:cNvSpPr/>
          <p:nvPr/>
        </p:nvSpPr>
        <p:spPr>
          <a:xfrm>
            <a:off x="4499992" y="2708920"/>
            <a:ext cx="1296144" cy="4939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AP </a:t>
            </a:r>
            <a:r>
              <a:rPr sz="1000" dirty="0">
                <a:solidFill>
                  <a:schemeClr val="tx1"/>
                </a:solidFill>
              </a:rPr>
              <a:t>starts </a:t>
            </a:r>
            <a:r>
              <a:rPr lang="en-US" sz="1000" dirty="0" smtClean="0">
                <a:solidFill>
                  <a:schemeClr val="tx1"/>
                </a:solidFill>
              </a:rPr>
              <a:t>EDCA </a:t>
            </a:r>
            <a:r>
              <a:rPr sz="1000" dirty="0" smtClean="0">
                <a:solidFill>
                  <a:schemeClr val="tx1"/>
                </a:solidFill>
              </a:rPr>
              <a:t>for </a:t>
            </a:r>
            <a:r>
              <a:rPr sz="1000" dirty="0">
                <a:solidFill>
                  <a:schemeClr val="tx1"/>
                </a:solidFill>
              </a:rPr>
              <a:t>downlink </a:t>
            </a:r>
            <a:r>
              <a:rPr lang="en-US" sz="1000" dirty="0" smtClean="0">
                <a:solidFill>
                  <a:schemeClr val="tx1"/>
                </a:solidFill>
              </a:rPr>
              <a:t>one </a:t>
            </a:r>
            <a:r>
              <a:rPr lang="en-US" sz="1000" dirty="0" smtClean="0">
                <a:solidFill>
                  <a:schemeClr val="tx1"/>
                </a:solidFill>
              </a:rPr>
              <a:t>PPDU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307" name="Shape 163"/>
          <p:cNvSpPr/>
          <p:nvPr/>
        </p:nvSpPr>
        <p:spPr>
          <a:xfrm flipV="1">
            <a:off x="6588224" y="4005064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6182290" y="3648478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16" name="Shape 172"/>
          <p:cNvSpPr/>
          <p:nvPr/>
        </p:nvSpPr>
        <p:spPr>
          <a:xfrm>
            <a:off x="1589220" y="3054742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0" name="Shape 150"/>
          <p:cNvSpPr/>
          <p:nvPr/>
        </p:nvSpPr>
        <p:spPr>
          <a:xfrm flipV="1">
            <a:off x="5076057" y="3212976"/>
            <a:ext cx="0" cy="38952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triangle"/>
            <a:tailEnd type="non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7" name="Shape 127"/>
          <p:cNvSpPr/>
          <p:nvPr/>
        </p:nvSpPr>
        <p:spPr>
          <a:xfrm>
            <a:off x="5724128" y="4293096"/>
            <a:ext cx="2016224" cy="360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return to Doze, and AP resumes buffering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9" name="Shape 151"/>
          <p:cNvSpPr/>
          <p:nvPr/>
        </p:nvSpPr>
        <p:spPr>
          <a:xfrm>
            <a:off x="1403648" y="4581128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3203848" y="3018246"/>
            <a:ext cx="1584176" cy="130433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7249" y="4863076"/>
            <a:ext cx="85415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800" dirty="0" smtClean="0">
                <a:solidFill>
                  <a:srgbClr val="0070C0"/>
                </a:solidFill>
              </a:rPr>
              <a:t>PS-</a:t>
            </a:r>
            <a:r>
              <a:rPr lang="fi-FI" sz="1800" dirty="0" err="1" smtClean="0">
                <a:solidFill>
                  <a:srgbClr val="0070C0"/>
                </a:solidFill>
              </a:rPr>
              <a:t>Poll</a:t>
            </a:r>
            <a:r>
              <a:rPr lang="fi-FI" sz="1800" dirty="0" smtClean="0">
                <a:solidFill>
                  <a:srgbClr val="0070C0"/>
                </a:solidFill>
              </a:rPr>
              <a:t> (20 </a:t>
            </a:r>
            <a:r>
              <a:rPr lang="fi-FI" sz="1800" dirty="0" err="1" smtClean="0">
                <a:solidFill>
                  <a:srgbClr val="0070C0"/>
                </a:solidFill>
              </a:rPr>
              <a:t>octets</a:t>
            </a:r>
            <a:r>
              <a:rPr lang="fi-FI" sz="1800" dirty="0" smtClean="0">
                <a:solidFill>
                  <a:srgbClr val="0070C0"/>
                </a:solidFill>
              </a:rPr>
              <a:t>) 48us </a:t>
            </a:r>
            <a:r>
              <a:rPr lang="fi-FI" sz="1800" dirty="0" smtClean="0">
                <a:solidFill>
                  <a:srgbClr val="0070C0"/>
                </a:solidFill>
              </a:rPr>
              <a:t>+ SIFS 16 </a:t>
            </a:r>
            <a:r>
              <a:rPr lang="fi-FI" sz="1800" dirty="0" smtClean="0">
                <a:solidFill>
                  <a:srgbClr val="0070C0"/>
                </a:solidFill>
              </a:rPr>
              <a:t>us+ ACK (14 </a:t>
            </a:r>
            <a:r>
              <a:rPr lang="fi-FI" sz="1800" dirty="0" err="1" smtClean="0">
                <a:solidFill>
                  <a:srgbClr val="0070C0"/>
                </a:solidFill>
              </a:rPr>
              <a:t>octets</a:t>
            </a:r>
            <a:r>
              <a:rPr lang="fi-FI" sz="1800" dirty="0" smtClean="0">
                <a:solidFill>
                  <a:srgbClr val="0070C0"/>
                </a:solidFill>
              </a:rPr>
              <a:t>) 44us </a:t>
            </a:r>
            <a:r>
              <a:rPr lang="fi-FI" sz="1800" dirty="0" err="1" smtClean="0">
                <a:solidFill>
                  <a:srgbClr val="0070C0"/>
                </a:solidFill>
              </a:rPr>
              <a:t>are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overhead</a:t>
            </a:r>
            <a:r>
              <a:rPr lang="fi-FI" sz="1800" dirty="0">
                <a:solidFill>
                  <a:srgbClr val="0070C0"/>
                </a:solidFill>
              </a:rPr>
              <a:t> </a:t>
            </a:r>
            <a:r>
              <a:rPr lang="fi-FI" sz="1800" dirty="0" smtClean="0">
                <a:solidFill>
                  <a:srgbClr val="0070C0"/>
                </a:solidFill>
              </a:rPr>
              <a:t>~100 </a:t>
            </a:r>
            <a:r>
              <a:rPr lang="fi-FI" sz="1800" dirty="0" smtClean="0">
                <a:solidFill>
                  <a:srgbClr val="0070C0"/>
                </a:solidFill>
              </a:rPr>
              <a:t>us.</a:t>
            </a:r>
            <a:endParaRPr lang="fi-FI" sz="1800" dirty="0" smtClean="0">
              <a:solidFill>
                <a:srgbClr val="0070C0"/>
              </a:solidFill>
            </a:endParaRPr>
          </a:p>
          <a:p>
            <a:r>
              <a:rPr lang="fi-FI" sz="1800" dirty="0" smtClean="0">
                <a:solidFill>
                  <a:srgbClr val="0070C0"/>
                </a:solidFill>
              </a:rPr>
              <a:t>TXOP </a:t>
            </a:r>
            <a:r>
              <a:rPr lang="fi-FI" sz="1800" dirty="0" err="1" smtClean="0">
                <a:solidFill>
                  <a:srgbClr val="0070C0"/>
                </a:solidFill>
              </a:rPr>
              <a:t>obtaining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takes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time</a:t>
            </a:r>
            <a:r>
              <a:rPr lang="fi-FI" sz="1800" dirty="0" smtClean="0">
                <a:solidFill>
                  <a:srgbClr val="0070C0"/>
                </a:solidFill>
              </a:rPr>
              <a:t> and </a:t>
            </a:r>
            <a:r>
              <a:rPr lang="fi-FI" sz="1800" dirty="0" err="1" smtClean="0">
                <a:solidFill>
                  <a:srgbClr val="0070C0"/>
                </a:solidFill>
              </a:rPr>
              <a:t>resources</a:t>
            </a:r>
            <a:r>
              <a:rPr lang="fi-FI" sz="1800" dirty="0" smtClean="0">
                <a:solidFill>
                  <a:srgbClr val="0070C0"/>
                </a:solidFill>
              </a:rPr>
              <a:t>.</a:t>
            </a:r>
            <a:endParaRPr lang="fi-FI" dirty="0">
              <a:solidFill>
                <a:srgbClr val="0070C0"/>
              </a:solidFill>
            </a:endParaRPr>
          </a:p>
          <a:p>
            <a:r>
              <a:rPr lang="fi-FI" sz="1800" dirty="0" smtClean="0">
                <a:solidFill>
                  <a:srgbClr val="0070C0"/>
                </a:solidFill>
              </a:rPr>
              <a:t>Just a single PPDU </a:t>
            </a:r>
            <a:r>
              <a:rPr lang="fi-FI" sz="1800" dirty="0" err="1" smtClean="0">
                <a:solidFill>
                  <a:srgbClr val="0070C0"/>
                </a:solidFill>
              </a:rPr>
              <a:t>delivery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after</a:t>
            </a:r>
            <a:r>
              <a:rPr lang="fi-FI" sz="1800" dirty="0" smtClean="0">
                <a:solidFill>
                  <a:srgbClr val="0070C0"/>
                </a:solidFill>
              </a:rPr>
              <a:t> a PS-</a:t>
            </a:r>
            <a:r>
              <a:rPr lang="fi-FI" sz="1800" dirty="0" err="1" smtClean="0">
                <a:solidFill>
                  <a:srgbClr val="0070C0"/>
                </a:solidFill>
              </a:rPr>
              <a:t>Poll</a:t>
            </a:r>
            <a:r>
              <a:rPr lang="fi-FI" sz="1800" dirty="0" smtClean="0">
                <a:solidFill>
                  <a:srgbClr val="0070C0"/>
                </a:solidFill>
              </a:rPr>
              <a:t> is </a:t>
            </a:r>
            <a:r>
              <a:rPr lang="fi-FI" sz="1800" dirty="0" err="1" smtClean="0">
                <a:solidFill>
                  <a:srgbClr val="0070C0"/>
                </a:solidFill>
              </a:rPr>
              <a:t>not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suitable</a:t>
            </a:r>
            <a:r>
              <a:rPr lang="fi-FI" sz="1800" dirty="0" smtClean="0">
                <a:solidFill>
                  <a:srgbClr val="0070C0"/>
                </a:solidFill>
              </a:rPr>
              <a:t> for </a:t>
            </a:r>
            <a:r>
              <a:rPr lang="fi-FI" sz="1800" dirty="0" err="1" smtClean="0">
                <a:solidFill>
                  <a:srgbClr val="0070C0"/>
                </a:solidFill>
              </a:rPr>
              <a:t>high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throughput</a:t>
            </a:r>
            <a:r>
              <a:rPr lang="fi-FI" sz="1800" dirty="0" smtClean="0">
                <a:solidFill>
                  <a:srgbClr val="0070C0"/>
                </a:solidFill>
              </a:rPr>
              <a:t> DL </a:t>
            </a:r>
            <a:r>
              <a:rPr lang="fi-FI" sz="1800" dirty="0" err="1" smtClean="0">
                <a:solidFill>
                  <a:srgbClr val="0070C0"/>
                </a:solidFill>
              </a:rPr>
              <a:t>delivery</a:t>
            </a:r>
            <a:r>
              <a:rPr lang="fi-FI" sz="1800" dirty="0" smtClean="0">
                <a:solidFill>
                  <a:srgbClr val="0070C0"/>
                </a:solidFill>
              </a:rPr>
              <a:t>.</a:t>
            </a:r>
            <a:endParaRPr lang="fi-FI" sz="18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19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U-APSD Operation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263" name="Shape 119"/>
          <p:cNvSpPr/>
          <p:nvPr/>
        </p:nvSpPr>
        <p:spPr>
          <a:xfrm flipV="1">
            <a:off x="1129277" y="3646981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9" name="Shape 125"/>
          <p:cNvSpPr/>
          <p:nvPr/>
        </p:nvSpPr>
        <p:spPr>
          <a:xfrm>
            <a:off x="4499992" y="3370087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271" name="Shape 127"/>
          <p:cNvSpPr/>
          <p:nvPr/>
        </p:nvSpPr>
        <p:spPr>
          <a:xfrm>
            <a:off x="2483768" y="4293096"/>
            <a:ext cx="1512168" cy="3499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STA starts CCA for </a:t>
            </a:r>
            <a:r>
              <a:rPr lang="en-US" sz="1000" dirty="0" smtClean="0">
                <a:solidFill>
                  <a:schemeClr val="tx1"/>
                </a:solidFill>
              </a:rPr>
              <a:t>trigger frame, i.e. </a:t>
            </a:r>
            <a:r>
              <a:rPr lang="en-US" sz="1000" dirty="0" err="1" smtClean="0">
                <a:solidFill>
                  <a:schemeClr val="tx1"/>
                </a:solidFill>
              </a:rPr>
              <a:t>QoS</a:t>
            </a:r>
            <a:r>
              <a:rPr lang="en-US" sz="1000" dirty="0" smtClean="0">
                <a:solidFill>
                  <a:schemeClr val="tx1"/>
                </a:solidFill>
              </a:rPr>
              <a:t> (Null) frame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94" name="Shape 150"/>
          <p:cNvSpPr/>
          <p:nvPr/>
        </p:nvSpPr>
        <p:spPr>
          <a:xfrm flipV="1">
            <a:off x="2915816" y="4005064"/>
            <a:ext cx="0" cy="28803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5004048" y="3648478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1" name="Shape 127"/>
          <p:cNvSpPr/>
          <p:nvPr/>
        </p:nvSpPr>
        <p:spPr>
          <a:xfrm>
            <a:off x="5940152" y="2636912"/>
            <a:ext cx="1656184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return to Doze, and AP resumes buffering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3" name="Shape 125"/>
          <p:cNvSpPr/>
          <p:nvPr/>
        </p:nvSpPr>
        <p:spPr>
          <a:xfrm>
            <a:off x="5580112" y="3372503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34" name="Shape 169"/>
          <p:cNvSpPr/>
          <p:nvPr/>
        </p:nvSpPr>
        <p:spPr>
          <a:xfrm>
            <a:off x="6054617" y="3645024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8" name="Shape 127"/>
          <p:cNvSpPr/>
          <p:nvPr/>
        </p:nvSpPr>
        <p:spPr>
          <a:xfrm>
            <a:off x="5508104" y="3068960"/>
            <a:ext cx="576064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EOSP=1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40" name="Shape 151"/>
          <p:cNvSpPr/>
          <p:nvPr/>
        </p:nvSpPr>
        <p:spPr>
          <a:xfrm>
            <a:off x="4067944" y="4797152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Service Period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45" name="Shape 125"/>
          <p:cNvSpPr/>
          <p:nvPr/>
        </p:nvSpPr>
        <p:spPr>
          <a:xfrm>
            <a:off x="2915816" y="3645024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46" name="Shape 122"/>
          <p:cNvSpPr/>
          <p:nvPr/>
        </p:nvSpPr>
        <p:spPr>
          <a:xfrm>
            <a:off x="3419872" y="3372503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47" name="Shape 150"/>
          <p:cNvSpPr/>
          <p:nvPr/>
        </p:nvSpPr>
        <p:spPr>
          <a:xfrm>
            <a:off x="2915816" y="4797152"/>
            <a:ext cx="3384376" cy="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diamond"/>
            <a:tailEnd type="diamond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49" name="Shape 127"/>
          <p:cNvSpPr/>
          <p:nvPr/>
        </p:nvSpPr>
        <p:spPr>
          <a:xfrm>
            <a:off x="4427984" y="3068960"/>
            <a:ext cx="576064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EOSP=0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51" name="Shape 150"/>
          <p:cNvSpPr/>
          <p:nvPr/>
        </p:nvSpPr>
        <p:spPr>
          <a:xfrm>
            <a:off x="6300192" y="3068960"/>
            <a:ext cx="0" cy="474576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none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 smtClean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5085184"/>
            <a:ext cx="7344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800" dirty="0" smtClean="0">
                <a:solidFill>
                  <a:srgbClr val="0070C0"/>
                </a:solidFill>
              </a:rPr>
              <a:t>If an AP </a:t>
            </a:r>
            <a:r>
              <a:rPr lang="fi-FI" sz="1800" dirty="0" err="1" smtClean="0">
                <a:solidFill>
                  <a:srgbClr val="0070C0"/>
                </a:solidFill>
              </a:rPr>
              <a:t>does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not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have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buffered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traffic</a:t>
            </a:r>
            <a:r>
              <a:rPr lang="fi-FI" sz="1800" dirty="0" smtClean="0">
                <a:solidFill>
                  <a:srgbClr val="0070C0"/>
                </a:solidFill>
              </a:rPr>
              <a:t>, </a:t>
            </a:r>
            <a:r>
              <a:rPr lang="fi-FI" sz="1800" dirty="0" err="1" smtClean="0">
                <a:solidFill>
                  <a:srgbClr val="0070C0"/>
                </a:solidFill>
              </a:rPr>
              <a:t>unnecessary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service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period</a:t>
            </a:r>
            <a:r>
              <a:rPr lang="fi-FI" sz="1800" dirty="0" smtClean="0">
                <a:solidFill>
                  <a:srgbClr val="0070C0"/>
                </a:solidFill>
              </a:rPr>
              <a:t> is </a:t>
            </a:r>
            <a:r>
              <a:rPr lang="fi-FI" sz="1800" dirty="0" err="1" smtClean="0">
                <a:solidFill>
                  <a:srgbClr val="0070C0"/>
                </a:solidFill>
              </a:rPr>
              <a:t>triggered</a:t>
            </a:r>
            <a:r>
              <a:rPr lang="fi-FI" sz="1800" dirty="0" smtClean="0">
                <a:solidFill>
                  <a:srgbClr val="0070C0"/>
                </a:solidFill>
              </a:rPr>
              <a:t>. </a:t>
            </a:r>
            <a:r>
              <a:rPr lang="fi-FI" sz="1800" dirty="0" err="1" smtClean="0">
                <a:solidFill>
                  <a:srgbClr val="0070C0"/>
                </a:solidFill>
              </a:rPr>
              <a:t>Every</a:t>
            </a:r>
            <a:r>
              <a:rPr lang="fi-FI" sz="1800" dirty="0" smtClean="0">
                <a:solidFill>
                  <a:srgbClr val="0070C0"/>
                </a:solidFill>
              </a:rPr>
              <a:t> SP </a:t>
            </a:r>
            <a:r>
              <a:rPr lang="fi-FI" sz="1800" dirty="0" err="1" smtClean="0">
                <a:solidFill>
                  <a:srgbClr val="0070C0"/>
                </a:solidFill>
              </a:rPr>
              <a:t>needs</a:t>
            </a:r>
            <a:r>
              <a:rPr lang="fi-FI" sz="1800" dirty="0" smtClean="0">
                <a:solidFill>
                  <a:srgbClr val="0070C0"/>
                </a:solidFill>
              </a:rPr>
              <a:t> to </a:t>
            </a:r>
            <a:r>
              <a:rPr lang="fi-FI" sz="1800" dirty="0" err="1" smtClean="0">
                <a:solidFill>
                  <a:srgbClr val="0070C0"/>
                </a:solidFill>
              </a:rPr>
              <a:t>be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terminated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with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acked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frame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exchange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which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creates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overhead</a:t>
            </a:r>
            <a:r>
              <a:rPr lang="fi-FI" sz="1800" dirty="0" smtClean="0">
                <a:solidFill>
                  <a:srgbClr val="0070C0"/>
                </a:solidFill>
              </a:rPr>
              <a:t>. </a:t>
            </a:r>
          </a:p>
          <a:p>
            <a:r>
              <a:rPr lang="fi-FI" sz="1800" dirty="0" err="1" smtClean="0">
                <a:solidFill>
                  <a:srgbClr val="0070C0"/>
                </a:solidFill>
              </a:rPr>
              <a:t>The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service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period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should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be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possible</a:t>
            </a:r>
            <a:r>
              <a:rPr lang="fi-FI" sz="1800" dirty="0" smtClean="0">
                <a:solidFill>
                  <a:srgbClr val="0070C0"/>
                </a:solidFill>
              </a:rPr>
              <a:t> to </a:t>
            </a:r>
            <a:r>
              <a:rPr lang="fi-FI" sz="1800" dirty="0" err="1" smtClean="0">
                <a:solidFill>
                  <a:srgbClr val="0070C0"/>
                </a:solidFill>
              </a:rPr>
              <a:t>terminate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with</a:t>
            </a:r>
            <a:r>
              <a:rPr lang="fi-FI" sz="1800" dirty="0" smtClean="0">
                <a:solidFill>
                  <a:srgbClr val="0070C0"/>
                </a:solidFill>
              </a:rPr>
              <a:t> a UL </a:t>
            </a:r>
            <a:r>
              <a:rPr lang="fi-FI" sz="1800" dirty="0" err="1" smtClean="0">
                <a:solidFill>
                  <a:srgbClr val="0070C0"/>
                </a:solidFill>
              </a:rPr>
              <a:t>or</a:t>
            </a:r>
            <a:r>
              <a:rPr lang="fi-FI" sz="1800" dirty="0" smtClean="0">
                <a:solidFill>
                  <a:srgbClr val="0070C0"/>
                </a:solidFill>
              </a:rPr>
              <a:t> DL + ACK </a:t>
            </a:r>
            <a:r>
              <a:rPr lang="fi-FI" sz="1800" dirty="0" err="1" smtClean="0">
                <a:solidFill>
                  <a:srgbClr val="0070C0"/>
                </a:solidFill>
              </a:rPr>
              <a:t>frame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exchange</a:t>
            </a:r>
            <a:r>
              <a:rPr lang="fi-FI" sz="1800" dirty="0" smtClean="0">
                <a:solidFill>
                  <a:srgbClr val="0070C0"/>
                </a:solidFill>
              </a:rPr>
              <a:t>, </a:t>
            </a:r>
            <a:r>
              <a:rPr lang="fi-FI" sz="1800" dirty="0" err="1" smtClean="0">
                <a:solidFill>
                  <a:srgbClr val="0070C0"/>
                </a:solidFill>
              </a:rPr>
              <a:t>similarly</a:t>
            </a:r>
            <a:r>
              <a:rPr lang="fi-FI" sz="1800" dirty="0" smtClean="0">
                <a:solidFill>
                  <a:srgbClr val="0070C0"/>
                </a:solidFill>
              </a:rPr>
              <a:t> as </a:t>
            </a:r>
            <a:r>
              <a:rPr lang="fi-FI" sz="1800" dirty="0" err="1" smtClean="0">
                <a:solidFill>
                  <a:srgbClr val="0070C0"/>
                </a:solidFill>
              </a:rPr>
              <a:t>mesh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peer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service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periods</a:t>
            </a:r>
            <a:r>
              <a:rPr lang="fi-FI" sz="1800" dirty="0" smtClean="0">
                <a:solidFill>
                  <a:srgbClr val="0070C0"/>
                </a:solidFill>
              </a:rPr>
              <a:t> in 802.11s. 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35" name="Shape 124"/>
          <p:cNvSpPr/>
          <p:nvPr/>
        </p:nvSpPr>
        <p:spPr>
          <a:xfrm>
            <a:off x="971600" y="2204864"/>
            <a:ext cx="1224136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 mode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6" name="Shape 138"/>
          <p:cNvSpPr/>
          <p:nvPr/>
        </p:nvSpPr>
        <p:spPr>
          <a:xfrm>
            <a:off x="1322973" y="2745725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41" name="Shape 172"/>
          <p:cNvSpPr/>
          <p:nvPr/>
        </p:nvSpPr>
        <p:spPr>
          <a:xfrm>
            <a:off x="1589220" y="3054742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23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Microsleep</a:t>
            </a:r>
            <a:r>
              <a:rPr lang="fi-FI" dirty="0" smtClean="0"/>
              <a:t> – </a:t>
            </a:r>
            <a:r>
              <a:rPr lang="fi-FI" dirty="0" err="1" smtClean="0"/>
              <a:t>Avoiding</a:t>
            </a:r>
            <a:r>
              <a:rPr lang="fi-FI" dirty="0" smtClean="0"/>
              <a:t> </a:t>
            </a:r>
            <a:r>
              <a:rPr lang="fi-FI" dirty="0" err="1" smtClean="0"/>
              <a:t>Operation</a:t>
            </a:r>
            <a:r>
              <a:rPr lang="fi-FI" dirty="0" smtClean="0"/>
              <a:t> </a:t>
            </a:r>
            <a:r>
              <a:rPr lang="fi-FI" dirty="0" err="1" smtClean="0"/>
              <a:t>during</a:t>
            </a:r>
            <a:r>
              <a:rPr lang="fi-FI" dirty="0" smtClean="0"/>
              <a:t> </a:t>
            </a:r>
            <a:r>
              <a:rPr lang="fi-FI" dirty="0" err="1" smtClean="0"/>
              <a:t>Transmissions</a:t>
            </a:r>
            <a:r>
              <a:rPr lang="fi-FI" dirty="0" smtClean="0"/>
              <a:t> to </a:t>
            </a:r>
            <a:r>
              <a:rPr lang="fi-FI" dirty="0" err="1" smtClean="0"/>
              <a:t>other</a:t>
            </a:r>
            <a:r>
              <a:rPr lang="fi-FI" dirty="0" smtClean="0"/>
              <a:t> </a:t>
            </a:r>
            <a:r>
              <a:rPr lang="fi-FI" dirty="0" err="1" smtClean="0"/>
              <a:t>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fi-FI" dirty="0" err="1" smtClean="0"/>
              <a:t>Microsleep</a:t>
            </a:r>
            <a:r>
              <a:rPr lang="fi-FI" dirty="0" smtClean="0"/>
              <a:t> </a:t>
            </a:r>
            <a:r>
              <a:rPr lang="fi-FI" dirty="0" err="1" smtClean="0"/>
              <a:t>enables</a:t>
            </a:r>
            <a:r>
              <a:rPr lang="fi-FI" dirty="0" smtClean="0"/>
              <a:t> a STA to </a:t>
            </a:r>
            <a:r>
              <a:rPr lang="fi-FI" dirty="0" err="1" smtClean="0"/>
              <a:t>know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it </a:t>
            </a:r>
            <a:r>
              <a:rPr lang="fi-FI" dirty="0" err="1" smtClean="0"/>
              <a:t>will</a:t>
            </a:r>
            <a:r>
              <a:rPr lang="fi-FI" dirty="0" smtClean="0"/>
              <a:t>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receive</a:t>
            </a:r>
            <a:r>
              <a:rPr lang="fi-FI" dirty="0" smtClean="0"/>
              <a:t> </a:t>
            </a:r>
            <a:r>
              <a:rPr lang="fi-FI" dirty="0" err="1" smtClean="0"/>
              <a:t>or</a:t>
            </a:r>
            <a:r>
              <a:rPr lang="fi-FI" dirty="0" smtClean="0"/>
              <a:t> </a:t>
            </a:r>
            <a:r>
              <a:rPr lang="fi-FI" dirty="0" err="1" smtClean="0"/>
              <a:t>transmit</a:t>
            </a:r>
            <a:r>
              <a:rPr lang="fi-FI" dirty="0" smtClean="0"/>
              <a:t> </a:t>
            </a:r>
            <a:r>
              <a:rPr lang="fi-FI" dirty="0" err="1" smtClean="0"/>
              <a:t>within</a:t>
            </a:r>
            <a:r>
              <a:rPr lang="fi-FI" dirty="0" smtClean="0"/>
              <a:t> a </a:t>
            </a:r>
            <a:r>
              <a:rPr lang="fi-FI" dirty="0" err="1" smtClean="0"/>
              <a:t>period</a:t>
            </a:r>
            <a:endParaRPr lang="fi-FI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STA </a:t>
            </a:r>
            <a:r>
              <a:rPr lang="fi-FI" dirty="0" err="1" smtClean="0"/>
              <a:t>may</a:t>
            </a:r>
            <a:r>
              <a:rPr lang="fi-FI" dirty="0" smtClean="0"/>
              <a:t> </a:t>
            </a:r>
            <a:r>
              <a:rPr lang="fi-FI" dirty="0" err="1" smtClean="0"/>
              <a:t>operate</a:t>
            </a:r>
            <a:r>
              <a:rPr lang="fi-FI" dirty="0" smtClean="0"/>
              <a:t> in </a:t>
            </a:r>
            <a:r>
              <a:rPr lang="fi-FI" dirty="0" err="1" smtClean="0"/>
              <a:t>Doze</a:t>
            </a:r>
            <a:r>
              <a:rPr lang="fi-FI" dirty="0" smtClean="0"/>
              <a:t> </a:t>
            </a:r>
            <a:r>
              <a:rPr lang="fi-FI" dirty="0" err="1" smtClean="0"/>
              <a:t>state</a:t>
            </a:r>
            <a:r>
              <a:rPr lang="fi-FI" dirty="0" smtClean="0"/>
              <a:t> </a:t>
            </a:r>
            <a:r>
              <a:rPr lang="fi-FI" dirty="0" err="1" smtClean="0"/>
              <a:t>during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period</a:t>
            </a:r>
            <a:endParaRPr lang="fi-FI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fi-FI" dirty="0" err="1" smtClean="0"/>
              <a:t>Microsleep</a:t>
            </a:r>
            <a:r>
              <a:rPr lang="fi-FI" dirty="0" smtClean="0"/>
              <a:t> </a:t>
            </a:r>
            <a:r>
              <a:rPr lang="fi-FI" dirty="0" err="1"/>
              <a:t>works</a:t>
            </a:r>
            <a:r>
              <a:rPr lang="fi-FI" dirty="0"/>
              <a:t> in </a:t>
            </a:r>
            <a:r>
              <a:rPr lang="fi-FI" dirty="0" err="1"/>
              <a:t>active</a:t>
            </a:r>
            <a:r>
              <a:rPr lang="fi-FI" dirty="0"/>
              <a:t> and </a:t>
            </a:r>
            <a:r>
              <a:rPr lang="fi-FI" dirty="0" err="1"/>
              <a:t>power</a:t>
            </a:r>
            <a:r>
              <a:rPr lang="fi-FI" dirty="0"/>
              <a:t> </a:t>
            </a:r>
            <a:r>
              <a:rPr lang="fi-FI" dirty="0" err="1"/>
              <a:t>save</a:t>
            </a:r>
            <a:r>
              <a:rPr lang="fi-FI" dirty="0"/>
              <a:t> </a:t>
            </a:r>
            <a:r>
              <a:rPr lang="fi-FI" dirty="0" err="1" smtClean="0"/>
              <a:t>mode</a:t>
            </a:r>
            <a:endParaRPr lang="fi-FI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fi-FI" dirty="0" err="1" smtClean="0"/>
              <a:t>Microsleep</a:t>
            </a:r>
            <a:r>
              <a:rPr lang="fi-FI" dirty="0" smtClean="0"/>
              <a:t> </a:t>
            </a:r>
            <a:r>
              <a:rPr lang="fi-FI" dirty="0" err="1" smtClean="0"/>
              <a:t>was</a:t>
            </a:r>
            <a:r>
              <a:rPr lang="fi-FI" dirty="0" smtClean="0"/>
              <a:t> </a:t>
            </a:r>
            <a:r>
              <a:rPr lang="fi-FI" dirty="0" err="1" smtClean="0"/>
              <a:t>introduced</a:t>
            </a:r>
            <a:r>
              <a:rPr lang="fi-FI" dirty="0" smtClean="0"/>
              <a:t> in 802.11n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fi-FI" dirty="0" smtClean="0"/>
              <a:t>802.11n </a:t>
            </a:r>
            <a:r>
              <a:rPr lang="fi-FI" dirty="0" err="1" smtClean="0"/>
              <a:t>introduced</a:t>
            </a:r>
            <a:r>
              <a:rPr lang="fi-FI" dirty="0" smtClean="0"/>
              <a:t> Power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Multi</a:t>
            </a:r>
            <a:r>
              <a:rPr lang="fi-FI" dirty="0" smtClean="0"/>
              <a:t> </a:t>
            </a:r>
            <a:r>
              <a:rPr lang="fi-FI" dirty="0" err="1" smtClean="0"/>
              <a:t>Poll</a:t>
            </a:r>
            <a:r>
              <a:rPr lang="fi-FI" dirty="0" smtClean="0"/>
              <a:t> (PSMP) to </a:t>
            </a:r>
            <a:r>
              <a:rPr lang="fi-FI" dirty="0" err="1" smtClean="0"/>
              <a:t>enable</a:t>
            </a:r>
            <a:r>
              <a:rPr lang="fi-FI" dirty="0" smtClean="0"/>
              <a:t> an AP to </a:t>
            </a:r>
            <a:r>
              <a:rPr lang="fi-FI" dirty="0" err="1" smtClean="0"/>
              <a:t>schedule</a:t>
            </a:r>
            <a:r>
              <a:rPr lang="fi-FI" dirty="0" smtClean="0"/>
              <a:t> UL and DL </a:t>
            </a:r>
            <a:r>
              <a:rPr lang="fi-FI" dirty="0" err="1" smtClean="0"/>
              <a:t>transmissions</a:t>
            </a:r>
            <a:r>
              <a:rPr lang="fi-FI" dirty="0" smtClean="0"/>
              <a:t> </a:t>
            </a:r>
            <a:r>
              <a:rPr lang="fi-FI" dirty="0" err="1" smtClean="0"/>
              <a:t>within</a:t>
            </a:r>
            <a:r>
              <a:rPr lang="fi-FI" dirty="0" smtClean="0"/>
              <a:t> a TXOP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fi-FI" dirty="0" smtClean="0"/>
              <a:t>802.11ac </a:t>
            </a:r>
            <a:r>
              <a:rPr lang="fi-FI" dirty="0" err="1" smtClean="0"/>
              <a:t>continued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evolution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 err="1" smtClean="0"/>
              <a:t>Partial</a:t>
            </a:r>
            <a:r>
              <a:rPr lang="fi-FI" dirty="0" smtClean="0"/>
              <a:t> AID; </a:t>
            </a:r>
            <a:r>
              <a:rPr lang="fi-FI" dirty="0" err="1"/>
              <a:t>t</a:t>
            </a:r>
            <a:r>
              <a:rPr lang="fi-FI" dirty="0" err="1" smtClean="0"/>
              <a:t>he</a:t>
            </a:r>
            <a:r>
              <a:rPr lang="fi-FI" dirty="0" smtClean="0"/>
              <a:t> PLCP </a:t>
            </a:r>
            <a:r>
              <a:rPr lang="fi-FI" dirty="0" err="1" smtClean="0"/>
              <a:t>header</a:t>
            </a:r>
            <a:r>
              <a:rPr lang="fi-FI" dirty="0" smtClean="0"/>
              <a:t> </a:t>
            </a:r>
            <a:r>
              <a:rPr lang="fi-FI" dirty="0" err="1" smtClean="0"/>
              <a:t>indicates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transmitter</a:t>
            </a:r>
            <a:r>
              <a:rPr lang="fi-FI" dirty="0" smtClean="0"/>
              <a:t> and </a:t>
            </a:r>
            <a:r>
              <a:rPr lang="fi-FI" dirty="0" err="1" smtClean="0"/>
              <a:t>receiver</a:t>
            </a:r>
            <a:r>
              <a:rPr lang="fi-FI" dirty="0" smtClean="0"/>
              <a:t>(s) and </a:t>
            </a:r>
            <a:r>
              <a:rPr lang="fi-FI" dirty="0" err="1" smtClean="0"/>
              <a:t>enables</a:t>
            </a:r>
            <a:r>
              <a:rPr lang="fi-FI" dirty="0" smtClean="0"/>
              <a:t> </a:t>
            </a:r>
            <a:r>
              <a:rPr lang="fi-FI" dirty="0" err="1" smtClean="0"/>
              <a:t>other</a:t>
            </a:r>
            <a:r>
              <a:rPr lang="fi-FI" dirty="0" smtClean="0"/>
              <a:t> </a:t>
            </a:r>
            <a:r>
              <a:rPr lang="fi-FI" dirty="0" err="1" smtClean="0"/>
              <a:t>STAs</a:t>
            </a:r>
            <a:r>
              <a:rPr lang="fi-FI" dirty="0" smtClean="0"/>
              <a:t> to go to </a:t>
            </a:r>
            <a:r>
              <a:rPr lang="fi-FI" dirty="0" err="1" smtClean="0"/>
              <a:t>Doze</a:t>
            </a:r>
            <a:r>
              <a:rPr lang="fi-FI" dirty="0" smtClean="0"/>
              <a:t> </a:t>
            </a:r>
            <a:r>
              <a:rPr lang="fi-FI" dirty="0" err="1" smtClean="0"/>
              <a:t>state</a:t>
            </a:r>
            <a:r>
              <a:rPr lang="fi-FI" dirty="0" smtClean="0"/>
              <a:t>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fi-FI" dirty="0" smtClean="0"/>
              <a:t>802.11ax </a:t>
            </a:r>
            <a:r>
              <a:rPr lang="fi-FI" dirty="0" err="1" smtClean="0"/>
              <a:t>has</a:t>
            </a:r>
            <a:r>
              <a:rPr lang="fi-FI" dirty="0" smtClean="0"/>
              <a:t> </a:t>
            </a:r>
            <a:r>
              <a:rPr lang="fi-FI" dirty="0" err="1" smtClean="0"/>
              <a:t>not</a:t>
            </a:r>
            <a:r>
              <a:rPr lang="fi-FI" dirty="0" smtClean="0"/>
              <a:t> (</a:t>
            </a:r>
            <a:r>
              <a:rPr lang="fi-FI" dirty="0" err="1" smtClean="0"/>
              <a:t>yet</a:t>
            </a:r>
            <a:r>
              <a:rPr lang="fi-FI" dirty="0" smtClean="0"/>
              <a:t>) </a:t>
            </a:r>
            <a:r>
              <a:rPr lang="fi-FI" dirty="0" err="1" smtClean="0"/>
              <a:t>defined</a:t>
            </a:r>
            <a:r>
              <a:rPr lang="fi-FI" dirty="0" smtClean="0"/>
              <a:t> </a:t>
            </a:r>
            <a:r>
              <a:rPr lang="fi-FI" dirty="0" err="1" smtClean="0"/>
              <a:t>its</a:t>
            </a:r>
            <a:r>
              <a:rPr lang="fi-FI" dirty="0" smtClean="0"/>
              <a:t> </a:t>
            </a:r>
            <a:r>
              <a:rPr lang="fi-FI" dirty="0" err="1" smtClean="0"/>
              <a:t>solution</a:t>
            </a:r>
            <a:endParaRPr lang="fi-FI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fi-FI" dirty="0" smtClean="0"/>
              <a:t>UL &amp; DL MU-MIMO </a:t>
            </a:r>
            <a:r>
              <a:rPr lang="fi-FI" dirty="0" err="1" smtClean="0"/>
              <a:t>have</a:t>
            </a:r>
            <a:r>
              <a:rPr lang="fi-FI" dirty="0" smtClean="0"/>
              <a:t> </a:t>
            </a:r>
            <a:r>
              <a:rPr lang="fi-FI" dirty="0" err="1" smtClean="0"/>
              <a:t>likely</a:t>
            </a:r>
            <a:r>
              <a:rPr lang="fi-FI" dirty="0" smtClean="0"/>
              <a:t> </a:t>
            </a:r>
            <a:r>
              <a:rPr lang="fi-FI" dirty="0" err="1" smtClean="0"/>
              <a:t>some</a:t>
            </a:r>
            <a:r>
              <a:rPr lang="fi-FI" dirty="0" smtClean="0"/>
              <a:t> </a:t>
            </a:r>
            <a:r>
              <a:rPr lang="fi-FI" dirty="0" err="1" smtClean="0"/>
              <a:t>microsleep</a:t>
            </a:r>
            <a:r>
              <a:rPr lang="fi-FI" dirty="0" smtClean="0"/>
              <a:t> </a:t>
            </a:r>
            <a:r>
              <a:rPr lang="fi-FI" dirty="0" err="1" smtClean="0"/>
              <a:t>solution</a:t>
            </a:r>
            <a:endParaRPr lang="fi-FI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636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10717</TotalTime>
  <Words>1426</Words>
  <Application>Microsoft Office PowerPoint</Application>
  <PresentationFormat>On-screen Show (4:3)</PresentationFormat>
  <Paragraphs>214</Paragraphs>
  <Slides>19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 Unicode MS</vt:lpstr>
      <vt:lpstr>MS Gothic</vt:lpstr>
      <vt:lpstr>Arial</vt:lpstr>
      <vt:lpstr>Gill Sans</vt:lpstr>
      <vt:lpstr>Gill Sans SemiBold</vt:lpstr>
      <vt:lpstr>Times New Roman</vt:lpstr>
      <vt:lpstr>Wingdings</vt:lpstr>
      <vt:lpstr>Office Theme</vt:lpstr>
      <vt:lpstr>Microsoft Word 97 - 2003 Document</vt:lpstr>
      <vt:lpstr>802.11ax Power Save Discussion</vt:lpstr>
      <vt:lpstr>Abstract</vt:lpstr>
      <vt:lpstr>Characteristics of HEW Use Cases</vt:lpstr>
      <vt:lpstr>HEW Requirements for Power Save</vt:lpstr>
      <vt:lpstr>Power Save Mechanisms Using Power Save Mode</vt:lpstr>
      <vt:lpstr>Example of PSM Operation</vt:lpstr>
      <vt:lpstr>Example of PSP Operation </vt:lpstr>
      <vt:lpstr>Example of U-APSD Operation </vt:lpstr>
      <vt:lpstr>Microsleep – Avoiding Operation during Transmissions to other STAs</vt:lpstr>
      <vt:lpstr>Scheduling – Mastering the Contention Level</vt:lpstr>
      <vt:lpstr>Power save calibration simulations</vt:lpstr>
      <vt:lpstr>Power Save Calibration</vt:lpstr>
      <vt:lpstr>Power save scenarios</vt:lpstr>
      <vt:lpstr>Simulated Power Save Calibration Scenario</vt:lpstr>
      <vt:lpstr>Power Save Calibration scenario</vt:lpstr>
      <vt:lpstr>Simulation Results</vt:lpstr>
      <vt:lpstr>Distribution of Non-AP STA PHY Operation Modes </vt:lpstr>
      <vt:lpstr>Distribution of AP PHY Operation Modes</vt:lpstr>
      <vt:lpstr>Summary</vt:lpstr>
    </vt:vector>
  </TitlesOfParts>
  <Company>Nokia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802.11ax Power Save Calibration Case</dc:title>
  <dc:creator>Kneckt Jarkko (Nokia-CTO/Espoo)</dc:creator>
  <cp:lastModifiedBy>Kneckt Jarkko (Nokia-CTO/Espoo)</cp:lastModifiedBy>
  <cp:revision>58</cp:revision>
  <cp:lastPrinted>1601-01-01T00:00:00Z</cp:lastPrinted>
  <dcterms:created xsi:type="dcterms:W3CDTF">2014-10-20T11:42:46Z</dcterms:created>
  <dcterms:modified xsi:type="dcterms:W3CDTF">2014-11-03T14:49:18Z</dcterms:modified>
</cp:coreProperties>
</file>