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5" r:id="rId3"/>
    <p:sldId id="331" r:id="rId4"/>
    <p:sldId id="349" r:id="rId5"/>
    <p:sldId id="356" r:id="rId6"/>
    <p:sldId id="338" r:id="rId7"/>
    <p:sldId id="328" r:id="rId8"/>
    <p:sldId id="357" r:id="rId9"/>
    <p:sldId id="283" r:id="rId10"/>
    <p:sldId id="350" r:id="rId11"/>
    <p:sldId id="351" r:id="rId12"/>
    <p:sldId id="352" r:id="rId13"/>
    <p:sldId id="353" r:id="rId14"/>
    <p:sldId id="354" r:id="rId15"/>
    <p:sldId id="35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B30B04-619E-2C41-A263-AD098B2D7940}">
          <p14:sldIdLst>
            <p14:sldId id="256"/>
            <p14:sldId id="325"/>
            <p14:sldId id="331"/>
            <p14:sldId id="349"/>
            <p14:sldId id="356"/>
            <p14:sldId id="338"/>
            <p14:sldId id="328"/>
            <p14:sldId id="357"/>
            <p14:sldId id="283"/>
            <p14:sldId id="350"/>
            <p14:sldId id="351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4" autoAdjust="0"/>
    <p:restoredTop sz="96699" autoAdjust="0"/>
  </p:normalViewPr>
  <p:slideViewPr>
    <p:cSldViewPr>
      <p:cViewPr varScale="1">
        <p:scale>
          <a:sx n="99" d="100"/>
          <a:sy n="99" d="100"/>
        </p:scale>
        <p:origin x="-120" y="-13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9" d="100"/>
        <a:sy n="219" d="100"/>
      </p:scale>
      <p:origin x="0" y="1160"/>
    </p:cViewPr>
  </p:sorterViewPr>
  <p:notesViewPr>
    <p:cSldViewPr>
      <p:cViewPr varScale="1">
        <p:scale>
          <a:sx n="121" d="100"/>
          <a:sy n="121" d="100"/>
        </p:scale>
        <p:origin x="-487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93C49-7CB8-304D-B874-FDF873AB9A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1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35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802.11-14/1447r0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802.11-14/1447r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Spec Framework Document </a:t>
            </a:r>
            <a:br>
              <a:rPr lang="en-US" dirty="0" smtClean="0"/>
            </a:br>
            <a:r>
              <a:rPr lang="en-US" dirty="0" smtClean="0"/>
              <a:t>for 11ax considering potential tech features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</a:t>
            </a:r>
            <a:r>
              <a:rPr lang="en-GB" sz="2000" b="0" dirty="0" smtClean="0"/>
              <a:t>05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709851"/>
              </p:ext>
            </p:extLst>
          </p:nvPr>
        </p:nvGraphicFramePr>
        <p:xfrm>
          <a:off x="506413" y="3154363"/>
          <a:ext cx="8097837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" name="Document" r:id="rId4" imgW="8255000" imgH="2692400" progId="Word.Document.8">
                  <p:embed/>
                </p:oleObj>
              </mc:Choice>
              <mc:Fallback>
                <p:oleObj name="Document" r:id="rId4" imgW="8255000" imgH="2692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154363"/>
                        <a:ext cx="8097837" cy="253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0813" cy="5112568"/>
          </a:xfrm>
        </p:spPr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OFDMA benefits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[10/0317r1] DL-OFDMA for Mixed Clients (Cisco)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[13/0871r0] Discussion on Potential Techniques for HEW (</a:t>
            </a:r>
            <a:r>
              <a:rPr lang="en-US" dirty="0" err="1" smtClean="0"/>
              <a:t>Renesas</a:t>
            </a:r>
            <a:r>
              <a:rPr lang="en-US" dirty="0" smtClean="0"/>
              <a:t> Mobile)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[3] [14/0855r0] Techniques for Short Downlink Frames (Cisco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OFDMA’s efficient </a:t>
            </a:r>
            <a:r>
              <a:rPr lang="en-US" dirty="0"/>
              <a:t>c</a:t>
            </a:r>
            <a:r>
              <a:rPr lang="en-US" dirty="0" smtClean="0"/>
              <a:t>hannel </a:t>
            </a:r>
            <a:r>
              <a:rPr lang="en-US" dirty="0"/>
              <a:t>u</a:t>
            </a:r>
            <a:r>
              <a:rPr lang="en-US" dirty="0" smtClean="0"/>
              <a:t>sages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[4] [13</a:t>
            </a:r>
            <a:r>
              <a:rPr lang="en-US" dirty="0"/>
              <a:t>/</a:t>
            </a:r>
            <a:r>
              <a:rPr lang="en-US" dirty="0" smtClean="0"/>
              <a:t>0539r0] </a:t>
            </a:r>
            <a:r>
              <a:rPr lang="en-US" dirty="0"/>
              <a:t>Efficient Frequency Spectrum </a:t>
            </a:r>
            <a:r>
              <a:rPr lang="en-US" dirty="0" smtClean="0"/>
              <a:t>Utilization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[13/1058r0] Efficient wider bandwidth operation (LGE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[6] </a:t>
            </a:r>
            <a:r>
              <a:rPr lang="en-US" dirty="0"/>
              <a:t>[14/1437r1] Efficient Wider Bandwidth Operation in IEEE 802.11ax (</a:t>
            </a:r>
            <a:r>
              <a:rPr lang="en-US" dirty="0" err="1"/>
              <a:t>Yonsei</a:t>
            </a:r>
            <a:r>
              <a:rPr lang="en-US" dirty="0"/>
              <a:t> Univ.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Technical issues/solutions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[7] </a:t>
            </a:r>
            <a:r>
              <a:rPr lang="en-US" dirty="0" smtClean="0"/>
              <a:t>[13/1382r0] Discussion on OFDMA in HEW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[8] </a:t>
            </a:r>
            <a:r>
              <a:rPr lang="en-US" dirty="0" smtClean="0"/>
              <a:t>[14/0839r1] Discussion on OFDMA in IEEE 802.11ax (</a:t>
            </a:r>
            <a:r>
              <a:rPr lang="en-US" dirty="0" err="1" smtClean="0"/>
              <a:t>Yonsei</a:t>
            </a:r>
            <a:r>
              <a:rPr lang="en-US" dirty="0" smtClean="0"/>
              <a:t>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[9] </a:t>
            </a:r>
            <a:r>
              <a:rPr lang="en-US" dirty="0" smtClean="0"/>
              <a:t>[14/1208r1] MAC considerations on 802.11ax OFDMA (</a:t>
            </a:r>
            <a:r>
              <a:rPr lang="en-US" dirty="0" err="1" smtClean="0"/>
              <a:t>Yonsei</a:t>
            </a:r>
            <a:r>
              <a:rPr lang="en-US" dirty="0" smtClean="0"/>
              <a:t>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[10] </a:t>
            </a:r>
            <a:r>
              <a:rPr lang="en-US" dirty="0" smtClean="0"/>
              <a:t>[14/1209r1] Multiple RF operation for 802.11ax OFDMA (</a:t>
            </a:r>
            <a:r>
              <a:rPr lang="en-US" dirty="0" err="1" smtClean="0"/>
              <a:t>Yonsei</a:t>
            </a:r>
            <a:r>
              <a:rPr lang="en-US" dirty="0" smtClean="0"/>
              <a:t>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11] </a:t>
            </a:r>
            <a:r>
              <a:rPr lang="en-US" dirty="0" smtClean="0"/>
              <a:t>[</a:t>
            </a:r>
            <a:r>
              <a:rPr lang="en-US" dirty="0"/>
              <a:t>14/1210r1] HEW PPDU Format for Supporting MIMO-OFDMA (</a:t>
            </a:r>
            <a:r>
              <a:rPr lang="en-US" dirty="0" err="1"/>
              <a:t>Newracom</a:t>
            </a:r>
            <a:r>
              <a:rPr lang="en-US" dirty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12] </a:t>
            </a:r>
            <a:r>
              <a:rPr lang="en-US" dirty="0" smtClean="0"/>
              <a:t>[</a:t>
            </a:r>
            <a:r>
              <a:rPr lang="en-US" dirty="0"/>
              <a:t>14/1211r0] </a:t>
            </a:r>
            <a:r>
              <a:rPr lang="en-US" dirty="0" err="1"/>
              <a:t>Ack</a:t>
            </a:r>
            <a:r>
              <a:rPr lang="en-US" dirty="0"/>
              <a:t> Procedure for OFDMA (</a:t>
            </a:r>
            <a:r>
              <a:rPr lang="en-US" dirty="0" err="1"/>
              <a:t>Newracom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13] </a:t>
            </a:r>
            <a:r>
              <a:rPr lang="en-US" dirty="0" smtClean="0"/>
              <a:t>[14/1417r0] HEW PPDU Transmission Discussion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/>
              <a:t>[</a:t>
            </a:r>
            <a:r>
              <a:rPr lang="en-US" dirty="0" smtClean="0"/>
              <a:t>14] </a:t>
            </a:r>
            <a:r>
              <a:rPr lang="en-US" dirty="0" smtClean="0"/>
              <a:t>[</a:t>
            </a:r>
            <a:r>
              <a:rPr lang="en-US" dirty="0"/>
              <a:t>14/1428r0] Clear Channel Assessment for OFDMA PHY (NTU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/>
              <a:t>[</a:t>
            </a:r>
            <a:r>
              <a:rPr lang="en-US" dirty="0" smtClean="0"/>
              <a:t>15] </a:t>
            </a:r>
            <a:r>
              <a:rPr lang="en-US" dirty="0"/>
              <a:t>[</a:t>
            </a:r>
            <a:r>
              <a:rPr lang="en-US" dirty="0" smtClean="0"/>
              <a:t>14/1433r0] Protocol and signaling framework for OFDMA (</a:t>
            </a:r>
            <a:r>
              <a:rPr lang="en-US" dirty="0" err="1" smtClean="0"/>
              <a:t>Quantenna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[</a:t>
            </a:r>
            <a:r>
              <a:rPr lang="en-US" dirty="0" smtClean="0"/>
              <a:t>16] </a:t>
            </a:r>
            <a:r>
              <a:rPr lang="en-US" dirty="0" smtClean="0"/>
              <a:t>[14/1442r1] Considerations </a:t>
            </a:r>
            <a:r>
              <a:rPr lang="en-US" dirty="0"/>
              <a:t>on DL OFDMA control </a:t>
            </a:r>
            <a:r>
              <a:rPr lang="en-US" dirty="0" smtClean="0"/>
              <a:t>mechanism (</a:t>
            </a:r>
            <a:r>
              <a:rPr lang="en-US" dirty="0" err="1" smtClean="0"/>
              <a:t>Yonsei</a:t>
            </a:r>
            <a:r>
              <a:rPr lang="en-US" dirty="0" smtClean="0"/>
              <a:t> Univ.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Performance analysis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17] </a:t>
            </a:r>
            <a:r>
              <a:rPr lang="en-US" dirty="0" smtClean="0"/>
              <a:t>[</a:t>
            </a:r>
            <a:r>
              <a:rPr lang="en-US" dirty="0"/>
              <a:t>14/0858r1] Analysis on Frequency Selective Multiplexing in WLAN Systems (Samsung)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18] </a:t>
            </a:r>
            <a:r>
              <a:rPr lang="en-US" dirty="0" smtClean="0"/>
              <a:t>[</a:t>
            </a:r>
            <a:r>
              <a:rPr lang="en-US" dirty="0"/>
              <a:t>14/1169r2] Comparisons of Simultaneous Downlink Transmissions (</a:t>
            </a:r>
            <a:r>
              <a:rPr lang="en-US" dirty="0" err="1"/>
              <a:t>Interdigital</a:t>
            </a:r>
            <a:r>
              <a:rPr lang="en-US" dirty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19] </a:t>
            </a:r>
            <a:r>
              <a:rPr lang="en-US" dirty="0" smtClean="0"/>
              <a:t>[</a:t>
            </a:r>
            <a:r>
              <a:rPr lang="en-US" dirty="0"/>
              <a:t>14/1227r3] OFDMA Performance Analysis (</a:t>
            </a:r>
            <a:r>
              <a:rPr lang="en-US" dirty="0" err="1"/>
              <a:t>MediaTek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[20] </a:t>
            </a:r>
            <a:r>
              <a:rPr lang="en-US" dirty="0" smtClean="0"/>
              <a:t>[14/1436r0] Overhead </a:t>
            </a:r>
            <a:r>
              <a:rPr lang="en-US" dirty="0"/>
              <a:t>Analysis for Simultaneous Downlink </a:t>
            </a:r>
            <a:r>
              <a:rPr lang="en-US" dirty="0" smtClean="0"/>
              <a:t>Transmissions 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 smtClean="0"/>
              <a:t>21] </a:t>
            </a:r>
            <a:r>
              <a:rPr lang="en-US" dirty="0"/>
              <a:t>[</a:t>
            </a:r>
            <a:r>
              <a:rPr lang="en-US" dirty="0" smtClean="0"/>
              <a:t>14/1452r0] </a:t>
            </a:r>
            <a:r>
              <a:rPr lang="en-US" dirty="0"/>
              <a:t>Frequency selective scheduling in </a:t>
            </a:r>
            <a:r>
              <a:rPr lang="en-US" dirty="0" smtClean="0"/>
              <a:t>OFDMA (Ericsson)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Ref. - DL OFDMA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680520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/>
              <a:t>UL </a:t>
            </a:r>
            <a:r>
              <a:rPr lang="en-US" dirty="0" smtClean="0"/>
              <a:t>MU-MIMO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</a:t>
            </a:r>
            <a:r>
              <a:rPr lang="en-US" dirty="0"/>
              <a:t>09/0852r0] UL MU-MIMO for 11ac (Qualcomm)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</a:t>
            </a:r>
            <a:r>
              <a:rPr lang="en-US" dirty="0"/>
              <a:t>09/1036r0] Uplink MU-MIMO sensitivity to power differences and synchronization errors (Qualcomm)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[3] [</a:t>
            </a:r>
            <a:r>
              <a:rPr lang="en-US" dirty="0"/>
              <a:t>13/1388r0] UL MU-MIMO Transmissions (LGE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Technical </a:t>
            </a:r>
            <a:r>
              <a:rPr lang="en-US" dirty="0" smtClean="0"/>
              <a:t>issues</a:t>
            </a:r>
            <a:r>
              <a:rPr lang="en-US" dirty="0"/>
              <a:t>/</a:t>
            </a:r>
            <a:r>
              <a:rPr lang="en-US" dirty="0" smtClean="0"/>
              <a:t>solutions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[4] [</a:t>
            </a:r>
            <a:r>
              <a:rPr lang="en-US" dirty="0"/>
              <a:t>14/0598r0] Uplink multi-user MAC protocol for 11ax (KIT)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[14</a:t>
            </a:r>
            <a:r>
              <a:rPr lang="en-US" dirty="0"/>
              <a:t>/</a:t>
            </a:r>
            <a:r>
              <a:rPr lang="en-US" dirty="0" smtClean="0"/>
              <a:t>0802r0] </a:t>
            </a:r>
            <a:r>
              <a:rPr lang="en-US" dirty="0"/>
              <a:t>Consideration on UL MU </a:t>
            </a:r>
            <a:r>
              <a:rPr lang="en-US" dirty="0" smtClean="0"/>
              <a:t>transmission</a:t>
            </a:r>
            <a:r>
              <a:rPr lang="en-US" dirty="0"/>
              <a:t> </a:t>
            </a:r>
            <a:r>
              <a:rPr lang="en-US" dirty="0" smtClean="0"/>
              <a:t>(LGE)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[6] [14</a:t>
            </a:r>
            <a:r>
              <a:rPr lang="en-US" dirty="0"/>
              <a:t>/</a:t>
            </a:r>
            <a:r>
              <a:rPr lang="en-US" dirty="0" smtClean="0"/>
              <a:t>0818r1] </a:t>
            </a:r>
            <a:r>
              <a:rPr lang="en-US" dirty="0"/>
              <a:t>Synchronization </a:t>
            </a:r>
            <a:r>
              <a:rPr lang="en-US" dirty="0" smtClean="0"/>
              <a:t>Requirements</a:t>
            </a:r>
            <a:r>
              <a:rPr lang="en-US" dirty="0"/>
              <a:t> </a:t>
            </a:r>
            <a:r>
              <a:rPr lang="en-US" dirty="0" smtClean="0"/>
              <a:t>(ZTE)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[7] [</a:t>
            </a:r>
            <a:r>
              <a:rPr lang="en-US" dirty="0"/>
              <a:t>14/1190r2] Frame Exchange Control for Uplink Multi-user transmission (ZTE)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[8] [14/1232r1] On Multi-STA Aggregation Mechanism in 11ax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[9] [14/1431r1] Issues on UL-OFDMA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[10] [14/1446r0] Analysis </a:t>
            </a:r>
            <a:r>
              <a:rPr lang="en-US" dirty="0"/>
              <a:t>of frequency and power requirements for UL-</a:t>
            </a:r>
            <a:r>
              <a:rPr lang="en-US" dirty="0" smtClean="0"/>
              <a:t>OFDMA (Ericsson)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Code</a:t>
            </a:r>
            <a:r>
              <a:rPr lang="en-US" dirty="0"/>
              <a:t>-based Multiple Access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[11] [14</a:t>
            </a:r>
            <a:r>
              <a:rPr lang="en-US" dirty="0"/>
              <a:t>/</a:t>
            </a:r>
            <a:r>
              <a:rPr lang="en-US" dirty="0" smtClean="0"/>
              <a:t>0616r0] </a:t>
            </a:r>
            <a:r>
              <a:rPr lang="en-US" dirty="0"/>
              <a:t>CSMA/CA </a:t>
            </a:r>
            <a:r>
              <a:rPr lang="en-US" dirty="0" smtClean="0"/>
              <a:t>enhancements</a:t>
            </a:r>
            <a:r>
              <a:rPr lang="en-US" dirty="0"/>
              <a:t> </a:t>
            </a:r>
            <a:r>
              <a:rPr lang="en-US" dirty="0" smtClean="0"/>
              <a:t>(ZTE)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[12] [14</a:t>
            </a:r>
            <a:r>
              <a:rPr lang="en-US" dirty="0"/>
              <a:t>/</a:t>
            </a:r>
            <a:r>
              <a:rPr lang="en-US" dirty="0" smtClean="0"/>
              <a:t>1681r1] </a:t>
            </a:r>
            <a:r>
              <a:rPr lang="en-US" dirty="0"/>
              <a:t>802.11 </a:t>
            </a:r>
            <a:r>
              <a:rPr lang="en-US" dirty="0" err="1"/>
              <a:t>Tgax</a:t>
            </a:r>
            <a:r>
              <a:rPr lang="en-US" dirty="0"/>
              <a:t> PHY Frame Structure Discussion for Enabling New Contention </a:t>
            </a:r>
            <a:r>
              <a:rPr lang="en-US" dirty="0" smtClean="0"/>
              <a:t>Mechanism (ZTE)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3"/>
          </a:xfrm>
        </p:spPr>
        <p:txBody>
          <a:bodyPr/>
          <a:lstStyle/>
          <a:p>
            <a:r>
              <a:rPr lang="en-US" dirty="0" smtClean="0"/>
              <a:t>Ref. - UL OFDMA/UL MU-MIMO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7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- OFDM/Outdoor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/>
              <a:t>OFDM Numerology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</a:t>
            </a:r>
            <a:r>
              <a:rPr lang="en-US" dirty="0"/>
              <a:t>14/0804r1] Envisioning 11ax PHY Structure – Part I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</a:t>
            </a:r>
            <a:r>
              <a:rPr lang="en-US" dirty="0"/>
              <a:t>14/0801r0] Envisioning 11ax PHY Structure – Part II (LGE)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[3] [</a:t>
            </a:r>
            <a:r>
              <a:rPr lang="en-US" altLang="ko-KR" dirty="0"/>
              <a:t>14/</a:t>
            </a:r>
            <a:r>
              <a:rPr lang="en-US" altLang="ko-KR" dirty="0" smtClean="0"/>
              <a:t>1228r2] </a:t>
            </a:r>
            <a:r>
              <a:rPr lang="en-US" altLang="ko-KR" dirty="0"/>
              <a:t>Issues on 256-FFT per 20MHz (</a:t>
            </a:r>
            <a:r>
              <a:rPr lang="en-US" altLang="ko-KR" dirty="0" err="1"/>
              <a:t>Newracom</a:t>
            </a:r>
            <a:r>
              <a:rPr lang="en-US" altLang="ko-KR" dirty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[4] [</a:t>
            </a:r>
            <a:r>
              <a:rPr lang="en-US" dirty="0"/>
              <a:t>14/1229r1] Dynamic OFDM Symbol Duration (</a:t>
            </a:r>
            <a:r>
              <a:rPr lang="en-US" dirty="0" err="1"/>
              <a:t>MediaTek</a:t>
            </a:r>
            <a:r>
              <a:rPr lang="en-US" dirty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Outdoor Support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[13/0536r0] HEW SG PHY Considerations For Outdoor Environments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[6] [13/0843r0] Further evaluation on outdoor Wi-Fi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[7] [14/1439r0] Preamble </a:t>
            </a:r>
            <a:r>
              <a:rPr lang="en-US" dirty="0"/>
              <a:t>Considerations in Large Channel Delay Spread </a:t>
            </a:r>
            <a:r>
              <a:rPr lang="en-US" dirty="0" smtClean="0"/>
              <a:t>Scenarios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80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– CCA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5040560"/>
          </a:xfrm>
        </p:spPr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DSC &amp; DSC simulations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[1] [13/1012r4], [2] [13/1290r1], [3] [13/1487r2], [4] [13/1489r5], [5] [14/0045r2], [6] [14/0058r1], [7] [14/0294r0], [8] [14/0382r2], [9] [14/0635r1], [10] [14/0779r2] Dynamic Sensitivity Control (DSP Group)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[11] [</a:t>
            </a:r>
            <a:r>
              <a:rPr lang="en-US" altLang="ko-KR" dirty="0"/>
              <a:t>14/0523r0] MAC simulation results for DSC and </a:t>
            </a:r>
            <a:r>
              <a:rPr lang="en-US" altLang="ko-KR" dirty="0" smtClean="0"/>
              <a:t>TPC (Orange)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[12] [14/0854r0] DSC and Legacy Coexistence (Sony)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[13] [</a:t>
            </a:r>
            <a:r>
              <a:rPr lang="en-US" altLang="ko-KR" dirty="0"/>
              <a:t>14/0868r1] UL &amp; DL DSC and TPC MAC Simulations (Ericsson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[14] [14/1171r1] DSC Simulation Results for Scenario 3 (Sony)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[15] [</a:t>
            </a:r>
            <a:r>
              <a:rPr lang="en-US" dirty="0"/>
              <a:t>14/1207r1] OBSS Reuse mechanism which preserves fairness (Orange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[16] [14/1426r2] DSC and legacy coexistence (Ericsson)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[17] [14/1427r2] DSC Performance (Ericsson)</a:t>
            </a:r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CCA simulations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dirty="0" smtClean="0"/>
              <a:t>[18] [</a:t>
            </a:r>
            <a:r>
              <a:rPr lang="en-US" dirty="0"/>
              <a:t>14/0082r0] Improved Spatial Reuse – Part I (Broadcom)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[19] [</a:t>
            </a:r>
            <a:r>
              <a:rPr lang="en-US" dirty="0"/>
              <a:t>14/</a:t>
            </a:r>
            <a:r>
              <a:rPr lang="en-US" dirty="0" smtClean="0"/>
              <a:t>0083r0</a:t>
            </a:r>
            <a:r>
              <a:rPr lang="en-US" dirty="0"/>
              <a:t>] Improved Spatial Reuse – Part </a:t>
            </a:r>
            <a:r>
              <a:rPr lang="en-US" dirty="0" smtClean="0"/>
              <a:t>II (</a:t>
            </a:r>
            <a:r>
              <a:rPr lang="en-US" dirty="0"/>
              <a:t>Broadcom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[20] [</a:t>
            </a:r>
            <a:r>
              <a:rPr lang="en-US" altLang="ko-KR" dirty="0"/>
              <a:t>14/0372r2] System level simulations on </a:t>
            </a:r>
            <a:r>
              <a:rPr lang="en-US" altLang="ko-KR" dirty="0" smtClean="0"/>
              <a:t>Increased </a:t>
            </a:r>
            <a:r>
              <a:rPr lang="en-US" altLang="ko-KR" dirty="0"/>
              <a:t>spatial reuse (Marvell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[21] [</a:t>
            </a:r>
            <a:r>
              <a:rPr lang="en-US" altLang="ko-KR" dirty="0"/>
              <a:t>14/0578r0] Residential Scenario CCA/TPC Simulation </a:t>
            </a:r>
            <a:r>
              <a:rPr lang="en-US" altLang="ko-KR" dirty="0" smtClean="0"/>
              <a:t>Discussion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[22] [</a:t>
            </a:r>
            <a:r>
              <a:rPr lang="en-US" altLang="ko-KR" dirty="0"/>
              <a:t>14/0832r0] Performance Evaluation of OBSS Densification (Intel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[23] [</a:t>
            </a:r>
            <a:r>
              <a:rPr lang="en-US" altLang="ko-KR" dirty="0"/>
              <a:t>14/0833r0] Residential Scenario Sensitivity and Transmit Power Control Simulation Results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[24] [</a:t>
            </a:r>
            <a:r>
              <a:rPr lang="en-US" altLang="ko-KR" dirty="0"/>
              <a:t>14/0846r1] CCA Study in Residential Scenario (Qualcomm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[25] [</a:t>
            </a:r>
            <a:r>
              <a:rPr lang="en-US" altLang="ko-KR" dirty="0"/>
              <a:t>14/0861r0] Impact of CCA adaptation on spatial reuse in dense residential scenario (Nokia)</a:t>
            </a:r>
            <a:endParaRPr lang="en-US" altLang="ko-KR" dirty="0" smtClean="0"/>
          </a:p>
          <a:p>
            <a:pPr lvl="1">
              <a:buFont typeface="Arial"/>
              <a:buChar char="•"/>
            </a:pPr>
            <a:r>
              <a:rPr lang="en-US" altLang="ko-KR" dirty="0" smtClean="0"/>
              <a:t>[26] [</a:t>
            </a:r>
            <a:r>
              <a:rPr lang="en-US" altLang="ko-KR" dirty="0"/>
              <a:t>14/0889r3] </a:t>
            </a:r>
            <a:r>
              <a:rPr lang="en-US" dirty="0"/>
              <a:t>Performance Gains from CCA Optimization (Broadcom)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dirty="0" smtClean="0"/>
              <a:t>[27] [14/1199r1] CCA </a:t>
            </a:r>
            <a:r>
              <a:rPr lang="en-US" dirty="0"/>
              <a:t>Study in Residential Scenario - Part </a:t>
            </a:r>
            <a:r>
              <a:rPr lang="en-US" dirty="0" smtClean="0"/>
              <a:t>2 (Qualcomm)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[28] [14/1403r0] Performance Analysis of BSS Color and DSC (Sony)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[29] [14/1443r0] Adapting </a:t>
            </a:r>
            <a:r>
              <a:rPr lang="en-US" dirty="0"/>
              <a:t>CCA and Receiver </a:t>
            </a:r>
            <a:r>
              <a:rPr lang="en-US" dirty="0" smtClean="0"/>
              <a:t>Sensitivity (Nokia)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57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– CCA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5040560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CCA measurements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[30] [14</a:t>
            </a:r>
            <a:r>
              <a:rPr lang="en-US" altLang="ko-KR" dirty="0"/>
              <a:t>/</a:t>
            </a:r>
            <a:r>
              <a:rPr lang="en-US" altLang="ko-KR" dirty="0" smtClean="0"/>
              <a:t>0629r0] </a:t>
            </a:r>
            <a:r>
              <a:rPr lang="en-US" altLang="ko-KR" dirty="0"/>
              <a:t>Measurements on CCA Thresholds in OBSS </a:t>
            </a:r>
            <a:r>
              <a:rPr lang="en-US" altLang="ko-KR" dirty="0" smtClean="0"/>
              <a:t>Environments (WILUS Institute)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[31] [14/1416r1] Observed Protocol Violations Caused by DSC for Roaming STAs (Aruba)</a:t>
            </a:r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BSS </a:t>
            </a:r>
            <a:r>
              <a:rPr lang="en-US" altLang="ko-KR" dirty="0"/>
              <a:t>Color concept 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[32] [</a:t>
            </a:r>
            <a:r>
              <a:rPr lang="en-US" altLang="ko-KR" dirty="0"/>
              <a:t>13/1207r1] CID 205 BSSID Color Bits (Broadcom)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[33] [</a:t>
            </a:r>
            <a:r>
              <a:rPr lang="en-US" altLang="ko-KR" dirty="0"/>
              <a:t>14/0847r1] Further Considerations on Enhanced CCA for 11ax (WILUS Institute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Technical </a:t>
            </a:r>
            <a:r>
              <a:rPr lang="en-US" altLang="ko-KR" dirty="0"/>
              <a:t>i</a:t>
            </a:r>
            <a:r>
              <a:rPr lang="en-US" altLang="ko-KR" dirty="0" smtClean="0"/>
              <a:t>ssues/solutions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[34] [</a:t>
            </a:r>
            <a:r>
              <a:rPr lang="en-US" altLang="ko-KR" dirty="0"/>
              <a:t>14/0637r0] Spatial Reuse and Coexistence with Legacy Devices (</a:t>
            </a:r>
            <a:r>
              <a:rPr lang="en-US" altLang="ko-KR" dirty="0" err="1"/>
              <a:t>MediaTek</a:t>
            </a:r>
            <a:r>
              <a:rPr lang="en-US" altLang="ko-KR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[35] [</a:t>
            </a:r>
            <a:r>
              <a:rPr lang="en-US" altLang="ko-KR" dirty="0"/>
              <a:t>14/0856r1] Evaluating Dynamic CCA/Receiver Sensitivity Algorithms (Cisco)</a:t>
            </a:r>
          </a:p>
          <a:p>
            <a:pPr lvl="1">
              <a:buFont typeface="Arial"/>
              <a:buChar char="•"/>
            </a:pPr>
            <a:r>
              <a:rPr lang="en-US" altLang="ko-KR" dirty="0" smtClean="0"/>
              <a:t>[36] [14/0872r0] </a:t>
            </a:r>
            <a:r>
              <a:rPr lang="en-US" dirty="0"/>
              <a:t>A Protocol Framework for Dynamic </a:t>
            </a:r>
            <a:r>
              <a:rPr lang="en-US" dirty="0" smtClean="0"/>
              <a:t>CCA (</a:t>
            </a:r>
            <a:r>
              <a:rPr lang="en-US" dirty="0" err="1" smtClean="0"/>
              <a:t>Realtek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[37] [14/0880r1] Increased </a:t>
            </a:r>
            <a:r>
              <a:rPr lang="en-US" dirty="0"/>
              <a:t>Network Throughput with TX Channel Width Related CCA and </a:t>
            </a:r>
            <a:r>
              <a:rPr lang="en-US" dirty="0" smtClean="0"/>
              <a:t>Rules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[38] [</a:t>
            </a:r>
            <a:r>
              <a:rPr lang="en-US" dirty="0"/>
              <a:t>14/1225r1] Considerations on CCA for OBSS Operation in 802.11ax (Huawei)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[39] [14/1224r0] Link Aware CCA (Cisco)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[40] [14/1233r2] Adaptive CCA for 11ax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/>
              <a:t>[</a:t>
            </a:r>
            <a:r>
              <a:rPr lang="en-US" dirty="0" smtClean="0"/>
              <a:t>41] [14/1435r0] Considerations on OBSS Spatial Reuse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/>
              <a:t>[</a:t>
            </a:r>
            <a:r>
              <a:rPr lang="en-US" dirty="0" smtClean="0"/>
              <a:t>42] [14/1448r1] Considerations for Adaptive CCA (</a:t>
            </a:r>
            <a:r>
              <a:rPr lang="en-US" dirty="0" err="1" smtClean="0"/>
              <a:t>Newracom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2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 - 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PAR discussions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[1] [13/1333r0] Power Efficiency PAR Requirements (</a:t>
            </a:r>
            <a:r>
              <a:rPr lang="en-US" dirty="0" err="1" smtClean="0"/>
              <a:t>Covariants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[2] [14/0026r1] thoughts on hew par (Apple)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Technical issues/solutions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[3] [14/0352r0] Discussion on power save mode for real time traffic (LGE)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[4] [14/0373r1] Energy Efficiency in HEW (Southeast Univ.)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[5] [14/1454r1] Power Save Discussion (Nokia)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Evaluation Methodologies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[6] [14/0827r3] Energy Efficiency Evaluation Methodology (Apple)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/>
              <a:t>7</a:t>
            </a:r>
            <a:r>
              <a:rPr lang="en-US" dirty="0" smtClean="0"/>
              <a:t>] [</a:t>
            </a:r>
            <a:r>
              <a:rPr lang="en-US" dirty="0"/>
              <a:t>14</a:t>
            </a:r>
            <a:r>
              <a:rPr lang="en-US" dirty="0" smtClean="0"/>
              <a:t>/1161r3</a:t>
            </a:r>
            <a:r>
              <a:rPr lang="en-US" dirty="0"/>
              <a:t>] </a:t>
            </a:r>
            <a:r>
              <a:rPr lang="en-US" dirty="0" smtClean="0"/>
              <a:t>Parameters for Power Save Mechanisms </a:t>
            </a:r>
            <a:r>
              <a:rPr lang="en-US" dirty="0"/>
              <a:t>(Apple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[8] [</a:t>
            </a:r>
            <a:r>
              <a:rPr lang="en-US" dirty="0"/>
              <a:t>14</a:t>
            </a:r>
            <a:r>
              <a:rPr lang="en-US" dirty="0" smtClean="0"/>
              <a:t>/1162r1] </a:t>
            </a:r>
            <a:r>
              <a:rPr lang="en-US" dirty="0"/>
              <a:t>Energy Efficiency Evaluation Methodology </a:t>
            </a:r>
            <a:r>
              <a:rPr lang="en-US" dirty="0" smtClean="0"/>
              <a:t>Follow Up (</a:t>
            </a:r>
            <a:r>
              <a:rPr lang="en-US" dirty="0"/>
              <a:t>Apple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[9] [14/1444r1] Energy </a:t>
            </a:r>
            <a:r>
              <a:rPr lang="en-US" dirty="0"/>
              <a:t>Efficiency Evaluation and Simulation </a:t>
            </a:r>
            <a:r>
              <a:rPr lang="en-US" dirty="0" smtClean="0"/>
              <a:t>Model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62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ko-KR" dirty="0" err="1" smtClean="0"/>
              <a:t>TGax</a:t>
            </a:r>
            <a:r>
              <a:rPr lang="en-US" altLang="ko-KR" dirty="0" smtClean="0"/>
              <a:t> agreed on the </a:t>
            </a:r>
            <a:r>
              <a:rPr lang="en-US" altLang="ko-KR" dirty="0"/>
              <a:t>timeline [1</a:t>
            </a:r>
            <a:r>
              <a:rPr lang="en-US" altLang="ko-KR" dirty="0" smtClean="0"/>
              <a:t>] that starts SFD discussions from this November meeting.</a:t>
            </a:r>
            <a:endParaRPr lang="en-US" altLang="ko-KR" dirty="0"/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 smtClean="0"/>
              <a:t>We propose </a:t>
            </a:r>
            <a:r>
              <a:rPr lang="en-US" altLang="ko-KR" dirty="0"/>
              <a:t>a</a:t>
            </a:r>
            <a:r>
              <a:rPr lang="en-US" altLang="ko-KR" dirty="0" smtClean="0"/>
              <a:t> skeleton of 11ax SFD considering the previous 11ac SFD[2] and the potential tech features contributed for 11ax.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10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ToC</a:t>
            </a:r>
            <a:r>
              <a:rPr lang="en-US" dirty="0" smtClean="0"/>
              <a:t> of the 11ac SFD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9764" y="1772816"/>
            <a:ext cx="4680520" cy="20882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en-US" sz="1400" b="0" dirty="0" smtClean="0"/>
              <a:t>1 Definitions</a:t>
            </a:r>
          </a:p>
          <a:p>
            <a:pPr marL="0" indent="0"/>
            <a:r>
              <a:rPr lang="en-US" sz="1400" b="0" dirty="0" smtClean="0"/>
              <a:t>2 Abbreviations and acronyms</a:t>
            </a:r>
          </a:p>
          <a:p>
            <a:pPr marL="0" indent="0"/>
            <a:r>
              <a:rPr lang="en-US" sz="1800" dirty="0" smtClean="0"/>
              <a:t>3 VHT Physical Layer</a:t>
            </a:r>
          </a:p>
          <a:p>
            <a:pPr marL="0" indent="0"/>
            <a:r>
              <a:rPr lang="en-US" sz="1800" dirty="0" smtClean="0"/>
              <a:t>4</a:t>
            </a:r>
            <a:r>
              <a:rPr lang="en-US" sz="1800" dirty="0"/>
              <a:t> </a:t>
            </a:r>
            <a:r>
              <a:rPr lang="en-US" sz="1800" dirty="0" smtClean="0"/>
              <a:t>DL </a:t>
            </a:r>
            <a:r>
              <a:rPr lang="en-US" sz="1800" dirty="0"/>
              <a:t>MU-MIMO and Transmit Beamforming</a:t>
            </a:r>
          </a:p>
          <a:p>
            <a:pPr marL="0" indent="0"/>
            <a:r>
              <a:rPr lang="en-US" sz="1800" dirty="0" smtClean="0"/>
              <a:t>5 </a:t>
            </a:r>
            <a:r>
              <a:rPr lang="en-US" sz="1800" dirty="0"/>
              <a:t>Coexistence</a:t>
            </a:r>
          </a:p>
          <a:p>
            <a:pPr marL="0" indent="0"/>
            <a:r>
              <a:rPr lang="en-US" sz="1800" dirty="0" smtClean="0"/>
              <a:t>6 MAC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7128284" y="2232603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MU-MIMO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128284" y="2572694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Wide BW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7128284" y="2912785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256 QAM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128284" y="3252876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TxBF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simplification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947394" y="1844824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11ac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ech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features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368423" y="2348880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68423" y="2761029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MU-MIMO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368423" y="3164268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COEX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368423" y="3573016"/>
            <a:ext cx="1163034" cy="360000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4626" y="1844824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11ac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 Hoc groups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817863" y="4365104"/>
            <a:ext cx="7580283" cy="1916853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b="0" dirty="0" smtClean="0"/>
              <a:t>In 11ac SFD, along with mandatory PHY &amp; MAC sections, additional sections were allocated for newly introduced major technical features</a:t>
            </a:r>
          </a:p>
          <a:p>
            <a:pPr marL="285750" indent="-285750">
              <a:buFont typeface="Arial"/>
              <a:buChar char="•"/>
            </a:pPr>
            <a:r>
              <a:rPr lang="en-US" sz="1800" i="1" dirty="0" smtClean="0"/>
              <a:t>Therefore, in order to sketch 11ax SFD skeleton properly, we need to consider potential tech. features for 11ax.</a:t>
            </a:r>
          </a:p>
          <a:p>
            <a:pPr marL="685800" lvl="1">
              <a:buFont typeface="Arial"/>
              <a:buChar char="•"/>
            </a:pPr>
            <a:endParaRPr lang="en-US" sz="1400" b="0" dirty="0" smtClean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7128284" y="3592967"/>
            <a:ext cx="1547998" cy="287996"/>
          </a:xfrm>
          <a:prstGeom prst="roundRect">
            <a:avLst/>
          </a:prstGeom>
          <a:noFill/>
          <a:ln w="12700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430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728434"/>
              </p:ext>
            </p:extLst>
          </p:nvPr>
        </p:nvGraphicFramePr>
        <p:xfrm>
          <a:off x="614784" y="1412776"/>
          <a:ext cx="8227789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889"/>
                <a:gridCol w="2101765"/>
                <a:gridCol w="4490135"/>
              </a:tblGrid>
              <a:tr h="13627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Potential </a:t>
                      </a:r>
                      <a:r>
                        <a:rPr lang="en-US" sz="1200" b="1" dirty="0" smtClean="0"/>
                        <a:t>tech features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High-level</a:t>
                      </a:r>
                      <a:r>
                        <a:rPr lang="en-US" sz="1200" b="1" baseline="0" dirty="0" smtClean="0"/>
                        <a:t> agreement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On-going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discussions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81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DL OFDMA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dirty="0" smtClean="0"/>
                        <a:t>Support DL OFDMA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Granularity of sub-channel </a:t>
                      </a:r>
                      <a:r>
                        <a:rPr lang="en-US" sz="1200" dirty="0" smtClean="0"/>
                        <a:t>BW [7][19]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Signaling of STA</a:t>
                      </a:r>
                      <a:r>
                        <a:rPr lang="en-US" sz="1200" baseline="0" dirty="0" smtClean="0"/>
                        <a:t> &amp; sub-</a:t>
                      </a:r>
                      <a:r>
                        <a:rPr lang="en-US" sz="1200" dirty="0" smtClean="0"/>
                        <a:t>CH [14] 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ACK </a:t>
                      </a:r>
                      <a:r>
                        <a:rPr lang="en-US" sz="1200" dirty="0" smtClean="0"/>
                        <a:t>procedure [11][16][20]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Channel</a:t>
                      </a:r>
                      <a:r>
                        <a:rPr lang="en-US" sz="1200" baseline="0" dirty="0" smtClean="0"/>
                        <a:t> access rules [5][6][13]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OFDM symbol</a:t>
                      </a:r>
                      <a:r>
                        <a:rPr lang="en-US" sz="1200" baseline="0" dirty="0" smtClean="0"/>
                        <a:t> alignment between sub-</a:t>
                      </a:r>
                      <a:r>
                        <a:rPr lang="en-US" sz="1200" baseline="0" dirty="0" smtClean="0"/>
                        <a:t>CHs [11]</a:t>
                      </a:r>
                      <a:endParaRPr lang="en-US" sz="1200" dirty="0"/>
                    </a:p>
                  </a:txBody>
                  <a:tcPr anchor="ctr"/>
                </a:tc>
              </a:tr>
              <a:tr h="5042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UL</a:t>
                      </a:r>
                      <a:r>
                        <a:rPr lang="en-US" sz="1400" b="1" baseline="0" dirty="0" smtClean="0"/>
                        <a:t> OFDMA/</a:t>
                      </a:r>
                    </a:p>
                    <a:p>
                      <a:r>
                        <a:rPr lang="en-US" sz="1400" b="1" baseline="0" dirty="0" smtClean="0"/>
                        <a:t>UL MU-MIMO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Frequency, Time, Power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Synchronization [1][2][3][5][6][10]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Scheduling/</a:t>
                      </a:r>
                      <a:r>
                        <a:rPr lang="en-US" sz="1200" dirty="0" smtClean="0"/>
                        <a:t>Signaling [3][4][5][7][8][9][11][12]</a:t>
                      </a:r>
                      <a:endParaRPr lang="en-US" sz="1200" dirty="0"/>
                    </a:p>
                  </a:txBody>
                  <a:tcPr anchor="ctr"/>
                </a:tc>
              </a:tr>
              <a:tr h="5859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OFDM/Outdoor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Support 256 FFT on </a:t>
                      </a:r>
                      <a:r>
                        <a:rPr lang="en-US" sz="1400" baseline="0" dirty="0" smtClean="0"/>
                        <a:t>20MHz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CP length options for </a:t>
                      </a:r>
                      <a:r>
                        <a:rPr lang="en-US" sz="1200" dirty="0" smtClean="0"/>
                        <a:t>outdoor</a:t>
                      </a:r>
                      <a:r>
                        <a:rPr lang="en-US" sz="1200" baseline="0" dirty="0" smtClean="0"/>
                        <a:t> support [1][2][5][6][7]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Frequency offset increase [2][3]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Mid-packet CCA, PAPR problem [3]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Signaling of OFDM</a:t>
                      </a:r>
                      <a:r>
                        <a:rPr lang="en-US" sz="1200" baseline="0" dirty="0" smtClean="0"/>
                        <a:t> symbol duration &amp; CP </a:t>
                      </a:r>
                      <a:r>
                        <a:rPr lang="en-US" sz="1200" baseline="0" dirty="0" smtClean="0"/>
                        <a:t>length [4]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Coping</a:t>
                      </a:r>
                      <a:r>
                        <a:rPr lang="en-US" sz="1200" baseline="0" dirty="0" smtClean="0"/>
                        <a:t> with </a:t>
                      </a:r>
                      <a:r>
                        <a:rPr lang="en-US" sz="1200" dirty="0" smtClean="0"/>
                        <a:t>outdoor</a:t>
                      </a:r>
                      <a:r>
                        <a:rPr lang="en-US" sz="1200" baseline="0" dirty="0" smtClean="0"/>
                        <a:t> channel </a:t>
                      </a:r>
                      <a:r>
                        <a:rPr lang="en-US" sz="1200" baseline="0" dirty="0" smtClean="0"/>
                        <a:t>variations [5]</a:t>
                      </a:r>
                      <a:endParaRPr lang="en-US" sz="1200" dirty="0"/>
                    </a:p>
                  </a:txBody>
                  <a:tcPr anchor="ctr"/>
                </a:tc>
              </a:tr>
              <a:tr h="681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CCA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dirty="0" smtClean="0"/>
                        <a:t>Support increased CCA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dirty="0" smtClean="0"/>
                        <a:t>Dynamic</a:t>
                      </a:r>
                      <a:r>
                        <a:rPr lang="en-US" sz="1200" baseline="0" dirty="0" smtClean="0"/>
                        <a:t>[1~10][40][42], Per</a:t>
                      </a:r>
                      <a:r>
                        <a:rPr lang="en-US" sz="1200" baseline="0" dirty="0" smtClean="0"/>
                        <a:t>-</a:t>
                      </a:r>
                      <a:r>
                        <a:rPr lang="en-US" sz="1200" baseline="0" dirty="0" smtClean="0"/>
                        <a:t>Link[36][39] CCA </a:t>
                      </a:r>
                      <a:r>
                        <a:rPr lang="en-US" sz="1200" baseline="0" dirty="0" smtClean="0"/>
                        <a:t>changes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Use with </a:t>
                      </a:r>
                      <a:r>
                        <a:rPr lang="en-US" sz="1200" dirty="0" smtClean="0"/>
                        <a:t>Transmit</a:t>
                      </a:r>
                      <a:r>
                        <a:rPr lang="en-US" sz="1200" baseline="0" dirty="0" smtClean="0"/>
                        <a:t> Power </a:t>
                      </a:r>
                      <a:r>
                        <a:rPr lang="en-US" sz="1200" baseline="0" dirty="0" smtClean="0"/>
                        <a:t>Control [11][13][15][21][23][34]</a:t>
                      </a:r>
                      <a:endParaRPr lang="en-US" sz="1200" dirty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Adoption of 11ah’s BSS </a:t>
                      </a:r>
                      <a:r>
                        <a:rPr lang="en-US" sz="1200" baseline="0" dirty="0" smtClean="0"/>
                        <a:t>color [18][20][25][32][33][28]</a:t>
                      </a:r>
                      <a:endParaRPr lang="en-US" sz="1200" baseline="0" dirty="0" smtClean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Legacy </a:t>
                      </a:r>
                      <a:r>
                        <a:rPr lang="en-US" sz="1200" baseline="0" dirty="0" smtClean="0"/>
                        <a:t>fairness [15][22][33][34][35]</a:t>
                      </a:r>
                      <a:endParaRPr lang="en-US" sz="1200" baseline="0" dirty="0" smtClean="0"/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Interferences [34][41], Considering channel-width [37]</a:t>
                      </a:r>
                      <a:endParaRPr lang="en-US" sz="1200" baseline="0" dirty="0" smtClean="0"/>
                    </a:p>
                  </a:txBody>
                  <a:tcPr anchor="ctr"/>
                </a:tc>
              </a:tr>
              <a:tr h="1362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Energy </a:t>
                      </a:r>
                      <a:r>
                        <a:rPr lang="en-US" sz="1400" b="1" baseline="0" dirty="0" smtClean="0"/>
                        <a:t>Efficiency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Power save model for real time </a:t>
                      </a:r>
                      <a:r>
                        <a:rPr lang="en-US" sz="1200" baseline="0" dirty="0" smtClean="0"/>
                        <a:t>traffic [3]</a:t>
                      </a:r>
                    </a:p>
                    <a:p>
                      <a:pPr marL="176213" indent="-176213"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Considering Energy source model [9]</a:t>
                      </a:r>
                      <a:endParaRPr lang="en-US" sz="12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685801"/>
            <a:ext cx="8640960" cy="726976"/>
          </a:xfrm>
        </p:spPr>
        <p:txBody>
          <a:bodyPr/>
          <a:lstStyle/>
          <a:p>
            <a:r>
              <a:rPr lang="en-US" dirty="0" smtClean="0"/>
              <a:t>Potential tech features for 11ax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1078" y="5772726"/>
            <a:ext cx="8547894" cy="668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800" dirty="0" smtClean="0"/>
              <a:t>Among the various tech contributions, we think that the above features are actively discussed in 11ax (</a:t>
            </a:r>
            <a:r>
              <a:rPr lang="en-US" sz="1800" i="1" dirty="0" smtClean="0"/>
              <a:t>see per-feature references at the </a:t>
            </a:r>
            <a:r>
              <a:rPr lang="en-US" sz="1800" i="1" dirty="0" smtClean="0"/>
              <a:t>end of this slide</a:t>
            </a:r>
            <a:r>
              <a:rPr lang="en-US" sz="1800" dirty="0" smtClean="0"/>
              <a:t>)</a:t>
            </a:r>
            <a:endParaRPr lang="en-US" sz="18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17563" y="733743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4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(Proposed) </a:t>
            </a:r>
            <a:r>
              <a:rPr lang="en-US" dirty="0" err="1" smtClean="0"/>
              <a:t>ToC</a:t>
            </a:r>
            <a:r>
              <a:rPr lang="en-US" dirty="0" smtClean="0"/>
              <a:t> for 11ax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772816"/>
            <a:ext cx="2520280" cy="20882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en-US" sz="1400" b="0" dirty="0" smtClean="0"/>
              <a:t>1 Definitions</a:t>
            </a:r>
          </a:p>
          <a:p>
            <a:pPr marL="0" indent="0"/>
            <a:r>
              <a:rPr lang="en-US" sz="1400" b="0" dirty="0" smtClean="0"/>
              <a:t>2 Abbreviations and acronyms</a:t>
            </a:r>
          </a:p>
          <a:p>
            <a:pPr marL="0" indent="0"/>
            <a:r>
              <a:rPr lang="en-US" sz="1800" dirty="0" smtClean="0"/>
              <a:t>3 HE Physical Layer</a:t>
            </a:r>
          </a:p>
          <a:p>
            <a:pPr marL="0" indent="0"/>
            <a:r>
              <a:rPr lang="en-US" sz="1800" dirty="0" smtClean="0"/>
              <a:t>4</a:t>
            </a:r>
            <a:r>
              <a:rPr lang="en-US" sz="1800" dirty="0"/>
              <a:t> </a:t>
            </a:r>
            <a:r>
              <a:rPr lang="en-US" sz="1800" dirty="0" smtClean="0"/>
              <a:t>Multi User Support</a:t>
            </a:r>
            <a:endParaRPr lang="en-US" sz="1800" dirty="0"/>
          </a:p>
          <a:p>
            <a:pPr marL="0" indent="0"/>
            <a:r>
              <a:rPr lang="en-US" sz="1800" dirty="0" smtClean="0"/>
              <a:t>5 Coexistence</a:t>
            </a:r>
            <a:endParaRPr lang="en-US" sz="1800" dirty="0"/>
          </a:p>
          <a:p>
            <a:pPr marL="0" indent="0"/>
            <a:r>
              <a:rPr lang="en-US" sz="1800" dirty="0" smtClean="0"/>
              <a:t>6 MAC Layer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6985138" y="2160555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DL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OFDMA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85138" y="2572698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 OFDMA/</a:t>
            </a:r>
            <a:b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 MU-MIMO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6985138" y="2984797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OFDM/Outdoor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6985138" y="3396896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6804248" y="1700808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(Potential)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ech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features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04" y="2348880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98304" y="2761029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Multiuser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98304" y="3164268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Spatial Reuse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98304" y="3573016"/>
            <a:ext cx="1279337" cy="360000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22658" y="1844864"/>
            <a:ext cx="1873078" cy="360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(Potential)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Ad Hoc groups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817863" y="4869160"/>
            <a:ext cx="7580283" cy="1412797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b="0" dirty="0" smtClean="0"/>
              <a:t>By considering the </a:t>
            </a:r>
            <a:r>
              <a:rPr lang="en-US" sz="1800" b="0" dirty="0"/>
              <a:t>potential tech </a:t>
            </a:r>
            <a:r>
              <a:rPr lang="en-US" sz="1800" b="0" dirty="0" smtClean="0"/>
              <a:t>features in the previous slide and the ad </a:t>
            </a:r>
            <a:r>
              <a:rPr lang="en-US" sz="1800" b="0" dirty="0"/>
              <a:t>h</a:t>
            </a:r>
            <a:r>
              <a:rPr lang="en-US" sz="1800" b="0" dirty="0" smtClean="0"/>
              <a:t>oc group structure discussion in [3], we propose the above </a:t>
            </a:r>
            <a:r>
              <a:rPr lang="en-US" sz="1800" b="0" dirty="0" err="1" smtClean="0"/>
              <a:t>ToC</a:t>
            </a:r>
            <a:r>
              <a:rPr lang="en-US" sz="1800" b="0" dirty="0" smtClean="0"/>
              <a:t> for the 11ax Spec Framework Document.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985138" y="3808995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Energy Efficiency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985138" y="4221092"/>
            <a:ext cx="1547998" cy="359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…</a:t>
            </a:r>
          </a:p>
        </p:txBody>
      </p:sp>
      <p:cxnSp>
        <p:nvCxnSpPr>
          <p:cNvPr id="21" name="Straight Arrow Connector 20"/>
          <p:cNvCxnSpPr>
            <a:stCxn id="14" idx="1"/>
          </p:cNvCxnSpPr>
          <p:nvPr/>
        </p:nvCxnSpPr>
        <p:spPr bwMode="auto">
          <a:xfrm flipH="1">
            <a:off x="5652120" y="2340553"/>
            <a:ext cx="1333018" cy="2243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24" name="Straight Arrow Connector 23"/>
          <p:cNvCxnSpPr>
            <a:stCxn id="14" idx="1"/>
          </p:cNvCxnSpPr>
          <p:nvPr/>
        </p:nvCxnSpPr>
        <p:spPr bwMode="auto">
          <a:xfrm flipH="1">
            <a:off x="5652120" y="2340553"/>
            <a:ext cx="1333018" cy="5843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2" name="Straight Arrow Connector 31"/>
          <p:cNvCxnSpPr>
            <a:stCxn id="15" idx="1"/>
          </p:cNvCxnSpPr>
          <p:nvPr/>
        </p:nvCxnSpPr>
        <p:spPr bwMode="auto">
          <a:xfrm flipH="1">
            <a:off x="5652120" y="2752696"/>
            <a:ext cx="1333018" cy="1722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3" name="Straight Arrow Connector 32"/>
          <p:cNvCxnSpPr>
            <a:stCxn id="16" idx="1"/>
          </p:cNvCxnSpPr>
          <p:nvPr/>
        </p:nvCxnSpPr>
        <p:spPr bwMode="auto">
          <a:xfrm flipH="1" flipV="1">
            <a:off x="5652120" y="2564904"/>
            <a:ext cx="1333018" cy="599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4" name="Straight Arrow Connector 33"/>
          <p:cNvCxnSpPr>
            <a:stCxn id="17" idx="1"/>
          </p:cNvCxnSpPr>
          <p:nvPr/>
        </p:nvCxnSpPr>
        <p:spPr bwMode="auto">
          <a:xfrm flipH="1" flipV="1">
            <a:off x="5652120" y="3212976"/>
            <a:ext cx="1333018" cy="363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6" name="Straight Arrow Connector 35"/>
          <p:cNvCxnSpPr>
            <a:stCxn id="18" idx="1"/>
          </p:cNvCxnSpPr>
          <p:nvPr/>
        </p:nvCxnSpPr>
        <p:spPr bwMode="auto">
          <a:xfrm flipH="1" flipV="1">
            <a:off x="5652120" y="3645024"/>
            <a:ext cx="1333018" cy="3439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9" name="Straight Arrow Connector 38"/>
          <p:cNvCxnSpPr>
            <a:stCxn id="14" idx="1"/>
          </p:cNvCxnSpPr>
          <p:nvPr/>
        </p:nvCxnSpPr>
        <p:spPr bwMode="auto">
          <a:xfrm flipH="1">
            <a:off x="5652120" y="2340553"/>
            <a:ext cx="1333018" cy="1304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2" name="Straight Arrow Connector 41"/>
          <p:cNvCxnSpPr>
            <a:stCxn id="15" idx="1"/>
          </p:cNvCxnSpPr>
          <p:nvPr/>
        </p:nvCxnSpPr>
        <p:spPr bwMode="auto">
          <a:xfrm flipH="1">
            <a:off x="5652120" y="2752696"/>
            <a:ext cx="1333018" cy="8923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5" name="Straight Arrow Connector 44"/>
          <p:cNvCxnSpPr>
            <a:stCxn id="15" idx="1"/>
          </p:cNvCxnSpPr>
          <p:nvPr/>
        </p:nvCxnSpPr>
        <p:spPr bwMode="auto">
          <a:xfrm flipH="1" flipV="1">
            <a:off x="5652120" y="2564904"/>
            <a:ext cx="1333018" cy="1877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489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11ax </a:t>
            </a:r>
            <a:r>
              <a:rPr lang="en-US" dirty="0" err="1" smtClean="0"/>
              <a:t>Func</a:t>
            </a:r>
            <a:r>
              <a:rPr lang="en-US" dirty="0" smtClean="0"/>
              <a:t>. Req. [4]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4374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current set of potential tech features will contribute to meet the functional requirements of 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187624" y="3284984"/>
            <a:ext cx="3959998" cy="3600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R1: 4X avg.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tput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per STA, power efficiency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87624" y="3697133"/>
            <a:ext cx="3959998" cy="3600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R2: desirable latency (dense scenario)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187624" y="4100372"/>
            <a:ext cx="3959998" cy="5400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R3: spectrum efficiency,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OBSS interference mgmt.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87624" y="4705240"/>
            <a:ext cx="3959998" cy="5400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R4: spectral efficiency with presence of legacy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devices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87624" y="5310108"/>
            <a:ext cx="3959998" cy="5400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R5: frequency reuse efficiency,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interference mgmt. when high density, direct comm.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/>
          <p:cNvCxnSpPr>
            <a:stCxn id="31" idx="1"/>
            <a:endCxn id="7" idx="3"/>
          </p:cNvCxnSpPr>
          <p:nvPr/>
        </p:nvCxnSpPr>
        <p:spPr bwMode="auto">
          <a:xfrm flipH="1" flipV="1">
            <a:off x="5147622" y="3465001"/>
            <a:ext cx="1008554" cy="107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21" name="Straight Arrow Connector 20"/>
          <p:cNvCxnSpPr>
            <a:stCxn id="31" idx="1"/>
            <a:endCxn id="8" idx="3"/>
          </p:cNvCxnSpPr>
          <p:nvPr/>
        </p:nvCxnSpPr>
        <p:spPr bwMode="auto">
          <a:xfrm flipH="1">
            <a:off x="5147622" y="3572998"/>
            <a:ext cx="1008554" cy="304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27" name="Straight Arrow Connector 26"/>
          <p:cNvCxnSpPr>
            <a:stCxn id="38" idx="1"/>
            <a:endCxn id="7" idx="3"/>
          </p:cNvCxnSpPr>
          <p:nvPr/>
        </p:nvCxnSpPr>
        <p:spPr bwMode="auto">
          <a:xfrm flipH="1" flipV="1">
            <a:off x="5147622" y="3465001"/>
            <a:ext cx="1008554" cy="14683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0" name="Straight Arrow Connector 29"/>
          <p:cNvCxnSpPr>
            <a:stCxn id="31" idx="1"/>
            <a:endCxn id="9" idx="3"/>
          </p:cNvCxnSpPr>
          <p:nvPr/>
        </p:nvCxnSpPr>
        <p:spPr bwMode="auto">
          <a:xfrm flipH="1">
            <a:off x="5147622" y="3572998"/>
            <a:ext cx="1008554" cy="7973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4" name="Straight Arrow Connector 33"/>
          <p:cNvCxnSpPr>
            <a:stCxn id="31" idx="1"/>
            <a:endCxn id="11" idx="3"/>
          </p:cNvCxnSpPr>
          <p:nvPr/>
        </p:nvCxnSpPr>
        <p:spPr bwMode="auto">
          <a:xfrm flipH="1">
            <a:off x="5147622" y="3572998"/>
            <a:ext cx="1008554" cy="20071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0" name="Straight Arrow Connector 39"/>
          <p:cNvCxnSpPr>
            <a:stCxn id="33" idx="1"/>
            <a:endCxn id="8" idx="3"/>
          </p:cNvCxnSpPr>
          <p:nvPr/>
        </p:nvCxnSpPr>
        <p:spPr bwMode="auto">
          <a:xfrm flipH="1" flipV="1">
            <a:off x="5147622" y="3877150"/>
            <a:ext cx="1008554" cy="35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44" name="Straight Arrow Connector 43"/>
          <p:cNvCxnSpPr>
            <a:stCxn id="33" idx="1"/>
            <a:endCxn id="10" idx="3"/>
          </p:cNvCxnSpPr>
          <p:nvPr/>
        </p:nvCxnSpPr>
        <p:spPr bwMode="auto">
          <a:xfrm flipH="1">
            <a:off x="5147622" y="3913089"/>
            <a:ext cx="1008554" cy="10621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1187624" y="2924944"/>
            <a:ext cx="3959998" cy="360034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Func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 Req. (Perform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ance &amp; Efficiency)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019036" y="3010745"/>
            <a:ext cx="1873078" cy="3600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11ax Potential Tech.</a:t>
            </a:r>
          </a:p>
        </p:txBody>
      </p:sp>
      <p:cxnSp>
        <p:nvCxnSpPr>
          <p:cNvPr id="29" name="Straight Arrow Connector 28"/>
          <p:cNvCxnSpPr>
            <a:stCxn id="35" idx="1"/>
            <a:endCxn id="7" idx="3"/>
          </p:cNvCxnSpPr>
          <p:nvPr/>
        </p:nvCxnSpPr>
        <p:spPr bwMode="auto">
          <a:xfrm flipH="1" flipV="1">
            <a:off x="5147622" y="3465001"/>
            <a:ext cx="1008554" cy="7881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2" name="Straight Arrow Connector 31"/>
          <p:cNvCxnSpPr>
            <a:stCxn id="33" idx="1"/>
            <a:endCxn id="9" idx="3"/>
          </p:cNvCxnSpPr>
          <p:nvPr/>
        </p:nvCxnSpPr>
        <p:spPr bwMode="auto">
          <a:xfrm flipH="1">
            <a:off x="5147622" y="3913089"/>
            <a:ext cx="1008554" cy="4573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sp>
        <p:nvSpPr>
          <p:cNvPr id="31" name="Rounded Rectangle 30"/>
          <p:cNvSpPr/>
          <p:nvPr/>
        </p:nvSpPr>
        <p:spPr bwMode="auto">
          <a:xfrm>
            <a:off x="6156176" y="3429000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OFDMA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156176" y="3769091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OFDMA/</a:t>
            </a:r>
            <a:b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MU-MIMO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6156176" y="4109182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OFDM/Outdoor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6156176" y="4449273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156176" y="4789364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Energy Efficiency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6156176" y="5129453"/>
            <a:ext cx="1547998" cy="287996"/>
          </a:xfrm>
          <a:prstGeom prst="roundRect">
            <a:avLst/>
          </a:prstGeom>
          <a:noFill/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</a:t>
            </a:r>
          </a:p>
        </p:txBody>
      </p:sp>
      <p:cxnSp>
        <p:nvCxnSpPr>
          <p:cNvPr id="41" name="Straight Arrow Connector 40"/>
          <p:cNvCxnSpPr>
            <a:stCxn id="31" idx="1"/>
            <a:endCxn id="10" idx="3"/>
          </p:cNvCxnSpPr>
          <p:nvPr/>
        </p:nvCxnSpPr>
        <p:spPr bwMode="auto">
          <a:xfrm flipH="1">
            <a:off x="5147622" y="3572998"/>
            <a:ext cx="1008554" cy="14022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51" name="Straight Arrow Connector 50"/>
          <p:cNvCxnSpPr>
            <a:stCxn id="35" idx="1"/>
            <a:endCxn id="9" idx="3"/>
          </p:cNvCxnSpPr>
          <p:nvPr/>
        </p:nvCxnSpPr>
        <p:spPr bwMode="auto">
          <a:xfrm flipH="1">
            <a:off x="5147622" y="4253180"/>
            <a:ext cx="1008554" cy="117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55" name="Straight Arrow Connector 54"/>
          <p:cNvCxnSpPr>
            <a:stCxn id="36" idx="1"/>
            <a:endCxn id="11" idx="3"/>
          </p:cNvCxnSpPr>
          <p:nvPr/>
        </p:nvCxnSpPr>
        <p:spPr bwMode="auto">
          <a:xfrm flipH="1">
            <a:off x="5147622" y="4593271"/>
            <a:ext cx="1008554" cy="98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  <p:cxnSp>
        <p:nvCxnSpPr>
          <p:cNvPr id="37" name="Straight Arrow Connector 36"/>
          <p:cNvCxnSpPr>
            <a:stCxn id="33" idx="1"/>
            <a:endCxn id="7" idx="3"/>
          </p:cNvCxnSpPr>
          <p:nvPr/>
        </p:nvCxnSpPr>
        <p:spPr bwMode="auto">
          <a:xfrm flipH="1" flipV="1">
            <a:off x="5147622" y="3465001"/>
            <a:ext cx="1008554" cy="448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7749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85800"/>
            <a:ext cx="8640960" cy="1065213"/>
          </a:xfrm>
        </p:spPr>
        <p:txBody>
          <a:bodyPr/>
          <a:lstStyle/>
          <a:p>
            <a:r>
              <a:rPr lang="en-US" dirty="0" smtClean="0"/>
              <a:t>Potential Tech. Requirements for </a:t>
            </a:r>
            <a:r>
              <a:rPr lang="en-US" dirty="0"/>
              <a:t>11ax </a:t>
            </a:r>
            <a:r>
              <a:rPr lang="en-US" dirty="0" smtClean="0"/>
              <a:t>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396808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3 </a:t>
            </a:r>
            <a:r>
              <a:rPr lang="en-US" dirty="0" smtClean="0"/>
              <a:t>HE Physical Layer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3.1 HE OFDM Modulation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3.1.A: The draft specification shall include support of 256 FFT-based OFDM modulation for 20 MHz channel operation.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4 Multi User Support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4.1 DL OFDMA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R4.1</a:t>
            </a:r>
            <a:r>
              <a:rPr lang="en-US" altLang="ko-KR" i="1" u="sng" dirty="0" smtClean="0"/>
              <a:t>.A: The draft specification shall include support of DL OFDMA.</a:t>
            </a:r>
            <a:endParaRPr lang="en-US" i="1" u="sng" dirty="0" smtClean="0"/>
          </a:p>
          <a:p>
            <a:pPr>
              <a:buFont typeface="Arial"/>
              <a:buChar char="•"/>
            </a:pPr>
            <a:r>
              <a:rPr lang="en-US" dirty="0" smtClean="0"/>
              <a:t>5 Coexistence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5.1 Spatial Reuse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R5.1.A: The draft specification shall include support of CCA level adjustment for HE STA.</a:t>
            </a:r>
          </a:p>
          <a:p>
            <a:pPr>
              <a:buFont typeface="Arial"/>
              <a:buChar char="•"/>
            </a:pPr>
            <a:r>
              <a:rPr lang="en-US" dirty="0" smtClean="0"/>
              <a:t>6 MAC 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9619" y="5733256"/>
            <a:ext cx="7770813" cy="668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800" dirty="0" smtClean="0"/>
              <a:t>Based on the high-level agreements </a:t>
            </a:r>
            <a:r>
              <a:rPr lang="en-US" sz="1800" dirty="0" smtClean="0"/>
              <a:t>for each </a:t>
            </a:r>
            <a:r>
              <a:rPr lang="en-US" sz="1800" dirty="0" smtClean="0"/>
              <a:t>potential tech feature, the above technical requirements can be added into SFD later.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2607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It is important to establish a </a:t>
            </a:r>
            <a:r>
              <a:rPr lang="en-US" dirty="0" smtClean="0"/>
              <a:t>systematic</a:t>
            </a:r>
            <a:r>
              <a:rPr lang="en-US" dirty="0"/>
              <a:t> </a:t>
            </a:r>
            <a:r>
              <a:rPr lang="en-US" dirty="0" smtClean="0"/>
              <a:t>skeleton in  </a:t>
            </a:r>
            <a:r>
              <a:rPr lang="en-US" dirty="0" smtClean="0"/>
              <a:t>11ax </a:t>
            </a:r>
            <a:r>
              <a:rPr lang="en-US" dirty="0" smtClean="0"/>
              <a:t>SFD in order to contain the </a:t>
            </a:r>
            <a:r>
              <a:rPr lang="en-US" dirty="0" smtClean="0"/>
              <a:t>current technical </a:t>
            </a:r>
            <a:r>
              <a:rPr lang="en-US" dirty="0" smtClean="0"/>
              <a:t>agreements properly.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Based </a:t>
            </a:r>
            <a:r>
              <a:rPr lang="en-US" dirty="0"/>
              <a:t>on the analysis of </a:t>
            </a:r>
            <a:r>
              <a:rPr lang="en-US" dirty="0" smtClean="0"/>
              <a:t>previous technical discussions, </a:t>
            </a:r>
            <a:r>
              <a:rPr lang="en-US" dirty="0" smtClean="0"/>
              <a:t>we proposed the </a:t>
            </a:r>
            <a:r>
              <a:rPr lang="en-US" dirty="0" smtClean="0"/>
              <a:t>11ax SFD </a:t>
            </a:r>
            <a:r>
              <a:rPr lang="en-US" dirty="0" smtClean="0"/>
              <a:t>skeleton as follows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3 HE Physical Layer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4 Multi User Support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 Coexistence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6 MAC </a:t>
            </a:r>
            <a:r>
              <a:rPr lang="en-US" dirty="0" smtClean="0"/>
              <a:t>Layer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00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0" indent="0"/>
            <a:r>
              <a:rPr lang="en-US" altLang="ko-KR" dirty="0" smtClean="0"/>
              <a:t>[1] </a:t>
            </a:r>
            <a:r>
              <a:rPr lang="en-US" altLang="ko-KR" dirty="0"/>
              <a:t>[</a:t>
            </a:r>
            <a:r>
              <a:rPr lang="en-US" altLang="ko-KR" dirty="0" smtClean="0"/>
              <a:t>14/0649r1] 802.11ax Timeline Scenario (Qualcomm)</a:t>
            </a:r>
            <a:endParaRPr lang="en-US" altLang="ko-KR" dirty="0"/>
          </a:p>
          <a:p>
            <a:pPr marL="0" indent="0"/>
            <a:r>
              <a:rPr lang="en-US" altLang="ko-KR" dirty="0" smtClean="0"/>
              <a:t>[2] </a:t>
            </a:r>
            <a:r>
              <a:rPr lang="en-US" altLang="ko-KR" dirty="0"/>
              <a:t>[</a:t>
            </a:r>
            <a:r>
              <a:rPr lang="en-US" altLang="ko-KR" dirty="0" smtClean="0"/>
              <a:t>09/0992r21] 11ac Spec Framework Document</a:t>
            </a:r>
          </a:p>
          <a:p>
            <a:pPr marL="0" indent="0"/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[14/</a:t>
            </a:r>
            <a:r>
              <a:rPr lang="en-US" altLang="ko-KR" dirty="0" smtClean="0"/>
              <a:t>1184r2]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 Ad Hoc Structure Discussion (Broadcom) </a:t>
            </a:r>
          </a:p>
          <a:p>
            <a:pPr marL="0" indent="0"/>
            <a:r>
              <a:rPr lang="en-US" altLang="ko-KR" dirty="0" smtClean="0"/>
              <a:t>[4] </a:t>
            </a:r>
            <a:r>
              <a:rPr lang="en-US" altLang="ko-KR" dirty="0"/>
              <a:t>[</a:t>
            </a:r>
            <a:r>
              <a:rPr lang="en-US" altLang="ko-KR" dirty="0" smtClean="0"/>
              <a:t>14/1009r2] 11ax Functional Requirement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37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16403</TotalTime>
  <Words>2702</Words>
  <Application>Microsoft Macintosh PowerPoint</Application>
  <PresentationFormat>On-screen Show (4:3)</PresentationFormat>
  <Paragraphs>295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Proposed Spec Framework Document  for 11ax considering potential tech features</vt:lpstr>
      <vt:lpstr>Introduction</vt:lpstr>
      <vt:lpstr>Recap: ToC of the 11ac SFD [2]</vt:lpstr>
      <vt:lpstr>Potential tech features for 11ax</vt:lpstr>
      <vt:lpstr>(Proposed) ToC for 11ax SFD</vt:lpstr>
      <vt:lpstr>Meeting the 11ax Func. Req. [4]</vt:lpstr>
      <vt:lpstr>Potential Tech. Requirements for 11ax SFD</vt:lpstr>
      <vt:lpstr>Conclusions</vt:lpstr>
      <vt:lpstr>References</vt:lpstr>
      <vt:lpstr>Ref. - DL OFDMA</vt:lpstr>
      <vt:lpstr>Ref. - UL OFDMA/UL MU-MIMO</vt:lpstr>
      <vt:lpstr>Ref. - OFDM/Outdoor</vt:lpstr>
      <vt:lpstr>Ref. – CCA (1/2)</vt:lpstr>
      <vt:lpstr>Ref. – CCA (2/2)</vt:lpstr>
      <vt:lpstr>Ref. - Energy Efficiency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641</cp:revision>
  <cp:lastPrinted>2014-10-29T08:03:46Z</cp:lastPrinted>
  <dcterms:created xsi:type="dcterms:W3CDTF">2014-04-14T10:59:07Z</dcterms:created>
  <dcterms:modified xsi:type="dcterms:W3CDTF">2014-11-05T16:58:23Z</dcterms:modified>
</cp:coreProperties>
</file>