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325" r:id="rId3"/>
    <p:sldId id="331" r:id="rId4"/>
    <p:sldId id="349" r:id="rId5"/>
    <p:sldId id="356" r:id="rId6"/>
    <p:sldId id="338" r:id="rId7"/>
    <p:sldId id="328" r:id="rId8"/>
    <p:sldId id="294" r:id="rId9"/>
    <p:sldId id="283" r:id="rId10"/>
    <p:sldId id="350" r:id="rId11"/>
    <p:sldId id="351" r:id="rId12"/>
    <p:sldId id="352" r:id="rId13"/>
    <p:sldId id="353" r:id="rId14"/>
    <p:sldId id="354" r:id="rId15"/>
    <p:sldId id="355" r:id="rId1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6B30B04-619E-2C41-A263-AD098B2D7940}">
          <p14:sldIdLst>
            <p14:sldId id="256"/>
            <p14:sldId id="325"/>
            <p14:sldId id="331"/>
            <p14:sldId id="349"/>
            <p14:sldId id="356"/>
            <p14:sldId id="338"/>
            <p14:sldId id="328"/>
            <p14:sldId id="294"/>
            <p14:sldId id="283"/>
            <p14:sldId id="350"/>
            <p14:sldId id="351"/>
            <p14:sldId id="352"/>
            <p14:sldId id="353"/>
            <p14:sldId id="354"/>
            <p14:sldId id="355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 scaleToFitPaper="1"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13" autoAdjust="0"/>
    <p:restoredTop sz="96699" autoAdjust="0"/>
  </p:normalViewPr>
  <p:slideViewPr>
    <p:cSldViewPr>
      <p:cViewPr varScale="1">
        <p:scale>
          <a:sx n="103" d="100"/>
          <a:sy n="103" d="100"/>
        </p:scale>
        <p:origin x="-1904" y="-10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19" d="100"/>
        <a:sy n="219" d="100"/>
      </p:scale>
      <p:origin x="0" y="136"/>
    </p:cViewPr>
  </p:sorterViewPr>
  <p:notesViewPr>
    <p:cSldViewPr>
      <p:cViewPr varScale="1">
        <p:scale>
          <a:sx n="121" d="100"/>
          <a:sy n="121" d="100"/>
        </p:scale>
        <p:origin x="-4872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i-FI" smtClean="0"/>
              <a:t>doc.: IEEE 802.11-14/1447r0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ko-KR" smtClean="0"/>
              <a:t>Nov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i-FI" smtClean="0"/>
              <a:t>doc.: IEEE 802.11-14/1447r0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Nov 2014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fi-FI" smtClean="0"/>
              <a:t>doc.: IEEE 802.11-14/1447r0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ko-KR" smtClean="0"/>
              <a:t>Nov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393C49-7CB8-304D-B874-FDF873AB9A0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216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fi-FI" smtClean="0"/>
              <a:t>doc.: IEEE 802.11-14/1447r0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ko-KR" smtClean="0"/>
              <a:t>Nov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fi-FI" smtClean="0"/>
              <a:t>doc.: IEEE 802.11-14/1447r0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Nov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135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Son, WILUS Institute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Nov 2014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Son, WILUS Institute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 2014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Son, WILUS Institute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 2014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John Son, WILUS Institute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 2014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Son, WILUS Institute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 2014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Son, WILUS Institute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Son, WILUS Institute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Son, WILUS Institute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Nov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802.11-14/1447r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R" smtClean="0"/>
              <a:t>Nov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John Son, WILUS Institute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Proposed Spec Framework Document </a:t>
            </a:r>
            <a:br>
              <a:rPr lang="en-US" dirty="0" smtClean="0"/>
            </a:br>
            <a:r>
              <a:rPr lang="en-US" dirty="0" smtClean="0"/>
              <a:t>for 11ax considering potential tech features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560" y="195200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2014-11-03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42088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8709851"/>
              </p:ext>
            </p:extLst>
          </p:nvPr>
        </p:nvGraphicFramePr>
        <p:xfrm>
          <a:off x="506413" y="3154363"/>
          <a:ext cx="8097837" cy="2535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67" name="Document" r:id="rId4" imgW="8255000" imgH="2692400" progId="Word.Document.8">
                  <p:embed/>
                </p:oleObj>
              </mc:Choice>
              <mc:Fallback>
                <p:oleObj name="Document" r:id="rId4" imgW="8255000" imgH="26924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3" y="3154363"/>
                        <a:ext cx="8097837" cy="2535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84784"/>
            <a:ext cx="7770813" cy="4968552"/>
          </a:xfrm>
        </p:spPr>
        <p:txBody>
          <a:bodyPr>
            <a:normAutofit fontScale="62500" lnSpcReduction="20000"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OFDMA benefits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[1] [10/0317r1] DL-OFDMA for Mixed Clients (Cisco)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[2] [13/0871r0] Discussion on Potential Techniques for HEW (</a:t>
            </a:r>
            <a:r>
              <a:rPr lang="en-US" dirty="0" err="1" smtClean="0"/>
              <a:t>Renesas</a:t>
            </a:r>
            <a:r>
              <a:rPr lang="en-US" dirty="0" smtClean="0"/>
              <a:t> Mobile)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[3] [14/0855r0] Techniques for Short Downlink Frames (Cisco)</a:t>
            </a:r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OFDMA’s efficient </a:t>
            </a:r>
            <a:r>
              <a:rPr lang="en-US" dirty="0"/>
              <a:t>c</a:t>
            </a:r>
            <a:r>
              <a:rPr lang="en-US" dirty="0" smtClean="0"/>
              <a:t>hannel </a:t>
            </a:r>
            <a:r>
              <a:rPr lang="en-US" dirty="0"/>
              <a:t>u</a:t>
            </a:r>
            <a:r>
              <a:rPr lang="en-US" dirty="0" smtClean="0"/>
              <a:t>sages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[4] [13</a:t>
            </a:r>
            <a:r>
              <a:rPr lang="en-US" dirty="0"/>
              <a:t>/</a:t>
            </a:r>
            <a:r>
              <a:rPr lang="en-US" dirty="0" smtClean="0"/>
              <a:t>0539r0] </a:t>
            </a:r>
            <a:r>
              <a:rPr lang="en-US" dirty="0"/>
              <a:t>Efficient Frequency Spectrum </a:t>
            </a:r>
            <a:r>
              <a:rPr lang="en-US" dirty="0" smtClean="0"/>
              <a:t>Utilization (LGE)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[5] [13/1058r0] Efficient wider bandwidth operation (LGE)</a:t>
            </a:r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Technical issues/solutions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[6] [13/1382r0] Discussion on OFDMA in HEW (LGE)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[7] [14/0839r1] Discussion on OFDMA in IEEE 802.11ax (</a:t>
            </a:r>
            <a:r>
              <a:rPr lang="en-US" dirty="0" err="1" smtClean="0"/>
              <a:t>Yonsei</a:t>
            </a:r>
            <a:r>
              <a:rPr lang="en-US" dirty="0" smtClean="0"/>
              <a:t> Univ.)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[8] [14/1208r1] MAC considerations on 802.11ax OFDMA (</a:t>
            </a:r>
            <a:r>
              <a:rPr lang="en-US" dirty="0" err="1" smtClean="0"/>
              <a:t>Yonsei</a:t>
            </a:r>
            <a:r>
              <a:rPr lang="en-US" dirty="0" smtClean="0"/>
              <a:t> Univ.)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[9] [14/1209r1] Multiple RF operation for 802.11ax OFDMA (</a:t>
            </a:r>
            <a:r>
              <a:rPr lang="en-US" dirty="0" err="1" smtClean="0"/>
              <a:t>Yonsei</a:t>
            </a:r>
            <a:r>
              <a:rPr lang="en-US" dirty="0" smtClean="0"/>
              <a:t> Univ.)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[10] [</a:t>
            </a:r>
            <a:r>
              <a:rPr lang="en-US" dirty="0"/>
              <a:t>14/1210r1] HEW PPDU Format for Supporting MIMO-OFDMA (</a:t>
            </a:r>
            <a:r>
              <a:rPr lang="en-US" dirty="0" err="1"/>
              <a:t>Newracom</a:t>
            </a:r>
            <a:r>
              <a:rPr lang="en-US" dirty="0"/>
              <a:t>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[11] [</a:t>
            </a:r>
            <a:r>
              <a:rPr lang="en-US" dirty="0"/>
              <a:t>14/1211r0] </a:t>
            </a:r>
            <a:r>
              <a:rPr lang="en-US" dirty="0" err="1"/>
              <a:t>Ack</a:t>
            </a:r>
            <a:r>
              <a:rPr lang="en-US" dirty="0"/>
              <a:t> Procedure for OFDMA (</a:t>
            </a:r>
            <a:r>
              <a:rPr lang="en-US" dirty="0" err="1"/>
              <a:t>Newracom</a:t>
            </a:r>
            <a:r>
              <a:rPr lang="en-US" dirty="0"/>
              <a:t>)</a:t>
            </a:r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Performance analysis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[12] [</a:t>
            </a:r>
            <a:r>
              <a:rPr lang="en-US" dirty="0"/>
              <a:t>14/0858r1] Analysis on Frequency Selective Multiplexing in WLAN Systems (Samsung)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[13] [</a:t>
            </a:r>
            <a:r>
              <a:rPr lang="en-US" dirty="0"/>
              <a:t>14/1169r2] Comparisons of Simultaneous Downlink Transmissions (</a:t>
            </a:r>
            <a:r>
              <a:rPr lang="en-US" dirty="0" err="1"/>
              <a:t>Interdigital</a:t>
            </a:r>
            <a:r>
              <a:rPr lang="en-US" dirty="0"/>
              <a:t>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[14] [</a:t>
            </a:r>
            <a:r>
              <a:rPr lang="en-US" dirty="0"/>
              <a:t>14/1227r3] OFDMA Performance Analysis (</a:t>
            </a:r>
            <a:r>
              <a:rPr lang="en-US" dirty="0" err="1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John Son, WILUS Institute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 2014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757809"/>
            <a:ext cx="7770813" cy="654967"/>
          </a:xfrm>
        </p:spPr>
        <p:txBody>
          <a:bodyPr/>
          <a:lstStyle/>
          <a:p>
            <a:r>
              <a:rPr lang="en-US" dirty="0" smtClean="0"/>
              <a:t>Ref. - DL OFDMA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536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6792"/>
            <a:ext cx="7770813" cy="4680520"/>
          </a:xfrm>
        </p:spPr>
        <p:txBody>
          <a:bodyPr>
            <a:normAutofit fontScale="77500" lnSpcReduction="20000"/>
          </a:bodyPr>
          <a:lstStyle/>
          <a:p>
            <a:pPr>
              <a:buFont typeface="Arial"/>
              <a:buChar char="•"/>
            </a:pPr>
            <a:r>
              <a:rPr lang="en-US" dirty="0"/>
              <a:t>UL </a:t>
            </a:r>
            <a:r>
              <a:rPr lang="en-US" dirty="0" smtClean="0"/>
              <a:t>MU-MIMO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[1] [</a:t>
            </a:r>
            <a:r>
              <a:rPr lang="en-US" dirty="0"/>
              <a:t>09/0852r0] UL MU-MIMO for 11ac (Qualcomm)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[2] [</a:t>
            </a:r>
            <a:r>
              <a:rPr lang="en-US" dirty="0"/>
              <a:t>09/1036r0] Uplink MU-MIMO sensitivity to power differences and synchronization errors (Qualcomm)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[3] [</a:t>
            </a:r>
            <a:r>
              <a:rPr lang="en-US" dirty="0"/>
              <a:t>13/1388r0] UL MU-MIMO Transmissions (LGE</a:t>
            </a:r>
            <a:r>
              <a:rPr lang="en-US" dirty="0" smtClean="0"/>
              <a:t>)</a:t>
            </a:r>
          </a:p>
          <a:p>
            <a:pPr lvl="1"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 </a:t>
            </a:r>
            <a:r>
              <a:rPr lang="en-US" dirty="0"/>
              <a:t>Technical </a:t>
            </a:r>
            <a:r>
              <a:rPr lang="en-US" dirty="0" smtClean="0"/>
              <a:t>issues</a:t>
            </a:r>
            <a:r>
              <a:rPr lang="en-US" dirty="0"/>
              <a:t>/</a:t>
            </a:r>
            <a:r>
              <a:rPr lang="en-US" dirty="0" smtClean="0"/>
              <a:t>solutions</a:t>
            </a:r>
            <a:endParaRPr lang="en-US" dirty="0"/>
          </a:p>
          <a:p>
            <a:pPr lvl="1">
              <a:buFont typeface="Arial"/>
              <a:buChar char="•"/>
            </a:pPr>
            <a:r>
              <a:rPr lang="en-US" dirty="0" smtClean="0"/>
              <a:t>[4] [</a:t>
            </a:r>
            <a:r>
              <a:rPr lang="en-US" dirty="0"/>
              <a:t>14/0598r0] Uplink multi-user MAC protocol for 11ax (KIT)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[5] [14</a:t>
            </a:r>
            <a:r>
              <a:rPr lang="en-US" dirty="0"/>
              <a:t>/</a:t>
            </a:r>
            <a:r>
              <a:rPr lang="en-US" dirty="0" smtClean="0"/>
              <a:t>0802r0] </a:t>
            </a:r>
            <a:r>
              <a:rPr lang="en-US" dirty="0"/>
              <a:t>Consideration on UL MU </a:t>
            </a:r>
            <a:r>
              <a:rPr lang="en-US" dirty="0" smtClean="0"/>
              <a:t>transmission</a:t>
            </a:r>
            <a:r>
              <a:rPr lang="en-US" dirty="0"/>
              <a:t> </a:t>
            </a:r>
            <a:r>
              <a:rPr lang="en-US" dirty="0" smtClean="0"/>
              <a:t>(LGE)</a:t>
            </a:r>
            <a:endParaRPr lang="en-US" dirty="0"/>
          </a:p>
          <a:p>
            <a:pPr lvl="1">
              <a:buFont typeface="Arial"/>
              <a:buChar char="•"/>
            </a:pPr>
            <a:r>
              <a:rPr lang="en-US" dirty="0" smtClean="0"/>
              <a:t>[6] [14</a:t>
            </a:r>
            <a:r>
              <a:rPr lang="en-US" dirty="0"/>
              <a:t>/</a:t>
            </a:r>
            <a:r>
              <a:rPr lang="en-US" dirty="0" smtClean="0"/>
              <a:t>0818r1] </a:t>
            </a:r>
            <a:r>
              <a:rPr lang="en-US" dirty="0"/>
              <a:t>Synchronization </a:t>
            </a:r>
            <a:r>
              <a:rPr lang="en-US" dirty="0" smtClean="0"/>
              <a:t>Requirements</a:t>
            </a:r>
            <a:r>
              <a:rPr lang="en-US" dirty="0"/>
              <a:t> </a:t>
            </a:r>
            <a:r>
              <a:rPr lang="en-US" dirty="0" smtClean="0"/>
              <a:t>(ZTE)</a:t>
            </a:r>
            <a:endParaRPr lang="en-US" dirty="0"/>
          </a:p>
          <a:p>
            <a:pPr lvl="1">
              <a:buFont typeface="Arial"/>
              <a:buChar char="•"/>
            </a:pPr>
            <a:r>
              <a:rPr lang="en-US" dirty="0" smtClean="0"/>
              <a:t>[7] [</a:t>
            </a:r>
            <a:r>
              <a:rPr lang="en-US" dirty="0"/>
              <a:t>14/1190r2] Frame Exchange Control for Uplink Multi-user transmission (ZTE)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[8] [14/1232r1] On Multi-STA Aggregation Mechanism in 11ax (</a:t>
            </a:r>
            <a:r>
              <a:rPr lang="en-US" dirty="0" err="1" smtClean="0"/>
              <a:t>Newracom</a:t>
            </a:r>
            <a:r>
              <a:rPr lang="en-US" dirty="0" smtClean="0"/>
              <a:t>)</a:t>
            </a:r>
          </a:p>
          <a:p>
            <a:pPr lvl="1"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Code</a:t>
            </a:r>
            <a:r>
              <a:rPr lang="en-US" dirty="0"/>
              <a:t>-based Multiple Access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[9] [14</a:t>
            </a:r>
            <a:r>
              <a:rPr lang="en-US" dirty="0"/>
              <a:t>/</a:t>
            </a:r>
            <a:r>
              <a:rPr lang="en-US" dirty="0" smtClean="0"/>
              <a:t>0616r0] </a:t>
            </a:r>
            <a:r>
              <a:rPr lang="en-US" dirty="0"/>
              <a:t>CSMA/CA </a:t>
            </a:r>
            <a:r>
              <a:rPr lang="en-US" dirty="0" smtClean="0"/>
              <a:t>enhancements</a:t>
            </a:r>
            <a:r>
              <a:rPr lang="en-US" dirty="0"/>
              <a:t> </a:t>
            </a:r>
            <a:r>
              <a:rPr lang="en-US" dirty="0" smtClean="0"/>
              <a:t>(ZTE)</a:t>
            </a:r>
            <a:endParaRPr lang="en-US" dirty="0"/>
          </a:p>
          <a:p>
            <a:pPr lvl="1">
              <a:buFont typeface="Arial"/>
              <a:buChar char="•"/>
            </a:pPr>
            <a:r>
              <a:rPr lang="en-US" dirty="0" smtClean="0"/>
              <a:t>[10] [14</a:t>
            </a:r>
            <a:r>
              <a:rPr lang="en-US" dirty="0"/>
              <a:t>/</a:t>
            </a:r>
            <a:r>
              <a:rPr lang="en-US" dirty="0" smtClean="0"/>
              <a:t>1681r1] </a:t>
            </a:r>
            <a:r>
              <a:rPr lang="en-US" dirty="0"/>
              <a:t>802.11 </a:t>
            </a:r>
            <a:r>
              <a:rPr lang="en-US" dirty="0" err="1"/>
              <a:t>Tgax</a:t>
            </a:r>
            <a:r>
              <a:rPr lang="en-US" dirty="0"/>
              <a:t> PHY Frame Structure Discussion for Enabling New Contention </a:t>
            </a:r>
            <a:r>
              <a:rPr lang="en-US" dirty="0" smtClean="0"/>
              <a:t>Mechanism (ZTE)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John Son, WILUS Institute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 2014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798983"/>
          </a:xfrm>
        </p:spPr>
        <p:txBody>
          <a:bodyPr/>
          <a:lstStyle/>
          <a:p>
            <a:r>
              <a:rPr lang="en-US" dirty="0" smtClean="0"/>
              <a:t>Ref. - UL OFDMA/UL MU-MIMO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778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Ref. - OFDM/Outdoor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dirty="0"/>
              <a:t>OFDM Numerology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[1] [</a:t>
            </a:r>
            <a:r>
              <a:rPr lang="en-US" dirty="0"/>
              <a:t>14/0804r1] Envisioning 11ax PHY Structure – Part I (LGE)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[2] [</a:t>
            </a:r>
            <a:r>
              <a:rPr lang="en-US" dirty="0"/>
              <a:t>14/0801r0] Envisioning 11ax PHY Structure – Part II (LGE)</a:t>
            </a:r>
          </a:p>
          <a:p>
            <a:pPr lvl="1">
              <a:buFont typeface="Arial"/>
              <a:buChar char="•"/>
            </a:pPr>
            <a:r>
              <a:rPr lang="en-US" altLang="ko-KR" dirty="0" smtClean="0"/>
              <a:t>[3] [</a:t>
            </a:r>
            <a:r>
              <a:rPr lang="en-US" altLang="ko-KR" dirty="0"/>
              <a:t>14/1228r0] Issues on 256-FFT per 20MHz (</a:t>
            </a:r>
            <a:r>
              <a:rPr lang="en-US" altLang="ko-KR" dirty="0" err="1"/>
              <a:t>Newracom</a:t>
            </a:r>
            <a:r>
              <a:rPr lang="en-US" altLang="ko-KR" dirty="0"/>
              <a:t>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[4] [</a:t>
            </a:r>
            <a:r>
              <a:rPr lang="en-US" dirty="0"/>
              <a:t>14/1229r1] Dynamic OFDM Symbol Duration (</a:t>
            </a:r>
            <a:r>
              <a:rPr lang="en-US" dirty="0" err="1"/>
              <a:t>MediaTek</a:t>
            </a:r>
            <a:r>
              <a:rPr lang="en-US" dirty="0"/>
              <a:t>)</a:t>
            </a:r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Outdoor Support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[5] [13/0536r0] HEW SG PHY Considerations For Outdoor Environments (LGE)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[6] [13/0843r0] Further evaluation on outdoor Wi-Fi (LGE)</a:t>
            </a:r>
          </a:p>
          <a:p>
            <a:pPr>
              <a:buFont typeface="Arial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John Son, WILUS Institute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6800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Ref. – CCA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84784"/>
            <a:ext cx="7770813" cy="5040560"/>
          </a:xfrm>
        </p:spPr>
        <p:txBody>
          <a:bodyPr>
            <a:normAutofit fontScale="62500" lnSpcReduction="20000"/>
          </a:bodyPr>
          <a:lstStyle/>
          <a:p>
            <a:pPr>
              <a:buFont typeface="Arial"/>
              <a:buChar char="•"/>
            </a:pPr>
            <a:r>
              <a:rPr lang="en-US" altLang="ko-KR" dirty="0" smtClean="0"/>
              <a:t>DSC &amp; DSC simulations</a:t>
            </a:r>
          </a:p>
          <a:p>
            <a:pPr lvl="1">
              <a:buFont typeface="Arial"/>
              <a:buChar char="•"/>
            </a:pPr>
            <a:r>
              <a:rPr lang="en-US" altLang="ko-KR" dirty="0" smtClean="0"/>
              <a:t>[1] [13/1012r4], [2] [13/1290r1], [3] [13/1487r2], [4] [13/1489r5], [5] [14/0045r2], [6] [14/0058r1], [7] [14/0294r0], [8] [14/0382r2], [9] [14/0635r1], [10] [14/0779r2] Dynamic Sensitivity Control (DSP Group)</a:t>
            </a:r>
          </a:p>
          <a:p>
            <a:pPr lvl="1">
              <a:buFont typeface="Arial"/>
              <a:buChar char="•"/>
            </a:pPr>
            <a:r>
              <a:rPr lang="en-US" altLang="ko-KR" dirty="0" smtClean="0"/>
              <a:t>[11] [</a:t>
            </a:r>
            <a:r>
              <a:rPr lang="en-US" altLang="ko-KR" dirty="0"/>
              <a:t>14/0523r0] MAC simulation results for DSC and </a:t>
            </a:r>
            <a:r>
              <a:rPr lang="en-US" altLang="ko-KR" dirty="0" smtClean="0"/>
              <a:t>TPC (Orange)</a:t>
            </a:r>
            <a:endParaRPr lang="en-US" altLang="ko-KR" dirty="0"/>
          </a:p>
          <a:p>
            <a:pPr lvl="1">
              <a:buFont typeface="Arial"/>
              <a:buChar char="•"/>
            </a:pPr>
            <a:r>
              <a:rPr lang="en-US" altLang="ko-KR" dirty="0" smtClean="0"/>
              <a:t>[12] [14/0854r0] DSC and Legacy Coexistence (Sony)</a:t>
            </a:r>
          </a:p>
          <a:p>
            <a:pPr lvl="1">
              <a:buFont typeface="Arial"/>
              <a:buChar char="•"/>
            </a:pPr>
            <a:r>
              <a:rPr lang="en-US" altLang="ko-KR" dirty="0" smtClean="0"/>
              <a:t>[13] [</a:t>
            </a:r>
            <a:r>
              <a:rPr lang="en-US" altLang="ko-KR" dirty="0"/>
              <a:t>14/0868r1] UL &amp; DL DSC and TPC MAC Simulations (Ericsson</a:t>
            </a:r>
            <a:r>
              <a:rPr lang="en-US" altLang="ko-KR" dirty="0" smtClean="0"/>
              <a:t>)</a:t>
            </a:r>
          </a:p>
          <a:p>
            <a:pPr lvl="1">
              <a:buFont typeface="Arial"/>
              <a:buChar char="•"/>
            </a:pPr>
            <a:r>
              <a:rPr lang="en-US" altLang="ko-KR" dirty="0" smtClean="0"/>
              <a:t>[14] [14/1171r1] DSC Simulation Results for Scenario 3 (Sony)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[15] [</a:t>
            </a:r>
            <a:r>
              <a:rPr lang="en-US" dirty="0"/>
              <a:t>14/1207r1] OBSS Reuse mechanism which preserves fairness (Orange</a:t>
            </a:r>
            <a:r>
              <a:rPr lang="en-US" dirty="0" smtClean="0"/>
              <a:t>)</a:t>
            </a:r>
            <a:endParaRPr lang="en-US" altLang="ko-KR" dirty="0" smtClean="0"/>
          </a:p>
          <a:p>
            <a:pPr>
              <a:buFont typeface="Arial"/>
              <a:buChar char="•"/>
            </a:pPr>
            <a:endParaRPr lang="en-US" altLang="ko-KR" dirty="0" smtClean="0"/>
          </a:p>
          <a:p>
            <a:pPr>
              <a:buFont typeface="Arial"/>
              <a:buChar char="•"/>
            </a:pPr>
            <a:r>
              <a:rPr lang="en-US" altLang="ko-KR" dirty="0" smtClean="0"/>
              <a:t>CCA simulations</a:t>
            </a:r>
            <a:endParaRPr lang="en-US" altLang="ko-KR" dirty="0"/>
          </a:p>
          <a:p>
            <a:pPr lvl="1">
              <a:buFont typeface="Arial"/>
              <a:buChar char="•"/>
            </a:pPr>
            <a:r>
              <a:rPr lang="en-US" dirty="0" smtClean="0"/>
              <a:t>[16] [</a:t>
            </a:r>
            <a:r>
              <a:rPr lang="en-US" dirty="0"/>
              <a:t>14/0082r0] Improved Spatial Reuse – Part I (Broadcom)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[17] [</a:t>
            </a:r>
            <a:r>
              <a:rPr lang="en-US" dirty="0"/>
              <a:t>14/</a:t>
            </a:r>
            <a:r>
              <a:rPr lang="en-US" dirty="0" smtClean="0"/>
              <a:t>0083r0</a:t>
            </a:r>
            <a:r>
              <a:rPr lang="en-US" dirty="0"/>
              <a:t>] Improved Spatial Reuse – Part </a:t>
            </a:r>
            <a:r>
              <a:rPr lang="en-US" dirty="0" smtClean="0"/>
              <a:t>II (</a:t>
            </a:r>
            <a:r>
              <a:rPr lang="en-US" dirty="0"/>
              <a:t>Broadcom</a:t>
            </a:r>
            <a:r>
              <a:rPr lang="en-US" dirty="0" smtClean="0"/>
              <a:t>)</a:t>
            </a:r>
          </a:p>
          <a:p>
            <a:pPr lvl="1">
              <a:buFont typeface="Arial"/>
              <a:buChar char="•"/>
            </a:pPr>
            <a:r>
              <a:rPr lang="en-US" altLang="ko-KR" dirty="0" smtClean="0"/>
              <a:t>[18] [</a:t>
            </a:r>
            <a:r>
              <a:rPr lang="en-US" altLang="ko-KR" dirty="0"/>
              <a:t>14/0372r2] System level simulations on I </a:t>
            </a:r>
            <a:r>
              <a:rPr lang="en-US" altLang="ko-KR" dirty="0" err="1"/>
              <a:t>ncreased</a:t>
            </a:r>
            <a:r>
              <a:rPr lang="en-US" altLang="ko-KR" dirty="0"/>
              <a:t> spatial reuse (Marvell</a:t>
            </a:r>
            <a:r>
              <a:rPr lang="en-US" altLang="ko-KR" dirty="0" smtClean="0"/>
              <a:t>)</a:t>
            </a:r>
          </a:p>
          <a:p>
            <a:pPr lvl="1">
              <a:buFont typeface="Arial"/>
              <a:buChar char="•"/>
            </a:pPr>
            <a:r>
              <a:rPr lang="en-US" altLang="ko-KR" dirty="0" smtClean="0"/>
              <a:t>[19] [</a:t>
            </a:r>
            <a:r>
              <a:rPr lang="en-US" altLang="ko-KR" dirty="0"/>
              <a:t>14/0578r0] Residential Scenario CCA/TPC Simulation </a:t>
            </a:r>
            <a:r>
              <a:rPr lang="en-US" altLang="ko-KR" dirty="0" smtClean="0"/>
              <a:t>Discussion (</a:t>
            </a:r>
            <a:r>
              <a:rPr lang="en-US" altLang="ko-KR" dirty="0" err="1" smtClean="0"/>
              <a:t>InterDigital</a:t>
            </a:r>
            <a:r>
              <a:rPr lang="en-US" altLang="ko-KR" dirty="0" smtClean="0"/>
              <a:t>)</a:t>
            </a:r>
          </a:p>
          <a:p>
            <a:pPr lvl="1">
              <a:buFont typeface="Arial"/>
              <a:buChar char="•"/>
            </a:pPr>
            <a:r>
              <a:rPr lang="en-US" altLang="ko-KR" dirty="0" smtClean="0"/>
              <a:t>[20] [</a:t>
            </a:r>
            <a:r>
              <a:rPr lang="en-US" altLang="ko-KR" dirty="0"/>
              <a:t>14/0832r0] Performance Evaluation of OBSS Densification (Intel</a:t>
            </a:r>
            <a:r>
              <a:rPr lang="en-US" altLang="ko-KR" dirty="0" smtClean="0"/>
              <a:t>)</a:t>
            </a:r>
          </a:p>
          <a:p>
            <a:pPr lvl="1">
              <a:buFont typeface="Arial"/>
              <a:buChar char="•"/>
            </a:pPr>
            <a:r>
              <a:rPr lang="en-US" altLang="ko-KR" dirty="0" smtClean="0"/>
              <a:t>[21] [</a:t>
            </a:r>
            <a:r>
              <a:rPr lang="en-US" altLang="ko-KR" dirty="0"/>
              <a:t>14/0833r0] Residential Scenario Sensitivity and Transmit Power Control Simulation Results (</a:t>
            </a:r>
            <a:r>
              <a:rPr lang="en-US" altLang="ko-KR" dirty="0" err="1"/>
              <a:t>InterDigital</a:t>
            </a:r>
            <a:r>
              <a:rPr lang="en-US" altLang="ko-KR" dirty="0" smtClean="0"/>
              <a:t>)</a:t>
            </a:r>
            <a:endParaRPr lang="en-US" altLang="ko-KR" dirty="0"/>
          </a:p>
          <a:p>
            <a:pPr lvl="1">
              <a:buFont typeface="Arial"/>
              <a:buChar char="•"/>
            </a:pPr>
            <a:r>
              <a:rPr lang="en-US" altLang="ko-KR" dirty="0" smtClean="0"/>
              <a:t>[22] [</a:t>
            </a:r>
            <a:r>
              <a:rPr lang="en-US" altLang="ko-KR" dirty="0"/>
              <a:t>14/0846r1] CCA Study in Residential Scenario (Qualcomm</a:t>
            </a:r>
            <a:r>
              <a:rPr lang="en-US" altLang="ko-KR" dirty="0" smtClean="0"/>
              <a:t>)</a:t>
            </a:r>
          </a:p>
          <a:p>
            <a:pPr lvl="1">
              <a:buFont typeface="Arial"/>
              <a:buChar char="•"/>
            </a:pPr>
            <a:r>
              <a:rPr lang="en-US" altLang="ko-KR" dirty="0" smtClean="0"/>
              <a:t>[23] [</a:t>
            </a:r>
            <a:r>
              <a:rPr lang="en-US" altLang="ko-KR" dirty="0"/>
              <a:t>14/0861r0] Impact of CCA adaptation on spatial reuse in dense residential scenario (Nokia)</a:t>
            </a:r>
            <a:endParaRPr lang="en-US" altLang="ko-KR" dirty="0" smtClean="0"/>
          </a:p>
          <a:p>
            <a:pPr lvl="1">
              <a:buFont typeface="Arial"/>
              <a:buChar char="•"/>
            </a:pPr>
            <a:r>
              <a:rPr lang="en-US" altLang="ko-KR" dirty="0" smtClean="0"/>
              <a:t>[24] [</a:t>
            </a:r>
            <a:r>
              <a:rPr lang="en-US" altLang="ko-KR" dirty="0"/>
              <a:t>14/0889r3] </a:t>
            </a:r>
            <a:r>
              <a:rPr lang="en-US" dirty="0"/>
              <a:t>Performance Gains from CCA Optimization (Broadcom)</a:t>
            </a:r>
            <a:endParaRPr lang="en-US" altLang="ko-KR" dirty="0"/>
          </a:p>
          <a:p>
            <a:pPr lvl="1">
              <a:buFont typeface="Arial"/>
              <a:buChar char="•"/>
            </a:pPr>
            <a:r>
              <a:rPr lang="en-US" dirty="0" smtClean="0"/>
              <a:t>[25] [14/1199r1] CCA </a:t>
            </a:r>
            <a:r>
              <a:rPr lang="en-US" dirty="0"/>
              <a:t>Study in Residential Scenario - Part </a:t>
            </a:r>
            <a:r>
              <a:rPr lang="en-US" dirty="0" smtClean="0"/>
              <a:t>2 (Qualcomm)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John Son, WILUS Institute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6579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Ref. – CCA (2/2)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84784"/>
            <a:ext cx="7770813" cy="5040560"/>
          </a:xfrm>
        </p:spPr>
        <p:txBody>
          <a:bodyPr>
            <a:normAutofit fontScale="70000" lnSpcReduction="20000"/>
          </a:bodyPr>
          <a:lstStyle/>
          <a:p>
            <a:pPr>
              <a:buFont typeface="Arial"/>
              <a:buChar char="•"/>
            </a:pPr>
            <a:r>
              <a:rPr lang="en-US" altLang="ko-KR" dirty="0" smtClean="0"/>
              <a:t>CCA measurements</a:t>
            </a:r>
          </a:p>
          <a:p>
            <a:pPr lvl="1">
              <a:buFont typeface="Arial"/>
              <a:buChar char="•"/>
            </a:pPr>
            <a:r>
              <a:rPr lang="en-US" altLang="ko-KR" dirty="0" smtClean="0"/>
              <a:t>[26] [14</a:t>
            </a:r>
            <a:r>
              <a:rPr lang="en-US" altLang="ko-KR" dirty="0"/>
              <a:t>/</a:t>
            </a:r>
            <a:r>
              <a:rPr lang="en-US" altLang="ko-KR" dirty="0" smtClean="0"/>
              <a:t>0629r0] </a:t>
            </a:r>
            <a:r>
              <a:rPr lang="en-US" altLang="ko-KR" dirty="0"/>
              <a:t>Measurements on CCA Thresholds in OBSS </a:t>
            </a:r>
            <a:r>
              <a:rPr lang="en-US" altLang="ko-KR" dirty="0" smtClean="0"/>
              <a:t>Environments (WILUS Institute)</a:t>
            </a:r>
          </a:p>
          <a:p>
            <a:pPr>
              <a:buFont typeface="Arial"/>
              <a:buChar char="•"/>
            </a:pPr>
            <a:endParaRPr lang="en-US" altLang="ko-KR" dirty="0" smtClean="0"/>
          </a:p>
          <a:p>
            <a:pPr>
              <a:buFont typeface="Arial"/>
              <a:buChar char="•"/>
            </a:pPr>
            <a:r>
              <a:rPr lang="en-US" altLang="ko-KR" dirty="0" smtClean="0"/>
              <a:t>BSS </a:t>
            </a:r>
            <a:r>
              <a:rPr lang="en-US" altLang="ko-KR" dirty="0"/>
              <a:t>Color concept </a:t>
            </a:r>
          </a:p>
          <a:p>
            <a:pPr lvl="1">
              <a:buFont typeface="Arial"/>
              <a:buChar char="•"/>
            </a:pPr>
            <a:r>
              <a:rPr lang="en-US" altLang="ko-KR" dirty="0" smtClean="0"/>
              <a:t>[27] [</a:t>
            </a:r>
            <a:r>
              <a:rPr lang="en-US" altLang="ko-KR" dirty="0"/>
              <a:t>13/1207r1] CID 205 BSSID Color Bits (Broadcom)</a:t>
            </a:r>
          </a:p>
          <a:p>
            <a:pPr lvl="1">
              <a:buFont typeface="Arial"/>
              <a:buChar char="•"/>
            </a:pPr>
            <a:r>
              <a:rPr lang="en-US" altLang="ko-KR" dirty="0" smtClean="0"/>
              <a:t>[28] [</a:t>
            </a:r>
            <a:r>
              <a:rPr lang="en-US" altLang="ko-KR" dirty="0"/>
              <a:t>14/0847r1] Further Considerations on Enhanced CCA for 11ax (WILUS Institute</a:t>
            </a:r>
            <a:r>
              <a:rPr lang="en-US" altLang="ko-KR" dirty="0" smtClean="0"/>
              <a:t>)</a:t>
            </a:r>
            <a:endParaRPr lang="en-US" altLang="ko-KR" dirty="0"/>
          </a:p>
          <a:p>
            <a:pPr>
              <a:buFont typeface="Arial"/>
              <a:buChar char="•"/>
            </a:pPr>
            <a:endParaRPr lang="en-US" altLang="ko-KR" dirty="0" smtClean="0"/>
          </a:p>
          <a:p>
            <a:pPr>
              <a:buFont typeface="Arial"/>
              <a:buChar char="•"/>
            </a:pPr>
            <a:r>
              <a:rPr lang="en-US" altLang="ko-KR" dirty="0" smtClean="0"/>
              <a:t>Technical </a:t>
            </a:r>
            <a:r>
              <a:rPr lang="en-US" altLang="ko-KR" dirty="0"/>
              <a:t>i</a:t>
            </a:r>
            <a:r>
              <a:rPr lang="en-US" altLang="ko-KR" dirty="0" smtClean="0"/>
              <a:t>ssues/solutions</a:t>
            </a:r>
          </a:p>
          <a:p>
            <a:pPr lvl="1">
              <a:buFont typeface="Arial"/>
              <a:buChar char="•"/>
            </a:pPr>
            <a:r>
              <a:rPr lang="en-US" altLang="ko-KR" dirty="0" smtClean="0"/>
              <a:t>[29] [</a:t>
            </a:r>
            <a:r>
              <a:rPr lang="en-US" altLang="ko-KR" dirty="0"/>
              <a:t>14/0637r0] Spatial Reuse and Coexistence with Legacy Devices (</a:t>
            </a:r>
            <a:r>
              <a:rPr lang="en-US" altLang="ko-KR" dirty="0" err="1"/>
              <a:t>MediaTek</a:t>
            </a:r>
            <a:r>
              <a:rPr lang="en-US" altLang="ko-KR" dirty="0" smtClean="0"/>
              <a:t>)</a:t>
            </a:r>
          </a:p>
          <a:p>
            <a:pPr lvl="1">
              <a:buFont typeface="Arial"/>
              <a:buChar char="•"/>
            </a:pPr>
            <a:r>
              <a:rPr lang="en-US" altLang="ko-KR" dirty="0" smtClean="0"/>
              <a:t>[30] [</a:t>
            </a:r>
            <a:r>
              <a:rPr lang="en-US" altLang="ko-KR" dirty="0"/>
              <a:t>14/0856r1] Evaluating Dynamic CCA/Receiver Sensitivity Algorithms (Cisco)</a:t>
            </a:r>
          </a:p>
          <a:p>
            <a:pPr lvl="1">
              <a:buFont typeface="Arial"/>
              <a:buChar char="•"/>
            </a:pPr>
            <a:r>
              <a:rPr lang="en-US" altLang="ko-KR" dirty="0" smtClean="0"/>
              <a:t>[31] [14/0872r0] </a:t>
            </a:r>
            <a:r>
              <a:rPr lang="en-US" dirty="0"/>
              <a:t>A Protocol Framework for Dynamic </a:t>
            </a:r>
            <a:r>
              <a:rPr lang="en-US" dirty="0" smtClean="0"/>
              <a:t>CCA (</a:t>
            </a:r>
            <a:r>
              <a:rPr lang="en-US" dirty="0" err="1" smtClean="0"/>
              <a:t>Realtek</a:t>
            </a:r>
            <a:r>
              <a:rPr lang="en-US" dirty="0" smtClean="0"/>
              <a:t>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[32] [14/0880r1] Increased </a:t>
            </a:r>
            <a:r>
              <a:rPr lang="en-US" dirty="0"/>
              <a:t>Network Throughput with TX Channel Width Related CCA and </a:t>
            </a:r>
            <a:r>
              <a:rPr lang="en-US" dirty="0" smtClean="0"/>
              <a:t>Rules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[33] [</a:t>
            </a:r>
            <a:r>
              <a:rPr lang="en-US" dirty="0"/>
              <a:t>14/1225r1] Considerations on CCA for OBSS Operation in 802.11ax (Huawei)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[34] [14/1224r0] Link Aware CCA (Cisco)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[35] [14/1233r2] Adaptive CCA for 11ax (</a:t>
            </a:r>
            <a:r>
              <a:rPr lang="en-US" dirty="0" err="1" smtClean="0"/>
              <a:t>Newracom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John Son, WILUS Institute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325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Ref. - Energy 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PAR discussions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[1] [13/1333r0] Power Efficiency PAR Requirements (</a:t>
            </a:r>
            <a:r>
              <a:rPr lang="en-US" dirty="0" err="1" smtClean="0"/>
              <a:t>Covariants</a:t>
            </a:r>
            <a:r>
              <a:rPr lang="en-US" dirty="0" smtClean="0"/>
              <a:t>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[2] [14/0026r1] thoughts on hew par (Apple)</a:t>
            </a:r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Technical issues/solutions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[3] [14/0352r0] Discussion on power save mode for real time traffic (LGE)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[4] [14/0373r1] Energy Efficiency in HEW (Southeast Univ.)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 smtClean="0"/>
              <a:t>Evaluation Methodologies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[5] [14/0827r3] Energy Efficiency Evaluation Methodology (Apple)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[6] [</a:t>
            </a:r>
            <a:r>
              <a:rPr lang="en-US" dirty="0"/>
              <a:t>14</a:t>
            </a:r>
            <a:r>
              <a:rPr lang="en-US" dirty="0" smtClean="0"/>
              <a:t>/1161r3</a:t>
            </a:r>
            <a:r>
              <a:rPr lang="en-US" dirty="0"/>
              <a:t>] </a:t>
            </a:r>
            <a:r>
              <a:rPr lang="en-US" dirty="0" smtClean="0"/>
              <a:t>Parameters for Power Save Mechanisms </a:t>
            </a:r>
            <a:r>
              <a:rPr lang="en-US" dirty="0"/>
              <a:t>(Apple</a:t>
            </a:r>
            <a:r>
              <a:rPr lang="en-US" dirty="0" smtClean="0"/>
              <a:t>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[7] [</a:t>
            </a:r>
            <a:r>
              <a:rPr lang="en-US" dirty="0"/>
              <a:t>14</a:t>
            </a:r>
            <a:r>
              <a:rPr lang="en-US" dirty="0" smtClean="0"/>
              <a:t>/1162r1] </a:t>
            </a:r>
            <a:r>
              <a:rPr lang="en-US" dirty="0"/>
              <a:t>Energy Efficiency Evaluation Methodology </a:t>
            </a:r>
            <a:r>
              <a:rPr lang="en-US" dirty="0" smtClean="0"/>
              <a:t>Follow Up (</a:t>
            </a:r>
            <a:r>
              <a:rPr lang="en-US" dirty="0"/>
              <a:t>Apple</a:t>
            </a:r>
            <a:r>
              <a:rPr lang="en-US" dirty="0" smtClean="0"/>
              <a:t>)</a:t>
            </a:r>
            <a:endParaRPr lang="en-US" dirty="0"/>
          </a:p>
          <a:p>
            <a:pPr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John Son, WILUS Institute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1626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altLang="ko-KR" dirty="0" err="1" smtClean="0"/>
              <a:t>TGax</a:t>
            </a:r>
            <a:r>
              <a:rPr lang="en-US" altLang="ko-KR" dirty="0" smtClean="0"/>
              <a:t> agreed on the </a:t>
            </a:r>
            <a:r>
              <a:rPr lang="en-US" altLang="ko-KR" dirty="0"/>
              <a:t>timeline [1</a:t>
            </a:r>
            <a:r>
              <a:rPr lang="en-US" altLang="ko-KR" dirty="0" smtClean="0"/>
              <a:t>] that starts SFD discussions from this November meeting.</a:t>
            </a:r>
            <a:endParaRPr lang="en-US" altLang="ko-KR" dirty="0"/>
          </a:p>
          <a:p>
            <a:pPr>
              <a:buFont typeface="Arial"/>
              <a:buChar char="•"/>
            </a:pPr>
            <a:endParaRPr lang="en-US" altLang="ko-KR" dirty="0"/>
          </a:p>
          <a:p>
            <a:pPr>
              <a:buFont typeface="Arial"/>
              <a:buChar char="•"/>
            </a:pPr>
            <a:r>
              <a:rPr lang="en-US" altLang="ko-KR" dirty="0" smtClean="0"/>
              <a:t>We propose </a:t>
            </a:r>
            <a:r>
              <a:rPr lang="en-US" altLang="ko-KR" dirty="0"/>
              <a:t>a</a:t>
            </a:r>
            <a:r>
              <a:rPr lang="en-US" altLang="ko-KR" dirty="0" smtClean="0"/>
              <a:t> skeleton of 11ax SFD considering the previous 11ac SFD[2] and the potential tech features contributed for 11ax.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John Son, WILUS Institute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6102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</a:t>
            </a:r>
            <a:r>
              <a:rPr lang="en-US" dirty="0" err="1" smtClean="0"/>
              <a:t>ToC</a:t>
            </a:r>
            <a:r>
              <a:rPr lang="en-US" dirty="0" smtClean="0"/>
              <a:t> of the 11ac SFD [2]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99764" y="1772816"/>
            <a:ext cx="4680520" cy="2088232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/>
            <a:r>
              <a:rPr lang="en-US" sz="1400" b="0" dirty="0" smtClean="0"/>
              <a:t>1 Definitions</a:t>
            </a:r>
          </a:p>
          <a:p>
            <a:pPr marL="0" indent="0"/>
            <a:r>
              <a:rPr lang="en-US" sz="1400" b="0" dirty="0" smtClean="0"/>
              <a:t>2 Abbreviations and acronyms</a:t>
            </a:r>
          </a:p>
          <a:p>
            <a:pPr marL="0" indent="0"/>
            <a:r>
              <a:rPr lang="en-US" sz="1800" dirty="0" smtClean="0"/>
              <a:t>3 VHT Physical Layer</a:t>
            </a:r>
          </a:p>
          <a:p>
            <a:pPr marL="0" indent="0"/>
            <a:r>
              <a:rPr lang="en-US" sz="1800" dirty="0" smtClean="0"/>
              <a:t>4</a:t>
            </a:r>
            <a:r>
              <a:rPr lang="en-US" sz="1800" dirty="0"/>
              <a:t> </a:t>
            </a:r>
            <a:r>
              <a:rPr lang="en-US" sz="1800" dirty="0" smtClean="0"/>
              <a:t>DL </a:t>
            </a:r>
            <a:r>
              <a:rPr lang="en-US" sz="1800" dirty="0"/>
              <a:t>MU-MIMO and Transmit Beamforming</a:t>
            </a:r>
          </a:p>
          <a:p>
            <a:pPr marL="0" indent="0"/>
            <a:r>
              <a:rPr lang="en-US" sz="1800" dirty="0" smtClean="0"/>
              <a:t>5 </a:t>
            </a:r>
            <a:r>
              <a:rPr lang="en-US" sz="1800" dirty="0"/>
              <a:t>Coexistence</a:t>
            </a:r>
          </a:p>
          <a:p>
            <a:pPr marL="0" indent="0"/>
            <a:r>
              <a:rPr lang="en-US" sz="1800" dirty="0" smtClean="0"/>
              <a:t>6 MAC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ko-KR" smtClean="0"/>
              <a:t>Nov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John Son, WILUS Institute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14" name="Rounded Rectangle 13"/>
          <p:cNvSpPr/>
          <p:nvPr/>
        </p:nvSpPr>
        <p:spPr bwMode="auto">
          <a:xfrm>
            <a:off x="7128284" y="2232603"/>
            <a:ext cx="1547998" cy="287996"/>
          </a:xfrm>
          <a:prstGeom prst="roundRect">
            <a:avLst/>
          </a:prstGeom>
          <a:noFill/>
          <a:ln w="12700" cmpd="sng">
            <a:solidFill>
              <a:srgbClr val="00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DL MU-MIMO</a:t>
            </a:r>
          </a:p>
        </p:txBody>
      </p:sp>
      <p:sp>
        <p:nvSpPr>
          <p:cNvPr id="15" name="Rounded Rectangle 14"/>
          <p:cNvSpPr/>
          <p:nvPr/>
        </p:nvSpPr>
        <p:spPr bwMode="auto">
          <a:xfrm>
            <a:off x="7128284" y="2572694"/>
            <a:ext cx="1547998" cy="287996"/>
          </a:xfrm>
          <a:prstGeom prst="roundRect">
            <a:avLst/>
          </a:prstGeom>
          <a:noFill/>
          <a:ln w="12700" cmpd="sng">
            <a:solidFill>
              <a:srgbClr val="00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Wide BW</a:t>
            </a:r>
          </a:p>
        </p:txBody>
      </p:sp>
      <p:sp>
        <p:nvSpPr>
          <p:cNvPr id="16" name="Rounded Rectangle 15"/>
          <p:cNvSpPr/>
          <p:nvPr/>
        </p:nvSpPr>
        <p:spPr bwMode="auto">
          <a:xfrm>
            <a:off x="7128284" y="2912785"/>
            <a:ext cx="1547998" cy="287996"/>
          </a:xfrm>
          <a:prstGeom prst="roundRect">
            <a:avLst/>
          </a:prstGeom>
          <a:noFill/>
          <a:ln w="12700" cmpd="sng">
            <a:solidFill>
              <a:srgbClr val="00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256 QAM</a:t>
            </a:r>
          </a:p>
        </p:txBody>
      </p:sp>
      <p:sp>
        <p:nvSpPr>
          <p:cNvPr id="17" name="Rounded Rectangle 16"/>
          <p:cNvSpPr/>
          <p:nvPr/>
        </p:nvSpPr>
        <p:spPr bwMode="auto">
          <a:xfrm>
            <a:off x="7128284" y="3252876"/>
            <a:ext cx="1547998" cy="287996"/>
          </a:xfrm>
          <a:prstGeom prst="roundRect">
            <a:avLst/>
          </a:prstGeom>
          <a:noFill/>
          <a:ln w="12700" cmpd="sng">
            <a:solidFill>
              <a:srgbClr val="00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TxBF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simplification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6947394" y="1844824"/>
            <a:ext cx="1873078" cy="360000"/>
          </a:xfrm>
          <a:prstGeom prst="round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11ac </a:t>
            </a:r>
            <a:r>
              <a:rPr lang="en-US" sz="1600" b="1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t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ech</a:t>
            </a:r>
            <a:r>
              <a:rPr kumimoji="0" lang="en-US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features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Rounded Rectangle 25"/>
          <p:cNvSpPr/>
          <p:nvPr/>
        </p:nvSpPr>
        <p:spPr bwMode="auto">
          <a:xfrm>
            <a:off x="368423" y="2348880"/>
            <a:ext cx="1163034" cy="360000"/>
          </a:xfrm>
          <a:prstGeom prst="roundRect">
            <a:avLst/>
          </a:prstGeom>
          <a:noFill/>
          <a:ln w="12700" cmpd="sng">
            <a:solidFill>
              <a:srgbClr val="00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36000" tIns="0" rIns="3600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PHY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Rounded Rectangle 26"/>
          <p:cNvSpPr/>
          <p:nvPr/>
        </p:nvSpPr>
        <p:spPr bwMode="auto">
          <a:xfrm>
            <a:off x="368423" y="2761029"/>
            <a:ext cx="1163034" cy="360000"/>
          </a:xfrm>
          <a:prstGeom prst="roundRect">
            <a:avLst/>
          </a:prstGeom>
          <a:noFill/>
          <a:ln w="12700" cmpd="sng">
            <a:solidFill>
              <a:srgbClr val="00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36000" tIns="0" rIns="3600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MU-MIMO</a:t>
            </a:r>
          </a:p>
        </p:txBody>
      </p:sp>
      <p:sp>
        <p:nvSpPr>
          <p:cNvPr id="28" name="Rounded Rectangle 27"/>
          <p:cNvSpPr/>
          <p:nvPr/>
        </p:nvSpPr>
        <p:spPr bwMode="auto">
          <a:xfrm>
            <a:off x="368423" y="3164268"/>
            <a:ext cx="1163034" cy="360000"/>
          </a:xfrm>
          <a:prstGeom prst="roundRect">
            <a:avLst/>
          </a:prstGeom>
          <a:noFill/>
          <a:ln w="12700" cmpd="sng">
            <a:solidFill>
              <a:srgbClr val="00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36000" tIns="0" rIns="3600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COEX</a:t>
            </a:r>
          </a:p>
        </p:txBody>
      </p:sp>
      <p:sp>
        <p:nvSpPr>
          <p:cNvPr id="29" name="Rounded Rectangle 28"/>
          <p:cNvSpPr/>
          <p:nvPr/>
        </p:nvSpPr>
        <p:spPr bwMode="auto">
          <a:xfrm>
            <a:off x="368423" y="3573016"/>
            <a:ext cx="1163034" cy="360000"/>
          </a:xfrm>
          <a:prstGeom prst="roundRect">
            <a:avLst/>
          </a:prstGeom>
          <a:noFill/>
          <a:ln w="12700" cmpd="sng">
            <a:solidFill>
              <a:srgbClr val="00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36000" tIns="0" rIns="3600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MAC</a:t>
            </a:r>
          </a:p>
        </p:txBody>
      </p:sp>
      <p:sp>
        <p:nvSpPr>
          <p:cNvPr id="30" name="Rounded Rectangle 29"/>
          <p:cNvSpPr/>
          <p:nvPr/>
        </p:nvSpPr>
        <p:spPr bwMode="auto">
          <a:xfrm>
            <a:off x="34626" y="1844824"/>
            <a:ext cx="1873078" cy="360000"/>
          </a:xfrm>
          <a:prstGeom prst="round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11ac</a:t>
            </a:r>
            <a:r>
              <a:rPr kumimoji="0" lang="en-US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Ad Hoc groups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Content Placeholder 2"/>
          <p:cNvSpPr>
            <a:spLocks noGrp="1"/>
          </p:cNvSpPr>
          <p:nvPr>
            <p:ph sz="half" idx="1"/>
          </p:nvPr>
        </p:nvSpPr>
        <p:spPr>
          <a:xfrm>
            <a:off x="817863" y="4365104"/>
            <a:ext cx="7580283" cy="1916853"/>
          </a:xfrm>
        </p:spPr>
        <p:txBody>
          <a:bodyPr>
            <a:norm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800" b="0" dirty="0" smtClean="0"/>
              <a:t>In 11ac SFD, along with mandatory PHY &amp; MAC sections, additional sections were allocated for newly introduced major technical features</a:t>
            </a:r>
          </a:p>
          <a:p>
            <a:pPr marL="285750" indent="-285750">
              <a:buFont typeface="Arial"/>
              <a:buChar char="•"/>
            </a:pPr>
            <a:r>
              <a:rPr lang="en-US" sz="1800" i="1" dirty="0" smtClean="0"/>
              <a:t>Therefore, in order to sketch 11ax SFD skeleton properly, we need to consider potential tech. features for 11ax.</a:t>
            </a:r>
          </a:p>
          <a:p>
            <a:pPr marL="685800" lvl="1">
              <a:buFont typeface="Arial"/>
              <a:buChar char="•"/>
            </a:pPr>
            <a:endParaRPr lang="en-US" sz="1400" b="0" dirty="0" smtClean="0"/>
          </a:p>
        </p:txBody>
      </p:sp>
      <p:sp>
        <p:nvSpPr>
          <p:cNvPr id="18" name="Rounded Rectangle 17"/>
          <p:cNvSpPr/>
          <p:nvPr/>
        </p:nvSpPr>
        <p:spPr bwMode="auto">
          <a:xfrm>
            <a:off x="7128284" y="3592967"/>
            <a:ext cx="1547998" cy="287996"/>
          </a:xfrm>
          <a:prstGeom prst="roundRect">
            <a:avLst/>
          </a:prstGeom>
          <a:noFill/>
          <a:ln w="12700" cmpd="sng">
            <a:solidFill>
              <a:srgbClr val="00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694309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1053976"/>
              </p:ext>
            </p:extLst>
          </p:nvPr>
        </p:nvGraphicFramePr>
        <p:xfrm>
          <a:off x="614784" y="1424528"/>
          <a:ext cx="8227789" cy="423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35889"/>
                <a:gridCol w="2101765"/>
                <a:gridCol w="4490135"/>
              </a:tblGrid>
              <a:tr h="136272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Potential tech features</a:t>
                      </a:r>
                      <a:endParaRPr lang="en-US" sz="1200" b="1" dirty="0"/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High-level</a:t>
                      </a:r>
                      <a:r>
                        <a:rPr lang="en-US" sz="1200" b="1" baseline="0" dirty="0" smtClean="0"/>
                        <a:t> agreement</a:t>
                      </a:r>
                      <a:endParaRPr lang="en-US" sz="1200" b="1" dirty="0"/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On-going</a:t>
                      </a:r>
                      <a:r>
                        <a:rPr lang="en-US" sz="1200" b="1" baseline="0" dirty="0" smtClean="0"/>
                        <a:t> </a:t>
                      </a:r>
                      <a:r>
                        <a:rPr lang="en-US" sz="1200" b="1" dirty="0" smtClean="0"/>
                        <a:t>Discussions </a:t>
                      </a:r>
                      <a:endParaRPr lang="en-US" sz="1200" b="1" dirty="0"/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68136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DL OFDMA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1400" dirty="0" smtClean="0"/>
                        <a:t>Support DL OFDMA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6213" indent="-176213">
                        <a:buFont typeface="Arial"/>
                        <a:buChar char="•"/>
                      </a:pPr>
                      <a:r>
                        <a:rPr lang="en-US" sz="1200" dirty="0" smtClean="0"/>
                        <a:t>Granularity of sub-channel BW</a:t>
                      </a:r>
                      <a:endParaRPr lang="en-US" sz="1200" dirty="0"/>
                    </a:p>
                    <a:p>
                      <a:pPr marL="176213" indent="-176213">
                        <a:buFont typeface="Arial"/>
                        <a:buChar char="•"/>
                      </a:pPr>
                      <a:r>
                        <a:rPr lang="en-US" sz="1200" dirty="0" smtClean="0"/>
                        <a:t>Signaling of STA</a:t>
                      </a:r>
                      <a:r>
                        <a:rPr lang="en-US" sz="1200" baseline="0" dirty="0" smtClean="0"/>
                        <a:t> &amp; sub-</a:t>
                      </a:r>
                      <a:r>
                        <a:rPr lang="en-US" sz="1200" dirty="0" smtClean="0"/>
                        <a:t>CH</a:t>
                      </a:r>
                      <a:endParaRPr lang="en-US" sz="1200" dirty="0"/>
                    </a:p>
                    <a:p>
                      <a:pPr marL="176213" indent="-176213">
                        <a:buFont typeface="Arial"/>
                        <a:buChar char="•"/>
                      </a:pPr>
                      <a:r>
                        <a:rPr lang="en-US" sz="1200" dirty="0" smtClean="0"/>
                        <a:t>ACK procedure</a:t>
                      </a:r>
                      <a:endParaRPr lang="en-US" sz="1200" dirty="0"/>
                    </a:p>
                    <a:p>
                      <a:pPr marL="176213" indent="-176213">
                        <a:buFont typeface="Arial"/>
                        <a:buChar char="•"/>
                      </a:pPr>
                      <a:r>
                        <a:rPr lang="en-US" sz="1200" dirty="0" smtClean="0"/>
                        <a:t>Multiple</a:t>
                      </a:r>
                      <a:r>
                        <a:rPr lang="en-US" sz="1200" baseline="0" dirty="0" smtClean="0"/>
                        <a:t> CH extension rules</a:t>
                      </a:r>
                      <a:endParaRPr lang="en-US" sz="1200" dirty="0"/>
                    </a:p>
                    <a:p>
                      <a:pPr marL="176213" indent="-176213">
                        <a:buFont typeface="Arial"/>
                        <a:buChar char="•"/>
                      </a:pPr>
                      <a:r>
                        <a:rPr lang="en-US" sz="1200" dirty="0" smtClean="0"/>
                        <a:t>OFDM symbol</a:t>
                      </a:r>
                      <a:r>
                        <a:rPr lang="en-US" sz="1200" baseline="0" dirty="0" smtClean="0"/>
                        <a:t> alignment between sub-CHs</a:t>
                      </a:r>
                      <a:endParaRPr lang="en-US" sz="1200" dirty="0"/>
                    </a:p>
                  </a:txBody>
                  <a:tcPr anchor="ctr"/>
                </a:tc>
              </a:tr>
              <a:tr h="504207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UL</a:t>
                      </a:r>
                      <a:r>
                        <a:rPr lang="en-US" sz="1400" b="1" baseline="0" dirty="0" smtClean="0"/>
                        <a:t> OFDMA/</a:t>
                      </a:r>
                    </a:p>
                    <a:p>
                      <a:r>
                        <a:rPr lang="en-US" sz="1400" b="1" baseline="0" dirty="0" smtClean="0"/>
                        <a:t>UL MU-MIMO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6213" indent="-176213">
                        <a:buFont typeface="Arial"/>
                        <a:buChar char="•"/>
                      </a:pPr>
                      <a:r>
                        <a:rPr lang="en-US" sz="1200" dirty="0" smtClean="0"/>
                        <a:t>Frequency, Time, Power</a:t>
                      </a:r>
                      <a:r>
                        <a:rPr lang="en-US" sz="1200" baseline="0" dirty="0" smtClean="0"/>
                        <a:t> Synchronization</a:t>
                      </a:r>
                      <a:endParaRPr lang="en-US" sz="1200" dirty="0"/>
                    </a:p>
                    <a:p>
                      <a:pPr marL="176213" indent="-176213">
                        <a:buFont typeface="Arial"/>
                        <a:buChar char="•"/>
                      </a:pPr>
                      <a:r>
                        <a:rPr lang="en-US" sz="1200" dirty="0" smtClean="0"/>
                        <a:t>Scheduling/Signaling</a:t>
                      </a:r>
                      <a:endParaRPr lang="en-US" sz="1200" dirty="0"/>
                    </a:p>
                    <a:p>
                      <a:pPr marL="176213" indent="-176213">
                        <a:buFont typeface="Arial"/>
                        <a:buChar char="•"/>
                      </a:pPr>
                      <a:r>
                        <a:rPr lang="en-US" sz="1200" dirty="0" smtClean="0"/>
                        <a:t>CCA &amp; Legacy coexistence</a:t>
                      </a:r>
                      <a:endParaRPr lang="en-US" sz="1200" dirty="0"/>
                    </a:p>
                  </a:txBody>
                  <a:tcPr anchor="ctr"/>
                </a:tc>
              </a:tr>
              <a:tr h="585932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OFDM/Outdoor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1400" baseline="0" dirty="0" smtClean="0"/>
                        <a:t>Support 256 FFT </a:t>
                      </a:r>
                      <a:r>
                        <a:rPr lang="en-US" sz="1400" baseline="0" dirty="0" smtClean="0"/>
                        <a:t>on 20MHz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6213" indent="-176213">
                        <a:buFont typeface="Arial"/>
                        <a:buChar char="•"/>
                      </a:pPr>
                      <a:r>
                        <a:rPr lang="en-US" sz="1200" dirty="0" smtClean="0"/>
                        <a:t>CP length options for Outdoor</a:t>
                      </a:r>
                      <a:r>
                        <a:rPr lang="en-US" sz="1200" baseline="0" dirty="0" smtClean="0"/>
                        <a:t> support</a:t>
                      </a:r>
                      <a:endParaRPr lang="en-US" sz="1200" dirty="0"/>
                    </a:p>
                    <a:p>
                      <a:pPr marL="176213" indent="-176213">
                        <a:buFont typeface="Arial"/>
                        <a:buChar char="•"/>
                      </a:pPr>
                      <a:r>
                        <a:rPr lang="en-US" sz="1200" dirty="0" smtClean="0"/>
                        <a:t>Signaling of OFDM</a:t>
                      </a:r>
                      <a:r>
                        <a:rPr lang="en-US" sz="1200" baseline="0" dirty="0" smtClean="0"/>
                        <a:t> symbol duration &amp; CP lengths</a:t>
                      </a:r>
                      <a:endParaRPr lang="en-US" sz="1200" dirty="0"/>
                    </a:p>
                    <a:p>
                      <a:pPr marL="176213" indent="-176213">
                        <a:buFont typeface="Arial"/>
                        <a:buChar char="•"/>
                      </a:pPr>
                      <a:r>
                        <a:rPr lang="en-US" sz="1200" dirty="0" smtClean="0"/>
                        <a:t>Coping</a:t>
                      </a:r>
                      <a:r>
                        <a:rPr lang="en-US" sz="1200" baseline="0" dirty="0" smtClean="0"/>
                        <a:t> with </a:t>
                      </a:r>
                      <a:r>
                        <a:rPr lang="en-US" sz="1200" dirty="0" smtClean="0"/>
                        <a:t>outdoor</a:t>
                      </a:r>
                      <a:r>
                        <a:rPr lang="en-US" sz="1200" baseline="0" dirty="0" smtClean="0"/>
                        <a:t> channel variations</a:t>
                      </a:r>
                      <a:endParaRPr lang="en-US" sz="1200" dirty="0"/>
                    </a:p>
                    <a:p>
                      <a:pPr marL="176213" indent="-176213">
                        <a:buFont typeface="Arial"/>
                        <a:buChar char="•"/>
                      </a:pPr>
                      <a:r>
                        <a:rPr lang="en-US" sz="1200" dirty="0" smtClean="0"/>
                        <a:t>Legacy coexistence</a:t>
                      </a:r>
                      <a:endParaRPr lang="en-US" sz="1200" dirty="0"/>
                    </a:p>
                  </a:txBody>
                  <a:tcPr anchor="ctr"/>
                </a:tc>
              </a:tr>
              <a:tr h="68136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CCA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1400" dirty="0" smtClean="0"/>
                        <a:t>Support increased CCA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6213" indent="-176213">
                        <a:buFont typeface="Arial"/>
                        <a:buChar char="•"/>
                      </a:pPr>
                      <a:r>
                        <a:rPr lang="en-US" sz="1200" dirty="0" smtClean="0"/>
                        <a:t>Dynamic</a:t>
                      </a:r>
                      <a:r>
                        <a:rPr lang="en-US" sz="1200" baseline="0" dirty="0" smtClean="0"/>
                        <a:t> vs. Static/ Per-BSS vs. Per-STA/ </a:t>
                      </a:r>
                      <a:br>
                        <a:rPr lang="en-US" sz="1200" baseline="0" dirty="0" smtClean="0"/>
                      </a:br>
                      <a:r>
                        <a:rPr lang="en-US" sz="1200" baseline="0" dirty="0" smtClean="0"/>
                        <a:t>Per-Link vs. Per-Packet CCA changes</a:t>
                      </a:r>
                    </a:p>
                    <a:p>
                      <a:pPr marL="176213" indent="-176213">
                        <a:buFont typeface="Arial"/>
                        <a:buChar char="•"/>
                      </a:pPr>
                      <a:r>
                        <a:rPr lang="en-US" sz="1200" baseline="0" dirty="0" smtClean="0"/>
                        <a:t>Use with </a:t>
                      </a:r>
                      <a:r>
                        <a:rPr lang="en-US" sz="1200" dirty="0" smtClean="0"/>
                        <a:t>Transmit</a:t>
                      </a:r>
                      <a:r>
                        <a:rPr lang="en-US" sz="1200" baseline="0" dirty="0" smtClean="0"/>
                        <a:t> Power Control</a:t>
                      </a:r>
                      <a:endParaRPr lang="en-US" sz="1200" dirty="0"/>
                    </a:p>
                    <a:p>
                      <a:pPr marL="176213" indent="-176213">
                        <a:buFont typeface="Arial"/>
                        <a:buChar char="•"/>
                      </a:pPr>
                      <a:r>
                        <a:rPr lang="en-US" sz="1200" baseline="0" dirty="0" smtClean="0"/>
                        <a:t>Adoption of 11ah’s BSS color</a:t>
                      </a:r>
                    </a:p>
                    <a:p>
                      <a:pPr marL="176213" indent="-176213">
                        <a:buFont typeface="Arial"/>
                        <a:buChar char="•"/>
                      </a:pPr>
                      <a:r>
                        <a:rPr lang="en-US" sz="1200" baseline="0" dirty="0" smtClean="0"/>
                        <a:t>Legacy fairness</a:t>
                      </a:r>
                    </a:p>
                    <a:p>
                      <a:pPr marL="176213" indent="-176213">
                        <a:buFont typeface="Arial"/>
                        <a:buChar char="•"/>
                      </a:pPr>
                      <a:r>
                        <a:rPr lang="en-US" sz="1200" baseline="0" dirty="0" smtClean="0"/>
                        <a:t>Interference mitigation</a:t>
                      </a:r>
                    </a:p>
                  </a:txBody>
                  <a:tcPr anchor="ctr"/>
                </a:tc>
              </a:tr>
              <a:tr h="136272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Energy </a:t>
                      </a:r>
                      <a:r>
                        <a:rPr lang="en-US" sz="1400" b="1" baseline="0" dirty="0" smtClean="0"/>
                        <a:t>Efficiency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6213" indent="-176213">
                        <a:buFont typeface="Arial"/>
                        <a:buChar char="•"/>
                      </a:pPr>
                      <a:r>
                        <a:rPr lang="en-US" sz="1200" baseline="0" dirty="0" smtClean="0"/>
                        <a:t>Power save model for real time traffic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51520" y="685801"/>
            <a:ext cx="8640960" cy="726976"/>
          </a:xfrm>
        </p:spPr>
        <p:txBody>
          <a:bodyPr/>
          <a:lstStyle/>
          <a:p>
            <a:r>
              <a:rPr lang="en-US" dirty="0" smtClean="0"/>
              <a:t>Potential tech features for 11ax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01078" y="5720671"/>
            <a:ext cx="8547894" cy="66864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/>
              <a:buChar char="•"/>
            </a:pPr>
            <a:r>
              <a:rPr lang="en-US" sz="1800" dirty="0" smtClean="0"/>
              <a:t>Among the various tech contributions, we think that the above features are actively discussed in 11ax (</a:t>
            </a:r>
            <a:r>
              <a:rPr lang="en-US" sz="1800" i="1" dirty="0" smtClean="0"/>
              <a:t>see per-feature references at the end of this slide</a:t>
            </a:r>
            <a:r>
              <a:rPr lang="en-US" sz="1800" dirty="0" smtClean="0"/>
              <a:t>)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5645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(Proposed) </a:t>
            </a:r>
            <a:r>
              <a:rPr lang="en-US" dirty="0" err="1" smtClean="0"/>
              <a:t>ToC</a:t>
            </a:r>
            <a:r>
              <a:rPr lang="en-US" dirty="0" smtClean="0"/>
              <a:t> for 11ax SFD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31840" y="1772816"/>
            <a:ext cx="2520280" cy="2088232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/>
            <a:r>
              <a:rPr lang="en-US" sz="1400" b="0" dirty="0" smtClean="0"/>
              <a:t>1 Definitions</a:t>
            </a:r>
          </a:p>
          <a:p>
            <a:pPr marL="0" indent="0"/>
            <a:r>
              <a:rPr lang="en-US" sz="1400" b="0" dirty="0" smtClean="0"/>
              <a:t>2 Abbreviations and acronyms</a:t>
            </a:r>
          </a:p>
          <a:p>
            <a:pPr marL="0" indent="0"/>
            <a:r>
              <a:rPr lang="en-US" sz="1800" dirty="0" smtClean="0"/>
              <a:t>3 HE Physical Layer</a:t>
            </a:r>
          </a:p>
          <a:p>
            <a:pPr marL="0" indent="0"/>
            <a:r>
              <a:rPr lang="en-US" sz="1800" dirty="0" smtClean="0"/>
              <a:t>4</a:t>
            </a:r>
            <a:r>
              <a:rPr lang="en-US" sz="1800" dirty="0"/>
              <a:t> </a:t>
            </a:r>
            <a:r>
              <a:rPr lang="en-US" sz="1800" dirty="0" smtClean="0"/>
              <a:t>Multi User Support</a:t>
            </a:r>
            <a:endParaRPr lang="en-US" sz="1800" dirty="0"/>
          </a:p>
          <a:p>
            <a:pPr marL="0" indent="0"/>
            <a:r>
              <a:rPr lang="en-US" sz="1800" dirty="0" smtClean="0"/>
              <a:t>5 Coexistence</a:t>
            </a:r>
            <a:endParaRPr lang="en-US" sz="1800" dirty="0"/>
          </a:p>
          <a:p>
            <a:pPr marL="0" indent="0"/>
            <a:r>
              <a:rPr lang="en-US" sz="1800" dirty="0" smtClean="0"/>
              <a:t>6 MAC Layer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ko-KR" smtClean="0"/>
              <a:t>Nov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John Son, WILUS Institute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14" name="Rounded Rectangle 13"/>
          <p:cNvSpPr/>
          <p:nvPr/>
        </p:nvSpPr>
        <p:spPr bwMode="auto">
          <a:xfrm>
            <a:off x="6985138" y="2160555"/>
            <a:ext cx="1547998" cy="359996"/>
          </a:xfrm>
          <a:prstGeom prst="roundRect">
            <a:avLst/>
          </a:prstGeom>
          <a:noFill/>
          <a:ln w="19050" cmpd="sng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36000" tIns="0" rIns="3600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DL </a:t>
            </a:r>
            <a:r>
              <a:rPr lang="en-US" sz="14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OFDMA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6985138" y="2572698"/>
            <a:ext cx="1547998" cy="359996"/>
          </a:xfrm>
          <a:prstGeom prst="roundRect">
            <a:avLst/>
          </a:prstGeom>
          <a:noFill/>
          <a:ln w="19050" cmpd="sng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36000" tIns="0" rIns="3600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UL OFDMA/</a:t>
            </a:r>
            <a:b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</a:b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UL MU-MIMO</a:t>
            </a:r>
          </a:p>
        </p:txBody>
      </p:sp>
      <p:sp>
        <p:nvSpPr>
          <p:cNvPr id="16" name="Rounded Rectangle 15"/>
          <p:cNvSpPr/>
          <p:nvPr/>
        </p:nvSpPr>
        <p:spPr bwMode="auto">
          <a:xfrm>
            <a:off x="6985138" y="2984797"/>
            <a:ext cx="1547998" cy="359996"/>
          </a:xfrm>
          <a:prstGeom prst="roundRect">
            <a:avLst/>
          </a:prstGeom>
          <a:noFill/>
          <a:ln w="19050" cmpd="sng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36000" tIns="0" rIns="3600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OFDM/Outdoor</a:t>
            </a:r>
          </a:p>
        </p:txBody>
      </p:sp>
      <p:sp>
        <p:nvSpPr>
          <p:cNvPr id="17" name="Rounded Rectangle 16"/>
          <p:cNvSpPr/>
          <p:nvPr/>
        </p:nvSpPr>
        <p:spPr bwMode="auto">
          <a:xfrm>
            <a:off x="6985138" y="3396896"/>
            <a:ext cx="1547998" cy="359996"/>
          </a:xfrm>
          <a:prstGeom prst="roundRect">
            <a:avLst/>
          </a:prstGeom>
          <a:noFill/>
          <a:ln w="19050" cmpd="sng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36000" tIns="0" rIns="3600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CCA</a:t>
            </a:r>
          </a:p>
        </p:txBody>
      </p:sp>
      <p:sp>
        <p:nvSpPr>
          <p:cNvPr id="20" name="Rounded Rectangle 19"/>
          <p:cNvSpPr/>
          <p:nvPr/>
        </p:nvSpPr>
        <p:spPr bwMode="auto">
          <a:xfrm>
            <a:off x="6804248" y="1700808"/>
            <a:ext cx="1873078" cy="360000"/>
          </a:xfrm>
          <a:prstGeom prst="round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(Potential)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11ax </a:t>
            </a:r>
            <a:r>
              <a:rPr lang="en-US" sz="1600" b="1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t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ech</a:t>
            </a:r>
            <a:r>
              <a:rPr kumimoji="0" lang="en-US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features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Rounded Rectangle 25"/>
          <p:cNvSpPr/>
          <p:nvPr/>
        </p:nvSpPr>
        <p:spPr bwMode="auto">
          <a:xfrm>
            <a:off x="598304" y="2348880"/>
            <a:ext cx="1279337" cy="360000"/>
          </a:xfrm>
          <a:prstGeom prst="roundRect">
            <a:avLst/>
          </a:prstGeom>
          <a:noFill/>
          <a:ln w="19050" cmpd="sng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36000" tIns="0" rIns="3600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PHY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Rounded Rectangle 26"/>
          <p:cNvSpPr/>
          <p:nvPr/>
        </p:nvSpPr>
        <p:spPr bwMode="auto">
          <a:xfrm>
            <a:off x="598304" y="2761029"/>
            <a:ext cx="1279337" cy="360000"/>
          </a:xfrm>
          <a:prstGeom prst="roundRect">
            <a:avLst/>
          </a:prstGeom>
          <a:noFill/>
          <a:ln w="19050" cmpd="sng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36000" tIns="0" rIns="3600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Multiuser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Rounded Rectangle 27"/>
          <p:cNvSpPr/>
          <p:nvPr/>
        </p:nvSpPr>
        <p:spPr bwMode="auto">
          <a:xfrm>
            <a:off x="598304" y="3164268"/>
            <a:ext cx="1279337" cy="360000"/>
          </a:xfrm>
          <a:prstGeom prst="roundRect">
            <a:avLst/>
          </a:prstGeom>
          <a:noFill/>
          <a:ln w="19050" cmpd="sng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36000" tIns="0" rIns="3600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Spatial Reuse</a:t>
            </a:r>
          </a:p>
        </p:txBody>
      </p:sp>
      <p:sp>
        <p:nvSpPr>
          <p:cNvPr id="29" name="Rounded Rectangle 28"/>
          <p:cNvSpPr/>
          <p:nvPr/>
        </p:nvSpPr>
        <p:spPr bwMode="auto">
          <a:xfrm>
            <a:off x="598304" y="3573016"/>
            <a:ext cx="1279337" cy="360000"/>
          </a:xfrm>
          <a:prstGeom prst="roundRect">
            <a:avLst/>
          </a:prstGeom>
          <a:noFill/>
          <a:ln w="19050" cmpd="sng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36000" tIns="0" rIns="3600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MAC</a:t>
            </a:r>
          </a:p>
        </p:txBody>
      </p:sp>
      <p:sp>
        <p:nvSpPr>
          <p:cNvPr id="30" name="Rounded Rectangle 29"/>
          <p:cNvSpPr/>
          <p:nvPr/>
        </p:nvSpPr>
        <p:spPr bwMode="auto">
          <a:xfrm>
            <a:off x="322658" y="1844864"/>
            <a:ext cx="1873078" cy="360000"/>
          </a:xfrm>
          <a:prstGeom prst="round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(Potential)</a:t>
            </a:r>
            <a:r>
              <a:rPr kumimoji="0" lang="en-US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11ax</a:t>
            </a:r>
            <a:r>
              <a:rPr kumimoji="0" lang="en-US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Ad Hoc groups</a:t>
            </a:r>
          </a:p>
        </p:txBody>
      </p:sp>
      <p:sp>
        <p:nvSpPr>
          <p:cNvPr id="31" name="Content Placeholder 2"/>
          <p:cNvSpPr>
            <a:spLocks noGrp="1"/>
          </p:cNvSpPr>
          <p:nvPr>
            <p:ph sz="half" idx="1"/>
          </p:nvPr>
        </p:nvSpPr>
        <p:spPr>
          <a:xfrm>
            <a:off x="817863" y="4869160"/>
            <a:ext cx="7580283" cy="1412797"/>
          </a:xfrm>
        </p:spPr>
        <p:txBody>
          <a:bodyPr>
            <a:norm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800" b="0" dirty="0" smtClean="0"/>
              <a:t>By considering the </a:t>
            </a:r>
            <a:r>
              <a:rPr lang="en-US" sz="1800" b="0" dirty="0"/>
              <a:t>potential tech </a:t>
            </a:r>
            <a:r>
              <a:rPr lang="en-US" sz="1800" b="0" dirty="0" smtClean="0"/>
              <a:t>features in the previous slide and the ad </a:t>
            </a:r>
            <a:r>
              <a:rPr lang="en-US" sz="1800" b="0" dirty="0"/>
              <a:t>h</a:t>
            </a:r>
            <a:r>
              <a:rPr lang="en-US" sz="1800" b="0" dirty="0" smtClean="0"/>
              <a:t>oc group structure discussion in [3], we propose the above </a:t>
            </a:r>
            <a:r>
              <a:rPr lang="en-US" sz="1800" b="0" dirty="0" err="1" smtClean="0"/>
              <a:t>ToC</a:t>
            </a:r>
            <a:r>
              <a:rPr lang="en-US" sz="1800" b="0" dirty="0" smtClean="0"/>
              <a:t> for the 11ax Spec Framework Document.</a:t>
            </a:r>
          </a:p>
        </p:txBody>
      </p:sp>
      <p:sp>
        <p:nvSpPr>
          <p:cNvPr id="18" name="Rounded Rectangle 17"/>
          <p:cNvSpPr/>
          <p:nvPr/>
        </p:nvSpPr>
        <p:spPr bwMode="auto">
          <a:xfrm>
            <a:off x="6985138" y="3808995"/>
            <a:ext cx="1547998" cy="359996"/>
          </a:xfrm>
          <a:prstGeom prst="roundRect">
            <a:avLst/>
          </a:prstGeom>
          <a:noFill/>
          <a:ln w="19050" cmpd="sng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36000" tIns="0" rIns="3600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Energy Efficiency</a:t>
            </a:r>
          </a:p>
        </p:txBody>
      </p:sp>
      <p:sp>
        <p:nvSpPr>
          <p:cNvPr id="19" name="Rounded Rectangle 18"/>
          <p:cNvSpPr/>
          <p:nvPr/>
        </p:nvSpPr>
        <p:spPr bwMode="auto">
          <a:xfrm>
            <a:off x="6985138" y="4221092"/>
            <a:ext cx="1547998" cy="359996"/>
          </a:xfrm>
          <a:prstGeom prst="roundRect">
            <a:avLst/>
          </a:prstGeom>
          <a:noFill/>
          <a:ln w="19050" cmpd="sng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36000" tIns="0" rIns="3600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…</a:t>
            </a:r>
          </a:p>
        </p:txBody>
      </p:sp>
      <p:cxnSp>
        <p:nvCxnSpPr>
          <p:cNvPr id="21" name="Straight Arrow Connector 20"/>
          <p:cNvCxnSpPr>
            <a:stCxn id="14" idx="1"/>
          </p:cNvCxnSpPr>
          <p:nvPr/>
        </p:nvCxnSpPr>
        <p:spPr bwMode="auto">
          <a:xfrm flipH="1">
            <a:off x="5652120" y="2340553"/>
            <a:ext cx="1333018" cy="22435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sm" len="med"/>
          </a:ln>
          <a:effectLst/>
        </p:spPr>
      </p:cxnSp>
      <p:cxnSp>
        <p:nvCxnSpPr>
          <p:cNvPr id="24" name="Straight Arrow Connector 23"/>
          <p:cNvCxnSpPr>
            <a:stCxn id="14" idx="1"/>
          </p:cNvCxnSpPr>
          <p:nvPr/>
        </p:nvCxnSpPr>
        <p:spPr bwMode="auto">
          <a:xfrm flipH="1">
            <a:off x="5652120" y="2340553"/>
            <a:ext cx="1333018" cy="58439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sm" len="med"/>
          </a:ln>
          <a:effectLst/>
        </p:spPr>
      </p:cxnSp>
      <p:cxnSp>
        <p:nvCxnSpPr>
          <p:cNvPr id="32" name="Straight Arrow Connector 31"/>
          <p:cNvCxnSpPr>
            <a:stCxn id="15" idx="1"/>
          </p:cNvCxnSpPr>
          <p:nvPr/>
        </p:nvCxnSpPr>
        <p:spPr bwMode="auto">
          <a:xfrm flipH="1">
            <a:off x="5652120" y="2752696"/>
            <a:ext cx="1333018" cy="17224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sm" len="med"/>
          </a:ln>
          <a:effectLst/>
        </p:spPr>
      </p:cxnSp>
      <p:cxnSp>
        <p:nvCxnSpPr>
          <p:cNvPr id="33" name="Straight Arrow Connector 32"/>
          <p:cNvCxnSpPr>
            <a:stCxn id="16" idx="1"/>
          </p:cNvCxnSpPr>
          <p:nvPr/>
        </p:nvCxnSpPr>
        <p:spPr bwMode="auto">
          <a:xfrm flipH="1" flipV="1">
            <a:off x="5652120" y="2564904"/>
            <a:ext cx="1333018" cy="59989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sm" len="med"/>
          </a:ln>
          <a:effectLst/>
        </p:spPr>
      </p:cxnSp>
      <p:cxnSp>
        <p:nvCxnSpPr>
          <p:cNvPr id="34" name="Straight Arrow Connector 33"/>
          <p:cNvCxnSpPr>
            <a:stCxn id="17" idx="1"/>
          </p:cNvCxnSpPr>
          <p:nvPr/>
        </p:nvCxnSpPr>
        <p:spPr bwMode="auto">
          <a:xfrm flipH="1" flipV="1">
            <a:off x="5652120" y="3212976"/>
            <a:ext cx="1333018" cy="36391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sm" len="med"/>
          </a:ln>
          <a:effectLst/>
        </p:spPr>
      </p:cxnSp>
      <p:cxnSp>
        <p:nvCxnSpPr>
          <p:cNvPr id="36" name="Straight Arrow Connector 35"/>
          <p:cNvCxnSpPr>
            <a:stCxn id="18" idx="1"/>
          </p:cNvCxnSpPr>
          <p:nvPr/>
        </p:nvCxnSpPr>
        <p:spPr bwMode="auto">
          <a:xfrm flipH="1" flipV="1">
            <a:off x="5652120" y="3645024"/>
            <a:ext cx="1333018" cy="34396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sm" len="med"/>
          </a:ln>
          <a:effectLst/>
        </p:spPr>
      </p:cxnSp>
      <p:cxnSp>
        <p:nvCxnSpPr>
          <p:cNvPr id="39" name="Straight Arrow Connector 38"/>
          <p:cNvCxnSpPr>
            <a:stCxn id="14" idx="1"/>
          </p:cNvCxnSpPr>
          <p:nvPr/>
        </p:nvCxnSpPr>
        <p:spPr bwMode="auto">
          <a:xfrm flipH="1">
            <a:off x="5652120" y="2340553"/>
            <a:ext cx="1333018" cy="130447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sm" len="med"/>
          </a:ln>
          <a:effectLst/>
        </p:spPr>
      </p:cxnSp>
      <p:cxnSp>
        <p:nvCxnSpPr>
          <p:cNvPr id="42" name="Straight Arrow Connector 41"/>
          <p:cNvCxnSpPr>
            <a:stCxn id="15" idx="1"/>
          </p:cNvCxnSpPr>
          <p:nvPr/>
        </p:nvCxnSpPr>
        <p:spPr bwMode="auto">
          <a:xfrm flipH="1">
            <a:off x="5652120" y="2752696"/>
            <a:ext cx="1333018" cy="89232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sm" len="med"/>
          </a:ln>
          <a:effectLst/>
        </p:spPr>
      </p:cxnSp>
      <p:cxnSp>
        <p:nvCxnSpPr>
          <p:cNvPr id="45" name="Straight Arrow Connector 44"/>
          <p:cNvCxnSpPr>
            <a:stCxn id="15" idx="1"/>
          </p:cNvCxnSpPr>
          <p:nvPr/>
        </p:nvCxnSpPr>
        <p:spPr bwMode="auto">
          <a:xfrm flipH="1" flipV="1">
            <a:off x="5652120" y="2564904"/>
            <a:ext cx="1333018" cy="18779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sm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524896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the 11ax </a:t>
            </a:r>
            <a:r>
              <a:rPr lang="en-US" dirty="0" err="1" smtClean="0"/>
              <a:t>Func</a:t>
            </a:r>
            <a:r>
              <a:rPr lang="en-US" dirty="0" smtClean="0"/>
              <a:t>. Req. [4]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943744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The current set of potential tech features will contribute to meet the functional requirements of 11ax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John Son, WILUS Institute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 2014</a:t>
            </a:r>
            <a:endParaRPr lang="en-GB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1187624" y="3284984"/>
            <a:ext cx="3959998" cy="36003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36000" tIns="0" rIns="3600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R1: 4X avg.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tput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per STA, power efficiency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1187624" y="3697133"/>
            <a:ext cx="3959998" cy="36003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36000" tIns="0" rIns="3600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R2: desirable latency (dense scenario)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1187624" y="4100372"/>
            <a:ext cx="3959998" cy="54003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36000" tIns="0" rIns="3600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R3: spectrum efficiency, 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OBSS interference mgmt.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1187624" y="4705240"/>
            <a:ext cx="3959998" cy="54003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36000" tIns="0" rIns="3600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R4: spectral efficiency with presence of legacy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devices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1187624" y="5310108"/>
            <a:ext cx="3959998" cy="54003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36000" tIns="0" rIns="3600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R5: frequency reuse efficiency,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interference mgmt. when high density, direct comm.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0" name="Straight Arrow Connector 19"/>
          <p:cNvCxnSpPr>
            <a:stCxn id="31" idx="1"/>
            <a:endCxn id="7" idx="3"/>
          </p:cNvCxnSpPr>
          <p:nvPr/>
        </p:nvCxnSpPr>
        <p:spPr bwMode="auto">
          <a:xfrm flipH="1" flipV="1">
            <a:off x="5147622" y="3465001"/>
            <a:ext cx="1008554" cy="10799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sm" len="med"/>
          </a:ln>
          <a:effectLst/>
        </p:spPr>
      </p:cxnSp>
      <p:cxnSp>
        <p:nvCxnSpPr>
          <p:cNvPr id="21" name="Straight Arrow Connector 20"/>
          <p:cNvCxnSpPr>
            <a:stCxn id="31" idx="1"/>
            <a:endCxn id="8" idx="3"/>
          </p:cNvCxnSpPr>
          <p:nvPr/>
        </p:nvCxnSpPr>
        <p:spPr bwMode="auto">
          <a:xfrm flipH="1">
            <a:off x="5147622" y="3572998"/>
            <a:ext cx="1008554" cy="30415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sm" len="med"/>
          </a:ln>
          <a:effectLst/>
        </p:spPr>
      </p:cxnSp>
      <p:cxnSp>
        <p:nvCxnSpPr>
          <p:cNvPr id="27" name="Straight Arrow Connector 26"/>
          <p:cNvCxnSpPr>
            <a:stCxn id="38" idx="1"/>
            <a:endCxn id="7" idx="3"/>
          </p:cNvCxnSpPr>
          <p:nvPr/>
        </p:nvCxnSpPr>
        <p:spPr bwMode="auto">
          <a:xfrm flipH="1" flipV="1">
            <a:off x="5147622" y="3465001"/>
            <a:ext cx="1008554" cy="146836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sm" len="med"/>
          </a:ln>
          <a:effectLst/>
        </p:spPr>
      </p:cxnSp>
      <p:cxnSp>
        <p:nvCxnSpPr>
          <p:cNvPr id="30" name="Straight Arrow Connector 29"/>
          <p:cNvCxnSpPr>
            <a:stCxn id="31" idx="1"/>
            <a:endCxn id="9" idx="3"/>
          </p:cNvCxnSpPr>
          <p:nvPr/>
        </p:nvCxnSpPr>
        <p:spPr bwMode="auto">
          <a:xfrm flipH="1">
            <a:off x="5147622" y="3572998"/>
            <a:ext cx="1008554" cy="79739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sm" len="med"/>
          </a:ln>
          <a:effectLst/>
        </p:spPr>
      </p:cxnSp>
      <p:cxnSp>
        <p:nvCxnSpPr>
          <p:cNvPr id="34" name="Straight Arrow Connector 33"/>
          <p:cNvCxnSpPr>
            <a:stCxn id="31" idx="1"/>
            <a:endCxn id="11" idx="3"/>
          </p:cNvCxnSpPr>
          <p:nvPr/>
        </p:nvCxnSpPr>
        <p:spPr bwMode="auto">
          <a:xfrm flipH="1">
            <a:off x="5147622" y="3572998"/>
            <a:ext cx="1008554" cy="200712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sm" len="med"/>
          </a:ln>
          <a:effectLst/>
        </p:spPr>
      </p:cxnSp>
      <p:cxnSp>
        <p:nvCxnSpPr>
          <p:cNvPr id="40" name="Straight Arrow Connector 39"/>
          <p:cNvCxnSpPr>
            <a:stCxn id="33" idx="1"/>
            <a:endCxn id="8" idx="3"/>
          </p:cNvCxnSpPr>
          <p:nvPr/>
        </p:nvCxnSpPr>
        <p:spPr bwMode="auto">
          <a:xfrm flipH="1" flipV="1">
            <a:off x="5147622" y="3877150"/>
            <a:ext cx="1008554" cy="359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sm" len="med"/>
          </a:ln>
          <a:effectLst/>
        </p:spPr>
      </p:cxnSp>
      <p:cxnSp>
        <p:nvCxnSpPr>
          <p:cNvPr id="44" name="Straight Arrow Connector 43"/>
          <p:cNvCxnSpPr>
            <a:stCxn id="33" idx="1"/>
            <a:endCxn id="10" idx="3"/>
          </p:cNvCxnSpPr>
          <p:nvPr/>
        </p:nvCxnSpPr>
        <p:spPr bwMode="auto">
          <a:xfrm flipH="1">
            <a:off x="5147622" y="3913089"/>
            <a:ext cx="1008554" cy="106217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sm" len="med"/>
          </a:ln>
          <a:effectLst/>
        </p:spPr>
      </p:cxnSp>
      <p:sp>
        <p:nvSpPr>
          <p:cNvPr id="48" name="Rounded Rectangle 47"/>
          <p:cNvSpPr/>
          <p:nvPr/>
        </p:nvSpPr>
        <p:spPr bwMode="auto">
          <a:xfrm>
            <a:off x="1187624" y="2924944"/>
            <a:ext cx="3959998" cy="360034"/>
          </a:xfrm>
          <a:prstGeom prst="round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36000" tIns="0" rIns="3600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11ax </a:t>
            </a:r>
            <a:r>
              <a:rPr kumimoji="0" 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Func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. Req. (Perform</a:t>
            </a:r>
            <a:r>
              <a:rPr lang="en-US" sz="1600" i="1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ance &amp; Efficiency)</a:t>
            </a:r>
            <a:endParaRPr kumimoji="0" lang="en-US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0" name="Rounded Rectangle 49"/>
          <p:cNvSpPr/>
          <p:nvPr/>
        </p:nvSpPr>
        <p:spPr bwMode="auto">
          <a:xfrm>
            <a:off x="6019036" y="3010745"/>
            <a:ext cx="1873078" cy="360000"/>
          </a:xfrm>
          <a:prstGeom prst="roundRect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36000" tIns="0" rIns="3600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11ax Potential Tech.</a:t>
            </a:r>
          </a:p>
        </p:txBody>
      </p:sp>
      <p:cxnSp>
        <p:nvCxnSpPr>
          <p:cNvPr id="29" name="Straight Arrow Connector 28"/>
          <p:cNvCxnSpPr>
            <a:stCxn id="35" idx="1"/>
            <a:endCxn id="7" idx="3"/>
          </p:cNvCxnSpPr>
          <p:nvPr/>
        </p:nvCxnSpPr>
        <p:spPr bwMode="auto">
          <a:xfrm flipH="1" flipV="1">
            <a:off x="5147622" y="3465001"/>
            <a:ext cx="1008554" cy="78817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sm" len="med"/>
          </a:ln>
          <a:effectLst/>
        </p:spPr>
      </p:cxnSp>
      <p:cxnSp>
        <p:nvCxnSpPr>
          <p:cNvPr id="32" name="Straight Arrow Connector 31"/>
          <p:cNvCxnSpPr>
            <a:stCxn id="33" idx="1"/>
            <a:endCxn id="9" idx="3"/>
          </p:cNvCxnSpPr>
          <p:nvPr/>
        </p:nvCxnSpPr>
        <p:spPr bwMode="auto">
          <a:xfrm flipH="1">
            <a:off x="5147622" y="3913089"/>
            <a:ext cx="1008554" cy="45730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sm" len="med"/>
          </a:ln>
          <a:effectLst/>
        </p:spPr>
      </p:cxnSp>
      <p:sp>
        <p:nvSpPr>
          <p:cNvPr id="31" name="Rounded Rectangle 30"/>
          <p:cNvSpPr/>
          <p:nvPr/>
        </p:nvSpPr>
        <p:spPr bwMode="auto">
          <a:xfrm>
            <a:off x="6156176" y="3429000"/>
            <a:ext cx="1547998" cy="287996"/>
          </a:xfrm>
          <a:prstGeom prst="roundRect">
            <a:avLst/>
          </a:prstGeom>
          <a:noFill/>
          <a:ln w="19050" cmpd="sng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36000" tIns="0" rIns="3600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DL </a:t>
            </a:r>
            <a:r>
              <a:rPr lang="en-US" sz="1400" b="1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OFDMA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" name="Rounded Rectangle 32"/>
          <p:cNvSpPr/>
          <p:nvPr/>
        </p:nvSpPr>
        <p:spPr bwMode="auto">
          <a:xfrm>
            <a:off x="6156176" y="3769091"/>
            <a:ext cx="1547998" cy="287996"/>
          </a:xfrm>
          <a:prstGeom prst="roundRect">
            <a:avLst/>
          </a:prstGeom>
          <a:noFill/>
          <a:ln w="19050" cmpd="sng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36000" tIns="0" rIns="3600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UL OFDMA/</a:t>
            </a:r>
            <a:b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</a:b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UL MU-MIMO</a:t>
            </a:r>
          </a:p>
        </p:txBody>
      </p:sp>
      <p:sp>
        <p:nvSpPr>
          <p:cNvPr id="35" name="Rounded Rectangle 34"/>
          <p:cNvSpPr/>
          <p:nvPr/>
        </p:nvSpPr>
        <p:spPr bwMode="auto">
          <a:xfrm>
            <a:off x="6156176" y="4109182"/>
            <a:ext cx="1547998" cy="287996"/>
          </a:xfrm>
          <a:prstGeom prst="roundRect">
            <a:avLst/>
          </a:prstGeom>
          <a:noFill/>
          <a:ln w="19050" cmpd="sng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36000" tIns="0" rIns="3600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OFDM/Outdoor</a:t>
            </a:r>
          </a:p>
        </p:txBody>
      </p:sp>
      <p:sp>
        <p:nvSpPr>
          <p:cNvPr id="36" name="Rounded Rectangle 35"/>
          <p:cNvSpPr/>
          <p:nvPr/>
        </p:nvSpPr>
        <p:spPr bwMode="auto">
          <a:xfrm>
            <a:off x="6156176" y="4449273"/>
            <a:ext cx="1547998" cy="287996"/>
          </a:xfrm>
          <a:prstGeom prst="roundRect">
            <a:avLst/>
          </a:prstGeom>
          <a:noFill/>
          <a:ln w="19050" cmpd="sng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36000" tIns="0" rIns="3600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CCA</a:t>
            </a:r>
          </a:p>
        </p:txBody>
      </p:sp>
      <p:sp>
        <p:nvSpPr>
          <p:cNvPr id="38" name="Rounded Rectangle 37"/>
          <p:cNvSpPr/>
          <p:nvPr/>
        </p:nvSpPr>
        <p:spPr bwMode="auto">
          <a:xfrm>
            <a:off x="6156176" y="4789364"/>
            <a:ext cx="1547998" cy="287996"/>
          </a:xfrm>
          <a:prstGeom prst="roundRect">
            <a:avLst/>
          </a:prstGeom>
          <a:noFill/>
          <a:ln w="19050" cmpd="sng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36000" tIns="0" rIns="3600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Energy Efficiency</a:t>
            </a:r>
          </a:p>
        </p:txBody>
      </p:sp>
      <p:sp>
        <p:nvSpPr>
          <p:cNvPr id="39" name="Rounded Rectangle 38"/>
          <p:cNvSpPr/>
          <p:nvPr/>
        </p:nvSpPr>
        <p:spPr bwMode="auto">
          <a:xfrm>
            <a:off x="6156176" y="5129453"/>
            <a:ext cx="1547998" cy="287996"/>
          </a:xfrm>
          <a:prstGeom prst="roundRect">
            <a:avLst/>
          </a:prstGeom>
          <a:noFill/>
          <a:ln w="19050" cmpd="sng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36000" tIns="0" rIns="3600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…</a:t>
            </a:r>
          </a:p>
        </p:txBody>
      </p:sp>
      <p:cxnSp>
        <p:nvCxnSpPr>
          <p:cNvPr id="41" name="Straight Arrow Connector 40"/>
          <p:cNvCxnSpPr>
            <a:stCxn id="31" idx="1"/>
            <a:endCxn id="10" idx="3"/>
          </p:cNvCxnSpPr>
          <p:nvPr/>
        </p:nvCxnSpPr>
        <p:spPr bwMode="auto">
          <a:xfrm flipH="1">
            <a:off x="5147622" y="3572998"/>
            <a:ext cx="1008554" cy="140226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sm" len="med"/>
          </a:ln>
          <a:effectLst/>
        </p:spPr>
      </p:cxnSp>
      <p:cxnSp>
        <p:nvCxnSpPr>
          <p:cNvPr id="51" name="Straight Arrow Connector 50"/>
          <p:cNvCxnSpPr>
            <a:stCxn id="35" idx="1"/>
            <a:endCxn id="9" idx="3"/>
          </p:cNvCxnSpPr>
          <p:nvPr/>
        </p:nvCxnSpPr>
        <p:spPr bwMode="auto">
          <a:xfrm flipH="1">
            <a:off x="5147622" y="4253180"/>
            <a:ext cx="1008554" cy="11721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sm" len="med"/>
          </a:ln>
          <a:effectLst/>
        </p:spPr>
      </p:cxnSp>
      <p:cxnSp>
        <p:nvCxnSpPr>
          <p:cNvPr id="55" name="Straight Arrow Connector 54"/>
          <p:cNvCxnSpPr>
            <a:stCxn id="36" idx="1"/>
            <a:endCxn id="11" idx="3"/>
          </p:cNvCxnSpPr>
          <p:nvPr/>
        </p:nvCxnSpPr>
        <p:spPr bwMode="auto">
          <a:xfrm flipH="1">
            <a:off x="5147622" y="4593271"/>
            <a:ext cx="1008554" cy="98685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sm" len="med"/>
          </a:ln>
          <a:effectLst/>
        </p:spPr>
      </p:cxnSp>
      <p:cxnSp>
        <p:nvCxnSpPr>
          <p:cNvPr id="37" name="Straight Arrow Connector 36"/>
          <p:cNvCxnSpPr>
            <a:stCxn id="33" idx="1"/>
            <a:endCxn id="7" idx="3"/>
          </p:cNvCxnSpPr>
          <p:nvPr/>
        </p:nvCxnSpPr>
        <p:spPr bwMode="auto">
          <a:xfrm flipH="1" flipV="1">
            <a:off x="5147622" y="3465001"/>
            <a:ext cx="1008554" cy="4480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sm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5774975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685800"/>
            <a:ext cx="8640960" cy="1065213"/>
          </a:xfrm>
        </p:spPr>
        <p:txBody>
          <a:bodyPr/>
          <a:lstStyle/>
          <a:p>
            <a:r>
              <a:rPr lang="en-US" dirty="0" smtClean="0"/>
              <a:t>Potential Tech. Requirements for </a:t>
            </a:r>
            <a:r>
              <a:rPr lang="en-US" dirty="0"/>
              <a:t>11ax </a:t>
            </a:r>
            <a:r>
              <a:rPr lang="en-US" dirty="0" smtClean="0"/>
              <a:t>SFD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pPr>
              <a:buFont typeface="Arial"/>
              <a:buChar char="•"/>
            </a:pPr>
            <a:r>
              <a:rPr lang="en-US" b="0" dirty="0" smtClean="0"/>
              <a:t>1 Definitions</a:t>
            </a:r>
          </a:p>
          <a:p>
            <a:pPr>
              <a:buFont typeface="Arial"/>
              <a:buChar char="•"/>
            </a:pPr>
            <a:r>
              <a:rPr lang="en-US" b="0" dirty="0" smtClean="0"/>
              <a:t>2 Abbreviations and acronyms</a:t>
            </a:r>
          </a:p>
          <a:p>
            <a:pPr>
              <a:buFont typeface="Arial"/>
              <a:buChar char="•"/>
            </a:pPr>
            <a:r>
              <a:rPr lang="en-US" dirty="0" smtClean="0"/>
              <a:t>3 HE Physical Layer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3.1 HE OFDM Modulation</a:t>
            </a:r>
          </a:p>
          <a:p>
            <a:pPr lvl="2">
              <a:buFont typeface="Arial"/>
              <a:buChar char="•"/>
            </a:pPr>
            <a:r>
              <a:rPr lang="en-US" i="1" u="sng" dirty="0" smtClean="0"/>
              <a:t>3.1.A: The draft specification shall support of 256 FFT-based OFDM modulation for 20 MHz channel operation.</a:t>
            </a:r>
          </a:p>
          <a:p>
            <a:pPr>
              <a:buFont typeface="Arial"/>
              <a:buChar char="•"/>
            </a:pPr>
            <a:r>
              <a:rPr lang="en-US" dirty="0" smtClean="0"/>
              <a:t>4 Multi User Support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4.1 DL OFDMA</a:t>
            </a:r>
          </a:p>
          <a:p>
            <a:pPr lvl="2">
              <a:buFont typeface="Arial"/>
              <a:buChar char="•"/>
            </a:pPr>
            <a:r>
              <a:rPr lang="en-US" i="1" u="sng" dirty="0" smtClean="0"/>
              <a:t>R4.1</a:t>
            </a:r>
            <a:r>
              <a:rPr lang="en-US" altLang="ko-KR" i="1" u="sng" dirty="0" smtClean="0"/>
              <a:t>.A: The draft specification shall include support of DL OFDMA.</a:t>
            </a:r>
            <a:endParaRPr lang="en-US" i="1" u="sng" dirty="0" smtClean="0"/>
          </a:p>
          <a:p>
            <a:pPr>
              <a:buFont typeface="Arial"/>
              <a:buChar char="•"/>
            </a:pPr>
            <a:r>
              <a:rPr lang="en-US" dirty="0" smtClean="0"/>
              <a:t>5 Coexistence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5.1 Spatial Reuse</a:t>
            </a:r>
          </a:p>
          <a:p>
            <a:pPr lvl="2">
              <a:buFont typeface="Arial"/>
              <a:buChar char="•"/>
            </a:pPr>
            <a:r>
              <a:rPr lang="en-US" i="1" u="sng" dirty="0" smtClean="0"/>
              <a:t>R5.1.A: The draft specification shall include support of CCA level adjustment for HE STA.</a:t>
            </a:r>
          </a:p>
          <a:p>
            <a:pPr>
              <a:buFont typeface="Arial"/>
              <a:buChar char="•"/>
            </a:pPr>
            <a:r>
              <a:rPr lang="en-US" dirty="0" smtClean="0"/>
              <a:t>6 MAC Layer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John Son, WILUS Institute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6078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Strawpoll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328120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altLang="ko-KR" dirty="0" smtClean="0"/>
              <a:t>Do you agree the proposed table of contents for 11ax SFD described in Slide 5 of this contribution ?</a:t>
            </a:r>
          </a:p>
          <a:p>
            <a:pPr>
              <a:buFont typeface="Arial"/>
              <a:buChar char="•"/>
            </a:pPr>
            <a:endParaRPr lang="en-US" altLang="ko-KR" dirty="0"/>
          </a:p>
          <a:p>
            <a:pPr lvl="1">
              <a:buFont typeface="Arial"/>
              <a:buChar char="•"/>
            </a:pPr>
            <a:r>
              <a:rPr lang="en-US" altLang="ko-KR" dirty="0" smtClean="0"/>
              <a:t>Yes</a:t>
            </a:r>
          </a:p>
          <a:p>
            <a:pPr lvl="1">
              <a:buFont typeface="Arial"/>
              <a:buChar char="•"/>
            </a:pPr>
            <a:r>
              <a:rPr lang="en-US" altLang="ko-KR" dirty="0" smtClean="0"/>
              <a:t>No </a:t>
            </a:r>
          </a:p>
          <a:p>
            <a:pPr lvl="1">
              <a:buFont typeface="Arial"/>
              <a:buChar char="•"/>
            </a:pPr>
            <a:r>
              <a:rPr lang="en-US" altLang="ko-KR" dirty="0" smtClean="0"/>
              <a:t>Abstain</a:t>
            </a:r>
            <a:endParaRPr lang="en-US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John Son, WILUS Institute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5306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ko-KR" smtClean="0"/>
              <a:t>Nov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John Son, WILUS Institute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>
            <a:normAutofit/>
          </a:bodyPr>
          <a:lstStyle/>
          <a:p>
            <a:pPr marL="0" indent="0"/>
            <a:r>
              <a:rPr lang="en-US" altLang="ko-KR" dirty="0" smtClean="0"/>
              <a:t>[1] </a:t>
            </a:r>
            <a:r>
              <a:rPr lang="en-US" altLang="ko-KR" dirty="0"/>
              <a:t>[</a:t>
            </a:r>
            <a:r>
              <a:rPr lang="en-US" altLang="ko-KR" dirty="0" smtClean="0"/>
              <a:t>14/0649r1] 802.11ax Timeline Scenario (Qualcomm)</a:t>
            </a:r>
            <a:endParaRPr lang="en-US" altLang="ko-KR" dirty="0"/>
          </a:p>
          <a:p>
            <a:pPr marL="0" indent="0"/>
            <a:r>
              <a:rPr lang="en-US" altLang="ko-KR" dirty="0" smtClean="0"/>
              <a:t>[2] </a:t>
            </a:r>
            <a:r>
              <a:rPr lang="en-US" altLang="ko-KR" dirty="0"/>
              <a:t>[</a:t>
            </a:r>
            <a:r>
              <a:rPr lang="en-US" altLang="ko-KR" dirty="0" smtClean="0"/>
              <a:t>09/0992r21] 11ac Spec Framework Document</a:t>
            </a:r>
          </a:p>
          <a:p>
            <a:pPr marL="0" indent="0"/>
            <a:r>
              <a:rPr lang="en-US" altLang="ko-KR" dirty="0" smtClean="0"/>
              <a:t>[</a:t>
            </a:r>
            <a:r>
              <a:rPr lang="en-US" altLang="ko-KR" dirty="0"/>
              <a:t>3</a:t>
            </a:r>
            <a:r>
              <a:rPr lang="en-US" altLang="ko-KR" dirty="0" smtClean="0"/>
              <a:t>] [14/1184r1] </a:t>
            </a:r>
            <a:r>
              <a:rPr lang="en-US" altLang="ko-KR" dirty="0" err="1" smtClean="0"/>
              <a:t>TGax</a:t>
            </a:r>
            <a:r>
              <a:rPr lang="en-US" altLang="ko-KR" dirty="0" smtClean="0"/>
              <a:t> Ad Hoc Structure Discussion </a:t>
            </a:r>
          </a:p>
          <a:p>
            <a:pPr marL="0" indent="0"/>
            <a:r>
              <a:rPr lang="en-US" altLang="ko-KR" dirty="0" smtClean="0"/>
              <a:t>[4] </a:t>
            </a:r>
            <a:r>
              <a:rPr lang="en-US" altLang="ko-KR" dirty="0"/>
              <a:t>[</a:t>
            </a:r>
            <a:r>
              <a:rPr lang="en-US" altLang="ko-KR" dirty="0" smtClean="0"/>
              <a:t>14/1009r2] 11ax Functional Requirement</a:t>
            </a:r>
          </a:p>
          <a:p>
            <a:pPr marL="0" indent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43738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16085</TotalTime>
  <Words>2115</Words>
  <Application>Microsoft Macintosh PowerPoint</Application>
  <PresentationFormat>On-screen Show (4:3)</PresentationFormat>
  <Paragraphs>274</Paragraphs>
  <Slides>15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Document</vt:lpstr>
      <vt:lpstr>Proposed Spec Framework Document  for 11ax considering potential tech features</vt:lpstr>
      <vt:lpstr>Introduction</vt:lpstr>
      <vt:lpstr>Recap: ToC of the 11ac SFD [2]</vt:lpstr>
      <vt:lpstr>Potential tech features for 11ax</vt:lpstr>
      <vt:lpstr>(Proposed) ToC for 11ax SFD</vt:lpstr>
      <vt:lpstr>Meeting the 11ax Func. Req. [4]</vt:lpstr>
      <vt:lpstr>Potential Tech. Requirements for 11ax SFD</vt:lpstr>
      <vt:lpstr>Strawpoll</vt:lpstr>
      <vt:lpstr>References</vt:lpstr>
      <vt:lpstr>Ref. - DL OFDMA</vt:lpstr>
      <vt:lpstr>Ref. - UL OFDMA/UL MU-MIMO</vt:lpstr>
      <vt:lpstr>Ref. - OFDM/Outdoor</vt:lpstr>
      <vt:lpstr>Ref. – CCA (1/2)</vt:lpstr>
      <vt:lpstr>Ref. – CCA (2/2)</vt:lpstr>
      <vt:lpstr>Ref. - Energy Efficiency</vt:lpstr>
    </vt:vector>
  </TitlesOfParts>
  <Company>WILUS Institute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Experiments on CCA levels</dc:title>
  <dc:creator>John Son</dc:creator>
  <cp:lastModifiedBy>John Son</cp:lastModifiedBy>
  <cp:revision>607</cp:revision>
  <cp:lastPrinted>2014-10-29T08:03:46Z</cp:lastPrinted>
  <dcterms:created xsi:type="dcterms:W3CDTF">2014-04-14T10:59:07Z</dcterms:created>
  <dcterms:modified xsi:type="dcterms:W3CDTF">2014-11-03T14:01:57Z</dcterms:modified>
</cp:coreProperties>
</file>