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93" r:id="rId2"/>
    <p:sldId id="258" r:id="rId3"/>
    <p:sldId id="284" r:id="rId4"/>
    <p:sldId id="287" r:id="rId5"/>
    <p:sldId id="286" r:id="rId6"/>
    <p:sldId id="290" r:id="rId7"/>
    <p:sldId id="259" r:id="rId8"/>
    <p:sldId id="276" r:id="rId9"/>
    <p:sldId id="260" r:id="rId10"/>
    <p:sldId id="289" r:id="rId11"/>
    <p:sldId id="288" r:id="rId12"/>
    <p:sldId id="262" r:id="rId13"/>
    <p:sldId id="280" r:id="rId14"/>
    <p:sldId id="277" r:id="rId15"/>
    <p:sldId id="292" r:id="rId16"/>
    <p:sldId id="270" r:id="rId17"/>
    <p:sldId id="285" r:id="rId18"/>
    <p:sldId id="264" r:id="rId19"/>
    <p:sldId id="29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946" autoAdjust="0"/>
  </p:normalViewPr>
  <p:slideViewPr>
    <p:cSldViewPr>
      <p:cViewPr varScale="1">
        <p:scale>
          <a:sx n="79" d="100"/>
          <a:sy n="79" d="100"/>
        </p:scale>
        <p:origin x="1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F3A61-CB1A-4753-894E-83D8C00A2B97}" type="datetimeFigureOut">
              <a:rPr lang="ko-KR" altLang="en-US" smtClean="0"/>
              <a:t>2014-11-03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3F9BF-19CA-4A8C-9F5A-4FC7B71B592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833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4521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422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038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41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6175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424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0155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33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1347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9823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3F9BF-19CA-4A8C-9F5A-4FC7B71B592C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524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999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18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093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3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262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7949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49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140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52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266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054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802.11-14/1437r0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2986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111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4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Visio_2003-2010____5.vsd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6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Visio_2003-2010____3.vsd"/><Relationship Id="rId5" Type="http://schemas.openxmlformats.org/officeDocument/2006/relationships/image" Target="../media/image4.emf"/><Relationship Id="rId4" Type="http://schemas.openxmlformats.org/officeDocument/2006/relationships/oleObject" Target="../embeddings/Microsoft_Visio_2003-2010____2.vsd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Efficient Wider Bandwidth Operation </a:t>
            </a:r>
            <a:r>
              <a:rPr kumimoji="0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in</a:t>
            </a:r>
            <a:r>
              <a:rPr kumimoji="0" lang="ko-KR" alt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 </a:t>
            </a:r>
            <a:r>
              <a:rPr kumimoji="0" lang="en-US" altLang="ko-KR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IEEE 802.11ax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2014-11-03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446299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Document" r:id="rId4" imgW="8250056" imgH="2999081" progId="Word.Document.8">
                  <p:embed/>
                </p:oleObj>
              </mc:Choice>
              <mc:Fallback>
                <p:oleObj name="Document" r:id="rId4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0375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Alternative Primary Channel based Access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Only with Primary Channel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Allowing transmission </a:t>
            </a:r>
            <a:r>
              <a:rPr lang="en-US" altLang="ko-KR" dirty="0"/>
              <a:t>without </a:t>
            </a:r>
            <a:r>
              <a:rPr lang="en-US" altLang="ko-KR" dirty="0" smtClean="0"/>
              <a:t>Primary Channel</a:t>
            </a:r>
            <a:endParaRPr lang="en-US" altLang="ko-KR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207614"/>
              </p:ext>
            </p:extLst>
          </p:nvPr>
        </p:nvGraphicFramePr>
        <p:xfrm>
          <a:off x="1619672" y="2276872"/>
          <a:ext cx="572452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Visio" r:id="rId3" imgW="11001434" imgH="2581200" progId="Visio.Drawing.11">
                  <p:embed/>
                </p:oleObj>
              </mc:Choice>
              <mc:Fallback>
                <p:oleObj name="Visio" r:id="rId3" imgW="11001434" imgH="258120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276872"/>
                        <a:ext cx="5724525" cy="1352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341949"/>
              </p:ext>
            </p:extLst>
          </p:nvPr>
        </p:nvGraphicFramePr>
        <p:xfrm>
          <a:off x="1619672" y="4206062"/>
          <a:ext cx="5724525" cy="1599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Visio" r:id="rId5" imgW="11001434" imgH="3066930" progId="Visio.Drawing.11">
                  <p:embed/>
                </p:oleObj>
              </mc:Choice>
              <mc:Fallback>
                <p:oleObj name="Visio" r:id="rId5" imgW="11001434" imgH="306693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206062"/>
                        <a:ext cx="5724525" cy="15992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Alternative Primary Channel based Access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Resource utilization of APCH</a:t>
            </a:r>
          </a:p>
          <a:p>
            <a:pPr lvl="1"/>
            <a:r>
              <a:rPr lang="en-US" altLang="ko-KR" dirty="0">
                <a:solidFill>
                  <a:prstClr val="black"/>
                </a:solidFill>
              </a:rPr>
              <a:t>CH1 is primary </a:t>
            </a:r>
            <a:r>
              <a:rPr lang="en-US" altLang="ko-KR" dirty="0" smtClean="0">
                <a:solidFill>
                  <a:prstClr val="black"/>
                </a:solidFill>
              </a:rPr>
              <a:t>Channel</a:t>
            </a:r>
          </a:p>
          <a:p>
            <a:pPr lvl="1"/>
            <a:r>
              <a:rPr lang="en-US" altLang="ko-KR" dirty="0" smtClean="0">
                <a:solidFill>
                  <a:prstClr val="black"/>
                </a:solidFill>
              </a:rPr>
              <a:t>CH3 is APCH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 smtClean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790284"/>
              </p:ext>
            </p:extLst>
          </p:nvPr>
        </p:nvGraphicFramePr>
        <p:xfrm>
          <a:off x="539552" y="3068960"/>
          <a:ext cx="7704850" cy="3418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642"/>
                <a:gridCol w="488832"/>
                <a:gridCol w="488832"/>
                <a:gridCol w="488832"/>
                <a:gridCol w="488832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  <a:gridCol w="416740"/>
              </a:tblGrid>
              <a:tr h="423047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Channel</a:t>
                      </a:r>
                      <a:r>
                        <a:rPr lang="en-US" altLang="ko-KR" sz="1200" b="1" baseline="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/>
                        <a:t>(Colored means busy)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Resource utilization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Legacy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APCH</a:t>
                      </a:r>
                      <a:r>
                        <a:rPr lang="en-US" altLang="ko-KR" sz="1200" b="1" baseline="0" dirty="0" smtClean="0"/>
                        <a:t> w/ Primary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APCH w/o Primary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Case1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Case2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Case5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Case6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0" lang="en-US" altLang="ko-K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Busy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6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Analysis (Assumptions)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Calculate </a:t>
                </a:r>
                <a:r>
                  <a:rPr lang="en-US" altLang="ko-KR" dirty="0"/>
                  <a:t>a</a:t>
                </a:r>
                <a:r>
                  <a:rPr lang="en-US" altLang="ko-KR" dirty="0" smtClean="0"/>
                  <a:t>verage bandwidth of APCH case</a:t>
                </a:r>
              </a:p>
              <a:p>
                <a:pPr marL="742950" lvl="2" indent="-342900"/>
                <a:r>
                  <a:rPr lang="en-US" altLang="ko-KR" dirty="0" smtClean="0"/>
                  <a:t>Contention on Primary channel and APCH access is modeled as a Access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marL="742950" lvl="2" indent="-342900"/>
                <a:r>
                  <a:rPr lang="en-US" altLang="ko-KR" dirty="0" smtClean="0"/>
                  <a:t>Each secondary channel has busy probability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ko-KR" dirty="0" smtClean="0"/>
                  <a:t> for PIFS duration </a:t>
                </a:r>
              </a:p>
              <a:p>
                <a:pPr marL="742950" lvl="2" indent="-342900"/>
                <a:r>
                  <a:rPr lang="en-US" altLang="ko-KR" dirty="0" smtClean="0"/>
                  <a:t>Sub-band(&lt;20MHz) contention and access is not considered</a:t>
                </a:r>
              </a:p>
              <a:p>
                <a:pPr marL="742950" lvl="2" indent="-342900"/>
                <a:r>
                  <a:rPr lang="en-US" altLang="ko-KR" dirty="0" smtClean="0"/>
                  <a:t>Maximum Channel bandwidth is 160MHz</a:t>
                </a:r>
              </a:p>
              <a:p>
                <a:pPr marL="1200150" lvl="3" indent="-342900"/>
                <a:r>
                  <a:rPr lang="en-US" altLang="ko-KR" dirty="0" smtClean="0"/>
                  <a:t>Based on 802.11ac</a:t>
                </a:r>
              </a:p>
              <a:p>
                <a:pPr marL="742950" lvl="2" indent="-342900"/>
                <a:r>
                  <a:rPr lang="en-US" altLang="ko-KR" dirty="0" smtClean="0"/>
                  <a:t>Assume APCH is located on secondary 80MHz</a:t>
                </a:r>
              </a:p>
              <a:p>
                <a:pPr marL="742950" lvl="2" indent="-342900"/>
                <a:r>
                  <a:rPr lang="en-US" altLang="ko-KR" dirty="0" smtClean="0"/>
                  <a:t>Channel expansion rule is identical for each Primary channel and APCH</a:t>
                </a:r>
              </a:p>
              <a:p>
                <a:pPr marL="1200150" lvl="3" indent="-342900"/>
                <a:r>
                  <a:rPr lang="en-US" altLang="ko-KR" dirty="0" smtClean="0"/>
                  <a:t>20MHz-&gt;40MHz-&gt;80MHz-&gt;160MHz</a:t>
                </a:r>
              </a:p>
              <a:p>
                <a:pPr marL="742950" lvl="2" indent="-342900"/>
                <a:r>
                  <a:rPr lang="en-US" altLang="ko-KR" dirty="0" smtClean="0"/>
                  <a:t>Primary channel based bandwidth expansion has a priority</a:t>
                </a:r>
              </a:p>
              <a:p>
                <a:pPr marL="742950" lvl="2" indent="-342900"/>
                <a:r>
                  <a:rPr lang="en-US" altLang="ko-KR" dirty="0" smtClean="0"/>
                  <a:t>New patterns of using channel for same bandwidth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9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Analysis (Example: Legacy vs. APCH)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Legacy Pattern of using 80MHz</a:t>
            </a:r>
          </a:p>
          <a:p>
            <a:endParaRPr lang="en-US" altLang="ko-KR" b="0" dirty="0" smtClean="0"/>
          </a:p>
          <a:p>
            <a:endParaRPr lang="en-US" altLang="ko-KR" dirty="0"/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r>
              <a:rPr lang="en-US" altLang="ko-KR" dirty="0" smtClean="0"/>
              <a:t> APCH Pattern of using 80MHz</a:t>
            </a:r>
            <a:endParaRPr lang="en-US" altLang="ko-KR" b="0" dirty="0" smtClean="0"/>
          </a:p>
          <a:p>
            <a:pPr lvl="1"/>
            <a:endParaRPr lang="en-US" altLang="ko-KR" dirty="0" smtClean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39732"/>
              </p:ext>
            </p:extLst>
          </p:nvPr>
        </p:nvGraphicFramePr>
        <p:xfrm>
          <a:off x="1565610" y="2375772"/>
          <a:ext cx="5688632" cy="186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Visio" r:id="rId3" imgW="10829900" imgH="3533760" progId="Visio.Drawing.11">
                  <p:embed/>
                </p:oleObj>
              </mc:Choice>
              <mc:Fallback>
                <p:oleObj name="Visio" r:id="rId3" imgW="10829900" imgH="353376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0" y="2375772"/>
                        <a:ext cx="5688632" cy="18646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439167"/>
              </p:ext>
            </p:extLst>
          </p:nvPr>
        </p:nvGraphicFramePr>
        <p:xfrm>
          <a:off x="1547664" y="4581128"/>
          <a:ext cx="572452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Visio" r:id="rId5" imgW="11071793" imgH="3550473" progId="Visio.Drawing.11">
                  <p:embed/>
                </p:oleObj>
              </mc:Choice>
              <mc:Fallback>
                <p:oleObj name="Visio" r:id="rId5" imgW="11071793" imgH="355047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581128"/>
                        <a:ext cx="5724525" cy="183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905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Analysis (Parameters)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/>
                      </a:rPr>
                      <m:t>𝑾</m:t>
                    </m:r>
                  </m:oMath>
                </a14:m>
                <a:r>
                  <a:rPr lang="en-US" altLang="ko-KR" dirty="0" smtClean="0"/>
                  <a:t> is bandwidth of downlink transmission</a:t>
                </a:r>
              </a:p>
              <a:p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/>
                      </a:rPr>
                      <m:t>𝑵</m:t>
                    </m:r>
                    <m:r>
                      <a:rPr lang="en-US" altLang="ko-KR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dirty="0" smtClean="0"/>
                  <a:t> is number of channels AP use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/>
                          </a:rPr>
                          <m:t>𝑵</m:t>
                        </m:r>
                      </m:e>
                      <m:sub>
                        <m:r>
                          <a:rPr lang="en-US" altLang="ko-KR" b="1" i="1" smtClean="0">
                            <a:latin typeface="Cambria Math"/>
                          </a:rPr>
                          <m:t>𝒔𝒆𝒄</m:t>
                        </m:r>
                      </m:sub>
                    </m:sSub>
                  </m:oMath>
                </a14:m>
                <a:r>
                  <a:rPr lang="en-US" altLang="ko-KR" dirty="0" smtClean="0"/>
                  <a:t> is number of secondary channels AP use</a:t>
                </a:r>
              </a:p>
              <a:p>
                <a14:m>
                  <m:oMath xmlns:m="http://schemas.openxmlformats.org/officeDocument/2006/math">
                    <m:r>
                      <a:rPr lang="en-US" altLang="ko-KR" b="1" i="1" smtClean="0">
                        <a:latin typeface="Cambria Math"/>
                      </a:rPr>
                      <m:t>𝑾</m:t>
                    </m:r>
                    <m:r>
                      <a:rPr lang="en-US" altLang="ko-KR" b="1" i="1" smtClean="0">
                        <a:latin typeface="Cambria Math"/>
                      </a:rPr>
                      <m:t>=</m:t>
                    </m:r>
                    <m:r>
                      <a:rPr lang="en-US" altLang="ko-KR" b="1" i="1" smtClean="0">
                        <a:latin typeface="Cambria Math"/>
                      </a:rPr>
                      <m:t>𝑵</m:t>
                    </m:r>
                    <m:r>
                      <a:rPr lang="en-US" altLang="ko-KR" b="1" i="1" smtClean="0">
                        <a:latin typeface="Cambria Math"/>
                      </a:rPr>
                      <m:t>∗</m:t>
                    </m:r>
                    <m:r>
                      <a:rPr lang="en-US" altLang="ko-KR" b="1" i="1" smtClean="0">
                        <a:latin typeface="Cambria Math"/>
                      </a:rPr>
                      <m:t>𝟐𝟎</m:t>
                    </m:r>
                    <m:r>
                      <a:rPr lang="en-US" altLang="ko-KR" b="1" i="1" smtClean="0">
                        <a:latin typeface="Cambria Math"/>
                      </a:rPr>
                      <m:t>𝑴𝑯𝒛</m:t>
                    </m:r>
                  </m:oMath>
                </a14:m>
                <a:endParaRPr lang="en-US" altLang="ko-K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altLang="ko-KR" b="1" i="1" smtClean="0">
                            <a:latin typeface="Cambria Math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altLang="ko-KR" dirty="0" smtClean="0"/>
                  <a:t> is busy probability of each secondary channel with PIFS duration</a:t>
                </a:r>
              </a:p>
              <a:p>
                <a:r>
                  <a:rPr lang="en-US" altLang="ko-KR" dirty="0" smtClean="0"/>
                  <a:t>AP can access primary channel or APCH with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</m:sub>
                    </m:sSub>
                  </m:oMath>
                </a14:m>
                <a:endParaRPr lang="en-US" altLang="ko-KR" b="0" dirty="0"/>
              </a:p>
              <a:p>
                <a:pPr lvl="1"/>
                <a:r>
                  <a:rPr lang="en-US" altLang="ko-KR" dirty="0" smtClean="0"/>
                  <a:t>Back-off method and channel condition have influence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>
                            <a:latin typeface="Cambria Math"/>
                          </a:rPr>
                          <m:t>𝑃</m:t>
                        </m:r>
                      </m:sub>
                    </m:sSub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 r="-17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3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Equation for Legacy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𝑁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=1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+2∗</m:t>
                    </m:r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𝑁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=2</m:t>
                        </m:r>
                      </m:e>
                    </m:d>
                    <m:r>
                      <a:rPr lang="en-US" altLang="ko-KR" i="1">
                        <a:latin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</a:rPr>
                      <m:t>4</m:t>
                    </m:r>
                    <m:r>
                      <a:rPr lang="en-US" altLang="ko-KR" i="1">
                        <a:latin typeface="Cambria Math"/>
                      </a:rPr>
                      <m:t>∗</m:t>
                    </m:r>
                    <m:r>
                      <a:rPr lang="en-US" altLang="ko-KR" i="1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latin typeface="Cambria Math"/>
                          </a:rPr>
                          <m:t>=4</m:t>
                        </m:r>
                      </m:e>
                    </m:d>
                    <m:r>
                      <a:rPr lang="en-US" altLang="ko-KR" i="1">
                        <a:latin typeface="Cambria Math"/>
                      </a:rPr>
                      <m:t>+</m:t>
                    </m:r>
                    <m:r>
                      <a:rPr lang="en-US" altLang="ko-KR" b="0" i="1" smtClean="0">
                        <a:latin typeface="Cambria Math"/>
                      </a:rPr>
                      <m:t>8</m:t>
                    </m:r>
                    <m:r>
                      <a:rPr lang="en-US" altLang="ko-KR" i="1">
                        <a:latin typeface="Cambria Math"/>
                      </a:rPr>
                      <m:t>∗</m:t>
                    </m:r>
                    <m:r>
                      <a:rPr lang="en-US" altLang="ko-KR" i="1"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latin typeface="Cambria Math"/>
                          </a:rPr>
                          <m:t>=8</m:t>
                        </m:r>
                      </m:e>
                    </m:d>
                  </m:oMath>
                </a14:m>
                <a:r>
                  <a:rPr lang="en-US" altLang="ko-KR" i="1" dirty="0" smtClean="0">
                    <a:latin typeface="Cambria Math"/>
                  </a:rPr>
                  <a:t/>
                </a:r>
                <a:br>
                  <a:rPr lang="en-US" altLang="ko-KR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(2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4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−10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+19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−18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+8)</m:t>
                    </m:r>
                  </m:oMath>
                </a14:m>
                <a:endParaRPr lang="en-US" altLang="ko-KR" b="0" i="1" dirty="0" smtClean="0"/>
              </a:p>
              <a:p>
                <a:r>
                  <a:rPr lang="en-US" altLang="ko-KR" dirty="0"/>
                  <a:t>Using all available channel case</a:t>
                </a:r>
              </a:p>
              <a:p>
                <a:pPr lvl="1"/>
                <a:r>
                  <a:rPr lang="en-US" altLang="ko-KR" dirty="0"/>
                  <a:t>All the available 20MHz channel could be used</a:t>
                </a:r>
              </a:p>
              <a:p>
                <a:pPr lvl="1"/>
                <a:r>
                  <a:rPr lang="en-US" altLang="ko-KR" dirty="0"/>
                  <a:t>PIFS sensing for other 7 channels which has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altLang="ko-KR" dirty="0" smtClean="0"/>
                  <a:t> </a:t>
                </a:r>
                <a:r>
                  <a:rPr lang="en-US" altLang="ko-KR" dirty="0"/>
                  <a:t>of busy probability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𝑠𝑒𝑐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~</m:t>
                    </m:r>
                    <m:r>
                      <a:rPr lang="en-US" altLang="ko-KR" i="1">
                        <a:latin typeface="Cambria Math"/>
                      </a:rPr>
                      <m:t>𝐵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7,1−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d>
                  </m:oMath>
                </a14:m>
                <a:endParaRPr lang="en-US" altLang="ko-KR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𝑠𝑒𝑐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altLang="ko-KR" i="1">
                        <a:latin typeface="Cambria Math"/>
                      </a:rPr>
                      <m:t>=7−7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en-US" altLang="ko-KR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]=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𝑠𝑒𝑐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]</m:t>
                    </m:r>
                    <m:r>
                      <a:rPr lang="en-US" altLang="ko-KR" i="1">
                        <a:latin typeface="Cambria Math"/>
                      </a:rPr>
                      <m:t>+1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i="1">
                        <a:latin typeface="Cambria Math"/>
                      </a:rPr>
                      <m:t>8−7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b="0" i="1" dirty="0" smtClean="0"/>
              </a:p>
              <a:p>
                <a:pPr lvl="1"/>
                <a:endParaRPr lang="en-US" altLang="ko-KR" dirty="0" smtClean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7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Equation for using APCH case</a:t>
                </a:r>
              </a:p>
              <a:p>
                <a:pPr lvl="1"/>
                <a:r>
                  <a:rPr lang="en-US" altLang="ko-KR" dirty="0"/>
                  <a:t>Different pattern of Channel use</a:t>
                </a:r>
                <a:endParaRPr lang="en-US" altLang="ko-KR" i="1" dirty="0">
                  <a:solidFill>
                    <a:prstClr val="black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=1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+2∗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=2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+3∗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=3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+4∗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=4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+5∗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=5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+6∗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=6</m:t>
                        </m:r>
                      </m:e>
                    </m:d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+8∗</m:t>
                    </m:r>
                    <m:r>
                      <a:rPr lang="en-US" altLang="ko-KR" i="1">
                        <a:solidFill>
                          <a:prstClr val="black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𝑁</m:t>
                        </m:r>
                        <m:r>
                          <a:rPr lang="en-US" altLang="ko-KR" i="1">
                            <a:solidFill>
                              <a:prstClr val="black"/>
                            </a:solidFill>
                            <a:latin typeface="Cambria Math"/>
                          </a:rPr>
                          <m:t>=8</m:t>
                        </m:r>
                      </m:e>
                    </m:d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APCH only with Primary Channel case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(2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4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−10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+19</m:t>
                    </m:r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−18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+8)</m:t>
                    </m:r>
                  </m:oMath>
                </a14:m>
                <a:endParaRPr lang="en-US" altLang="ko-KR" i="1" dirty="0" smtClean="0"/>
              </a:p>
              <a:p>
                <a:r>
                  <a:rPr lang="en-US" altLang="ko-KR" dirty="0" smtClean="0"/>
                  <a:t>APCH without </a:t>
                </a:r>
                <a:r>
                  <a:rPr lang="en-US" altLang="ko-KR" dirty="0"/>
                  <a:t>Primary Channel </a:t>
                </a:r>
                <a:r>
                  <a:rPr lang="en-US" altLang="ko-KR" dirty="0" smtClean="0"/>
                  <a:t>case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/>
                          </a:rPr>
                          <m:t>𝑁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0" i="1" smtClean="0">
                            <a:latin typeface="Cambria Math"/>
                          </a:rPr>
                          <m:t>2−2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2−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−2</m:t>
                        </m:r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3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/>
                          </a:rPr>
                          <m:t>+6</m:t>
                        </m:r>
                        <m:sSubSup>
                          <m:sSub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𝑠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/>
                          </a:rPr>
                          <m:t>−7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𝑠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/>
                          </a:rPr>
                          <m:t>+4</m:t>
                        </m:r>
                      </m:e>
                    </m:d>
                  </m:oMath>
                </a14:m>
                <a:r>
                  <a:rPr lang="en-US" altLang="ko-KR" b="0" i="1" dirty="0" smtClean="0">
                    <a:latin typeface="Cambria Math"/>
                  </a:rPr>
                  <a:t/>
                </a:r>
                <a:br>
                  <a:rPr lang="en-US" altLang="ko-KR" b="0" i="1" dirty="0" smtClean="0">
                    <a:latin typeface="Cambria Math"/>
                  </a:rPr>
                </a:b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r>
                          <a:rPr lang="en-US" altLang="ko-KR" b="0" i="1" smtClean="0">
                            <a:latin typeface="Cambria Math"/>
                          </a:rPr>
                          <m:t>2−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den>
                    </m:f>
                    <m:r>
                      <a:rPr lang="en-US" altLang="ko-KR" b="0" i="1" smtClean="0">
                        <a:latin typeface="Cambria Math"/>
                      </a:rPr>
                      <m:t>(−4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3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+12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−14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+8)</m:t>
                    </m:r>
                  </m:oMath>
                </a14:m>
                <a:endParaRPr lang="en-US" altLang="ko-KR" dirty="0"/>
              </a:p>
              <a:p>
                <a:pPr lvl="1"/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78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Analysis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Channel usage vs busy channel prob.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altLang="ko-KR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ko-KR" dirty="0" smtClean="0"/>
                  <a:t>=0.7)</a:t>
                </a: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963" t="-1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그룹 22"/>
          <p:cNvGrpSpPr/>
          <p:nvPr/>
        </p:nvGrpSpPr>
        <p:grpSpPr>
          <a:xfrm>
            <a:off x="1403648" y="2158012"/>
            <a:ext cx="6663457" cy="4439339"/>
            <a:chOff x="1004888" y="1988393"/>
            <a:chExt cx="7134225" cy="4752975"/>
          </a:xfrm>
        </p:grpSpPr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4888" y="1988393"/>
              <a:ext cx="7134225" cy="4752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오른쪽 화살표 3"/>
            <p:cNvSpPr/>
            <p:nvPr/>
          </p:nvSpPr>
          <p:spPr>
            <a:xfrm rot="16200000">
              <a:off x="2476079" y="4394646"/>
              <a:ext cx="847724" cy="288032"/>
            </a:xfrm>
            <a:prstGeom prst="rightArrow">
              <a:avLst>
                <a:gd name="adj1" fmla="val 44709"/>
                <a:gd name="adj2" fmla="val 52116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" name="오른쪽 화살표 9"/>
            <p:cNvSpPr/>
            <p:nvPr/>
          </p:nvSpPr>
          <p:spPr>
            <a:xfrm rot="16200000">
              <a:off x="2952142" y="4581265"/>
              <a:ext cx="471661" cy="288032"/>
            </a:xfrm>
            <a:prstGeom prst="rightArrow">
              <a:avLst>
                <a:gd name="adj1" fmla="val 44709"/>
                <a:gd name="adj2" fmla="val 52116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1" name="오른쪽 화살표 10"/>
            <p:cNvSpPr/>
            <p:nvPr/>
          </p:nvSpPr>
          <p:spPr>
            <a:xfrm rot="16200000">
              <a:off x="3599395" y="4945968"/>
              <a:ext cx="793081" cy="288032"/>
            </a:xfrm>
            <a:prstGeom prst="rightArrow">
              <a:avLst>
                <a:gd name="adj1" fmla="val 44709"/>
                <a:gd name="adj2" fmla="val 52116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2" name="오른쪽 화살표 11"/>
            <p:cNvSpPr/>
            <p:nvPr/>
          </p:nvSpPr>
          <p:spPr>
            <a:xfrm rot="16200000">
              <a:off x="4098875" y="5156002"/>
              <a:ext cx="370185" cy="288032"/>
            </a:xfrm>
            <a:prstGeom prst="rightArrow">
              <a:avLst>
                <a:gd name="adj1" fmla="val 44709"/>
                <a:gd name="adj2" fmla="val 52116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27784" y="4365327"/>
              <a:ext cx="5443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69%</a:t>
              </a:r>
              <a:endParaRPr lang="ko-KR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15815" y="4685526"/>
              <a:ext cx="5443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39%</a:t>
              </a:r>
              <a:endParaRPr lang="ko-KR" altLang="en-US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42246" y="5013176"/>
              <a:ext cx="7137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108%</a:t>
              </a:r>
              <a:endParaRPr lang="ko-KR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14985" y="5208129"/>
              <a:ext cx="5443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52%</a:t>
              </a:r>
              <a:endParaRPr lang="ko-KR" altLang="en-US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오른쪽 화살표 18"/>
            <p:cNvSpPr/>
            <p:nvPr/>
          </p:nvSpPr>
          <p:spPr>
            <a:xfrm rot="16200000">
              <a:off x="4795067" y="5239425"/>
              <a:ext cx="617995" cy="288032"/>
            </a:xfrm>
            <a:prstGeom prst="rightArrow">
              <a:avLst>
                <a:gd name="adj1" fmla="val 44709"/>
                <a:gd name="adj2" fmla="val 52116"/>
              </a:avLst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0" name="오른쪽 화살표 19"/>
            <p:cNvSpPr/>
            <p:nvPr/>
          </p:nvSpPr>
          <p:spPr>
            <a:xfrm rot="16200000">
              <a:off x="5289786" y="5444695"/>
              <a:ext cx="204622" cy="288032"/>
            </a:xfrm>
            <a:prstGeom prst="rightArrow">
              <a:avLst>
                <a:gd name="adj1" fmla="val 44709"/>
                <a:gd name="adj2" fmla="val 52116"/>
              </a:avLst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47199" y="5229200"/>
              <a:ext cx="7137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119%</a:t>
              </a:r>
              <a:endParaRPr lang="ko-KR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19938" y="5456257"/>
              <a:ext cx="5443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39%</a:t>
              </a:r>
              <a:endParaRPr lang="ko-KR" altLang="en-US" sz="1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7" name="직선 연결선 6"/>
            <p:cNvCxnSpPr/>
            <p:nvPr/>
          </p:nvCxnSpPr>
          <p:spPr>
            <a:xfrm>
              <a:off x="2771800" y="4962525"/>
              <a:ext cx="5601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3882801" y="5485111"/>
              <a:ext cx="5601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4975924" y="5692439"/>
              <a:ext cx="5601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2771800" y="4119562"/>
              <a:ext cx="28009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3043956" y="4489450"/>
              <a:ext cx="28803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3859064" y="4691232"/>
              <a:ext cx="28009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4131220" y="5106613"/>
              <a:ext cx="28803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4960048" y="5080019"/>
              <a:ext cx="28009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>
              <a:off x="5256018" y="5484337"/>
              <a:ext cx="28803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7961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Alternative Primary Channel</a:t>
            </a:r>
            <a:r>
              <a:rPr lang="ko-KR" altLang="en-US" dirty="0"/>
              <a:t> </a:t>
            </a:r>
            <a:r>
              <a:rPr lang="en-US" altLang="ko-KR" dirty="0" smtClean="0"/>
              <a:t>would increase</a:t>
            </a:r>
            <a:r>
              <a:rPr lang="ko-KR" altLang="en-US" dirty="0" smtClean="0"/>
              <a:t> </a:t>
            </a:r>
            <a:r>
              <a:rPr lang="en-US" altLang="ko-KR" dirty="0" smtClean="0"/>
              <a:t>Channel Usage</a:t>
            </a:r>
          </a:p>
          <a:p>
            <a:r>
              <a:rPr lang="en-US" altLang="ko-KR" dirty="0" smtClean="0"/>
              <a:t>Alternative Primary Channel would sustain Legacy channel expansion rule, and APCH would contend with other Primary </a:t>
            </a:r>
            <a:r>
              <a:rPr lang="en-US" altLang="ko-KR" dirty="0" smtClean="0"/>
              <a:t>C</a:t>
            </a:r>
            <a:r>
              <a:rPr lang="en-US" altLang="ko-KR" dirty="0" smtClean="0"/>
              <a:t>hannel also</a:t>
            </a:r>
          </a:p>
          <a:p>
            <a:r>
              <a:rPr lang="en-US" altLang="ko-KR" dirty="0" smtClean="0"/>
              <a:t>APCH based transmission</a:t>
            </a:r>
            <a:r>
              <a:rPr lang="en-US" altLang="ko-KR" dirty="0" smtClean="0"/>
              <a:t> without Primary Channel has much more gain</a:t>
            </a:r>
            <a:endParaRPr lang="en-US" altLang="ko-KR" dirty="0" smtClean="0"/>
          </a:p>
          <a:p>
            <a:r>
              <a:rPr lang="en-US" altLang="ko-KR" dirty="0" smtClean="0"/>
              <a:t>APCH based wider bandwidth operation could be a one of the solutions for these problems </a:t>
            </a:r>
          </a:p>
          <a:p>
            <a:r>
              <a:rPr lang="en-US" altLang="ko-KR" dirty="0" smtClean="0"/>
              <a:t>We </a:t>
            </a:r>
            <a:r>
              <a:rPr lang="en-US" altLang="ko-KR" dirty="0" smtClean="0"/>
              <a:t>need to discuss about specific wider bandwidth channel expansion method on 802.11ax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590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802.11-14/0165r1 “</a:t>
            </a:r>
            <a:r>
              <a:rPr lang="en-GB" altLang="ko-KR" dirty="0"/>
              <a:t>802.11 HEW SG Proposed PAR</a:t>
            </a:r>
            <a:r>
              <a:rPr lang="en-GB" altLang="ko-KR" dirty="0" smtClean="0"/>
              <a:t>”</a:t>
            </a:r>
          </a:p>
          <a:p>
            <a:r>
              <a:rPr lang="en-GB" altLang="ko-KR" dirty="0" smtClean="0"/>
              <a:t>[</a:t>
            </a:r>
            <a:r>
              <a:rPr lang="en-GB" altLang="ko-KR" dirty="0"/>
              <a:t>2] IEEE 802.11-13/1058r0 “Efficient Wider Bandwidth </a:t>
            </a:r>
            <a:r>
              <a:rPr lang="en-GB" altLang="ko-KR" dirty="0" smtClean="0"/>
              <a:t>Operation”</a:t>
            </a:r>
          </a:p>
          <a:p>
            <a:r>
              <a:rPr lang="en-GB" altLang="ko-KR" dirty="0" smtClean="0"/>
              <a:t>[3]</a:t>
            </a:r>
            <a:r>
              <a:rPr lang="en-GB" altLang="ko-KR" dirty="0"/>
              <a:t> IEEE 802.11-13/0839r1 “Discussion on OFDMA in IEEE </a:t>
            </a:r>
            <a:r>
              <a:rPr lang="en-GB" altLang="ko-KR" dirty="0" smtClean="0"/>
              <a:t>802.11ax”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415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802.11 ac Wideband Operation</a:t>
            </a:r>
          </a:p>
          <a:p>
            <a:pPr lvl="1"/>
            <a:r>
              <a:rPr lang="en-US" altLang="ko-KR" dirty="0" smtClean="0"/>
              <a:t>802.11 ac</a:t>
            </a:r>
            <a:r>
              <a:rPr lang="ko-KR" altLang="en-US" dirty="0" smtClean="0"/>
              <a:t> </a:t>
            </a:r>
            <a:r>
              <a:rPr lang="en-US" altLang="ko-KR" dirty="0" smtClean="0"/>
              <a:t>based wideband operation supports</a:t>
            </a:r>
            <a:r>
              <a:rPr lang="ko-KR" altLang="en-US" dirty="0" smtClean="0"/>
              <a:t> </a:t>
            </a:r>
            <a:r>
              <a:rPr lang="en-US" altLang="ko-KR" dirty="0" smtClean="0"/>
              <a:t>20MHz, 40MHz, 80MHz, 160MHz</a:t>
            </a:r>
            <a:r>
              <a:rPr lang="ko-KR" altLang="en-US" dirty="0" smtClean="0"/>
              <a:t> </a:t>
            </a:r>
            <a:r>
              <a:rPr lang="en-US" altLang="ko-KR" dirty="0" smtClean="0"/>
              <a:t>transmission for single user</a:t>
            </a:r>
          </a:p>
          <a:p>
            <a:pPr lvl="1"/>
            <a:r>
              <a:rPr lang="en-US" altLang="ko-KR" dirty="0" smtClean="0"/>
              <a:t>AP expands its channel from primary channel, but it is only allowed to expand to predetermined adjacent channel</a:t>
            </a:r>
          </a:p>
          <a:p>
            <a:pPr lvl="1"/>
            <a:r>
              <a:rPr lang="en-US" altLang="ko-KR" dirty="0" smtClean="0"/>
              <a:t>If one of the 20MHz</a:t>
            </a:r>
            <a:r>
              <a:rPr lang="ko-KR" altLang="en-US" dirty="0" smtClean="0"/>
              <a:t> </a:t>
            </a:r>
            <a:r>
              <a:rPr lang="en-US" altLang="ko-KR" dirty="0" smtClean="0"/>
              <a:t>channel in secondary channel is busy, AP cannot use other idle channels in secondary channel</a:t>
            </a:r>
          </a:p>
          <a:p>
            <a:r>
              <a:rPr lang="en-US" altLang="ko-KR" dirty="0" smtClean="0"/>
              <a:t>802.11 ax PAR document</a:t>
            </a:r>
          </a:p>
          <a:p>
            <a:pPr lvl="1"/>
            <a:r>
              <a:rPr lang="en-US" altLang="ko-KR" dirty="0"/>
              <a:t>Make more efficient use of spectrum resources in scenarios with a high density of STAs per </a:t>
            </a:r>
            <a:r>
              <a:rPr lang="en-US" altLang="ko-KR" dirty="0" smtClean="0"/>
              <a:t>BSS[1]</a:t>
            </a:r>
            <a:endParaRPr lang="en-US" altLang="ko-KR" sz="2800" dirty="0"/>
          </a:p>
          <a:p>
            <a:r>
              <a:rPr lang="en-US" altLang="ko-KR" dirty="0" smtClean="0"/>
              <a:t>More </a:t>
            </a:r>
            <a:r>
              <a:rPr lang="en-US" altLang="ko-KR" dirty="0"/>
              <a:t>Efficient use pattern </a:t>
            </a:r>
            <a:r>
              <a:rPr lang="en-US" altLang="ko-KR" dirty="0" smtClean="0"/>
              <a:t>of spectrum resources should be discussed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154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Prior Works on Wider Bandwidth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Legacy channel access can not utilize resource fully</a:t>
            </a:r>
            <a:endParaRPr lang="en-US" altLang="ko-KR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292072"/>
              </p:ext>
            </p:extLst>
          </p:nvPr>
        </p:nvGraphicFramePr>
        <p:xfrm>
          <a:off x="323528" y="3356992"/>
          <a:ext cx="8655362" cy="2232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Visio" r:id="rId4" imgW="10014433" imgH="2578085" progId="Visio.Drawing.11">
                  <p:embed/>
                </p:oleObj>
              </mc:Choice>
              <mc:Fallback>
                <p:oleObj name="Visio" r:id="rId4" imgW="10014433" imgH="257808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56992"/>
                        <a:ext cx="8655362" cy="22322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121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Prior Works on Wider Bandwidth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Allowing to use all available Channel with PIFS sensing could enhance channel utilization[2]</a:t>
            </a:r>
            <a:endParaRPr lang="en-US" altLang="ko-KR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599741"/>
              </p:ext>
            </p:extLst>
          </p:nvPr>
        </p:nvGraphicFramePr>
        <p:xfrm>
          <a:off x="323850" y="3357563"/>
          <a:ext cx="865505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Visio" r:id="rId4" imgW="10014433" imgH="2578085" progId="Visio.Drawing.11">
                  <p:embed/>
                </p:oleObj>
              </mc:Choice>
              <mc:Fallback>
                <p:oleObj name="Visio" r:id="rId4" imgW="10014433" imgH="2578085" progId="Visio.Drawing.11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357563"/>
                        <a:ext cx="8655050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9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Prior Works on Wider Bandwidth </a:t>
            </a:r>
            <a:r>
              <a:rPr lang="en-US" altLang="ko-KR" dirty="0" smtClean="0"/>
              <a:t>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Examples for 80MHz (4 Channels)[2]</a:t>
            </a:r>
          </a:p>
          <a:p>
            <a:pPr lvl="1"/>
            <a:r>
              <a:rPr lang="en-US" altLang="ko-KR" dirty="0" smtClean="0"/>
              <a:t>CH1 is primary Channel</a:t>
            </a:r>
            <a:endParaRPr lang="en-US" altLang="ko-KR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790615"/>
              </p:ext>
            </p:extLst>
          </p:nvPr>
        </p:nvGraphicFramePr>
        <p:xfrm>
          <a:off x="971600" y="2852936"/>
          <a:ext cx="7344824" cy="3418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1692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  <a:gridCol w="535261"/>
              </a:tblGrid>
              <a:tr h="423047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Channel</a:t>
                      </a:r>
                      <a:r>
                        <a:rPr lang="en-US" altLang="ko-KR" sz="1200" b="1" baseline="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="1" baseline="0" dirty="0" smtClean="0"/>
                        <a:t>(Colored means busy)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Resource utilization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2304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CH1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CH2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CH4</a:t>
                      </a:r>
                      <a:endParaRPr lang="ko-KR" altLang="en-US" sz="12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Legacy Operation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Using All Available CH</a:t>
                      </a:r>
                      <a:endParaRPr lang="ko-KR" altLang="en-US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Case1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Case2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Case3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Case4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Case5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  <a:tr h="42304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/>
                        <a:t>Case6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bg1"/>
                          </a:solidFill>
                        </a:rPr>
                        <a:t>busy</a:t>
                      </a:r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8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Prior Works on Wider Bandwidth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Previous contributions using new patterns of wider bandwidth provides the enhanced efficiency of wireless LAN system</a:t>
            </a:r>
          </a:p>
          <a:p>
            <a:r>
              <a:rPr lang="en-US" altLang="ko-KR" dirty="0" smtClean="0"/>
              <a:t>But </a:t>
            </a:r>
            <a:r>
              <a:rPr lang="en-US" altLang="ko-KR" dirty="0" smtClean="0"/>
              <a:t>there were not enough discussions about HOW to expand and adopt new patterns of channel use</a:t>
            </a:r>
          </a:p>
          <a:p>
            <a:r>
              <a:rPr lang="en-US" altLang="ko-KR" dirty="0"/>
              <a:t>Using </a:t>
            </a:r>
            <a:r>
              <a:rPr lang="en-US" altLang="ko-KR" dirty="0" smtClean="0"/>
              <a:t>all available </a:t>
            </a:r>
            <a:r>
              <a:rPr lang="en-US" altLang="ko-KR" dirty="0" smtClean="0"/>
              <a:t>CHs </a:t>
            </a:r>
            <a:r>
              <a:rPr lang="en-US" altLang="ko-KR" dirty="0" smtClean="0"/>
              <a:t>with PIFS sensing on secondary channels could make more contentions and interferences in dense OBSS scenario[3]</a:t>
            </a:r>
          </a:p>
          <a:p>
            <a:pPr lvl="1"/>
            <a:r>
              <a:rPr lang="en-US" altLang="ko-KR" dirty="0" smtClean="0"/>
              <a:t>Fairness need to be </a:t>
            </a:r>
            <a:r>
              <a:rPr lang="en-US" altLang="ko-KR" dirty="0" smtClean="0"/>
              <a:t>considered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5807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Alternative Primary Channel based Access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Adding to Primary Channel</a:t>
            </a:r>
            <a:r>
              <a:rPr lang="ko-KR" altLang="en-US" dirty="0" smtClean="0"/>
              <a:t> </a:t>
            </a:r>
            <a:r>
              <a:rPr lang="en-US" altLang="ko-KR" dirty="0" smtClean="0"/>
              <a:t>based wideband expansion, adopting other secondary channel based wideband expansion could enhance efficient use of spectrum resources</a:t>
            </a:r>
          </a:p>
          <a:p>
            <a:r>
              <a:rPr lang="en-US" altLang="ko-KR" dirty="0" smtClean="0"/>
              <a:t>Alternative Primary Channel(APCH) is the basis channel of new wideband expansion</a:t>
            </a:r>
          </a:p>
          <a:p>
            <a:r>
              <a:rPr lang="en-US" altLang="ko-KR" dirty="0"/>
              <a:t>Channel expansion rule on each primary channel can be the same as conventional 802.11ac </a:t>
            </a:r>
            <a:r>
              <a:rPr lang="en-US" altLang="ko-KR" dirty="0" smtClean="0"/>
              <a:t>rule</a:t>
            </a:r>
            <a:endParaRPr lang="en-US" altLang="ko-KR" dirty="0"/>
          </a:p>
          <a:p>
            <a:r>
              <a:rPr lang="en-US" altLang="ko-KR" dirty="0" smtClean="0"/>
              <a:t>It </a:t>
            </a:r>
            <a:r>
              <a:rPr lang="en-US" altLang="ko-KR" dirty="0" smtClean="0"/>
              <a:t>allows non-contiguous channel use and </a:t>
            </a:r>
            <a:r>
              <a:rPr lang="en-US" altLang="ko-KR" dirty="0"/>
              <a:t>new channel use patterns</a:t>
            </a:r>
            <a:endParaRPr lang="en-US" altLang="ko-KR" dirty="0" smtClean="0"/>
          </a:p>
          <a:p>
            <a:pPr lvl="1"/>
            <a:r>
              <a:rPr lang="en-US" altLang="ko-KR" dirty="0" err="1"/>
              <a:t>e</a:t>
            </a:r>
            <a:r>
              <a:rPr lang="en-US" altLang="ko-KR" dirty="0" err="1" smtClean="0"/>
              <a:t>g</a:t>
            </a:r>
            <a:r>
              <a:rPr lang="en-US" altLang="ko-KR" dirty="0" smtClean="0"/>
              <a:t>. Contiguous 60MHz channel, non-contiguous 60MHz channel, etc.</a:t>
            </a:r>
          </a:p>
        </p:txBody>
      </p:sp>
    </p:spTree>
    <p:extLst>
      <p:ext uri="{BB962C8B-B14F-4D97-AF65-F5344CB8AC3E}">
        <p14:creationId xmlns:p14="http://schemas.microsoft.com/office/powerpoint/2010/main" val="4442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Alternative Primary Channel based Access Method</a:t>
            </a:r>
            <a:endParaRPr lang="ko-KR" altLang="en-US" dirty="0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Legacy Pattern Case</a:t>
            </a:r>
          </a:p>
          <a:p>
            <a:endParaRPr lang="en-US" altLang="ko-KR" b="0" dirty="0" smtClean="0"/>
          </a:p>
          <a:p>
            <a:endParaRPr lang="en-US" altLang="ko-KR" b="0" dirty="0" smtClean="0"/>
          </a:p>
          <a:p>
            <a:endParaRPr lang="en-US" altLang="ko-KR" dirty="0"/>
          </a:p>
          <a:p>
            <a:endParaRPr lang="en-US" altLang="ko-KR" b="0" dirty="0" smtClean="0"/>
          </a:p>
          <a:p>
            <a:r>
              <a:rPr lang="en-US" altLang="ko-KR" dirty="0" smtClean="0"/>
              <a:t>Alternative Primary Channel Case</a:t>
            </a:r>
            <a:endParaRPr lang="en-US" altLang="ko-KR" b="0" dirty="0" smtClean="0"/>
          </a:p>
          <a:p>
            <a:pPr lvl="1"/>
            <a:endParaRPr lang="en-US" altLang="ko-KR" dirty="0" smtClean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764751"/>
              </p:ext>
            </p:extLst>
          </p:nvPr>
        </p:nvGraphicFramePr>
        <p:xfrm>
          <a:off x="1565610" y="2375772"/>
          <a:ext cx="5688632" cy="186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Visio" r:id="rId4" imgW="10829900" imgH="3533760" progId="Visio.Drawing.11">
                  <p:embed/>
                </p:oleObj>
              </mc:Choice>
              <mc:Fallback>
                <p:oleObj name="Visio" r:id="rId4" imgW="10829900" imgH="3533760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0" y="2375772"/>
                        <a:ext cx="5688632" cy="18646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5" name="개체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159364"/>
              </p:ext>
            </p:extLst>
          </p:nvPr>
        </p:nvGraphicFramePr>
        <p:xfrm>
          <a:off x="1565610" y="4581128"/>
          <a:ext cx="573405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Visio" r:id="rId6" imgW="10944166" imgH="3533760" progId="Visio.Drawing.11">
                  <p:embed/>
                </p:oleObj>
              </mc:Choice>
              <mc:Fallback>
                <p:oleObj name="Visio" r:id="rId6" imgW="10944166" imgH="3533760" progId="Visio.Drawing.11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610" y="4581128"/>
                        <a:ext cx="5734050" cy="1857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3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Alternative Primary Channel based Access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Alternative Primary Channel Expansion Rule</a:t>
            </a:r>
          </a:p>
          <a:p>
            <a:pPr lvl="1"/>
            <a:r>
              <a:rPr lang="en-US" altLang="ko-KR" dirty="0" smtClean="0"/>
              <a:t>Only with Primary Channel</a:t>
            </a:r>
          </a:p>
          <a:p>
            <a:pPr lvl="2"/>
            <a:r>
              <a:rPr lang="en-US" altLang="ko-KR" dirty="0" smtClean="0"/>
              <a:t>Sustain primary channel based transmission</a:t>
            </a:r>
          </a:p>
          <a:p>
            <a:pPr lvl="2"/>
            <a:r>
              <a:rPr lang="en-US" altLang="ko-KR" dirty="0" smtClean="0"/>
              <a:t>Alternative primary channel </a:t>
            </a:r>
            <a:r>
              <a:rPr lang="en-US" altLang="ko-KR" dirty="0" smtClean="0"/>
              <a:t>as a new </a:t>
            </a:r>
            <a:r>
              <a:rPr lang="en-US" altLang="ko-KR" dirty="0" smtClean="0"/>
              <a:t>start point of channel </a:t>
            </a:r>
            <a:r>
              <a:rPr lang="en-US" altLang="ko-KR" dirty="0" smtClean="0"/>
              <a:t>expansion is only applicable with primary channel-based access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Allowing transmission </a:t>
            </a:r>
            <a:r>
              <a:rPr lang="en-US" altLang="ko-KR" dirty="0"/>
              <a:t>without </a:t>
            </a:r>
            <a:r>
              <a:rPr lang="en-US" altLang="ko-KR" dirty="0" smtClean="0"/>
              <a:t>Primary Channel</a:t>
            </a:r>
            <a:endParaRPr lang="en-US" altLang="ko-KR" dirty="0"/>
          </a:p>
          <a:p>
            <a:pPr lvl="2"/>
            <a:r>
              <a:rPr lang="en-US" altLang="ko-KR" dirty="0" smtClean="0"/>
              <a:t>Although </a:t>
            </a:r>
            <a:r>
              <a:rPr lang="en-US" altLang="ko-KR" dirty="0"/>
              <a:t>p</a:t>
            </a:r>
            <a:r>
              <a:rPr lang="en-US" altLang="ko-KR" dirty="0" smtClean="0"/>
              <a:t>rimary channel</a:t>
            </a:r>
            <a:r>
              <a:rPr lang="ko-KR" altLang="en-US" dirty="0" smtClean="0"/>
              <a:t> </a:t>
            </a:r>
            <a:r>
              <a:rPr lang="en-US" altLang="ko-KR" dirty="0" smtClean="0"/>
              <a:t>is busy, alternative primary channel could replace primary channel</a:t>
            </a:r>
          </a:p>
          <a:p>
            <a:pPr lvl="2"/>
            <a:r>
              <a:rPr lang="en-US" altLang="ko-KR" dirty="0" smtClean="0"/>
              <a:t>New back-off rule need to be considered for alternative primary channel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455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3888</TotalTime>
  <Words>689</Words>
  <Application>Microsoft Office PowerPoint</Application>
  <PresentationFormat>화면 슬라이드 쇼(4:3)</PresentationFormat>
  <Paragraphs>174</Paragraphs>
  <Slides>19</Slides>
  <Notes>11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19</vt:i4>
      </vt:variant>
    </vt:vector>
  </HeadingPairs>
  <TitlesOfParts>
    <vt:vector size="28" baseType="lpstr">
      <vt:lpstr>MS Gothic</vt:lpstr>
      <vt:lpstr>맑은 고딕</vt:lpstr>
      <vt:lpstr>Arial</vt:lpstr>
      <vt:lpstr>Cambria Math</vt:lpstr>
      <vt:lpstr>Times New Roman</vt:lpstr>
      <vt:lpstr>2_Office 테마</vt:lpstr>
      <vt:lpstr>Document</vt:lpstr>
      <vt:lpstr>Visio</vt:lpstr>
      <vt:lpstr>Microsoft Visio 2003-2010 드로잉</vt:lpstr>
      <vt:lpstr>PowerPoint 프레젠테이션</vt:lpstr>
      <vt:lpstr>Background</vt:lpstr>
      <vt:lpstr>Prior Works on Wider Bandwidth Operation</vt:lpstr>
      <vt:lpstr>Prior Works on Wider Bandwidth Operation</vt:lpstr>
      <vt:lpstr>Prior Works on Wider Bandwidth Operation</vt:lpstr>
      <vt:lpstr>Prior Works on Wider Bandwidth Operation</vt:lpstr>
      <vt:lpstr>Alternative Primary Channel based Access Method</vt:lpstr>
      <vt:lpstr>Alternative Primary Channel based Access Method</vt:lpstr>
      <vt:lpstr>Alternative Primary Channel based Access Method</vt:lpstr>
      <vt:lpstr>Alternative Primary Channel based Access Method</vt:lpstr>
      <vt:lpstr>Alternative Primary Channel based Access Method</vt:lpstr>
      <vt:lpstr>Analysis (Assumptions)</vt:lpstr>
      <vt:lpstr>Analysis (Example: Legacy vs. APCH)</vt:lpstr>
      <vt:lpstr>Analysis (Parameters)</vt:lpstr>
      <vt:lpstr>Analysis</vt:lpstr>
      <vt:lpstr>Analysis</vt:lpstr>
      <vt:lpstr>Analysis</vt:lpstr>
      <vt:lpstr>Conclusion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기고 Story Line</dc:title>
  <dc:creator>JinsooAhn</dc:creator>
  <cp:lastModifiedBy>JinsooAhn</cp:lastModifiedBy>
  <cp:revision>97</cp:revision>
  <dcterms:created xsi:type="dcterms:W3CDTF">2014-10-21T02:34:16Z</dcterms:created>
  <dcterms:modified xsi:type="dcterms:W3CDTF">2014-11-03T07:50:03Z</dcterms:modified>
</cp:coreProperties>
</file>