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1"/>
  </p:sldMasterIdLst>
  <p:notesMasterIdLst>
    <p:notesMasterId r:id="rId12"/>
  </p:notesMasterIdLst>
  <p:handoutMasterIdLst>
    <p:handoutMasterId r:id="rId13"/>
  </p:handoutMasterIdLst>
  <p:sldIdLst>
    <p:sldId id="270" r:id="rId2"/>
    <p:sldId id="271" r:id="rId3"/>
    <p:sldId id="257" r:id="rId4"/>
    <p:sldId id="260" r:id="rId5"/>
    <p:sldId id="261" r:id="rId6"/>
    <p:sldId id="259" r:id="rId7"/>
    <p:sldId id="258" r:id="rId8"/>
    <p:sldId id="263" r:id="rId9"/>
    <p:sldId id="264" r:id="rId10"/>
    <p:sldId id="269" r:id="rId11"/>
  </p:sldIdLst>
  <p:sldSz cx="9144000" cy="6858000" type="screen4x3"/>
  <p:notesSz cx="6858000" cy="9144000"/>
  <p:defaultTextStyle>
    <a:defPPr>
      <a:defRPr lang="zh-TW"/>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188"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88" d="100"/>
          <a:sy n="88" d="100"/>
        </p:scale>
        <p:origin x="382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2229526-FB9E-144F-8566-026FE1276938}" type="datetimeFigureOut">
              <a:rPr kumimoji="1" lang="zh-TW" altLang="en-US" smtClean="0"/>
              <a:t>2014/11/3</a:t>
            </a:fld>
            <a:endParaRPr kumimoji="1"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0A00B9-6E11-F74E-B415-A7CAE0BD80F5}" type="slidenum">
              <a:rPr kumimoji="1" lang="zh-TW" altLang="en-US" smtClean="0"/>
              <a:t>‹#›</a:t>
            </a:fld>
            <a:endParaRPr kumimoji="1" lang="zh-TW" altLang="en-US"/>
          </a:p>
        </p:txBody>
      </p:sp>
    </p:spTree>
    <p:extLst>
      <p:ext uri="{BB962C8B-B14F-4D97-AF65-F5344CB8AC3E}">
        <p14:creationId xmlns:p14="http://schemas.microsoft.com/office/powerpoint/2010/main" val="3523073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D98A4B-4915-2B46-9385-46CFBB77D55D}" type="datetimeFigureOut">
              <a:rPr kumimoji="1" lang="zh-TW" altLang="en-US" smtClean="0"/>
              <a:t>2014/11/3</a:t>
            </a:fld>
            <a:endParaRPr kumimoji="1" lang="zh-TW" altLang="en-US"/>
          </a:p>
        </p:txBody>
      </p:sp>
      <p:sp>
        <p:nvSpPr>
          <p:cNvPr id="4" name="投影片影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zh-TW" altLang="en-US" smtClean="0"/>
              <a:t>按一下以編輯母片文字樣式</a:t>
            </a:r>
          </a:p>
          <a:p>
            <a:pPr lvl="1"/>
            <a:r>
              <a:rPr kumimoji="1" lang="zh-TW" altLang="en-US" smtClean="0"/>
              <a:t>第二層</a:t>
            </a:r>
          </a:p>
          <a:p>
            <a:pPr lvl="2"/>
            <a:r>
              <a:rPr kumimoji="1" lang="zh-TW" altLang="en-US" smtClean="0"/>
              <a:t>第三層</a:t>
            </a:r>
          </a:p>
          <a:p>
            <a:pPr lvl="3"/>
            <a:r>
              <a:rPr kumimoji="1" lang="zh-TW" altLang="en-US" smtClean="0"/>
              <a:t>第四層</a:t>
            </a:r>
          </a:p>
          <a:p>
            <a:pPr lvl="4"/>
            <a:r>
              <a:rPr kumimoji="1" lang="zh-TW" altLang="en-US" smtClean="0"/>
              <a:t>第五層</a:t>
            </a:r>
            <a:endParaRPr kumimoji="1"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F0E0F0-6580-CF44-AD4B-265ADA98C82D}" type="slidenum">
              <a:rPr kumimoji="1" lang="zh-TW" altLang="en-US" smtClean="0"/>
              <a:t>‹#›</a:t>
            </a:fld>
            <a:endParaRPr kumimoji="1" lang="zh-TW" altLang="en-US"/>
          </a:p>
        </p:txBody>
      </p:sp>
    </p:spTree>
    <p:extLst>
      <p:ext uri="{BB962C8B-B14F-4D97-AF65-F5344CB8AC3E}">
        <p14:creationId xmlns:p14="http://schemas.microsoft.com/office/powerpoint/2010/main" val="56134163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TW" sz="1400" smtClean="0"/>
              <a:t>doc.: IEEE 802.11-12/xxxxr0</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TW" sz="1400" smtClean="0"/>
              <a:t>June 2013</a:t>
            </a:r>
          </a:p>
        </p:txBody>
      </p:sp>
      <p:sp>
        <p:nvSpPr>
          <p:cNvPr id="2355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TW"/>
              <a:t>Page </a:t>
            </a:r>
            <a:fld id="{9100FC09-BFA5-46E9-9333-F2991ABC548B}" type="slidenum">
              <a:rPr lang="en-US" altLang="zh-TW"/>
              <a:pPr/>
              <a:t>1</a:t>
            </a:fld>
            <a:endParaRPr lang="en-US" altLang="zh-TW"/>
          </a:p>
        </p:txBody>
      </p:sp>
      <p:sp>
        <p:nvSpPr>
          <p:cNvPr id="23557" name="Rectangle 2"/>
          <p:cNvSpPr>
            <a:spLocks noGrp="1" noRot="1" noChangeAspect="1" noChangeArrowheads="1" noTextEdit="1"/>
          </p:cNvSpPr>
          <p:nvPr>
            <p:ph type="sldImg"/>
          </p:nvPr>
        </p:nvSpPr>
        <p:spPr>
          <a:xfrm>
            <a:off x="1154113" y="701675"/>
            <a:ext cx="4625975" cy="3468688"/>
          </a:xfrm>
          <a:ln/>
        </p:spPr>
      </p:sp>
      <p:sp>
        <p:nvSpPr>
          <p:cNvPr id="235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TW" smtClean="0"/>
          </a:p>
        </p:txBody>
      </p:sp>
    </p:spTree>
    <p:extLst>
      <p:ext uri="{BB962C8B-B14F-4D97-AF65-F5344CB8AC3E}">
        <p14:creationId xmlns:p14="http://schemas.microsoft.com/office/powerpoint/2010/main" val="472361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TW" altLang="en-US" smtClean="0"/>
              <a:t>按一下以編輯母片標題樣式</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en-US"/>
          </a:p>
        </p:txBody>
      </p:sp>
      <p:sp>
        <p:nvSpPr>
          <p:cNvPr id="5" name="Rectangle 6"/>
          <p:cNvSpPr>
            <a:spLocks noGrp="1" noChangeArrowheads="1"/>
          </p:cNvSpPr>
          <p:nvPr>
            <p:ph type="sldNum" sz="quarter" idx="11"/>
          </p:nvPr>
        </p:nvSpPr>
        <p:spPr/>
        <p:txBody>
          <a:bodyPr/>
          <a:lstStyle>
            <a:lvl1pPr>
              <a:defRPr/>
            </a:lvl1pPr>
          </a:lstStyle>
          <a:p>
            <a:r>
              <a:rPr lang="en-US" altLang="zh-TW" smtClean="0"/>
              <a:t>Slide </a:t>
            </a:r>
            <a:fld id="{267A8CB5-00C3-4F2E-8DDC-301B3048B323}" type="slidenum">
              <a:rPr lang="en-US" altLang="zh-TW" smtClean="0"/>
              <a:pPr/>
              <a:t>‹#›</a:t>
            </a:fld>
            <a:endParaRPr lang="en-US" altLang="zh-TW" dirty="0"/>
          </a:p>
        </p:txBody>
      </p:sp>
      <p:sp>
        <p:nvSpPr>
          <p:cNvPr id="7"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r>
              <a:rPr kumimoji="1" lang="en-US" altLang="zh-TW" dirty="0" smtClean="0"/>
              <a:t>November 2014</a:t>
            </a:r>
            <a:endParaRPr kumimoji="1" lang="zh-TW" altLang="en-US" dirty="0"/>
          </a:p>
        </p:txBody>
      </p:sp>
    </p:spTree>
    <p:extLst>
      <p:ext uri="{BB962C8B-B14F-4D97-AF65-F5344CB8AC3E}">
        <p14:creationId xmlns:p14="http://schemas.microsoft.com/office/powerpoint/2010/main" val="414448915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Rectangle 6"/>
          <p:cNvSpPr>
            <a:spLocks noGrp="1" noChangeArrowheads="1"/>
          </p:cNvSpPr>
          <p:nvPr>
            <p:ph type="sldNum" sz="quarter" idx="11"/>
          </p:nvPr>
        </p:nvSpPr>
        <p:spPr/>
        <p:txBody>
          <a:bodyPr/>
          <a:lstStyle>
            <a:lvl1pPr>
              <a:defRPr/>
            </a:lvl1pPr>
          </a:lstStyle>
          <a:p>
            <a:r>
              <a:rPr lang="en-US" altLang="zh-TW" smtClean="0"/>
              <a:t>Slide </a:t>
            </a:r>
            <a:fld id="{267A8CB5-00C3-4F2E-8DDC-301B3048B323}" type="slidenum">
              <a:rPr lang="en-US" altLang="zh-TW" smtClean="0"/>
              <a:pPr/>
              <a:t>‹#›</a:t>
            </a:fld>
            <a:endParaRPr lang="en-US" altLang="zh-TW" dirty="0"/>
          </a:p>
        </p:txBody>
      </p:sp>
      <p:sp>
        <p:nvSpPr>
          <p:cNvPr id="6"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r>
              <a:rPr kumimoji="1" lang="en-US" altLang="zh-TW" smtClean="0"/>
              <a:t>November 2014</a:t>
            </a:r>
            <a:endParaRPr kumimoji="1" lang="zh-TW" altLang="en-US" dirty="0"/>
          </a:p>
        </p:txBody>
      </p:sp>
    </p:spTree>
    <p:extLst>
      <p:ext uri="{BB962C8B-B14F-4D97-AF65-F5344CB8AC3E}">
        <p14:creationId xmlns:p14="http://schemas.microsoft.com/office/powerpoint/2010/main" val="8959198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Rectangle 6"/>
          <p:cNvSpPr>
            <a:spLocks noGrp="1" noChangeArrowheads="1"/>
          </p:cNvSpPr>
          <p:nvPr>
            <p:ph type="sldNum" sz="quarter" idx="11"/>
          </p:nvPr>
        </p:nvSpPr>
        <p:spPr/>
        <p:txBody>
          <a:bodyPr/>
          <a:lstStyle>
            <a:lvl1pPr>
              <a:defRPr/>
            </a:lvl1pPr>
          </a:lstStyle>
          <a:p>
            <a:r>
              <a:rPr lang="en-US" altLang="zh-TW" smtClean="0"/>
              <a:t>Slide </a:t>
            </a:r>
            <a:fld id="{267A8CB5-00C3-4F2E-8DDC-301B3048B323}" type="slidenum">
              <a:rPr lang="en-US" altLang="zh-TW" smtClean="0"/>
              <a:pPr/>
              <a:t>‹#›</a:t>
            </a:fld>
            <a:endParaRPr lang="en-US" altLang="zh-TW" dirty="0"/>
          </a:p>
        </p:txBody>
      </p:sp>
      <p:sp>
        <p:nvSpPr>
          <p:cNvPr id="6"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r>
              <a:rPr kumimoji="1" lang="en-US" altLang="zh-TW" smtClean="0"/>
              <a:t>November 2014</a:t>
            </a:r>
            <a:endParaRPr kumimoji="1" lang="zh-TW" altLang="en-US" dirty="0"/>
          </a:p>
        </p:txBody>
      </p:sp>
    </p:spTree>
    <p:extLst>
      <p:ext uri="{BB962C8B-B14F-4D97-AF65-F5344CB8AC3E}">
        <p14:creationId xmlns:p14="http://schemas.microsoft.com/office/powerpoint/2010/main" val="20271346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Rectangle 6"/>
          <p:cNvSpPr>
            <a:spLocks noGrp="1" noChangeArrowheads="1"/>
          </p:cNvSpPr>
          <p:nvPr>
            <p:ph type="sldNum" sz="quarter" idx="11"/>
          </p:nvPr>
        </p:nvSpPr>
        <p:spPr>
          <a:xfrm>
            <a:off x="4342399" y="6475413"/>
            <a:ext cx="535403" cy="184666"/>
          </a:xfrm>
        </p:spPr>
        <p:txBody>
          <a:bodyPr/>
          <a:lstStyle>
            <a:lvl1pPr>
              <a:defRPr sz="1200"/>
            </a:lvl1pPr>
          </a:lstStyle>
          <a:p>
            <a:r>
              <a:rPr lang="en-US" altLang="zh-TW" dirty="0" smtClean="0"/>
              <a:t>Slide </a:t>
            </a:r>
            <a:fld id="{267A8CB5-00C3-4F2E-8DDC-301B3048B323}" type="slidenum">
              <a:rPr lang="en-US" altLang="zh-TW" smtClean="0"/>
              <a:pPr/>
              <a:t>‹#›</a:t>
            </a:fld>
            <a:endParaRPr lang="en-US" altLang="zh-TW" dirty="0"/>
          </a:p>
        </p:txBody>
      </p:sp>
      <p:sp>
        <p:nvSpPr>
          <p:cNvPr id="6"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r>
              <a:rPr kumimoji="1" lang="en-US" altLang="zh-TW" dirty="0" smtClean="0"/>
              <a:t>November 2014</a:t>
            </a:r>
            <a:endParaRPr kumimoji="1" lang="zh-TW" altLang="en-US" dirty="0"/>
          </a:p>
        </p:txBody>
      </p:sp>
    </p:spTree>
    <p:extLst>
      <p:ext uri="{BB962C8B-B14F-4D97-AF65-F5344CB8AC3E}">
        <p14:creationId xmlns:p14="http://schemas.microsoft.com/office/powerpoint/2010/main" val="14318271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6"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r>
              <a:rPr kumimoji="1" lang="en-US" altLang="zh-TW" smtClean="0"/>
              <a:t>November 2014</a:t>
            </a:r>
            <a:endParaRPr kumimoji="1" lang="zh-TW" altLang="en-US" dirty="0"/>
          </a:p>
        </p:txBody>
      </p:sp>
      <p:sp>
        <p:nvSpPr>
          <p:cNvPr id="7" name="Rectangle 6"/>
          <p:cNvSpPr>
            <a:spLocks noGrp="1" noChangeArrowheads="1"/>
          </p:cNvSpPr>
          <p:nvPr>
            <p:ph type="sldNum" sz="quarter" idx="11"/>
          </p:nvPr>
        </p:nvSpPr>
        <p:spPr>
          <a:xfrm>
            <a:off x="4342399" y="6475413"/>
            <a:ext cx="535403" cy="184666"/>
          </a:xfrm>
        </p:spPr>
        <p:txBody>
          <a:bodyPr/>
          <a:lstStyle>
            <a:lvl1pPr>
              <a:defRPr sz="1200"/>
            </a:lvl1pPr>
          </a:lstStyle>
          <a:p>
            <a:r>
              <a:rPr lang="en-US" altLang="zh-TW" dirty="0" smtClean="0"/>
              <a:t>Slide </a:t>
            </a:r>
            <a:fld id="{267A8CB5-00C3-4F2E-8DDC-301B3048B323}" type="slidenum">
              <a:rPr lang="en-US" altLang="zh-TW" smtClean="0"/>
              <a:pPr/>
              <a:t>‹#›</a:t>
            </a:fld>
            <a:endParaRPr lang="en-US" altLang="zh-TW" dirty="0"/>
          </a:p>
        </p:txBody>
      </p:sp>
    </p:spTree>
    <p:extLst>
      <p:ext uri="{BB962C8B-B14F-4D97-AF65-F5344CB8AC3E}">
        <p14:creationId xmlns:p14="http://schemas.microsoft.com/office/powerpoint/2010/main" val="966487937"/>
      </p:ext>
    </p:extLst>
  </p:cSld>
  <p:clrMapOvr>
    <a:masterClrMapping/>
  </p:clrMapOvr>
  <p:timing>
    <p:tnLst>
      <p:par>
        <p:cTn id="1" dur="indefinite" restart="never" nodeType="tmRoot"/>
      </p:par>
    </p:tnLst>
  </p:timing>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Rectangle 12"/>
          <p:cNvSpPr>
            <a:spLocks noGrp="1" noChangeArrowheads="1"/>
          </p:cNvSpPr>
          <p:nvPr>
            <p:ph type="sldNum" sz="quarter" idx="12"/>
          </p:nvPr>
        </p:nvSpPr>
        <p:spPr/>
        <p:txBody>
          <a:bodyPr/>
          <a:lstStyle>
            <a:lvl1pPr>
              <a:defRPr/>
            </a:lvl1pPr>
          </a:lstStyle>
          <a:p>
            <a:r>
              <a:rPr lang="en-US" altLang="zh-TW" smtClean="0"/>
              <a:t>Slide </a:t>
            </a:r>
            <a:fld id="{267A8CB5-00C3-4F2E-8DDC-301B3048B323}" type="slidenum">
              <a:rPr lang="en-US" altLang="zh-TW" smtClean="0"/>
              <a:pPr/>
              <a:t>‹#›</a:t>
            </a:fld>
            <a:endParaRPr lang="en-US" altLang="zh-TW" dirty="0"/>
          </a:p>
        </p:txBody>
      </p:sp>
      <p:sp>
        <p:nvSpPr>
          <p:cNvPr id="8" name="Rectangle 4"/>
          <p:cNvSpPr>
            <a:spLocks noGrp="1" noChangeArrowheads="1"/>
          </p:cNvSpPr>
          <p:nvPr>
            <p:ph type="dt" sz="half" idx="13"/>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r>
              <a:rPr kumimoji="1" lang="en-US" altLang="zh-TW" smtClean="0"/>
              <a:t>November 2014</a:t>
            </a:r>
            <a:endParaRPr kumimoji="1" lang="zh-TW" altLang="en-US" dirty="0"/>
          </a:p>
        </p:txBody>
      </p:sp>
    </p:spTree>
    <p:extLst>
      <p:ext uri="{BB962C8B-B14F-4D97-AF65-F5344CB8AC3E}">
        <p14:creationId xmlns:p14="http://schemas.microsoft.com/office/powerpoint/2010/main" val="19834752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8" name="Rectangle 6"/>
          <p:cNvSpPr>
            <a:spLocks noGrp="1" noChangeArrowheads="1"/>
          </p:cNvSpPr>
          <p:nvPr>
            <p:ph type="sldNum" sz="quarter" idx="11"/>
          </p:nvPr>
        </p:nvSpPr>
        <p:spPr/>
        <p:txBody>
          <a:bodyPr/>
          <a:lstStyle>
            <a:lvl1pPr>
              <a:defRPr/>
            </a:lvl1pPr>
          </a:lstStyle>
          <a:p>
            <a:r>
              <a:rPr lang="en-US" altLang="zh-TW" smtClean="0"/>
              <a:t>Slide </a:t>
            </a:r>
            <a:fld id="{267A8CB5-00C3-4F2E-8DDC-301B3048B323}" type="slidenum">
              <a:rPr lang="en-US" altLang="zh-TW" smtClean="0"/>
              <a:pPr/>
              <a:t>‹#›</a:t>
            </a:fld>
            <a:endParaRPr lang="en-US" altLang="zh-TW" dirty="0"/>
          </a:p>
        </p:txBody>
      </p:sp>
      <p:sp>
        <p:nvSpPr>
          <p:cNvPr id="9" name="Rectangle 4"/>
          <p:cNvSpPr>
            <a:spLocks noGrp="1" noChangeArrowheads="1"/>
          </p:cNvSpPr>
          <p:nvPr>
            <p:ph type="dt" sz="half" idx="1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r>
              <a:rPr kumimoji="1" lang="en-US" altLang="zh-TW" smtClean="0"/>
              <a:t>November 2014</a:t>
            </a:r>
            <a:endParaRPr kumimoji="1" lang="zh-TW" altLang="en-US" dirty="0"/>
          </a:p>
        </p:txBody>
      </p:sp>
    </p:spTree>
    <p:extLst>
      <p:ext uri="{BB962C8B-B14F-4D97-AF65-F5344CB8AC3E}">
        <p14:creationId xmlns:p14="http://schemas.microsoft.com/office/powerpoint/2010/main" val="3409397248"/>
      </p:ext>
    </p:extLst>
  </p:cSld>
  <p:clrMapOvr>
    <a:masterClrMapping/>
  </p:clrMapOvr>
  <p:timing>
    <p:tnLst>
      <p:par>
        <p:cTn id="1" dur="indefinite" restart="never" nodeType="tmRoot"/>
      </p:par>
    </p:tnLst>
  </p:timing>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4" name="Rectangle 6"/>
          <p:cNvSpPr>
            <a:spLocks noGrp="1" noChangeArrowheads="1"/>
          </p:cNvSpPr>
          <p:nvPr>
            <p:ph type="sldNum" sz="quarter" idx="11"/>
          </p:nvPr>
        </p:nvSpPr>
        <p:spPr/>
        <p:txBody>
          <a:bodyPr/>
          <a:lstStyle>
            <a:lvl1pPr>
              <a:defRPr/>
            </a:lvl1pPr>
          </a:lstStyle>
          <a:p>
            <a:r>
              <a:rPr lang="en-US" altLang="zh-TW" smtClean="0"/>
              <a:t>Slide </a:t>
            </a:r>
            <a:fld id="{267A8CB5-00C3-4F2E-8DDC-301B3048B323}" type="slidenum">
              <a:rPr lang="en-US" altLang="zh-TW" smtClean="0"/>
              <a:pPr/>
              <a:t>‹#›</a:t>
            </a:fld>
            <a:endParaRPr lang="en-US" altLang="zh-TW" dirty="0"/>
          </a:p>
        </p:txBody>
      </p:sp>
      <p:sp>
        <p:nvSpPr>
          <p:cNvPr id="5"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r>
              <a:rPr kumimoji="1" lang="en-US" altLang="zh-TW" smtClean="0"/>
              <a:t>November 2014</a:t>
            </a:r>
            <a:endParaRPr kumimoji="1" lang="zh-TW" altLang="en-US" dirty="0"/>
          </a:p>
        </p:txBody>
      </p:sp>
    </p:spTree>
    <p:extLst>
      <p:ext uri="{BB962C8B-B14F-4D97-AF65-F5344CB8AC3E}">
        <p14:creationId xmlns:p14="http://schemas.microsoft.com/office/powerpoint/2010/main" val="17791433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p:txBody>
          <a:bodyPr/>
          <a:lstStyle>
            <a:lvl1pPr>
              <a:defRPr/>
            </a:lvl1pPr>
          </a:lstStyle>
          <a:p>
            <a:r>
              <a:rPr lang="en-US" altLang="zh-TW" smtClean="0"/>
              <a:t>Slide </a:t>
            </a:r>
            <a:fld id="{267A8CB5-00C3-4F2E-8DDC-301B3048B323}" type="slidenum">
              <a:rPr lang="en-US" altLang="zh-TW" smtClean="0"/>
              <a:pPr/>
              <a:t>‹#›</a:t>
            </a:fld>
            <a:endParaRPr lang="en-US" altLang="zh-TW" dirty="0"/>
          </a:p>
        </p:txBody>
      </p:sp>
      <p:sp>
        <p:nvSpPr>
          <p:cNvPr id="4"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r>
              <a:rPr kumimoji="1" lang="en-US" altLang="zh-TW" smtClean="0"/>
              <a:t>November 2014</a:t>
            </a:r>
            <a:endParaRPr kumimoji="1" lang="zh-TW" altLang="en-US" dirty="0"/>
          </a:p>
        </p:txBody>
      </p:sp>
    </p:spTree>
    <p:extLst>
      <p:ext uri="{BB962C8B-B14F-4D97-AF65-F5344CB8AC3E}">
        <p14:creationId xmlns:p14="http://schemas.microsoft.com/office/powerpoint/2010/main" val="124361247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6" name="Rectangle 11"/>
          <p:cNvSpPr>
            <a:spLocks noGrp="1" noChangeArrowheads="1"/>
          </p:cNvSpPr>
          <p:nvPr>
            <p:ph type="sldNum" sz="quarter" idx="11"/>
          </p:nvPr>
        </p:nvSpPr>
        <p:spPr/>
        <p:txBody>
          <a:bodyPr/>
          <a:lstStyle>
            <a:lvl1pPr>
              <a:defRPr/>
            </a:lvl1pPr>
          </a:lstStyle>
          <a:p>
            <a:r>
              <a:rPr lang="en-US" altLang="zh-TW" smtClean="0"/>
              <a:t>Slide </a:t>
            </a:r>
            <a:fld id="{267A8CB5-00C3-4F2E-8DDC-301B3048B323}" type="slidenum">
              <a:rPr lang="en-US" altLang="zh-TW" smtClean="0"/>
              <a:pPr/>
              <a:t>‹#›</a:t>
            </a:fld>
            <a:endParaRPr lang="en-US" altLang="zh-TW" dirty="0"/>
          </a:p>
        </p:txBody>
      </p:sp>
      <p:sp>
        <p:nvSpPr>
          <p:cNvPr id="7" name="Rectangle 4"/>
          <p:cNvSpPr>
            <a:spLocks noGrp="1" noChangeArrowheads="1"/>
          </p:cNvSpPr>
          <p:nvPr>
            <p:ph type="dt" sz="half" idx="1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r>
              <a:rPr kumimoji="1" lang="en-US" altLang="zh-TW" smtClean="0"/>
              <a:t>November 2014</a:t>
            </a:r>
            <a:endParaRPr kumimoji="1" lang="zh-TW" altLang="en-US" dirty="0"/>
          </a:p>
        </p:txBody>
      </p:sp>
    </p:spTree>
    <p:extLst>
      <p:ext uri="{BB962C8B-B14F-4D97-AF65-F5344CB8AC3E}">
        <p14:creationId xmlns:p14="http://schemas.microsoft.com/office/powerpoint/2010/main" val="38200308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6" name="Rectangle 11"/>
          <p:cNvSpPr>
            <a:spLocks noGrp="1" noChangeArrowheads="1"/>
          </p:cNvSpPr>
          <p:nvPr>
            <p:ph type="sldNum" sz="quarter" idx="11"/>
          </p:nvPr>
        </p:nvSpPr>
        <p:spPr/>
        <p:txBody>
          <a:bodyPr/>
          <a:lstStyle>
            <a:lvl1pPr>
              <a:defRPr/>
            </a:lvl1pPr>
          </a:lstStyle>
          <a:p>
            <a:r>
              <a:rPr lang="en-US" altLang="zh-TW" smtClean="0"/>
              <a:t>Slide </a:t>
            </a:r>
            <a:fld id="{267A8CB5-00C3-4F2E-8DDC-301B3048B323}" type="slidenum">
              <a:rPr lang="en-US" altLang="zh-TW" smtClean="0"/>
              <a:pPr/>
              <a:t>‹#›</a:t>
            </a:fld>
            <a:endParaRPr lang="en-US" altLang="zh-TW" dirty="0"/>
          </a:p>
        </p:txBody>
      </p:sp>
      <p:sp>
        <p:nvSpPr>
          <p:cNvPr id="7" name="Rectangle 4"/>
          <p:cNvSpPr>
            <a:spLocks noGrp="1" noChangeArrowheads="1"/>
          </p:cNvSpPr>
          <p:nvPr>
            <p:ph type="dt" sz="half" idx="1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r>
              <a:rPr kumimoji="1" lang="en-US" altLang="zh-TW" smtClean="0"/>
              <a:t>November 2014</a:t>
            </a:r>
            <a:endParaRPr kumimoji="1" lang="zh-TW" altLang="en-US" dirty="0"/>
          </a:p>
        </p:txBody>
      </p:sp>
    </p:spTree>
    <p:extLst>
      <p:ext uri="{BB962C8B-B14F-4D97-AF65-F5344CB8AC3E}">
        <p14:creationId xmlns:p14="http://schemas.microsoft.com/office/powerpoint/2010/main" val="9821073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zh-TW" altLang="en-US" smtClean="0"/>
              <a:t>按一下以編輯母片標題樣式</a:t>
            </a:r>
            <a:endParaRPr lang="en-US" altLang="zh-TW"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ltLang="zh-TW" smtClean="0"/>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vl1pPr>
          </a:lstStyle>
          <a:p>
            <a:r>
              <a:rPr lang="en-US" altLang="zh-TW" smtClean="0"/>
              <a:t>Slide </a:t>
            </a:r>
            <a:fld id="{267A8CB5-00C3-4F2E-8DDC-301B3048B323}" type="slidenum">
              <a:rPr lang="en-US" altLang="zh-TW" smtClean="0"/>
              <a:pPr/>
              <a:t>‹#›</a:t>
            </a:fld>
            <a:endParaRPr lang="en-US" altLang="zh-TW" dirty="0"/>
          </a:p>
        </p:txBody>
      </p:sp>
      <p:sp>
        <p:nvSpPr>
          <p:cNvPr id="1031" name="Rectangle 7"/>
          <p:cNvSpPr>
            <a:spLocks noChangeArrowheads="1"/>
          </p:cNvSpPr>
          <p:nvPr/>
        </p:nvSpPr>
        <p:spPr bwMode="auto">
          <a:xfrm>
            <a:off x="518153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zh-TW" sz="1800" b="1" dirty="0"/>
              <a:t>doc.: IEEE </a:t>
            </a:r>
            <a:r>
              <a:rPr lang="en-US" altLang="zh-TW" sz="1800" b="1" dirty="0" smtClean="0"/>
              <a:t>802.11-14/1428r0</a:t>
            </a:r>
            <a:endParaRPr lang="en-US" altLang="zh-TW"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TW"/>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11"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12"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13"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r>
              <a:rPr kumimoji="1" lang="en-US" altLang="zh-TW" dirty="0" smtClean="0"/>
              <a:t>November 2014</a:t>
            </a:r>
            <a:endParaRPr kumimoji="1" lang="zh-TW" altLang="en-US" dirty="0"/>
          </a:p>
        </p:txBody>
      </p:sp>
      <p:sp>
        <p:nvSpPr>
          <p:cNvPr id="14" name="Footer Placeholder 4"/>
          <p:cNvSpPr txBox="1">
            <a:spLocks/>
          </p:cNvSpPr>
          <p:nvPr userDrawn="1"/>
        </p:nvSpPr>
        <p:spPr>
          <a:xfrm>
            <a:off x="6896910" y="6440577"/>
            <a:ext cx="1715109" cy="21739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zh-TW"/>
            </a:defPPr>
            <a:lvl1pPr marL="0" algn="l" defTabSz="4572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572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defTabSz="4572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defTabSz="4572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defTabSz="4572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4572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4572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4572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4572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TW" dirty="0"/>
              <a:t>Der-Jiunn </a:t>
            </a:r>
            <a:r>
              <a:rPr lang="en-US" altLang="zh-TW" dirty="0" smtClean="0"/>
              <a:t>Deng (NCUE)</a:t>
            </a:r>
          </a:p>
        </p:txBody>
      </p:sp>
    </p:spTree>
    <p:extLst>
      <p:ext uri="{BB962C8B-B14F-4D97-AF65-F5344CB8AC3E}">
        <p14:creationId xmlns:p14="http://schemas.microsoft.com/office/powerpoint/2010/main" val="338259505"/>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S PGothic" pitchFamily="34" charset="-128"/>
          <a:cs typeface="ＭＳ Ｐゴシック" charset="0"/>
        </a:defRPr>
      </a:lvl1pPr>
      <a:lvl2pPr algn="ctr" rtl="0" eaLnBrk="1" fontAlgn="base" hangingPunct="1">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1" fontAlgn="base" hangingPunct="1">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1" fontAlgn="base" hangingPunct="1">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1" fontAlgn="base" hangingPunct="1">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1" fontAlgn="base" hangingPunct="1">
        <a:spcBef>
          <a:spcPct val="20000"/>
        </a:spcBef>
        <a:spcAft>
          <a:spcPct val="0"/>
        </a:spcAft>
        <a:buChar char="–"/>
        <a:defRPr sz="2000">
          <a:solidFill>
            <a:schemeClr val="tx1"/>
          </a:solidFill>
          <a:latin typeface="+mn-lt"/>
          <a:ea typeface="MS PGothic" pitchFamily="34" charset="-128"/>
        </a:defRPr>
      </a:lvl2pPr>
      <a:lvl3pPr marL="1085850" indent="-228600" algn="l" rtl="0" eaLnBrk="1" fontAlgn="base" hangingPunct="1">
        <a:spcBef>
          <a:spcPct val="20000"/>
        </a:spcBef>
        <a:spcAft>
          <a:spcPct val="0"/>
        </a:spcAft>
        <a:buChar char="•"/>
        <a:defRPr>
          <a:solidFill>
            <a:schemeClr val="tx1"/>
          </a:solidFill>
          <a:latin typeface="+mn-lt"/>
          <a:ea typeface="MS PGothic" pitchFamily="34" charset="-128"/>
        </a:defRPr>
      </a:lvl3pPr>
      <a:lvl4pPr marL="1428750" indent="-228600" algn="l" rtl="0" eaLnBrk="1" fontAlgn="base" hangingPunct="1">
        <a:spcBef>
          <a:spcPct val="20000"/>
        </a:spcBef>
        <a:spcAft>
          <a:spcPct val="0"/>
        </a:spcAft>
        <a:buChar char="–"/>
        <a:defRPr sz="1600">
          <a:solidFill>
            <a:schemeClr val="tx1"/>
          </a:solidFill>
          <a:latin typeface="+mn-lt"/>
          <a:ea typeface="MS PGothic" pitchFamily="34" charset="-128"/>
        </a:defRPr>
      </a:lvl4pPr>
      <a:lvl5pPr marL="1771650" indent="-228600" algn="l" rtl="0" eaLnBrk="1" fontAlgn="base" hangingPunct="1">
        <a:spcBef>
          <a:spcPct val="20000"/>
        </a:spcBef>
        <a:spcAft>
          <a:spcPct val="0"/>
        </a:spcAft>
        <a:buChar char="•"/>
        <a:defRPr sz="1600">
          <a:solidFill>
            <a:schemeClr val="tx1"/>
          </a:solidFill>
          <a:latin typeface="+mn-lt"/>
          <a:ea typeface="MS PGothic" pitchFamily="34" charset="-128"/>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__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xfrm>
            <a:off x="533400" y="1066800"/>
            <a:ext cx="7924800" cy="1066800"/>
          </a:xfrm>
          <a:noFill/>
        </p:spPr>
        <p:txBody>
          <a:bodyPr/>
          <a:lstStyle/>
          <a:p>
            <a:r>
              <a:rPr lang="en-US" altLang="zh-TW" dirty="0" smtClean="0"/>
              <a:t>Clear Channel Assessment for OFDMA PHY</a:t>
            </a:r>
          </a:p>
        </p:txBody>
      </p:sp>
      <p:sp>
        <p:nvSpPr>
          <p:cNvPr id="13318" name="Rectangle 6"/>
          <p:cNvSpPr>
            <a:spLocks noGrp="1" noChangeArrowheads="1"/>
          </p:cNvSpPr>
          <p:nvPr>
            <p:ph idx="1"/>
          </p:nvPr>
        </p:nvSpPr>
        <p:spPr>
          <a:xfrm>
            <a:off x="762000" y="2743200"/>
            <a:ext cx="7772400" cy="381000"/>
          </a:xfrm>
          <a:noFill/>
        </p:spPr>
        <p:txBody>
          <a:bodyPr/>
          <a:lstStyle/>
          <a:p>
            <a:pPr algn="ctr">
              <a:buFontTx/>
              <a:buNone/>
            </a:pPr>
            <a:r>
              <a:rPr lang="en-US" altLang="zh-TW" sz="2000" dirty="0" smtClean="0"/>
              <a:t>Date:</a:t>
            </a:r>
            <a:r>
              <a:rPr lang="en-US" altLang="zh-TW" sz="2000" b="0" dirty="0" smtClean="0"/>
              <a:t> 2014-11-01</a:t>
            </a:r>
          </a:p>
        </p:txBody>
      </p:sp>
      <p:sp>
        <p:nvSpPr>
          <p:cNvPr id="1331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TW" dirty="0"/>
              <a:t>Slide </a:t>
            </a:r>
            <a:fld id="{503C9C12-641D-4B4C-8F1E-FC5E33B273FD}" type="slidenum">
              <a:rPr lang="en-US" altLang="zh-TW"/>
              <a:pPr/>
              <a:t>1</a:t>
            </a:fld>
            <a:endParaRPr lang="en-US" altLang="zh-TW" dirty="0"/>
          </a:p>
        </p:txBody>
      </p:sp>
      <p:sp>
        <p:nvSpPr>
          <p:cNvPr id="9" name="日期版面配置區 3"/>
          <p:cNvSpPr>
            <a:spLocks noGrp="1"/>
          </p:cNvSpPr>
          <p:nvPr>
            <p:ph type="dt" sz="half" idx="2"/>
          </p:nvPr>
        </p:nvSpPr>
        <p:spPr/>
        <p:txBody>
          <a:bodyPr/>
          <a:lstStyle/>
          <a:p>
            <a:r>
              <a:rPr kumimoji="1" lang="en-US" altLang="zh-TW" dirty="0" smtClean="0"/>
              <a:t>November 2014</a:t>
            </a:r>
            <a:endParaRPr kumimoji="1" lang="zh-TW" altLang="en-US" dirty="0"/>
          </a:p>
        </p:txBody>
      </p:sp>
      <p:graphicFrame>
        <p:nvGraphicFramePr>
          <p:cNvPr id="13319" name="Object 11"/>
          <p:cNvGraphicFramePr>
            <a:graphicFrameLocks noChangeAspect="1"/>
          </p:cNvGraphicFramePr>
          <p:nvPr>
            <p:extLst>
              <p:ext uri="{D42A27DB-BD31-4B8C-83A1-F6EECF244321}">
                <p14:modId xmlns:p14="http://schemas.microsoft.com/office/powerpoint/2010/main" val="3807672042"/>
              </p:ext>
            </p:extLst>
          </p:nvPr>
        </p:nvGraphicFramePr>
        <p:xfrm>
          <a:off x="463550" y="3348038"/>
          <a:ext cx="7994650" cy="2473325"/>
        </p:xfrm>
        <a:graphic>
          <a:graphicData uri="http://schemas.openxmlformats.org/presentationml/2006/ole">
            <mc:AlternateContent xmlns:mc="http://schemas.openxmlformats.org/markup-compatibility/2006">
              <mc:Choice xmlns:v="urn:schemas-microsoft-com:vml" Requires="v">
                <p:oleObj spid="_x0000_s1050" name="Document" r:id="rId5" imgW="8316426" imgH="2781427" progId="Word.Document.8">
                  <p:embed/>
                </p:oleObj>
              </mc:Choice>
              <mc:Fallback>
                <p:oleObj name="Document" r:id="rId5" imgW="8316426" imgH="2781427" progId="Word.Document.8">
                  <p:embed/>
                  <p:pic>
                    <p:nvPicPr>
                      <p:cNvPr id="0" name=""/>
                      <p:cNvPicPr>
                        <a:picLocks noChangeAspect="1" noChangeArrowheads="1"/>
                      </p:cNvPicPr>
                      <p:nvPr/>
                    </p:nvPicPr>
                    <p:blipFill>
                      <a:blip r:embed="rId6"/>
                      <a:srcRect/>
                      <a:stretch>
                        <a:fillRect/>
                      </a:stretch>
                    </p:blipFill>
                    <p:spPr bwMode="auto">
                      <a:xfrm>
                        <a:off x="463550" y="3348038"/>
                        <a:ext cx="7994650" cy="2473325"/>
                      </a:xfrm>
                      <a:prstGeom prst="rect">
                        <a:avLst/>
                      </a:prstGeom>
                      <a:noFill/>
                      <a:ln>
                        <a:noFill/>
                      </a:ln>
                      <a:effectLst/>
                      <a:extLst/>
                    </p:spPr>
                  </p:pic>
                </p:oleObj>
              </mc:Fallback>
            </mc:AlternateContent>
          </a:graphicData>
        </a:graphic>
      </p:graphicFrame>
      <p:sp>
        <p:nvSpPr>
          <p:cNvPr id="13320" name="Rectangle 12"/>
          <p:cNvSpPr>
            <a:spLocks noChangeArrowheads="1"/>
          </p:cNvSpPr>
          <p:nvPr/>
        </p:nvSpPr>
        <p:spPr bwMode="auto">
          <a:xfrm>
            <a:off x="533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TW" sz="2000" b="1"/>
              <a:t>Authors:</a:t>
            </a:r>
            <a:endParaRPr lang="en-US" altLang="zh-TW" sz="2000"/>
          </a:p>
        </p:txBody>
      </p:sp>
    </p:spTree>
    <p:extLst>
      <p:ext uri="{BB962C8B-B14F-4D97-AF65-F5344CB8AC3E}">
        <p14:creationId xmlns:p14="http://schemas.microsoft.com/office/powerpoint/2010/main" val="163369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a:xfrm>
            <a:off x="4355224" y="6475413"/>
            <a:ext cx="509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TW" dirty="0"/>
              <a:t>Slide </a:t>
            </a:r>
            <a:r>
              <a:rPr lang="en-US" altLang="zh-TW" dirty="0" smtClean="0"/>
              <a:t>10</a:t>
            </a:r>
            <a:endParaRPr lang="en-US" altLang="zh-TW" dirty="0"/>
          </a:p>
        </p:txBody>
      </p:sp>
      <p:sp>
        <p:nvSpPr>
          <p:cNvPr id="7" name="日期版面配置區 3"/>
          <p:cNvSpPr>
            <a:spLocks noGrp="1"/>
          </p:cNvSpPr>
          <p:nvPr>
            <p:ph type="dt" sz="half" idx="2"/>
          </p:nvPr>
        </p:nvSpPr>
        <p:spPr/>
        <p:txBody>
          <a:bodyPr/>
          <a:lstStyle/>
          <a:p>
            <a:r>
              <a:rPr kumimoji="1" lang="en-US" altLang="zh-TW" dirty="0" smtClean="0"/>
              <a:t>November 2014</a:t>
            </a:r>
            <a:endParaRPr kumimoji="1" lang="zh-TW" altLang="en-US" dirty="0"/>
          </a:p>
        </p:txBody>
      </p:sp>
      <p:sp>
        <p:nvSpPr>
          <p:cNvPr id="9" name="標題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normAutofit/>
          </a:bodyPr>
          <a:lstStyle>
            <a:lvl1pPr algn="ctr" rtl="0" eaLnBrk="1" fontAlgn="base" hangingPunct="1">
              <a:spcBef>
                <a:spcPct val="0"/>
              </a:spcBef>
              <a:spcAft>
                <a:spcPct val="0"/>
              </a:spcAft>
              <a:defRPr sz="3200" b="1">
                <a:solidFill>
                  <a:schemeClr val="tx2"/>
                </a:solidFill>
                <a:latin typeface="+mj-lt"/>
                <a:ea typeface="MS PGothic" pitchFamily="34" charset="-128"/>
                <a:cs typeface="ＭＳ Ｐゴシック" charset="0"/>
              </a:defRPr>
            </a:lvl1pPr>
            <a:lvl2pPr algn="ctr" rtl="0" eaLnBrk="1" fontAlgn="base" hangingPunct="1">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1" fontAlgn="base" hangingPunct="1">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1" fontAlgn="base" hangingPunct="1">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1" fontAlgn="base" hangingPunct="1">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defTabSz="914400"/>
            <a:r>
              <a:rPr lang="en-US" altLang="zh-TW" kern="0" dirty="0" smtClean="0"/>
              <a:t>Summary</a:t>
            </a:r>
            <a:endParaRPr lang="zh-TW" altLang="en-US" kern="0" dirty="0"/>
          </a:p>
        </p:txBody>
      </p:sp>
      <p:sp>
        <p:nvSpPr>
          <p:cNvPr id="11" name="文字版面配置區 2"/>
          <p:cNvSpPr>
            <a:spLocks noGrp="1"/>
          </p:cNvSpPr>
          <p:nvPr>
            <p:ph type="body" idx="1"/>
          </p:nvPr>
        </p:nvSpPr>
        <p:spPr>
          <a:xfrm>
            <a:off x="723901" y="1783556"/>
            <a:ext cx="7772400" cy="1500187"/>
          </a:xfrm>
        </p:spPr>
        <p:txBody>
          <a:bodyPr/>
          <a:lstStyle/>
          <a:p>
            <a:pPr algn="just"/>
            <a:r>
              <a:rPr kumimoji="1" lang="en-US" altLang="zh-TW" dirty="0" smtClean="0"/>
              <a:t>CCA </a:t>
            </a:r>
            <a:r>
              <a:rPr kumimoji="1" lang="en-US" altLang="zh-TW" dirty="0"/>
              <a:t>and </a:t>
            </a:r>
            <a:r>
              <a:rPr kumimoji="1" lang="en-US" altLang="zh-TW" dirty="0" smtClean="0"/>
              <a:t>CSMA/CA might </a:t>
            </a:r>
            <a:r>
              <a:rPr kumimoji="1" lang="en-US" altLang="zh-TW" dirty="0"/>
              <a:t>face new challenges if OFDMA PHY is </a:t>
            </a:r>
            <a:r>
              <a:rPr kumimoji="1" lang="en-US" altLang="zh-TW" dirty="0" smtClean="0"/>
              <a:t>adopted. Reliable </a:t>
            </a:r>
            <a:r>
              <a:rPr kumimoji="1" lang="en-US" altLang="zh-TW" dirty="0"/>
              <a:t>CCA to deploy CSMA/CA in WLANs is still an open </a:t>
            </a:r>
            <a:r>
              <a:rPr kumimoji="1" lang="en-US" altLang="zh-TW" dirty="0" smtClean="0"/>
              <a:t>problem.</a:t>
            </a:r>
          </a:p>
        </p:txBody>
      </p:sp>
    </p:spTree>
    <p:extLst>
      <p:ext uri="{BB962C8B-B14F-4D97-AF65-F5344CB8AC3E}">
        <p14:creationId xmlns:p14="http://schemas.microsoft.com/office/powerpoint/2010/main" val="609174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1"/>
          </p:nvPr>
        </p:nvSpPr>
        <p:spPr/>
        <p:txBody>
          <a:bodyPr/>
          <a:lstStyle/>
          <a:p>
            <a:r>
              <a:rPr lang="en-US" altLang="zh-TW" smtClean="0"/>
              <a:t>Slide </a:t>
            </a:r>
            <a:fld id="{267A8CB5-00C3-4F2E-8DDC-301B3048B323}" type="slidenum">
              <a:rPr lang="en-US" altLang="zh-TW" smtClean="0"/>
              <a:pPr/>
              <a:t>2</a:t>
            </a:fld>
            <a:endParaRPr lang="en-US" altLang="zh-TW" dirty="0"/>
          </a:p>
        </p:txBody>
      </p:sp>
      <p:sp>
        <p:nvSpPr>
          <p:cNvPr id="5" name="日期版面配置區 4"/>
          <p:cNvSpPr>
            <a:spLocks noGrp="1"/>
          </p:cNvSpPr>
          <p:nvPr>
            <p:ph type="dt" sz="half" idx="2"/>
          </p:nvPr>
        </p:nvSpPr>
        <p:spPr/>
        <p:txBody>
          <a:bodyPr/>
          <a:lstStyle/>
          <a:p>
            <a:r>
              <a:rPr kumimoji="1" lang="en-US" altLang="zh-TW" smtClean="0"/>
              <a:t>November 2014</a:t>
            </a:r>
            <a:endParaRPr kumimoji="1" lang="zh-TW" altLang="en-US" dirty="0"/>
          </a:p>
        </p:txBody>
      </p:sp>
      <p:sp>
        <p:nvSpPr>
          <p:cNvPr id="6" name="標題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normAutofit/>
          </a:bodyPr>
          <a:lstStyle>
            <a:lvl1pPr algn="ctr" rtl="0" eaLnBrk="1" fontAlgn="base" hangingPunct="1">
              <a:spcBef>
                <a:spcPct val="0"/>
              </a:spcBef>
              <a:spcAft>
                <a:spcPct val="0"/>
              </a:spcAft>
              <a:defRPr sz="3200" b="1">
                <a:solidFill>
                  <a:schemeClr val="tx2"/>
                </a:solidFill>
                <a:latin typeface="+mj-lt"/>
                <a:ea typeface="MS PGothic" pitchFamily="34" charset="-128"/>
                <a:cs typeface="ＭＳ Ｐゴシック" charset="0"/>
              </a:defRPr>
            </a:lvl1pPr>
            <a:lvl2pPr algn="ctr" rtl="0" eaLnBrk="1" fontAlgn="base" hangingPunct="1">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1" fontAlgn="base" hangingPunct="1">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1" fontAlgn="base" hangingPunct="1">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1" fontAlgn="base" hangingPunct="1">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defTabSz="914400"/>
            <a:r>
              <a:rPr lang="en-US" altLang="zh-TW" kern="0" dirty="0" smtClean="0"/>
              <a:t>Outline</a:t>
            </a:r>
            <a:endParaRPr lang="zh-TW" altLang="en-US" kern="0" dirty="0"/>
          </a:p>
        </p:txBody>
      </p:sp>
      <p:sp>
        <p:nvSpPr>
          <p:cNvPr id="7" name="內容版面配置區 2"/>
          <p:cNvSpPr>
            <a:spLocks noGrp="1"/>
          </p:cNvSpPr>
          <p:nvPr>
            <p:ph idx="1"/>
          </p:nvPr>
        </p:nvSpPr>
        <p:spPr>
          <a:xfrm>
            <a:off x="685800" y="1981200"/>
            <a:ext cx="7772400" cy="4114800"/>
          </a:xfrm>
        </p:spPr>
        <p:txBody>
          <a:bodyPr>
            <a:normAutofit/>
          </a:bodyPr>
          <a:lstStyle/>
          <a:p>
            <a:r>
              <a:rPr kumimoji="1" lang="en-US" altLang="zh-TW" dirty="0" smtClean="0"/>
              <a:t>Challenges </a:t>
            </a:r>
            <a:r>
              <a:rPr kumimoji="1" lang="en-US" altLang="zh-TW" dirty="0"/>
              <a:t>on CCA in Single User </a:t>
            </a:r>
            <a:r>
              <a:rPr kumimoji="1" lang="en-US" altLang="zh-TW" dirty="0" smtClean="0"/>
              <a:t>PHY</a:t>
            </a:r>
          </a:p>
          <a:p>
            <a:r>
              <a:rPr kumimoji="1" lang="en-US" altLang="zh-TW" dirty="0"/>
              <a:t>Challenges on CCA </a:t>
            </a:r>
            <a:r>
              <a:rPr kumimoji="1" lang="en-US" altLang="zh-TW" dirty="0" smtClean="0"/>
              <a:t>in OFDMA PHY</a:t>
            </a:r>
          </a:p>
          <a:p>
            <a:pPr marL="0" indent="0">
              <a:buNone/>
            </a:pPr>
            <a:endParaRPr kumimoji="1" lang="en-US" altLang="zh-TW" dirty="0" smtClean="0"/>
          </a:p>
        </p:txBody>
      </p:sp>
    </p:spTree>
    <p:extLst>
      <p:ext uri="{BB962C8B-B14F-4D97-AF65-F5344CB8AC3E}">
        <p14:creationId xmlns:p14="http://schemas.microsoft.com/office/powerpoint/2010/main" val="1932151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a:t>Challenges on CCA in Single User PHY</a:t>
            </a:r>
            <a:endParaRPr lang="zh-TW" altLang="en-US" dirty="0"/>
          </a:p>
        </p:txBody>
      </p:sp>
      <p:sp>
        <p:nvSpPr>
          <p:cNvPr id="3" name="內容版面配置區 2"/>
          <p:cNvSpPr>
            <a:spLocks noGrp="1"/>
          </p:cNvSpPr>
          <p:nvPr>
            <p:ph idx="1"/>
          </p:nvPr>
        </p:nvSpPr>
        <p:spPr/>
        <p:txBody>
          <a:bodyPr>
            <a:normAutofit/>
          </a:bodyPr>
          <a:lstStyle/>
          <a:p>
            <a:r>
              <a:rPr kumimoji="1" lang="en-US" altLang="zh-TW" dirty="0" smtClean="0"/>
              <a:t>Single user PHY</a:t>
            </a:r>
          </a:p>
          <a:p>
            <a:pPr lvl="1"/>
            <a:r>
              <a:rPr kumimoji="1" lang="en-US" altLang="zh-TW" dirty="0" smtClean="0"/>
              <a:t>Single carrier transmission</a:t>
            </a:r>
          </a:p>
          <a:p>
            <a:pPr lvl="1"/>
            <a:r>
              <a:rPr kumimoji="1" lang="en-US" altLang="zh-TW" dirty="0" smtClean="0"/>
              <a:t>Multicarrier transmission but a single use occupying all sub-carriers</a:t>
            </a:r>
          </a:p>
          <a:p>
            <a:pPr lvl="1"/>
            <a:r>
              <a:rPr kumimoji="1" lang="en-US" altLang="zh-TW" dirty="0" smtClean="0"/>
              <a:t>CDMA multiuser communication to achieve high data rate at low error rate degenerates to FDMA with different spreading codes</a:t>
            </a:r>
          </a:p>
          <a:p>
            <a:r>
              <a:rPr kumimoji="1" lang="en-US" altLang="zh-TW" dirty="0" smtClean="0"/>
              <a:t>Energy/Power detection is not reliable under spectrum sharing among heterogeneous systems</a:t>
            </a:r>
          </a:p>
        </p:txBody>
      </p:sp>
      <p:sp>
        <p:nvSpPr>
          <p:cNvPr id="7" name="Slide Number Placeholder 5"/>
          <p:cNvSpPr>
            <a:spLocks noGrp="1"/>
          </p:cNvSpPr>
          <p:nvPr>
            <p:ph type="sldNum" sz="quarter" idx="11"/>
          </p:nvPr>
        </p:nvSpPr>
        <p:spPr>
          <a:xfrm>
            <a:off x="4393695" y="6475413"/>
            <a:ext cx="43281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TW" dirty="0"/>
              <a:t>Slide 3</a:t>
            </a:r>
          </a:p>
        </p:txBody>
      </p:sp>
      <p:sp>
        <p:nvSpPr>
          <p:cNvPr id="4" name="日期版面配置區 3"/>
          <p:cNvSpPr>
            <a:spLocks noGrp="1"/>
          </p:cNvSpPr>
          <p:nvPr>
            <p:ph type="dt" sz="half" idx="2"/>
          </p:nvPr>
        </p:nvSpPr>
        <p:spPr/>
        <p:txBody>
          <a:bodyPr/>
          <a:lstStyle/>
          <a:p>
            <a:r>
              <a:rPr kumimoji="1" lang="en-US" altLang="zh-TW" dirty="0" smtClean="0"/>
              <a:t>November 2014</a:t>
            </a:r>
            <a:endParaRPr kumimoji="1" lang="zh-TW" altLang="en-US" dirty="0"/>
          </a:p>
        </p:txBody>
      </p:sp>
    </p:spTree>
    <p:extLst>
      <p:ext uri="{BB962C8B-B14F-4D97-AF65-F5344CB8AC3E}">
        <p14:creationId xmlns:p14="http://schemas.microsoft.com/office/powerpoint/2010/main" val="3705893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solidFill>
                  <a:schemeClr val="tx1"/>
                </a:solidFill>
              </a:rPr>
              <a:t>Unreliable Energy Sensing</a:t>
            </a:r>
            <a:endParaRPr kumimoji="1" lang="zh-TW" altLang="en-US" dirty="0">
              <a:solidFill>
                <a:schemeClr val="tx1"/>
              </a:solidFill>
            </a:endParaRPr>
          </a:p>
        </p:txBody>
      </p:sp>
      <p:sp>
        <p:nvSpPr>
          <p:cNvPr id="21" name="Slide Number Placeholder 5"/>
          <p:cNvSpPr>
            <a:spLocks noGrp="1"/>
          </p:cNvSpPr>
          <p:nvPr>
            <p:ph type="sldNum" sz="quarter" idx="11"/>
          </p:nvPr>
        </p:nvSpPr>
        <p:spPr>
          <a:xfrm>
            <a:off x="4393695" y="6475413"/>
            <a:ext cx="43281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TW" dirty="0"/>
              <a:t>Slide 4</a:t>
            </a:r>
          </a:p>
        </p:txBody>
      </p:sp>
      <p:sp>
        <p:nvSpPr>
          <p:cNvPr id="22" name="日期版面配置區 3"/>
          <p:cNvSpPr>
            <a:spLocks noGrp="1"/>
          </p:cNvSpPr>
          <p:nvPr>
            <p:ph type="dt" sz="half" idx="2"/>
          </p:nvPr>
        </p:nvSpPr>
        <p:spPr/>
        <p:txBody>
          <a:bodyPr/>
          <a:lstStyle/>
          <a:p>
            <a:r>
              <a:rPr kumimoji="1" lang="en-US" altLang="zh-TW" dirty="0" smtClean="0"/>
              <a:t>November 2014</a:t>
            </a:r>
            <a:endParaRPr kumimoji="1" lang="zh-TW" altLang="en-US" dirty="0"/>
          </a:p>
        </p:txBody>
      </p:sp>
      <p:sp>
        <p:nvSpPr>
          <p:cNvPr id="7" name="矩形 6"/>
          <p:cNvSpPr/>
          <p:nvPr/>
        </p:nvSpPr>
        <p:spPr>
          <a:xfrm>
            <a:off x="5926237" y="5596229"/>
            <a:ext cx="1732895" cy="66149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TW" sz="2400" dirty="0" smtClean="0">
                <a:solidFill>
                  <a:schemeClr val="tx1"/>
                </a:solidFill>
              </a:rPr>
              <a:t>Transmitter</a:t>
            </a:r>
            <a:endParaRPr kumimoji="1" lang="zh-TW" altLang="en-US" sz="2400" dirty="0">
              <a:solidFill>
                <a:schemeClr val="tx1"/>
              </a:solidFill>
            </a:endParaRPr>
          </a:p>
        </p:txBody>
      </p:sp>
      <p:sp>
        <p:nvSpPr>
          <p:cNvPr id="8" name="矩形 7"/>
          <p:cNvSpPr/>
          <p:nvPr/>
        </p:nvSpPr>
        <p:spPr>
          <a:xfrm>
            <a:off x="857905" y="4147823"/>
            <a:ext cx="1732895" cy="66149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TW" sz="2400" dirty="0" smtClean="0">
                <a:solidFill>
                  <a:schemeClr val="tx1"/>
                </a:solidFill>
              </a:rPr>
              <a:t>Receiver</a:t>
            </a:r>
            <a:endParaRPr kumimoji="1" lang="zh-TW" altLang="en-US" sz="2400" dirty="0">
              <a:solidFill>
                <a:schemeClr val="tx1"/>
              </a:solidFill>
            </a:endParaRPr>
          </a:p>
        </p:txBody>
      </p:sp>
      <p:pic>
        <p:nvPicPr>
          <p:cNvPr id="9" name="圖片 8"/>
          <p:cNvPicPr>
            <a:picLocks noChangeAspect="1"/>
          </p:cNvPicPr>
          <p:nvPr/>
        </p:nvPicPr>
        <p:blipFill>
          <a:blip r:embed="rId2"/>
          <a:stretch>
            <a:fillRect/>
          </a:stretch>
        </p:blipFill>
        <p:spPr>
          <a:xfrm>
            <a:off x="6428910" y="3111857"/>
            <a:ext cx="1997458" cy="1997458"/>
          </a:xfrm>
          <a:prstGeom prst="rect">
            <a:avLst/>
          </a:prstGeom>
        </p:spPr>
      </p:pic>
      <p:cxnSp>
        <p:nvCxnSpPr>
          <p:cNvPr id="11" name="直線箭頭接點 10"/>
          <p:cNvCxnSpPr>
            <a:endCxn id="7" idx="0"/>
          </p:cNvCxnSpPr>
          <p:nvPr/>
        </p:nvCxnSpPr>
        <p:spPr>
          <a:xfrm flipH="1">
            <a:off x="6792685" y="4670143"/>
            <a:ext cx="403461" cy="926086"/>
          </a:xfrm>
          <a:prstGeom prst="straightConnector1">
            <a:avLst/>
          </a:prstGeom>
          <a:ln w="7620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3" name="直線箭頭接點 12"/>
          <p:cNvCxnSpPr>
            <a:stCxn id="9" idx="1"/>
            <a:endCxn id="8" idx="3"/>
          </p:cNvCxnSpPr>
          <p:nvPr/>
        </p:nvCxnSpPr>
        <p:spPr>
          <a:xfrm flipH="1">
            <a:off x="2590800" y="4110586"/>
            <a:ext cx="3838110" cy="367982"/>
          </a:xfrm>
          <a:prstGeom prst="straightConnector1">
            <a:avLst/>
          </a:prstGeom>
          <a:ln w="3175" cmpd="sng">
            <a:solidFill>
              <a:srgbClr val="FF0000"/>
            </a:solidFill>
            <a:prstDash val="dot"/>
            <a:tailEnd type="arrow"/>
          </a:ln>
        </p:spPr>
        <p:style>
          <a:lnRef idx="2">
            <a:schemeClr val="accent1"/>
          </a:lnRef>
          <a:fillRef idx="0">
            <a:schemeClr val="accent1"/>
          </a:fillRef>
          <a:effectRef idx="1">
            <a:schemeClr val="accent1"/>
          </a:effectRef>
          <a:fontRef idx="minor">
            <a:schemeClr val="tx1"/>
          </a:fontRef>
        </p:style>
      </p:cxnSp>
      <p:cxnSp>
        <p:nvCxnSpPr>
          <p:cNvPr id="17" name="曲線接點 16"/>
          <p:cNvCxnSpPr>
            <a:stCxn id="7" idx="1"/>
          </p:cNvCxnSpPr>
          <p:nvPr/>
        </p:nvCxnSpPr>
        <p:spPr>
          <a:xfrm rot="10800000">
            <a:off x="2590801" y="4478568"/>
            <a:ext cx="3335437" cy="1448406"/>
          </a:xfrm>
          <a:prstGeom prst="curvedConnector3">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文字方塊 17"/>
          <p:cNvSpPr txBox="1"/>
          <p:nvPr/>
        </p:nvSpPr>
        <p:spPr>
          <a:xfrm>
            <a:off x="1916172" y="5239021"/>
            <a:ext cx="2501006" cy="707886"/>
          </a:xfrm>
          <a:prstGeom prst="rect">
            <a:avLst/>
          </a:prstGeom>
          <a:noFill/>
        </p:spPr>
        <p:txBody>
          <a:bodyPr wrap="none" rtlCol="0">
            <a:spAutoFit/>
          </a:bodyPr>
          <a:lstStyle/>
          <a:p>
            <a:r>
              <a:rPr kumimoji="1" lang="en-US" altLang="zh-TW" sz="2000" dirty="0" smtClean="0">
                <a:solidFill>
                  <a:srgbClr val="00B050"/>
                </a:solidFill>
              </a:rPr>
              <a:t>Transmission can </a:t>
            </a:r>
          </a:p>
          <a:p>
            <a:r>
              <a:rPr kumimoji="1" lang="en-US" altLang="zh-TW" sz="2000" dirty="0" smtClean="0">
                <a:solidFill>
                  <a:srgbClr val="00B050"/>
                </a:solidFill>
              </a:rPr>
              <a:t>be actually successful!</a:t>
            </a:r>
            <a:endParaRPr kumimoji="1" lang="zh-TW" altLang="en-US" sz="2000" dirty="0">
              <a:solidFill>
                <a:srgbClr val="00B050"/>
              </a:solidFill>
            </a:endParaRPr>
          </a:p>
        </p:txBody>
      </p:sp>
      <p:sp>
        <p:nvSpPr>
          <p:cNvPr id="19" name="文字方塊 18"/>
          <p:cNvSpPr txBox="1"/>
          <p:nvPr/>
        </p:nvSpPr>
        <p:spPr>
          <a:xfrm>
            <a:off x="2868588" y="3802049"/>
            <a:ext cx="2421607" cy="461665"/>
          </a:xfrm>
          <a:prstGeom prst="rect">
            <a:avLst/>
          </a:prstGeom>
          <a:noFill/>
        </p:spPr>
        <p:txBody>
          <a:bodyPr wrap="none" rtlCol="0">
            <a:spAutoFit/>
          </a:bodyPr>
          <a:lstStyle/>
          <a:p>
            <a:r>
              <a:rPr kumimoji="1" lang="en-US" altLang="zh-TW" sz="2400" dirty="0" smtClean="0">
                <a:solidFill>
                  <a:srgbClr val="FF0000"/>
                </a:solidFill>
              </a:rPr>
              <a:t>Little interference</a:t>
            </a:r>
            <a:endParaRPr kumimoji="1" lang="zh-TW" altLang="en-US" sz="2400" dirty="0">
              <a:solidFill>
                <a:srgbClr val="FF0000"/>
              </a:solidFill>
            </a:endParaRPr>
          </a:p>
        </p:txBody>
      </p:sp>
      <p:sp>
        <p:nvSpPr>
          <p:cNvPr id="20" name="文字方塊 19"/>
          <p:cNvSpPr txBox="1"/>
          <p:nvPr/>
        </p:nvSpPr>
        <p:spPr>
          <a:xfrm>
            <a:off x="7077094" y="4842124"/>
            <a:ext cx="2013630" cy="646331"/>
          </a:xfrm>
          <a:prstGeom prst="rect">
            <a:avLst/>
          </a:prstGeom>
          <a:noFill/>
        </p:spPr>
        <p:txBody>
          <a:bodyPr wrap="none" rtlCol="0">
            <a:spAutoFit/>
          </a:bodyPr>
          <a:lstStyle/>
          <a:p>
            <a:r>
              <a:rPr kumimoji="1" lang="en-US" altLang="zh-TW" dirty="0" smtClean="0">
                <a:solidFill>
                  <a:srgbClr val="FF0000"/>
                </a:solidFill>
              </a:rPr>
              <a:t>Strong interference </a:t>
            </a:r>
          </a:p>
          <a:p>
            <a:r>
              <a:rPr kumimoji="1" lang="en-US" altLang="zh-TW" dirty="0" smtClean="0">
                <a:solidFill>
                  <a:srgbClr val="FF0000"/>
                </a:solidFill>
              </a:rPr>
              <a:t>to disable CCA</a:t>
            </a:r>
            <a:endParaRPr kumimoji="1" lang="zh-TW" altLang="en-US" dirty="0">
              <a:solidFill>
                <a:srgbClr val="FF0000"/>
              </a:solidFill>
            </a:endParaRPr>
          </a:p>
        </p:txBody>
      </p:sp>
      <p:sp>
        <p:nvSpPr>
          <p:cNvPr id="23" name="矩形 22"/>
          <p:cNvSpPr/>
          <p:nvPr/>
        </p:nvSpPr>
        <p:spPr>
          <a:xfrm>
            <a:off x="6151122" y="1865937"/>
            <a:ext cx="1666754" cy="66149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TW" sz="2400" dirty="0" smtClean="0">
                <a:solidFill>
                  <a:schemeClr val="tx1"/>
                </a:solidFill>
              </a:rPr>
              <a:t>Receiver</a:t>
            </a:r>
            <a:endParaRPr kumimoji="1" lang="zh-TW" altLang="en-US" sz="2400" dirty="0">
              <a:solidFill>
                <a:schemeClr val="tx1"/>
              </a:solidFill>
            </a:endParaRPr>
          </a:p>
        </p:txBody>
      </p:sp>
      <p:sp>
        <p:nvSpPr>
          <p:cNvPr id="24" name="矩形 23"/>
          <p:cNvSpPr/>
          <p:nvPr/>
        </p:nvSpPr>
        <p:spPr>
          <a:xfrm>
            <a:off x="857906" y="3131981"/>
            <a:ext cx="1732895" cy="66149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TW" sz="2400" dirty="0" smtClean="0">
                <a:solidFill>
                  <a:schemeClr val="tx1"/>
                </a:solidFill>
              </a:rPr>
              <a:t>Transmitter</a:t>
            </a:r>
            <a:endParaRPr kumimoji="1" lang="zh-TW" altLang="en-US" sz="2400" dirty="0">
              <a:solidFill>
                <a:schemeClr val="tx1"/>
              </a:solidFill>
            </a:endParaRPr>
          </a:p>
        </p:txBody>
      </p:sp>
      <p:cxnSp>
        <p:nvCxnSpPr>
          <p:cNvPr id="26" name="直線箭頭接點 25"/>
          <p:cNvCxnSpPr>
            <a:stCxn id="9" idx="1"/>
            <a:endCxn id="24" idx="3"/>
          </p:cNvCxnSpPr>
          <p:nvPr/>
        </p:nvCxnSpPr>
        <p:spPr>
          <a:xfrm flipH="1" flipV="1">
            <a:off x="2590801" y="3462726"/>
            <a:ext cx="3838109" cy="647860"/>
          </a:xfrm>
          <a:prstGeom prst="straightConnector1">
            <a:avLst/>
          </a:prstGeom>
          <a:ln w="3175" cmpd="sng">
            <a:solidFill>
              <a:srgbClr val="FF0000"/>
            </a:solidFill>
            <a:prstDash val="dot"/>
            <a:tailEnd type="arrow"/>
          </a:ln>
        </p:spPr>
        <p:style>
          <a:lnRef idx="2">
            <a:schemeClr val="accent1"/>
          </a:lnRef>
          <a:fillRef idx="0">
            <a:schemeClr val="accent1"/>
          </a:fillRef>
          <a:effectRef idx="1">
            <a:schemeClr val="accent1"/>
          </a:effectRef>
          <a:fontRef idx="minor">
            <a:schemeClr val="tx1"/>
          </a:fontRef>
        </p:style>
      </p:cxnSp>
      <p:cxnSp>
        <p:nvCxnSpPr>
          <p:cNvPr id="29" name="直線箭頭接點 28"/>
          <p:cNvCxnSpPr>
            <a:endCxn id="23" idx="2"/>
          </p:cNvCxnSpPr>
          <p:nvPr/>
        </p:nvCxnSpPr>
        <p:spPr>
          <a:xfrm flipH="1" flipV="1">
            <a:off x="6984499" y="2527427"/>
            <a:ext cx="383614" cy="935299"/>
          </a:xfrm>
          <a:prstGeom prst="straightConnector1">
            <a:avLst/>
          </a:prstGeom>
          <a:ln w="7620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3" name="曲線接點 32"/>
          <p:cNvCxnSpPr>
            <a:stCxn id="24" idx="3"/>
            <a:endCxn id="23" idx="1"/>
          </p:cNvCxnSpPr>
          <p:nvPr/>
        </p:nvCxnSpPr>
        <p:spPr>
          <a:xfrm flipV="1">
            <a:off x="2590801" y="2196682"/>
            <a:ext cx="3560321" cy="1266044"/>
          </a:xfrm>
          <a:prstGeom prst="curvedConnector3">
            <a:avLst/>
          </a:prstGeom>
          <a:ln>
            <a:tailEnd type="arrow"/>
          </a:ln>
        </p:spPr>
        <p:style>
          <a:lnRef idx="2">
            <a:schemeClr val="accent1"/>
          </a:lnRef>
          <a:fillRef idx="0">
            <a:schemeClr val="accent1"/>
          </a:fillRef>
          <a:effectRef idx="1">
            <a:schemeClr val="accent1"/>
          </a:effectRef>
          <a:fontRef idx="minor">
            <a:schemeClr val="tx1"/>
          </a:fontRef>
        </p:style>
      </p:cxnSp>
      <p:sp>
        <p:nvSpPr>
          <p:cNvPr id="35" name="文字方塊 34"/>
          <p:cNvSpPr txBox="1"/>
          <p:nvPr/>
        </p:nvSpPr>
        <p:spPr>
          <a:xfrm>
            <a:off x="7196150" y="2632727"/>
            <a:ext cx="2013630" cy="646331"/>
          </a:xfrm>
          <a:prstGeom prst="rect">
            <a:avLst/>
          </a:prstGeom>
          <a:noFill/>
        </p:spPr>
        <p:txBody>
          <a:bodyPr wrap="none" rtlCol="0">
            <a:spAutoFit/>
          </a:bodyPr>
          <a:lstStyle/>
          <a:p>
            <a:pPr algn="ctr"/>
            <a:r>
              <a:rPr kumimoji="1" lang="en-US" altLang="zh-TW" dirty="0" smtClean="0">
                <a:solidFill>
                  <a:srgbClr val="FF0000"/>
                </a:solidFill>
              </a:rPr>
              <a:t>Strong interference </a:t>
            </a:r>
          </a:p>
          <a:p>
            <a:pPr algn="ctr"/>
            <a:r>
              <a:rPr kumimoji="1" lang="en-US" altLang="zh-TW" dirty="0" smtClean="0">
                <a:solidFill>
                  <a:srgbClr val="FF0000"/>
                </a:solidFill>
              </a:rPr>
              <a:t>to reception</a:t>
            </a:r>
            <a:endParaRPr kumimoji="1" lang="zh-TW" altLang="en-US" dirty="0">
              <a:solidFill>
                <a:srgbClr val="FF0000"/>
              </a:solidFill>
            </a:endParaRPr>
          </a:p>
        </p:txBody>
      </p:sp>
      <p:sp>
        <p:nvSpPr>
          <p:cNvPr id="38" name="文字方塊 37"/>
          <p:cNvSpPr txBox="1"/>
          <p:nvPr/>
        </p:nvSpPr>
        <p:spPr>
          <a:xfrm>
            <a:off x="1759447" y="1811206"/>
            <a:ext cx="2438488" cy="1015663"/>
          </a:xfrm>
          <a:prstGeom prst="rect">
            <a:avLst/>
          </a:prstGeom>
          <a:noFill/>
        </p:spPr>
        <p:txBody>
          <a:bodyPr wrap="none" rtlCol="0">
            <a:spAutoFit/>
          </a:bodyPr>
          <a:lstStyle/>
          <a:p>
            <a:pPr algn="ctr"/>
            <a:r>
              <a:rPr kumimoji="1" lang="en-US" altLang="zh-TW" sz="2000" dirty="0" smtClean="0">
                <a:solidFill>
                  <a:srgbClr val="00B050"/>
                </a:solidFill>
              </a:rPr>
              <a:t>CCA is clear but </a:t>
            </a:r>
          </a:p>
          <a:p>
            <a:pPr algn="ctr"/>
            <a:r>
              <a:rPr kumimoji="1" lang="en-US" altLang="zh-TW" sz="2000" dirty="0" smtClean="0">
                <a:solidFill>
                  <a:srgbClr val="00B050"/>
                </a:solidFill>
              </a:rPr>
              <a:t>transmission actually </a:t>
            </a:r>
          </a:p>
          <a:p>
            <a:pPr algn="ctr"/>
            <a:r>
              <a:rPr kumimoji="1" lang="en-US" altLang="zh-TW" sz="2000" dirty="0" smtClean="0">
                <a:solidFill>
                  <a:srgbClr val="00B050"/>
                </a:solidFill>
              </a:rPr>
              <a:t>can not be successful!</a:t>
            </a:r>
            <a:endParaRPr kumimoji="1" lang="zh-TW" altLang="en-US" sz="2000" dirty="0">
              <a:solidFill>
                <a:srgbClr val="00B050"/>
              </a:solidFill>
            </a:endParaRPr>
          </a:p>
        </p:txBody>
      </p:sp>
    </p:spTree>
    <p:extLst>
      <p:ext uri="{BB962C8B-B14F-4D97-AF65-F5344CB8AC3E}">
        <p14:creationId xmlns:p14="http://schemas.microsoft.com/office/powerpoint/2010/main" val="259169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solidFill>
                  <a:schemeClr val="tx1"/>
                </a:solidFill>
              </a:rPr>
              <a:t>Clear Channel Assessment</a:t>
            </a:r>
            <a:endParaRPr kumimoji="1" lang="zh-TW" altLang="en-US" dirty="0">
              <a:solidFill>
                <a:schemeClr val="tx1"/>
              </a:solidFill>
            </a:endParaRPr>
          </a:p>
        </p:txBody>
      </p:sp>
      <p:sp>
        <p:nvSpPr>
          <p:cNvPr id="3" name="內容版面配置區 2"/>
          <p:cNvSpPr>
            <a:spLocks noGrp="1"/>
          </p:cNvSpPr>
          <p:nvPr>
            <p:ph idx="1"/>
          </p:nvPr>
        </p:nvSpPr>
        <p:spPr/>
        <p:txBody>
          <a:bodyPr/>
          <a:lstStyle/>
          <a:p>
            <a:r>
              <a:rPr kumimoji="1" lang="en-US" altLang="zh-TW" sz="2000" dirty="0" smtClean="0"/>
              <a:t>RSSI pin out from RF to baseband processor (no need for single chip)</a:t>
            </a:r>
          </a:p>
          <a:p>
            <a:pPr lvl="1"/>
            <a:r>
              <a:rPr lang="en-US" altLang="zh-TW" sz="1800" dirty="0"/>
              <a:t>To indicate sensed energy/power inside the band</a:t>
            </a:r>
          </a:p>
          <a:p>
            <a:pPr lvl="1"/>
            <a:r>
              <a:rPr lang="en-US" altLang="zh-TW" sz="1800" dirty="0"/>
              <a:t>Easy and quick to get but NOT </a:t>
            </a:r>
            <a:r>
              <a:rPr lang="en-US" altLang="zh-TW" sz="1800" dirty="0" smtClean="0"/>
              <a:t>reliable</a:t>
            </a:r>
          </a:p>
          <a:p>
            <a:pPr lvl="1"/>
            <a:endParaRPr lang="en-US" altLang="zh-TW" sz="1800" dirty="0"/>
          </a:p>
          <a:p>
            <a:r>
              <a:rPr kumimoji="1" lang="en-US" altLang="zh-TW" sz="2000" dirty="0" smtClean="0"/>
              <a:t>Whether CCA can be clear must depend on the carrier locking and/or timing locking, or even estimated error rate</a:t>
            </a:r>
          </a:p>
          <a:p>
            <a:pPr lvl="1"/>
            <a:r>
              <a:rPr kumimoji="1" lang="en-US" altLang="zh-TW" sz="1600" dirty="0" smtClean="0"/>
              <a:t>That is, the entire packet has been decoded. </a:t>
            </a:r>
          </a:p>
          <a:p>
            <a:endParaRPr kumimoji="1" lang="zh-TW" altLang="en-US" dirty="0"/>
          </a:p>
        </p:txBody>
      </p:sp>
      <p:sp>
        <p:nvSpPr>
          <p:cNvPr id="5" name="Slide Number Placeholder 5"/>
          <p:cNvSpPr>
            <a:spLocks noGrp="1"/>
          </p:cNvSpPr>
          <p:nvPr>
            <p:ph type="sldNum" sz="quarter" idx="11"/>
          </p:nvPr>
        </p:nvSpPr>
        <p:spPr>
          <a:xfrm>
            <a:off x="4393695" y="6475413"/>
            <a:ext cx="43281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TW" dirty="0"/>
              <a:t>Slide 5</a:t>
            </a:r>
          </a:p>
        </p:txBody>
      </p:sp>
      <p:sp>
        <p:nvSpPr>
          <p:cNvPr id="7" name="日期版面配置區 3"/>
          <p:cNvSpPr>
            <a:spLocks noGrp="1"/>
          </p:cNvSpPr>
          <p:nvPr>
            <p:ph type="dt" sz="half" idx="2"/>
          </p:nvPr>
        </p:nvSpPr>
        <p:spPr/>
        <p:txBody>
          <a:bodyPr/>
          <a:lstStyle/>
          <a:p>
            <a:r>
              <a:rPr kumimoji="1" lang="en-US" altLang="zh-TW" dirty="0" smtClean="0"/>
              <a:t>November 2014</a:t>
            </a:r>
            <a:endParaRPr kumimoji="1" lang="zh-TW" altLang="en-US" dirty="0"/>
          </a:p>
        </p:txBody>
      </p:sp>
    </p:spTree>
    <p:extLst>
      <p:ext uri="{BB962C8B-B14F-4D97-AF65-F5344CB8AC3E}">
        <p14:creationId xmlns:p14="http://schemas.microsoft.com/office/powerpoint/2010/main" val="466433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kumimoji="1" lang="en-US" altLang="zh-TW" dirty="0" smtClean="0">
                <a:solidFill>
                  <a:schemeClr val="tx1"/>
                </a:solidFill>
              </a:rPr>
              <a:t>Network Topology Not Equivalent to Sensing Topology</a:t>
            </a:r>
            <a:endParaRPr kumimoji="1" lang="zh-TW" altLang="en-US" dirty="0">
              <a:solidFill>
                <a:schemeClr val="tx1"/>
              </a:solidFill>
            </a:endParaRPr>
          </a:p>
        </p:txBody>
      </p:sp>
      <p:sp>
        <p:nvSpPr>
          <p:cNvPr id="3" name="內容版面配置區 2"/>
          <p:cNvSpPr>
            <a:spLocks noGrp="1"/>
          </p:cNvSpPr>
          <p:nvPr>
            <p:ph idx="1"/>
          </p:nvPr>
        </p:nvSpPr>
        <p:spPr>
          <a:xfrm>
            <a:off x="457200" y="1600201"/>
            <a:ext cx="8229600" cy="2141930"/>
          </a:xfrm>
        </p:spPr>
        <p:txBody>
          <a:bodyPr>
            <a:normAutofit fontScale="92500"/>
          </a:bodyPr>
          <a:lstStyle/>
          <a:p>
            <a:r>
              <a:rPr kumimoji="1" lang="en-US" altLang="zh-TW" dirty="0" smtClean="0"/>
              <a:t>Hidden terminal problem</a:t>
            </a:r>
          </a:p>
          <a:p>
            <a:pPr lvl="1"/>
            <a:r>
              <a:rPr kumimoji="1" lang="en-US" altLang="zh-TW" dirty="0" smtClean="0"/>
              <a:t>Sensing topology is different from network topology</a:t>
            </a:r>
          </a:p>
          <a:p>
            <a:pPr lvl="1"/>
            <a:endParaRPr kumimoji="1" lang="en-US" altLang="zh-TW" dirty="0" smtClean="0"/>
          </a:p>
          <a:p>
            <a:r>
              <a:rPr kumimoji="1" lang="en-US" altLang="zh-TW" dirty="0" smtClean="0"/>
              <a:t>Transmitter senses the existence of transmission is NOT reliable</a:t>
            </a:r>
          </a:p>
          <a:p>
            <a:pPr lvl="1"/>
            <a:r>
              <a:rPr kumimoji="1" lang="en-US" altLang="zh-TW" dirty="0" smtClean="0"/>
              <a:t>Receiver may observe in a different way from transmitter </a:t>
            </a:r>
            <a:endParaRPr kumimoji="1" lang="zh-TW" altLang="en-US" dirty="0"/>
          </a:p>
        </p:txBody>
      </p:sp>
      <p:sp>
        <p:nvSpPr>
          <p:cNvPr id="19" name="Slide Number Placeholder 5"/>
          <p:cNvSpPr>
            <a:spLocks noGrp="1"/>
          </p:cNvSpPr>
          <p:nvPr>
            <p:ph type="sldNum" sz="quarter" idx="11"/>
          </p:nvPr>
        </p:nvSpPr>
        <p:spPr>
          <a:xfrm>
            <a:off x="4393695" y="6475413"/>
            <a:ext cx="43281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TW" dirty="0"/>
              <a:t>Slide 6</a:t>
            </a:r>
          </a:p>
        </p:txBody>
      </p:sp>
      <p:sp>
        <p:nvSpPr>
          <p:cNvPr id="21" name="日期版面配置區 3"/>
          <p:cNvSpPr>
            <a:spLocks noGrp="1"/>
          </p:cNvSpPr>
          <p:nvPr>
            <p:ph type="dt" sz="half" idx="2"/>
          </p:nvPr>
        </p:nvSpPr>
        <p:spPr/>
        <p:txBody>
          <a:bodyPr/>
          <a:lstStyle/>
          <a:p>
            <a:r>
              <a:rPr kumimoji="1" lang="en-US" altLang="zh-TW" dirty="0" smtClean="0"/>
              <a:t>November 2014</a:t>
            </a:r>
            <a:endParaRPr kumimoji="1" lang="zh-TW" altLang="en-US" dirty="0"/>
          </a:p>
        </p:txBody>
      </p:sp>
      <p:sp>
        <p:nvSpPr>
          <p:cNvPr id="7" name="矩形 6"/>
          <p:cNvSpPr/>
          <p:nvPr/>
        </p:nvSpPr>
        <p:spPr>
          <a:xfrm>
            <a:off x="5832263" y="3677341"/>
            <a:ext cx="1269955" cy="63494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TW" sz="1600" dirty="0" smtClean="0">
                <a:solidFill>
                  <a:schemeClr val="tx1"/>
                </a:solidFill>
              </a:rPr>
              <a:t>Access</a:t>
            </a:r>
          </a:p>
          <a:p>
            <a:pPr algn="ctr"/>
            <a:r>
              <a:rPr kumimoji="1" lang="en-US" altLang="zh-TW" sz="1600" dirty="0" smtClean="0">
                <a:solidFill>
                  <a:schemeClr val="tx1"/>
                </a:solidFill>
              </a:rPr>
              <a:t>Point</a:t>
            </a:r>
            <a:endParaRPr kumimoji="1" lang="zh-TW" altLang="en-US" sz="1600" dirty="0">
              <a:solidFill>
                <a:schemeClr val="tx1"/>
              </a:solidFill>
            </a:endParaRPr>
          </a:p>
        </p:txBody>
      </p:sp>
      <p:sp>
        <p:nvSpPr>
          <p:cNvPr id="9" name="圓角矩形 8"/>
          <p:cNvSpPr/>
          <p:nvPr/>
        </p:nvSpPr>
        <p:spPr>
          <a:xfrm>
            <a:off x="3685788" y="5206380"/>
            <a:ext cx="983716" cy="570150"/>
          </a:xfrm>
          <a:prstGeom prst="round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kumimoji="1" lang="en-US" altLang="zh-TW" sz="1400" dirty="0">
                <a:solidFill>
                  <a:srgbClr val="000000"/>
                </a:solidFill>
              </a:rPr>
              <a:t>Station </a:t>
            </a:r>
            <a:r>
              <a:rPr kumimoji="1" lang="en-US" altLang="zh-TW" sz="1400" dirty="0" smtClean="0">
                <a:solidFill>
                  <a:srgbClr val="000000"/>
                </a:solidFill>
              </a:rPr>
              <a:t>B</a:t>
            </a:r>
            <a:endParaRPr kumimoji="1" lang="zh-TW" altLang="en-US" sz="1400" dirty="0">
              <a:solidFill>
                <a:srgbClr val="000000"/>
              </a:solidFill>
            </a:endParaRPr>
          </a:p>
        </p:txBody>
      </p:sp>
      <p:sp>
        <p:nvSpPr>
          <p:cNvPr id="10" name="圓角矩形 9"/>
          <p:cNvSpPr/>
          <p:nvPr/>
        </p:nvSpPr>
        <p:spPr>
          <a:xfrm>
            <a:off x="6413450" y="5760477"/>
            <a:ext cx="983716" cy="570150"/>
          </a:xfrm>
          <a:prstGeom prst="round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kumimoji="1" lang="en-US" altLang="zh-TW" sz="1400" dirty="0">
                <a:solidFill>
                  <a:srgbClr val="000000"/>
                </a:solidFill>
              </a:rPr>
              <a:t>Station </a:t>
            </a:r>
            <a:r>
              <a:rPr kumimoji="1" lang="en-US" altLang="zh-TW" sz="1400" dirty="0" smtClean="0">
                <a:solidFill>
                  <a:srgbClr val="000000"/>
                </a:solidFill>
              </a:rPr>
              <a:t>C</a:t>
            </a:r>
            <a:endParaRPr kumimoji="1" lang="zh-TW" altLang="en-US" sz="1400" dirty="0">
              <a:solidFill>
                <a:srgbClr val="000000"/>
              </a:solidFill>
            </a:endParaRPr>
          </a:p>
        </p:txBody>
      </p:sp>
      <p:sp>
        <p:nvSpPr>
          <p:cNvPr id="11" name="圓角矩形 10"/>
          <p:cNvSpPr/>
          <p:nvPr/>
        </p:nvSpPr>
        <p:spPr>
          <a:xfrm>
            <a:off x="2866290" y="4415945"/>
            <a:ext cx="983716" cy="570150"/>
          </a:xfrm>
          <a:prstGeom prst="round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TW" sz="1400" dirty="0" smtClean="0">
                <a:solidFill>
                  <a:srgbClr val="000000"/>
                </a:solidFill>
              </a:rPr>
              <a:t>Station A</a:t>
            </a:r>
            <a:endParaRPr kumimoji="1" lang="zh-TW" altLang="en-US" sz="1400" dirty="0">
              <a:solidFill>
                <a:srgbClr val="000000"/>
              </a:solidFill>
            </a:endParaRPr>
          </a:p>
        </p:txBody>
      </p:sp>
      <p:sp>
        <p:nvSpPr>
          <p:cNvPr id="12" name="圓角矩形 11"/>
          <p:cNvSpPr/>
          <p:nvPr/>
        </p:nvSpPr>
        <p:spPr>
          <a:xfrm>
            <a:off x="7992453" y="4713977"/>
            <a:ext cx="983716" cy="570150"/>
          </a:xfrm>
          <a:prstGeom prst="round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kumimoji="1" lang="en-US" altLang="zh-TW" sz="1400" dirty="0">
                <a:solidFill>
                  <a:srgbClr val="000000"/>
                </a:solidFill>
              </a:rPr>
              <a:t>Station D</a:t>
            </a:r>
            <a:endParaRPr kumimoji="1" lang="zh-TW" altLang="en-US" sz="1400" dirty="0">
              <a:solidFill>
                <a:srgbClr val="000000"/>
              </a:solidFill>
            </a:endParaRPr>
          </a:p>
        </p:txBody>
      </p:sp>
      <p:cxnSp>
        <p:nvCxnSpPr>
          <p:cNvPr id="14" name="直線箭頭接點 13"/>
          <p:cNvCxnSpPr>
            <a:stCxn id="11" idx="3"/>
            <a:endCxn id="7" idx="2"/>
          </p:cNvCxnSpPr>
          <p:nvPr/>
        </p:nvCxnSpPr>
        <p:spPr>
          <a:xfrm flipV="1">
            <a:off x="3850006" y="4312281"/>
            <a:ext cx="2617235" cy="388739"/>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6" name="直線箭頭接點 15"/>
          <p:cNvCxnSpPr>
            <a:stCxn id="9" idx="0"/>
            <a:endCxn id="7" idx="2"/>
          </p:cNvCxnSpPr>
          <p:nvPr/>
        </p:nvCxnSpPr>
        <p:spPr>
          <a:xfrm flipV="1">
            <a:off x="4177646" y="4312281"/>
            <a:ext cx="2289595" cy="894099"/>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8" name="直線箭頭接點 17"/>
          <p:cNvCxnSpPr>
            <a:stCxn id="10" idx="0"/>
            <a:endCxn id="7" idx="2"/>
          </p:cNvCxnSpPr>
          <p:nvPr/>
        </p:nvCxnSpPr>
        <p:spPr>
          <a:xfrm flipH="1" flipV="1">
            <a:off x="6467241" y="4312281"/>
            <a:ext cx="438067" cy="1448196"/>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0" name="直線箭頭接點 19"/>
          <p:cNvCxnSpPr>
            <a:stCxn id="12" idx="1"/>
            <a:endCxn id="7" idx="2"/>
          </p:cNvCxnSpPr>
          <p:nvPr/>
        </p:nvCxnSpPr>
        <p:spPr>
          <a:xfrm flipH="1" flipV="1">
            <a:off x="6467241" y="4312281"/>
            <a:ext cx="1525212" cy="686771"/>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2" name="曲線接點 21"/>
          <p:cNvCxnSpPr>
            <a:stCxn id="10" idx="1"/>
            <a:endCxn id="9" idx="2"/>
          </p:cNvCxnSpPr>
          <p:nvPr/>
        </p:nvCxnSpPr>
        <p:spPr>
          <a:xfrm rot="10800000">
            <a:off x="4177646" y="5776530"/>
            <a:ext cx="2235804" cy="269022"/>
          </a:xfrm>
          <a:prstGeom prst="curvedConnector2">
            <a:avLst/>
          </a:prstGeom>
          <a:ln>
            <a:solidFill>
              <a:srgbClr val="FF0000"/>
            </a:solidFill>
            <a:prstDash val="sysDash"/>
            <a:headEnd type="arrow"/>
            <a:tailEnd type="arrow"/>
          </a:ln>
        </p:spPr>
        <p:style>
          <a:lnRef idx="2">
            <a:schemeClr val="accent1"/>
          </a:lnRef>
          <a:fillRef idx="0">
            <a:schemeClr val="accent1"/>
          </a:fillRef>
          <a:effectRef idx="1">
            <a:schemeClr val="accent1"/>
          </a:effectRef>
          <a:fontRef idx="minor">
            <a:schemeClr val="tx1"/>
          </a:fontRef>
        </p:style>
      </p:cxnSp>
      <p:cxnSp>
        <p:nvCxnSpPr>
          <p:cNvPr id="24" name="曲線接點 23"/>
          <p:cNvCxnSpPr>
            <a:stCxn id="10" idx="3"/>
            <a:endCxn id="12" idx="2"/>
          </p:cNvCxnSpPr>
          <p:nvPr/>
        </p:nvCxnSpPr>
        <p:spPr>
          <a:xfrm flipV="1">
            <a:off x="7397166" y="5284127"/>
            <a:ext cx="1087145" cy="761425"/>
          </a:xfrm>
          <a:prstGeom prst="curvedConnector2">
            <a:avLst/>
          </a:prstGeom>
          <a:ln>
            <a:solidFill>
              <a:srgbClr val="FF0000"/>
            </a:solidFill>
            <a:prstDash val="sysDash"/>
            <a:headEnd type="arrow"/>
            <a:tailEnd type="arrow"/>
          </a:ln>
        </p:spPr>
        <p:style>
          <a:lnRef idx="2">
            <a:schemeClr val="accent1"/>
          </a:lnRef>
          <a:fillRef idx="0">
            <a:schemeClr val="accent1"/>
          </a:fillRef>
          <a:effectRef idx="1">
            <a:schemeClr val="accent1"/>
          </a:effectRef>
          <a:fontRef idx="minor">
            <a:schemeClr val="tx1"/>
          </a:fontRef>
        </p:style>
      </p:cxnSp>
      <p:sp>
        <p:nvSpPr>
          <p:cNvPr id="26" name="文字方塊 25"/>
          <p:cNvSpPr txBox="1"/>
          <p:nvPr/>
        </p:nvSpPr>
        <p:spPr>
          <a:xfrm>
            <a:off x="4543488" y="6002505"/>
            <a:ext cx="1328459" cy="369332"/>
          </a:xfrm>
          <a:prstGeom prst="rect">
            <a:avLst/>
          </a:prstGeom>
          <a:noFill/>
        </p:spPr>
        <p:txBody>
          <a:bodyPr wrap="none" rtlCol="0">
            <a:spAutoFit/>
          </a:bodyPr>
          <a:lstStyle/>
          <a:p>
            <a:r>
              <a:rPr kumimoji="1" lang="en-US" altLang="zh-TW" dirty="0" smtClean="0">
                <a:solidFill>
                  <a:srgbClr val="FF0000"/>
                </a:solidFill>
              </a:rPr>
              <a:t>Sensing Link</a:t>
            </a:r>
            <a:endParaRPr kumimoji="1" lang="zh-TW" altLang="en-US" dirty="0">
              <a:solidFill>
                <a:srgbClr val="FF0000"/>
              </a:solidFill>
            </a:endParaRPr>
          </a:p>
        </p:txBody>
      </p:sp>
      <p:sp>
        <p:nvSpPr>
          <p:cNvPr id="27" name="文字方塊 26"/>
          <p:cNvSpPr txBox="1"/>
          <p:nvPr/>
        </p:nvSpPr>
        <p:spPr>
          <a:xfrm>
            <a:off x="4995473" y="4762609"/>
            <a:ext cx="1673580" cy="646331"/>
          </a:xfrm>
          <a:prstGeom prst="rect">
            <a:avLst/>
          </a:prstGeom>
          <a:noFill/>
        </p:spPr>
        <p:txBody>
          <a:bodyPr wrap="none" rtlCol="0">
            <a:spAutoFit/>
          </a:bodyPr>
          <a:lstStyle/>
          <a:p>
            <a:pPr algn="ctr"/>
            <a:r>
              <a:rPr kumimoji="1" lang="en-US" altLang="zh-TW" dirty="0" smtClean="0">
                <a:solidFill>
                  <a:schemeClr val="accent1"/>
                </a:solidFill>
              </a:rPr>
              <a:t>Communication</a:t>
            </a:r>
          </a:p>
          <a:p>
            <a:pPr algn="ctr"/>
            <a:r>
              <a:rPr kumimoji="1" lang="en-US" altLang="zh-TW" dirty="0" smtClean="0">
                <a:solidFill>
                  <a:schemeClr val="accent1"/>
                </a:solidFill>
              </a:rPr>
              <a:t>Link</a:t>
            </a:r>
            <a:endParaRPr kumimoji="1" lang="zh-TW" altLang="en-US" dirty="0">
              <a:solidFill>
                <a:schemeClr val="accent1"/>
              </a:solidFill>
            </a:endParaRPr>
          </a:p>
        </p:txBody>
      </p:sp>
    </p:spTree>
    <p:extLst>
      <p:ext uri="{BB962C8B-B14F-4D97-AF65-F5344CB8AC3E}">
        <p14:creationId xmlns:p14="http://schemas.microsoft.com/office/powerpoint/2010/main" val="1769025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solidFill>
                  <a:schemeClr val="tx1"/>
                </a:solidFill>
              </a:rPr>
              <a:t>OFDMA PHY</a:t>
            </a:r>
            <a:endParaRPr kumimoji="1" lang="zh-TW" altLang="en-US" dirty="0">
              <a:solidFill>
                <a:schemeClr val="tx1"/>
              </a:solidFill>
            </a:endParaRPr>
          </a:p>
        </p:txBody>
      </p:sp>
      <p:sp>
        <p:nvSpPr>
          <p:cNvPr id="3" name="內容版面配置區 2"/>
          <p:cNvSpPr>
            <a:spLocks noGrp="1"/>
          </p:cNvSpPr>
          <p:nvPr>
            <p:ph idx="1"/>
          </p:nvPr>
        </p:nvSpPr>
        <p:spPr>
          <a:xfrm>
            <a:off x="457200" y="1600201"/>
            <a:ext cx="8229600" cy="2274230"/>
          </a:xfrm>
        </p:spPr>
        <p:txBody>
          <a:bodyPr>
            <a:normAutofit/>
          </a:bodyPr>
          <a:lstStyle/>
          <a:p>
            <a:r>
              <a:rPr kumimoji="1" lang="en-US" altLang="zh-TW" dirty="0" smtClean="0"/>
              <a:t>OFDMA is a multiuser PHY</a:t>
            </a:r>
          </a:p>
          <a:p>
            <a:pPr lvl="1"/>
            <a:r>
              <a:rPr kumimoji="1" lang="en-US" altLang="zh-TW" dirty="0" smtClean="0"/>
              <a:t>Carrier locking does not imply that transmissions are not allowed.</a:t>
            </a:r>
          </a:p>
          <a:p>
            <a:pPr lvl="2"/>
            <a:r>
              <a:rPr kumimoji="1" lang="en-US" altLang="zh-TW" dirty="0">
                <a:solidFill>
                  <a:srgbClr val="000000"/>
                </a:solidFill>
              </a:rPr>
              <a:t>As shown in the figure, purple radio blocks being used suggests that energy detection is on and carrier locking is on, but the transmission can still use yellow, or green radio blocks. </a:t>
            </a:r>
            <a:endParaRPr kumimoji="1" lang="en-US" altLang="zh-TW" dirty="0" smtClean="0"/>
          </a:p>
          <a:p>
            <a:pPr marL="857250" lvl="2" indent="0">
              <a:buNone/>
            </a:pPr>
            <a:endParaRPr kumimoji="1" lang="en-US" altLang="zh-TW" dirty="0" smtClean="0"/>
          </a:p>
        </p:txBody>
      </p:sp>
      <p:sp>
        <p:nvSpPr>
          <p:cNvPr id="9" name="Slide Number Placeholder 5"/>
          <p:cNvSpPr>
            <a:spLocks noGrp="1"/>
          </p:cNvSpPr>
          <p:nvPr>
            <p:ph type="sldNum" sz="quarter" idx="11"/>
          </p:nvPr>
        </p:nvSpPr>
        <p:spPr>
          <a:xfrm>
            <a:off x="4393695" y="6475413"/>
            <a:ext cx="43281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TW" dirty="0"/>
              <a:t>Slide 7</a:t>
            </a:r>
          </a:p>
        </p:txBody>
      </p:sp>
      <p:sp>
        <p:nvSpPr>
          <p:cNvPr id="8" name="日期版面配置區 3"/>
          <p:cNvSpPr>
            <a:spLocks noGrp="1"/>
          </p:cNvSpPr>
          <p:nvPr>
            <p:ph type="dt" sz="half" idx="2"/>
          </p:nvPr>
        </p:nvSpPr>
        <p:spPr/>
        <p:txBody>
          <a:bodyPr/>
          <a:lstStyle/>
          <a:p>
            <a:r>
              <a:rPr kumimoji="1" lang="en-US" altLang="zh-TW" dirty="0" smtClean="0"/>
              <a:t>November 2014</a:t>
            </a:r>
            <a:endParaRPr kumimoji="1" lang="zh-TW" altLang="en-US" dirty="0"/>
          </a:p>
        </p:txBody>
      </p:sp>
      <p:pic>
        <p:nvPicPr>
          <p:cNvPr id="4" name="圖片 3"/>
          <p:cNvPicPr>
            <a:picLocks noChangeAspect="1"/>
          </p:cNvPicPr>
          <p:nvPr/>
        </p:nvPicPr>
        <p:blipFill>
          <a:blip r:embed="rId2"/>
          <a:stretch>
            <a:fillRect/>
          </a:stretch>
        </p:blipFill>
        <p:spPr>
          <a:xfrm>
            <a:off x="4025100" y="3459680"/>
            <a:ext cx="4141800" cy="2274733"/>
          </a:xfrm>
          <a:prstGeom prst="rect">
            <a:avLst/>
          </a:prstGeom>
        </p:spPr>
      </p:pic>
      <p:sp>
        <p:nvSpPr>
          <p:cNvPr id="11" name="文字方塊 10"/>
          <p:cNvSpPr txBox="1"/>
          <p:nvPr/>
        </p:nvSpPr>
        <p:spPr>
          <a:xfrm>
            <a:off x="1252833" y="4396991"/>
            <a:ext cx="2606804" cy="400110"/>
          </a:xfrm>
          <a:prstGeom prst="rect">
            <a:avLst/>
          </a:prstGeom>
          <a:noFill/>
        </p:spPr>
        <p:txBody>
          <a:bodyPr wrap="none" rtlCol="0">
            <a:spAutoFit/>
          </a:bodyPr>
          <a:lstStyle/>
          <a:p>
            <a:pPr algn="ctr"/>
            <a:r>
              <a:rPr kumimoji="1" lang="en-US" altLang="zh-TW" sz="2000" dirty="0" smtClean="0"/>
              <a:t>No. of OFDM Symbols</a:t>
            </a:r>
            <a:endParaRPr kumimoji="1" lang="zh-TW" altLang="en-US" sz="2000" dirty="0"/>
          </a:p>
        </p:txBody>
      </p:sp>
      <p:sp>
        <p:nvSpPr>
          <p:cNvPr id="12" name="文字方塊 11"/>
          <p:cNvSpPr txBox="1"/>
          <p:nvPr/>
        </p:nvSpPr>
        <p:spPr>
          <a:xfrm>
            <a:off x="4693433" y="5769386"/>
            <a:ext cx="2212465" cy="400110"/>
          </a:xfrm>
          <a:prstGeom prst="rect">
            <a:avLst/>
          </a:prstGeom>
          <a:noFill/>
        </p:spPr>
        <p:txBody>
          <a:bodyPr wrap="none" rtlCol="0">
            <a:spAutoFit/>
          </a:bodyPr>
          <a:lstStyle/>
          <a:p>
            <a:pPr algn="ctr"/>
            <a:r>
              <a:rPr kumimoji="1" lang="en-US" altLang="zh-TW" sz="2000" dirty="0" smtClean="0"/>
              <a:t>No. of Sub-Carriers</a:t>
            </a:r>
            <a:endParaRPr kumimoji="1" lang="zh-TW" altLang="en-US" sz="2000" dirty="0"/>
          </a:p>
        </p:txBody>
      </p:sp>
    </p:spTree>
    <p:extLst>
      <p:ext uri="{BB962C8B-B14F-4D97-AF65-F5344CB8AC3E}">
        <p14:creationId xmlns:p14="http://schemas.microsoft.com/office/powerpoint/2010/main" val="2729915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solidFill>
                  <a:schemeClr val="tx1"/>
                </a:solidFill>
              </a:rPr>
              <a:t>What </a:t>
            </a:r>
            <a:r>
              <a:rPr kumimoji="1" lang="en-US" altLang="zh-TW" dirty="0">
                <a:solidFill>
                  <a:schemeClr val="tx1"/>
                </a:solidFill>
              </a:rPr>
              <a:t>W</a:t>
            </a:r>
            <a:r>
              <a:rPr kumimoji="1" lang="en-US" altLang="zh-TW" dirty="0" smtClean="0">
                <a:solidFill>
                  <a:schemeClr val="tx1"/>
                </a:solidFill>
              </a:rPr>
              <a:t>as Random Access?</a:t>
            </a:r>
            <a:endParaRPr kumimoji="1" lang="zh-TW" altLang="en-US" dirty="0">
              <a:solidFill>
                <a:schemeClr val="tx1"/>
              </a:solidFill>
            </a:endParaRPr>
          </a:p>
        </p:txBody>
      </p:sp>
      <p:sp>
        <p:nvSpPr>
          <p:cNvPr id="3" name="內容版面配置區 2"/>
          <p:cNvSpPr>
            <a:spLocks noGrp="1"/>
          </p:cNvSpPr>
          <p:nvPr>
            <p:ph idx="1"/>
          </p:nvPr>
        </p:nvSpPr>
        <p:spPr/>
        <p:txBody>
          <a:bodyPr>
            <a:normAutofit/>
          </a:bodyPr>
          <a:lstStyle/>
          <a:p>
            <a:r>
              <a:rPr kumimoji="1" lang="en-US" altLang="zh-TW" dirty="0" smtClean="0"/>
              <a:t>Random access consists of carrier sensing and collision resolution </a:t>
            </a:r>
          </a:p>
          <a:p>
            <a:pPr lvl="1"/>
            <a:r>
              <a:rPr kumimoji="1" lang="en-US" altLang="zh-TW" dirty="0" smtClean="0"/>
              <a:t>Therefore, it is a concept associated with physical channel(s)</a:t>
            </a:r>
          </a:p>
          <a:p>
            <a:pPr lvl="2"/>
            <a:r>
              <a:rPr kumimoji="1" lang="en-US" altLang="zh-TW" dirty="0" smtClean="0"/>
              <a:t>IEEE 802.11 is actually FDMA</a:t>
            </a:r>
          </a:p>
          <a:p>
            <a:pPr lvl="1"/>
            <a:r>
              <a:rPr kumimoji="1" lang="en-US" altLang="zh-TW" dirty="0" smtClean="0"/>
              <a:t>Both carrier sensing and collision resolution can be treated as the tree structure </a:t>
            </a:r>
          </a:p>
          <a:p>
            <a:r>
              <a:rPr kumimoji="1" lang="en-US" altLang="zh-TW" dirty="0" smtClean="0"/>
              <a:t>OFDMA further divides a physical channel into logic channels (i.e. groups of radio blocks)</a:t>
            </a:r>
          </a:p>
        </p:txBody>
      </p:sp>
      <p:sp>
        <p:nvSpPr>
          <p:cNvPr id="8" name="Slide Number Placeholder 5"/>
          <p:cNvSpPr>
            <a:spLocks noGrp="1"/>
          </p:cNvSpPr>
          <p:nvPr>
            <p:ph type="sldNum" sz="quarter" idx="11"/>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TW" dirty="0"/>
              <a:t>Slide </a:t>
            </a:r>
            <a:r>
              <a:rPr lang="en-US" altLang="zh-TW" dirty="0" smtClean="0"/>
              <a:t>8</a:t>
            </a:r>
            <a:endParaRPr lang="en-US" altLang="zh-TW" dirty="0"/>
          </a:p>
        </p:txBody>
      </p:sp>
      <p:sp>
        <p:nvSpPr>
          <p:cNvPr id="7" name="日期版面配置區 3"/>
          <p:cNvSpPr>
            <a:spLocks noGrp="1"/>
          </p:cNvSpPr>
          <p:nvPr>
            <p:ph type="dt" sz="half" idx="2"/>
          </p:nvPr>
        </p:nvSpPr>
        <p:spPr/>
        <p:txBody>
          <a:bodyPr/>
          <a:lstStyle/>
          <a:p>
            <a:r>
              <a:rPr kumimoji="1" lang="en-US" altLang="zh-TW" dirty="0" smtClean="0"/>
              <a:t>November 2014</a:t>
            </a:r>
            <a:endParaRPr kumimoji="1" lang="zh-TW" altLang="en-US" dirty="0"/>
          </a:p>
        </p:txBody>
      </p:sp>
    </p:spTree>
    <p:extLst>
      <p:ext uri="{BB962C8B-B14F-4D97-AF65-F5344CB8AC3E}">
        <p14:creationId xmlns:p14="http://schemas.microsoft.com/office/powerpoint/2010/main" val="3030688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solidFill>
                  <a:schemeClr val="tx1"/>
                </a:solidFill>
              </a:rPr>
              <a:t>Challenges </a:t>
            </a:r>
            <a:r>
              <a:rPr kumimoji="1" lang="en-US" altLang="zh-TW" dirty="0">
                <a:solidFill>
                  <a:schemeClr val="tx1"/>
                </a:solidFill>
              </a:rPr>
              <a:t>on CCA in OFDMA PHY</a:t>
            </a:r>
            <a:br>
              <a:rPr kumimoji="1" lang="en-US" altLang="zh-TW" dirty="0">
                <a:solidFill>
                  <a:schemeClr val="tx1"/>
                </a:solidFill>
              </a:rPr>
            </a:br>
            <a:endParaRPr kumimoji="1" lang="zh-TW" altLang="en-US" dirty="0">
              <a:solidFill>
                <a:schemeClr val="tx1"/>
              </a:solidFill>
            </a:endParaRPr>
          </a:p>
        </p:txBody>
      </p:sp>
      <p:sp>
        <p:nvSpPr>
          <p:cNvPr id="3" name="內容版面配置區 2"/>
          <p:cNvSpPr>
            <a:spLocks noGrp="1"/>
          </p:cNvSpPr>
          <p:nvPr>
            <p:ph idx="1"/>
          </p:nvPr>
        </p:nvSpPr>
        <p:spPr>
          <a:xfrm>
            <a:off x="457200" y="1600201"/>
            <a:ext cx="8229600" cy="2909170"/>
          </a:xfrm>
        </p:spPr>
        <p:txBody>
          <a:bodyPr>
            <a:normAutofit/>
          </a:bodyPr>
          <a:lstStyle/>
          <a:p>
            <a:r>
              <a:rPr kumimoji="1" lang="en-US" altLang="zh-TW" dirty="0" smtClean="0"/>
              <a:t>Major Challenge: Sensing busy but may have radio blocks (logic channels) available </a:t>
            </a:r>
          </a:p>
          <a:p>
            <a:pPr lvl="1"/>
            <a:r>
              <a:rPr kumimoji="1" lang="en-US" altLang="zh-TW" dirty="0" smtClean="0"/>
              <a:t>Can sensing bring in availability of radio blocks? NO! </a:t>
            </a:r>
          </a:p>
          <a:p>
            <a:pPr lvl="1"/>
            <a:r>
              <a:rPr kumimoji="1" lang="en-US" altLang="zh-TW" dirty="0"/>
              <a:t>A</a:t>
            </a:r>
            <a:r>
              <a:rPr kumimoji="1" lang="en-US" altLang="zh-TW" dirty="0" smtClean="0"/>
              <a:t>s </a:t>
            </a:r>
            <a:r>
              <a:rPr kumimoji="1" lang="en-US" altLang="zh-TW" dirty="0"/>
              <a:t>shown </a:t>
            </a:r>
            <a:r>
              <a:rPr kumimoji="1" lang="en-US" altLang="zh-TW" dirty="0" smtClean="0"/>
              <a:t>in the figure, </a:t>
            </a:r>
            <a:r>
              <a:rPr kumimoji="1" lang="en-US" altLang="zh-TW" dirty="0"/>
              <a:t>if user j is utilizing some RBs at the grey carrier frequency, user k is possible to utilize other portion of RBs at the same grey carrier frequency, though the CCA is negative to prohibit using this carrier frequency as CSMA/CA operation. </a:t>
            </a:r>
            <a:endParaRPr kumimoji="1" lang="zh-TW" altLang="en-US" dirty="0"/>
          </a:p>
        </p:txBody>
      </p:sp>
      <p:sp>
        <p:nvSpPr>
          <p:cNvPr id="9" name="Slide Number Placeholder 5"/>
          <p:cNvSpPr>
            <a:spLocks noGrp="1"/>
          </p:cNvSpPr>
          <p:nvPr>
            <p:ph type="sldNum" sz="quarter" idx="11"/>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TW" dirty="0"/>
              <a:t>Slide </a:t>
            </a:r>
            <a:r>
              <a:rPr lang="en-US" altLang="zh-TW" dirty="0" smtClean="0"/>
              <a:t>9</a:t>
            </a:r>
            <a:endParaRPr lang="en-US" altLang="zh-TW" dirty="0"/>
          </a:p>
        </p:txBody>
      </p:sp>
      <p:sp>
        <p:nvSpPr>
          <p:cNvPr id="8" name="日期版面配置區 3"/>
          <p:cNvSpPr>
            <a:spLocks noGrp="1"/>
          </p:cNvSpPr>
          <p:nvPr>
            <p:ph type="dt" sz="half" idx="2"/>
          </p:nvPr>
        </p:nvSpPr>
        <p:spPr/>
        <p:txBody>
          <a:bodyPr/>
          <a:lstStyle/>
          <a:p>
            <a:r>
              <a:rPr kumimoji="1" lang="en-US" altLang="zh-TW" dirty="0" smtClean="0"/>
              <a:t>November 2014</a:t>
            </a:r>
            <a:endParaRPr kumimoji="1" lang="zh-TW" altLang="en-US" dirty="0"/>
          </a:p>
        </p:txBody>
      </p:sp>
      <p:pic>
        <p:nvPicPr>
          <p:cNvPr id="7" name="圖片 6" descr="figure 6.JPG"/>
          <p:cNvPicPr/>
          <p:nvPr/>
        </p:nvPicPr>
        <p:blipFill>
          <a:blip r:embed="rId2"/>
          <a:stretch>
            <a:fillRect/>
          </a:stretch>
        </p:blipFill>
        <p:spPr>
          <a:xfrm>
            <a:off x="2238041" y="4090270"/>
            <a:ext cx="4594384" cy="2313077"/>
          </a:xfrm>
          <a:prstGeom prst="rect">
            <a:avLst/>
          </a:prstGeom>
        </p:spPr>
      </p:pic>
    </p:spTree>
    <p:extLst>
      <p:ext uri="{BB962C8B-B14F-4D97-AF65-F5344CB8AC3E}">
        <p14:creationId xmlns:p14="http://schemas.microsoft.com/office/powerpoint/2010/main" val="3849958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CC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CA" id="{C59E3441-C51C-4341-800E-F2CE6A05B2CB}" vid="{22301D81-BAFA-4587-BD17-39E54E310FA6}"/>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CCA</Template>
  <TotalTime>399</TotalTime>
  <Words>505</Words>
  <Application>Microsoft Office PowerPoint</Application>
  <PresentationFormat>如螢幕大小 (4:3)</PresentationFormat>
  <Paragraphs>90</Paragraphs>
  <Slides>10</Slides>
  <Notes>1</Notes>
  <HiddenSlides>0</HiddenSlides>
  <MMClips>0</MMClips>
  <ScaleCrop>false</ScaleCrop>
  <HeadingPairs>
    <vt:vector size="8" baseType="variant">
      <vt:variant>
        <vt:lpstr>使用字型</vt:lpstr>
      </vt:variant>
      <vt:variant>
        <vt:i4>5</vt:i4>
      </vt:variant>
      <vt:variant>
        <vt:lpstr>佈景主題</vt:lpstr>
      </vt:variant>
      <vt:variant>
        <vt:i4>1</vt:i4>
      </vt:variant>
      <vt:variant>
        <vt:lpstr>內嵌 OLE 伺服程式</vt:lpstr>
      </vt:variant>
      <vt:variant>
        <vt:i4>1</vt:i4>
      </vt:variant>
      <vt:variant>
        <vt:lpstr>投影片標題</vt:lpstr>
      </vt:variant>
      <vt:variant>
        <vt:i4>10</vt:i4>
      </vt:variant>
    </vt:vector>
  </HeadingPairs>
  <TitlesOfParts>
    <vt:vector size="17" baseType="lpstr">
      <vt:lpstr>MS PGothic</vt:lpstr>
      <vt:lpstr>MS PGothic</vt:lpstr>
      <vt:lpstr>新細明體</vt:lpstr>
      <vt:lpstr>Calibri</vt:lpstr>
      <vt:lpstr>Times New Roman</vt:lpstr>
      <vt:lpstr>CCA</vt:lpstr>
      <vt:lpstr>Document</vt:lpstr>
      <vt:lpstr>Clear Channel Assessment for OFDMA PHY</vt:lpstr>
      <vt:lpstr>PowerPoint 簡報</vt:lpstr>
      <vt:lpstr>Challenges on CCA in Single User PHY</vt:lpstr>
      <vt:lpstr>Unreliable Energy Sensing</vt:lpstr>
      <vt:lpstr>Clear Channel Assessment</vt:lpstr>
      <vt:lpstr>Network Topology Not Equivalent to Sensing Topology</vt:lpstr>
      <vt:lpstr>OFDMA PHY</vt:lpstr>
      <vt:lpstr>What Was Random Access?</vt:lpstr>
      <vt:lpstr>Challenges on CCA in OFDMA PHY </vt:lpstr>
      <vt:lpstr>PowerPoint 簡報</vt:lpstr>
    </vt:vector>
  </TitlesOfParts>
  <Company>NTU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Clear Channel Assessment for OFDMA PHY</dc:title>
  <dc:creator>KC Chen</dc:creator>
  <cp:lastModifiedBy>Der-Jiunn Deng</cp:lastModifiedBy>
  <cp:revision>91</cp:revision>
  <dcterms:created xsi:type="dcterms:W3CDTF">2014-10-08T08:06:44Z</dcterms:created>
  <dcterms:modified xsi:type="dcterms:W3CDTF">2014-11-02T23:06:13Z</dcterms:modified>
</cp:coreProperties>
</file>