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29"/>
  </p:notesMasterIdLst>
  <p:handoutMasterIdLst>
    <p:handoutMasterId r:id="rId30"/>
  </p:handoutMasterIdLst>
  <p:sldIdLst>
    <p:sldId id="256" r:id="rId7"/>
    <p:sldId id="315" r:id="rId8"/>
    <p:sldId id="316" r:id="rId9"/>
    <p:sldId id="317" r:id="rId10"/>
    <p:sldId id="321" r:id="rId11"/>
    <p:sldId id="313" r:id="rId12"/>
    <p:sldId id="309" r:id="rId13"/>
    <p:sldId id="306" r:id="rId14"/>
    <p:sldId id="308" r:id="rId15"/>
    <p:sldId id="307" r:id="rId16"/>
    <p:sldId id="319" r:id="rId17"/>
    <p:sldId id="277" r:id="rId18"/>
    <p:sldId id="322" r:id="rId19"/>
    <p:sldId id="287" r:id="rId20"/>
    <p:sldId id="325" r:id="rId21"/>
    <p:sldId id="323" r:id="rId22"/>
    <p:sldId id="289" r:id="rId23"/>
    <p:sldId id="303" r:id="rId24"/>
    <p:sldId id="310" r:id="rId25"/>
    <p:sldId id="311" r:id="rId26"/>
    <p:sldId id="312" r:id="rId27"/>
    <p:sldId id="264" r:id="rId2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Legacy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Mean</c:v>
                </c:pt>
                <c:pt idx="1">
                  <c:v>5th percentile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315</c:v>
                </c:pt>
                <c:pt idx="1">
                  <c:v>195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CCAT -62dBm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Mean</c:v>
                </c:pt>
                <c:pt idx="1">
                  <c:v>5th percentile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380</c:v>
                </c:pt>
                <c:pt idx="1">
                  <c:v>240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DSC 10dB margin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Mean</c:v>
                </c:pt>
                <c:pt idx="1">
                  <c:v>5th percentile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380</c:v>
                </c:pt>
                <c:pt idx="1">
                  <c:v>235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LA -52dBm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Mean</c:v>
                </c:pt>
                <c:pt idx="1">
                  <c:v>5th percentile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390</c:v>
                </c:pt>
                <c:pt idx="1">
                  <c:v>240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143232"/>
        <c:axId val="184431744"/>
      </c:barChart>
      <c:catAx>
        <c:axId val="184143232"/>
        <c:scaling>
          <c:orientation val="minMax"/>
        </c:scaling>
        <c:delete val="0"/>
        <c:axPos val="b"/>
        <c:majorTickMark val="out"/>
        <c:minorTickMark val="none"/>
        <c:tickLblPos val="nextTo"/>
        <c:crossAx val="184431744"/>
        <c:crosses val="autoZero"/>
        <c:auto val="1"/>
        <c:lblAlgn val="ctr"/>
        <c:lblOffset val="100"/>
        <c:noMultiLvlLbl val="0"/>
      </c:catAx>
      <c:valAx>
        <c:axId val="184431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41432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Legacy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Mean</c:v>
                </c:pt>
                <c:pt idx="1">
                  <c:v>5th percentile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320</c:v>
                </c:pt>
                <c:pt idx="1">
                  <c:v>180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CCAT -62dBm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Mean</c:v>
                </c:pt>
                <c:pt idx="1">
                  <c:v>5th percentile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370</c:v>
                </c:pt>
                <c:pt idx="1">
                  <c:v>210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DSC 10dB margin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Mean</c:v>
                </c:pt>
                <c:pt idx="1">
                  <c:v>5th percentile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370</c:v>
                </c:pt>
                <c:pt idx="1">
                  <c:v>205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LA -52dBm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Mean</c:v>
                </c:pt>
                <c:pt idx="1">
                  <c:v>5th percentile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370</c:v>
                </c:pt>
                <c:pt idx="1">
                  <c:v>205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285120"/>
        <c:axId val="189286656"/>
      </c:barChart>
      <c:catAx>
        <c:axId val="189285120"/>
        <c:scaling>
          <c:orientation val="minMax"/>
        </c:scaling>
        <c:delete val="0"/>
        <c:axPos val="b"/>
        <c:majorTickMark val="out"/>
        <c:minorTickMark val="none"/>
        <c:tickLblPos val="nextTo"/>
        <c:crossAx val="189286656"/>
        <c:crosses val="autoZero"/>
        <c:auto val="1"/>
        <c:lblAlgn val="ctr"/>
        <c:lblOffset val="100"/>
        <c:noMultiLvlLbl val="0"/>
      </c:catAx>
      <c:valAx>
        <c:axId val="189286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92851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821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4083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</a:t>
            </a:r>
            <a:r>
              <a:rPr lang="en-US" dirty="0" err="1"/>
              <a:t>yy</a:t>
            </a:r>
            <a:r>
              <a:rPr lang="en-US"/>
              <a:t>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96875" y="1800000"/>
            <a:ext cx="8351839" cy="38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625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11-10/1427r0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Gustav Wikström et al., Ericsson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DSC </a:t>
            </a:r>
            <a:r>
              <a:rPr lang="en-GB" dirty="0" smtClean="0"/>
              <a:t>Performance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212881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2014-11-03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3650972"/>
              </p:ext>
            </p:extLst>
          </p:nvPr>
        </p:nvGraphicFramePr>
        <p:xfrm>
          <a:off x="538163" y="3068638"/>
          <a:ext cx="8042275" cy="247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8" name="Document" r:id="rId4" imgW="8237952" imgH="2534415" progId="Word.Document.8">
                  <p:embed/>
                </p:oleObj>
              </mc:Choice>
              <mc:Fallback>
                <p:oleObj name="Document" r:id="rId4" imgW="8237952" imgH="253441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068638"/>
                        <a:ext cx="8042275" cy="2474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928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throughput gain</a:t>
            </a:r>
            <a:br>
              <a:rPr lang="en-US" dirty="0" smtClean="0"/>
            </a:br>
            <a:r>
              <a:rPr lang="en-US" dirty="0" smtClean="0"/>
              <a:t>Scenario 4 – 10 </a:t>
            </a:r>
            <a:r>
              <a:rPr lang="en-US" dirty="0"/>
              <a:t>Mbps/AP </a:t>
            </a:r>
            <a:r>
              <a:rPr lang="en-US" dirty="0" smtClean="0"/>
              <a:t>UL &amp; DL </a:t>
            </a:r>
            <a:r>
              <a:rPr lang="en-US" dirty="0"/>
              <a:t>traffic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Downlink							Uplink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Gustav </a:t>
            </a:r>
            <a:r>
              <a:rPr lang="en-GB" dirty="0" err="1"/>
              <a:t>Wikström</a:t>
            </a:r>
            <a:r>
              <a:rPr lang="en-GB" dirty="0"/>
              <a:t> et al., Ericsson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834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Sensitivity Control (DSC)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next step from just changing the global CCAT </a:t>
            </a:r>
            <a:r>
              <a:rPr lang="en-US" dirty="0" smtClean="0"/>
              <a:t>is </a:t>
            </a:r>
            <a:r>
              <a:rPr lang="en-US" dirty="0" smtClean="0"/>
              <a:t>to base the DSC on the </a:t>
            </a:r>
            <a:r>
              <a:rPr lang="en-US" dirty="0" smtClean="0"/>
              <a:t>RSSI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After that the next complexity level could be to base </a:t>
            </a:r>
            <a:r>
              <a:rPr lang="en-US" dirty="0" smtClean="0"/>
              <a:t>the DSC </a:t>
            </a:r>
            <a:r>
              <a:rPr lang="en-US" dirty="0" smtClean="0"/>
              <a:t>on </a:t>
            </a:r>
            <a:r>
              <a:rPr lang="en-US" dirty="0" smtClean="0"/>
              <a:t>the SINR</a:t>
            </a:r>
            <a:r>
              <a:rPr lang="en-US" dirty="0" smtClean="0"/>
              <a:t>, here estimated through the </a:t>
            </a:r>
            <a:r>
              <a:rPr lang="en-US" dirty="0" smtClean="0"/>
              <a:t>MCS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Gustav Wikström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764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660748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7020" y="5773920"/>
            <a:ext cx="8351839" cy="767580"/>
          </a:xfrm>
        </p:spPr>
        <p:txBody>
          <a:bodyPr/>
          <a:lstStyle/>
          <a:p>
            <a:r>
              <a:rPr lang="en-US" dirty="0" smtClean="0"/>
              <a:t>Increased threshold limits the number of OBSS interferers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7494588" cy="1085371"/>
          </a:xfrm>
        </p:spPr>
        <p:txBody>
          <a:bodyPr/>
          <a:lstStyle/>
          <a:p>
            <a:r>
              <a:rPr lang="en-US" dirty="0" smtClean="0"/>
              <a:t>DSC principle (UL)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987824" y="2065020"/>
            <a:ext cx="0" cy="31394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4411980" y="2082030"/>
            <a:ext cx="0" cy="31394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3055620" y="2887980"/>
            <a:ext cx="135636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2498756" y="4437112"/>
            <a:ext cx="430549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6693311" y="4063330"/>
            <a:ext cx="1955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Average number of BSS interferers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6296" y="2708920"/>
            <a:ext cx="1491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Scenario 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7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/>
          <p:cNvSpPr>
            <a:spLocks noGrp="1"/>
          </p:cNvSpPr>
          <p:nvPr>
            <p:ph idx="1"/>
          </p:nvPr>
        </p:nvSpPr>
        <p:spPr>
          <a:xfrm>
            <a:off x="396875" y="1800225"/>
            <a:ext cx="8351838" cy="385127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 smtClean="0"/>
              <a:t>Scenario 2 (Enterprise) from </a:t>
            </a:r>
            <a:r>
              <a:rPr lang="en-US" dirty="0" smtClean="0"/>
              <a:t>[6]</a:t>
            </a:r>
            <a:endParaRPr lang="en-US" dirty="0" smtClean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 smtClean="0"/>
              <a:t>50% Uplink (UL) &amp; 50% Downlink (DL) traffic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 smtClean="0"/>
              <a:t>Equal buffer (file transfer with varied intensity), file size 1 MB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 smtClean="0"/>
              <a:t>Served traffic (x-axis in plots) is sum of served </a:t>
            </a:r>
            <a:r>
              <a:rPr lang="en-US" dirty="0" smtClean="0"/>
              <a:t>UL &amp; DL </a:t>
            </a:r>
            <a:r>
              <a:rPr lang="en-US" dirty="0" smtClean="0"/>
              <a:t>traffic per AP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 err="1"/>
              <a:t>CWmin</a:t>
            </a:r>
            <a:r>
              <a:rPr lang="en-US" dirty="0"/>
              <a:t> = 15, </a:t>
            </a:r>
            <a:r>
              <a:rPr lang="en-US" dirty="0" err="1"/>
              <a:t>CWmax</a:t>
            </a:r>
            <a:r>
              <a:rPr lang="en-US" dirty="0"/>
              <a:t> = </a:t>
            </a:r>
            <a:r>
              <a:rPr lang="en-US" dirty="0" smtClean="0"/>
              <a:t>1023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 smtClean="0"/>
              <a:t>UL: for each </a:t>
            </a:r>
            <a:r>
              <a:rPr lang="en-US" dirty="0" err="1" smtClean="0"/>
              <a:t>STA</a:t>
            </a:r>
            <a:r>
              <a:rPr lang="en-US" baseline="-25000" dirty="0" err="1" smtClean="0"/>
              <a:t>n</a:t>
            </a:r>
            <a:r>
              <a:rPr lang="en-US" dirty="0" smtClean="0"/>
              <a:t>, </a:t>
            </a:r>
            <a:r>
              <a:rPr lang="en-US" dirty="0" err="1" smtClean="0"/>
              <a:t>CCAT</a:t>
            </a:r>
            <a:r>
              <a:rPr lang="en-US" baseline="-25000" dirty="0" err="1"/>
              <a:t>n</a:t>
            </a:r>
            <a:r>
              <a:rPr lang="en-US" dirty="0" smtClean="0"/>
              <a:t> = </a:t>
            </a:r>
            <a:r>
              <a:rPr lang="en-US" dirty="0" err="1" smtClean="0"/>
              <a:t>RSS</a:t>
            </a:r>
            <a:r>
              <a:rPr lang="en-US" baseline="-25000" dirty="0" err="1" smtClean="0"/>
              <a:t>n</a:t>
            </a:r>
            <a:r>
              <a:rPr lang="en-US" dirty="0" smtClean="0"/>
              <a:t> </a:t>
            </a:r>
            <a:r>
              <a:rPr lang="en-US" dirty="0" smtClean="0"/>
              <a:t>– Margin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 err="1" smtClean="0"/>
              <a:t>RSS</a:t>
            </a:r>
            <a:r>
              <a:rPr lang="en-US" baseline="-25000" dirty="0" err="1" smtClean="0"/>
              <a:t>n</a:t>
            </a:r>
            <a:r>
              <a:rPr lang="en-US" dirty="0" smtClean="0"/>
              <a:t> </a:t>
            </a:r>
            <a:r>
              <a:rPr lang="en-US" dirty="0"/>
              <a:t>= Received Signal Strength for node </a:t>
            </a:r>
            <a:r>
              <a:rPr lang="en-US" i="1" dirty="0"/>
              <a:t>n</a:t>
            </a:r>
            <a:r>
              <a:rPr lang="en-US" dirty="0"/>
              <a:t> from serving AP [dBm]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 smtClean="0"/>
              <a:t>DL</a:t>
            </a:r>
            <a:r>
              <a:rPr lang="en-US" dirty="0" smtClean="0"/>
              <a:t>: use </a:t>
            </a:r>
            <a:r>
              <a:rPr lang="en-US" dirty="0" err="1" smtClean="0"/>
              <a:t>CCAT</a:t>
            </a:r>
            <a:r>
              <a:rPr lang="en-US" baseline="-25000" dirty="0" err="1"/>
              <a:t>n</a:t>
            </a:r>
            <a:r>
              <a:rPr lang="en-US" dirty="0" smtClean="0"/>
              <a:t> when transmitting to STA </a:t>
            </a:r>
            <a:r>
              <a:rPr lang="en-US" i="1" dirty="0" smtClean="0"/>
              <a:t>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 smtClean="0"/>
              <a:t>Energy </a:t>
            </a:r>
            <a:r>
              <a:rPr lang="en-US" dirty="0" smtClean="0"/>
              <a:t>detection threshold = max(CCAT</a:t>
            </a:r>
            <a:r>
              <a:rPr lang="en-US" baseline="-25000" dirty="0"/>
              <a:t>n</a:t>
            </a:r>
            <a:r>
              <a:rPr lang="en-US" dirty="0" smtClean="0"/>
              <a:t>,-62) dBm</a:t>
            </a:r>
          </a:p>
        </p:txBody>
      </p:sp>
      <p:sp>
        <p:nvSpPr>
          <p:cNvPr id="8195" name="Title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7494588" cy="1085850"/>
          </a:xfrm>
        </p:spPr>
        <p:txBody>
          <a:bodyPr/>
          <a:lstStyle/>
          <a:p>
            <a:pPr eaLnBrk="1" hangingPunct="1"/>
            <a:r>
              <a:rPr lang="en-US" dirty="0" smtClean="0"/>
              <a:t>Simulation </a:t>
            </a:r>
            <a:r>
              <a:rPr lang="en-US" dirty="0" smtClean="0"/>
              <a:t>setup - RSS </a:t>
            </a:r>
            <a:r>
              <a:rPr lang="en-US" dirty="0" smtClean="0"/>
              <a:t>based DSC</a:t>
            </a:r>
          </a:p>
        </p:txBody>
      </p:sp>
    </p:spTree>
    <p:extLst>
      <p:ext uri="{BB962C8B-B14F-4D97-AF65-F5344CB8AC3E}">
        <p14:creationId xmlns:p14="http://schemas.microsoft.com/office/powerpoint/2010/main" val="337045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6875" y="1556792"/>
            <a:ext cx="8351839" cy="385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Mean plotted w/o marker, 5</a:t>
            </a:r>
            <a:r>
              <a:rPr lang="en-US" sz="2000" baseline="30000" dirty="0"/>
              <a:t>th</a:t>
            </a:r>
            <a:r>
              <a:rPr lang="en-US" sz="2000" dirty="0"/>
              <a:t> </a:t>
            </a:r>
            <a:r>
              <a:rPr lang="en-US" sz="2000" dirty="0" err="1"/>
              <a:t>perc</a:t>
            </a:r>
            <a:r>
              <a:rPr lang="en-US" sz="2000" dirty="0"/>
              <a:t>. plotted w/ marker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Significant gains in average user throughput for both DL &amp; UL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000" dirty="0" smtClean="0"/>
              <a:t>Gains </a:t>
            </a:r>
            <a:r>
              <a:rPr lang="en-US" sz="2000" dirty="0"/>
              <a:t>in UL 5</a:t>
            </a:r>
            <a:r>
              <a:rPr lang="en-US" sz="2000" baseline="30000" dirty="0"/>
              <a:t>th</a:t>
            </a:r>
            <a:r>
              <a:rPr lang="en-US" sz="2000" dirty="0"/>
              <a:t> </a:t>
            </a:r>
            <a:r>
              <a:rPr lang="en-US" sz="2000" dirty="0" smtClean="0"/>
              <a:t>percentile, no impact on DL 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percentile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620688"/>
            <a:ext cx="7494588" cy="1085371"/>
          </a:xfrm>
        </p:spPr>
        <p:txBody>
          <a:bodyPr/>
          <a:lstStyle/>
          <a:p>
            <a:r>
              <a:rPr lang="en-US" dirty="0" smtClean="0"/>
              <a:t>RSSI based DSC - Scenario 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1558" y="2915419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Downlink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6056" y="2915419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Uplink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392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/>
          <p:cNvSpPr>
            <a:spLocks noGrp="1"/>
          </p:cNvSpPr>
          <p:nvPr>
            <p:ph idx="1"/>
          </p:nvPr>
        </p:nvSpPr>
        <p:spPr>
          <a:xfrm>
            <a:off x="396875" y="1800225"/>
            <a:ext cx="8351838" cy="385127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000" dirty="0" smtClean="0"/>
              <a:t>An attempt to </a:t>
            </a:r>
            <a:r>
              <a:rPr lang="en-US" sz="2000" dirty="0"/>
              <a:t>also capture some </a:t>
            </a:r>
            <a:r>
              <a:rPr lang="en-US" sz="2000" dirty="0" smtClean="0"/>
              <a:t>knowledge of the interference situation at the receiver side through the MCS index </a:t>
            </a:r>
            <a:r>
              <a:rPr lang="en-US" sz="2000" dirty="0" smtClean="0"/>
              <a:t>given </a:t>
            </a:r>
            <a:r>
              <a:rPr lang="en-US" sz="2000" dirty="0" smtClean="0"/>
              <a:t>by the link </a:t>
            </a:r>
            <a:r>
              <a:rPr lang="en-US" sz="2000" dirty="0" smtClean="0"/>
              <a:t>adaptation (LA)</a:t>
            </a:r>
            <a:endParaRPr lang="en-US" sz="2000" dirty="0" smtClean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000" dirty="0" smtClean="0"/>
              <a:t>UL</a:t>
            </a:r>
            <a:r>
              <a:rPr lang="en-US" sz="2000" dirty="0"/>
              <a:t>: for </a:t>
            </a:r>
            <a:r>
              <a:rPr lang="en-US" sz="2000" dirty="0" smtClean="0"/>
              <a:t>STA</a:t>
            </a:r>
            <a:r>
              <a:rPr lang="en-US" sz="2000" baseline="-25000" dirty="0"/>
              <a:t> </a:t>
            </a:r>
            <a:r>
              <a:rPr lang="en-US" sz="2000" i="1" dirty="0" smtClean="0"/>
              <a:t>n</a:t>
            </a:r>
            <a:r>
              <a:rPr lang="en-US" sz="2000" dirty="0" smtClean="0"/>
              <a:t>: </a:t>
            </a:r>
          </a:p>
          <a:p>
            <a:pPr marL="0" indent="0" eaLnBrk="1" hangingPunct="1"/>
            <a:r>
              <a:rPr lang="en-US" sz="2000" dirty="0" smtClean="0"/>
              <a:t>     </a:t>
            </a:r>
            <a:r>
              <a:rPr lang="en-US" sz="2000" dirty="0" err="1" smtClean="0"/>
              <a:t>UL_CCAT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 smtClean="0"/>
              <a:t>-82 + STEP * </a:t>
            </a:r>
            <a:r>
              <a:rPr lang="en-US" sz="2000" dirty="0" err="1" smtClean="0"/>
              <a:t>MCS</a:t>
            </a:r>
            <a:r>
              <a:rPr lang="en-US" sz="2000" baseline="-25000" dirty="0" err="1" smtClean="0"/>
              <a:t>n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/ </a:t>
            </a:r>
            <a:r>
              <a:rPr lang="en-US" sz="2000" dirty="0" err="1" smtClean="0"/>
              <a:t>MCS</a:t>
            </a:r>
            <a:r>
              <a:rPr lang="en-US" sz="2000" baseline="-25000" dirty="0" err="1" smtClean="0"/>
              <a:t>Max</a:t>
            </a:r>
            <a:endParaRPr lang="en-US" sz="2000" baseline="-25000" dirty="0" smtClean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1800" dirty="0"/>
              <a:t>STEP = 30 or [40 dBm]</a:t>
            </a:r>
            <a:endParaRPr lang="en-US" sz="1800" baseline="-25000" dirty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1800" dirty="0" err="1" smtClean="0"/>
              <a:t>MCS</a:t>
            </a:r>
            <a:r>
              <a:rPr lang="en-US" sz="1800" baseline="-25000" dirty="0" err="1" smtClean="0"/>
              <a:t>n</a:t>
            </a:r>
            <a:r>
              <a:rPr lang="en-US" sz="1800" baseline="-25000" dirty="0" smtClean="0"/>
              <a:t> </a:t>
            </a:r>
            <a:r>
              <a:rPr lang="en-US" sz="1800" dirty="0" smtClean="0"/>
              <a:t>= latest used MCS by STA</a:t>
            </a:r>
            <a:r>
              <a:rPr lang="en-US" sz="1800" baseline="-25000" dirty="0" smtClean="0"/>
              <a:t> </a:t>
            </a:r>
            <a:r>
              <a:rPr lang="en-US" sz="1800" i="1" dirty="0" smtClean="0"/>
              <a:t>n</a:t>
            </a:r>
            <a:r>
              <a:rPr lang="en-US" sz="1800" dirty="0" smtClean="0"/>
              <a:t> for UL transmission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1800" dirty="0" err="1"/>
              <a:t>MCS</a:t>
            </a:r>
            <a:r>
              <a:rPr lang="en-US" sz="1800" baseline="-25000" dirty="0" err="1"/>
              <a:t>Max</a:t>
            </a:r>
            <a:r>
              <a:rPr lang="en-US" sz="1800" dirty="0"/>
              <a:t> = 17 </a:t>
            </a:r>
            <a:r>
              <a:rPr lang="en-US" sz="1800" dirty="0" smtClean="0"/>
              <a:t>(for 802.11ac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000" dirty="0" smtClean="0"/>
              <a:t>DL</a:t>
            </a:r>
            <a:r>
              <a:rPr lang="en-US" sz="2000" dirty="0" smtClean="0"/>
              <a:t>: for transmission to STA </a:t>
            </a:r>
            <a:r>
              <a:rPr lang="en-US" sz="2000" i="1" dirty="0" smtClean="0"/>
              <a:t>k</a:t>
            </a:r>
            <a:r>
              <a:rPr lang="en-US" sz="2000" dirty="0" smtClean="0"/>
              <a:t>: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DL_CCAT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 </a:t>
            </a:r>
            <a:r>
              <a:rPr lang="en-US" sz="2000" dirty="0"/>
              <a:t>= -82 + STEP * </a:t>
            </a:r>
            <a:r>
              <a:rPr lang="en-US" sz="2000" dirty="0" err="1" smtClean="0"/>
              <a:t>MCS</a:t>
            </a:r>
            <a:r>
              <a:rPr lang="en-US" sz="2000" baseline="-25000" dirty="0" err="1" smtClean="0"/>
              <a:t>k</a:t>
            </a:r>
            <a:r>
              <a:rPr lang="en-US" sz="2000" baseline="-25000" dirty="0" smtClean="0"/>
              <a:t> </a:t>
            </a:r>
            <a:r>
              <a:rPr lang="en-US" sz="2000" dirty="0"/>
              <a:t>/ </a:t>
            </a:r>
            <a:r>
              <a:rPr lang="en-US" sz="2000" dirty="0" err="1" smtClean="0"/>
              <a:t>MCS</a:t>
            </a:r>
            <a:r>
              <a:rPr lang="en-US" sz="2000" baseline="-25000" dirty="0" err="1" smtClean="0"/>
              <a:t>Max</a:t>
            </a:r>
            <a:endParaRPr lang="en-US" sz="2000" baseline="-25000" dirty="0" smtClean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1800" dirty="0" smtClean="0"/>
              <a:t>STEP = 30 or [40 </a:t>
            </a:r>
            <a:r>
              <a:rPr lang="en-US" sz="1800" dirty="0" err="1" smtClean="0"/>
              <a:t>dBm</a:t>
            </a:r>
            <a:r>
              <a:rPr lang="en-US" sz="1800" dirty="0" smtClean="0"/>
              <a:t>]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1800" dirty="0" err="1" smtClean="0"/>
              <a:t>MCS</a:t>
            </a:r>
            <a:r>
              <a:rPr lang="en-US" sz="1800" baseline="-25000" dirty="0" err="1" smtClean="0"/>
              <a:t>k</a:t>
            </a:r>
            <a:r>
              <a:rPr lang="en-US" sz="1800" baseline="-25000" dirty="0" smtClean="0"/>
              <a:t> </a:t>
            </a:r>
            <a:r>
              <a:rPr lang="en-US" sz="1800" dirty="0"/>
              <a:t>= latest used MCS by </a:t>
            </a:r>
            <a:r>
              <a:rPr lang="en-US" sz="1800" dirty="0" smtClean="0"/>
              <a:t>the AP </a:t>
            </a:r>
            <a:r>
              <a:rPr lang="en-US" sz="1800" dirty="0" smtClean="0"/>
              <a:t>for DL transmission to STA </a:t>
            </a:r>
            <a:r>
              <a:rPr lang="en-US" sz="1800" i="1" dirty="0" smtClean="0"/>
              <a:t>k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1800" dirty="0" err="1" smtClean="0"/>
              <a:t>MCS</a:t>
            </a:r>
            <a:r>
              <a:rPr lang="en-US" sz="1800" baseline="-25000" dirty="0" err="1" smtClean="0"/>
              <a:t>Max</a:t>
            </a:r>
            <a:r>
              <a:rPr lang="en-US" sz="1800" dirty="0"/>
              <a:t> </a:t>
            </a:r>
            <a:r>
              <a:rPr lang="en-US" sz="1800" dirty="0" smtClean="0"/>
              <a:t>= </a:t>
            </a:r>
            <a:r>
              <a:rPr lang="en-US" sz="1800" dirty="0"/>
              <a:t>17 (for 802.11ac</a:t>
            </a:r>
            <a:r>
              <a:rPr lang="en-US" sz="1800" dirty="0" smtClean="0"/>
              <a:t>) </a:t>
            </a:r>
            <a:endParaRPr lang="en-US" sz="1800" baseline="-25000" dirty="0"/>
          </a:p>
        </p:txBody>
      </p:sp>
      <p:sp>
        <p:nvSpPr>
          <p:cNvPr id="8195" name="Title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7494588" cy="1085850"/>
          </a:xfrm>
        </p:spPr>
        <p:txBody>
          <a:bodyPr/>
          <a:lstStyle/>
          <a:p>
            <a:pPr eaLnBrk="1" hangingPunct="1"/>
            <a:r>
              <a:rPr lang="en-US" dirty="0" smtClean="0"/>
              <a:t>LA based DSC</a:t>
            </a:r>
          </a:p>
        </p:txBody>
      </p:sp>
    </p:spTree>
    <p:extLst>
      <p:ext uri="{BB962C8B-B14F-4D97-AF65-F5344CB8AC3E}">
        <p14:creationId xmlns:p14="http://schemas.microsoft.com/office/powerpoint/2010/main" val="288181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/>
          <p:cNvSpPr>
            <a:spLocks noGrp="1"/>
          </p:cNvSpPr>
          <p:nvPr>
            <p:ph idx="1"/>
          </p:nvPr>
        </p:nvSpPr>
        <p:spPr>
          <a:xfrm>
            <a:off x="396875" y="1800225"/>
            <a:ext cx="8351838" cy="385127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 smtClean="0"/>
              <a:t>Scenario 2 (Enterprise) from </a:t>
            </a:r>
            <a:r>
              <a:rPr lang="en-US" dirty="0" smtClean="0"/>
              <a:t>[6]</a:t>
            </a:r>
            <a:endParaRPr lang="en-US" dirty="0" smtClean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 smtClean="0"/>
              <a:t>50% Uplink (UL) &amp; 50% Downlink (DL) traffic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 smtClean="0"/>
              <a:t>Equal buffer (file transfer with varied intensity), file size 1 MB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 smtClean="0"/>
              <a:t>Served traffic (x-axis in plots) is sum of served UL &amp; DL traffic per AP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 err="1"/>
              <a:t>CWmin</a:t>
            </a:r>
            <a:r>
              <a:rPr lang="en-US" dirty="0"/>
              <a:t> = 15, </a:t>
            </a:r>
            <a:r>
              <a:rPr lang="en-US" dirty="0" err="1"/>
              <a:t>CWmax</a:t>
            </a:r>
            <a:r>
              <a:rPr lang="en-US" dirty="0"/>
              <a:t> = </a:t>
            </a:r>
            <a:r>
              <a:rPr lang="en-US" dirty="0" smtClean="0"/>
              <a:t>1023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 smtClean="0"/>
              <a:t>CCAT updated with MCS from Minstrel link adaptation algorithm according to previous slide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 smtClean="0"/>
              <a:t>Energy detection threshold = max(</a:t>
            </a:r>
            <a:r>
              <a:rPr lang="en-US" dirty="0" err="1" smtClean="0"/>
              <a:t>CCAT</a:t>
            </a:r>
            <a:r>
              <a:rPr lang="en-US" baseline="-25000" dirty="0" err="1"/>
              <a:t>n</a:t>
            </a:r>
            <a:r>
              <a:rPr lang="en-US" dirty="0" smtClean="0"/>
              <a:t>,-62) </a:t>
            </a:r>
            <a:r>
              <a:rPr lang="en-US" dirty="0" err="1" smtClean="0"/>
              <a:t>dBm</a:t>
            </a:r>
            <a:endParaRPr lang="en-US" dirty="0" smtClean="0"/>
          </a:p>
        </p:txBody>
      </p:sp>
      <p:sp>
        <p:nvSpPr>
          <p:cNvPr id="8195" name="Title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7494588" cy="1085850"/>
          </a:xfrm>
        </p:spPr>
        <p:txBody>
          <a:bodyPr/>
          <a:lstStyle/>
          <a:p>
            <a:pPr eaLnBrk="1" hangingPunct="1"/>
            <a:r>
              <a:rPr lang="en-US" dirty="0" smtClean="0"/>
              <a:t>Simulation setup </a:t>
            </a:r>
            <a:r>
              <a:rPr lang="en-US" dirty="0" smtClean="0"/>
              <a:t>- LA </a:t>
            </a:r>
            <a:r>
              <a:rPr lang="en-US" dirty="0" smtClean="0"/>
              <a:t>based DSC</a:t>
            </a:r>
          </a:p>
        </p:txBody>
      </p:sp>
    </p:spTree>
    <p:extLst>
      <p:ext uri="{BB962C8B-B14F-4D97-AF65-F5344CB8AC3E}">
        <p14:creationId xmlns:p14="http://schemas.microsoft.com/office/powerpoint/2010/main" val="396498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7494588" cy="1085371"/>
          </a:xfrm>
        </p:spPr>
        <p:txBody>
          <a:bodyPr/>
          <a:lstStyle/>
          <a:p>
            <a:r>
              <a:rPr lang="en-US" dirty="0" smtClean="0"/>
              <a:t>LA based DSC - Scenario 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1558" y="2915419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Downlink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6056" y="2915419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Uplink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396080" y="1389529"/>
            <a:ext cx="8351839" cy="385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Mean plotted w/o marker, 5</a:t>
            </a:r>
            <a:r>
              <a:rPr lang="en-US" sz="2000" baseline="30000" dirty="0"/>
              <a:t>th</a:t>
            </a:r>
            <a:r>
              <a:rPr lang="en-US" sz="2000" dirty="0"/>
              <a:t> </a:t>
            </a:r>
            <a:r>
              <a:rPr lang="en-US" sz="2000" dirty="0" err="1"/>
              <a:t>perc</a:t>
            </a:r>
            <a:r>
              <a:rPr lang="en-US" sz="2000" dirty="0"/>
              <a:t>. plotted w/ marker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Significant gains in average user throughput for both DL &amp; UL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000" dirty="0" smtClean="0"/>
              <a:t>Significant gains </a:t>
            </a:r>
            <a:r>
              <a:rPr lang="en-US" sz="2000" dirty="0"/>
              <a:t>in </a:t>
            </a:r>
            <a:r>
              <a:rPr lang="en-US" sz="2000" dirty="0" smtClean="0"/>
              <a:t>DL </a:t>
            </a:r>
            <a:r>
              <a:rPr lang="en-US" sz="2000" dirty="0"/>
              <a:t>5</a:t>
            </a:r>
            <a:r>
              <a:rPr lang="en-US" sz="2000" baseline="30000" dirty="0"/>
              <a:t>th</a:t>
            </a:r>
            <a:r>
              <a:rPr lang="en-US" sz="2000" dirty="0"/>
              <a:t> </a:t>
            </a:r>
            <a:r>
              <a:rPr lang="en-US" sz="2000" dirty="0" smtClean="0"/>
              <a:t>percentile, </a:t>
            </a:r>
            <a:r>
              <a:rPr lang="en-US" sz="2000" dirty="0" smtClean="0"/>
              <a:t>some </a:t>
            </a:r>
            <a:r>
              <a:rPr lang="en-US" sz="2000" dirty="0" smtClean="0"/>
              <a:t>gains in UL 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percentile</a:t>
            </a:r>
            <a:endParaRPr lang="en-US" sz="20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664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7494588" cy="1085371"/>
          </a:xfrm>
        </p:spPr>
        <p:txBody>
          <a:bodyPr/>
          <a:lstStyle/>
          <a:p>
            <a:r>
              <a:rPr lang="en-US" dirty="0" smtClean="0"/>
              <a:t>Comparison of algorithms</a:t>
            </a:r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96080" y="1389529"/>
            <a:ext cx="8351839" cy="385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Mean plotted w/o marker, 5</a:t>
            </a:r>
            <a:r>
              <a:rPr lang="en-US" sz="2000" baseline="30000" dirty="0"/>
              <a:t>th</a:t>
            </a:r>
            <a:r>
              <a:rPr lang="en-US" sz="2000" dirty="0"/>
              <a:t> </a:t>
            </a:r>
            <a:r>
              <a:rPr lang="en-US" sz="2000" dirty="0" err="1"/>
              <a:t>perc</a:t>
            </a:r>
            <a:r>
              <a:rPr lang="en-US" sz="2000" dirty="0"/>
              <a:t>. plotted w/ </a:t>
            </a:r>
            <a:r>
              <a:rPr lang="en-US" sz="2000" dirty="0" smtClean="0"/>
              <a:t>marker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Similar performance for all algorithms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58" y="2915419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Downlink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6056" y="2915419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Uplink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61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5037370"/>
              </p:ext>
            </p:extLst>
          </p:nvPr>
        </p:nvGraphicFramePr>
        <p:xfrm>
          <a:off x="827584" y="2204864"/>
          <a:ext cx="7199461" cy="3356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620688"/>
            <a:ext cx="7494588" cy="1085371"/>
          </a:xfrm>
        </p:spPr>
        <p:txBody>
          <a:bodyPr/>
          <a:lstStyle/>
          <a:p>
            <a:r>
              <a:rPr lang="en-US" dirty="0" smtClean="0"/>
              <a:t>User throughput comparison Scenario 2 </a:t>
            </a:r>
            <a:br>
              <a:rPr lang="en-US" dirty="0" smtClean="0"/>
            </a:br>
            <a:r>
              <a:rPr lang="en-US" dirty="0" smtClean="0"/>
              <a:t>– 100 Mbps </a:t>
            </a:r>
            <a:r>
              <a:rPr lang="en-US" dirty="0" smtClean="0"/>
              <a:t>DL &amp; UL </a:t>
            </a:r>
            <a:r>
              <a:rPr lang="en-US" dirty="0" smtClean="0"/>
              <a:t>traffic per AP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58772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Downlink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182978" y="3209510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Mbps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238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We present a study on </a:t>
            </a:r>
            <a:r>
              <a:rPr lang="en-GB" dirty="0" smtClean="0"/>
              <a:t>the </a:t>
            </a:r>
            <a:r>
              <a:rPr lang="en-GB" dirty="0" smtClean="0"/>
              <a:t>effect of </a:t>
            </a:r>
            <a:r>
              <a:rPr lang="en-GB" dirty="0" smtClean="0"/>
              <a:t>modifying the CCA threshold </a:t>
            </a:r>
            <a:r>
              <a:rPr lang="en-GB" dirty="0" smtClean="0"/>
              <a:t>(CCAT)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Considering simulation scenarios 1-4 (S1 – S4)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Different </a:t>
            </a:r>
            <a:r>
              <a:rPr lang="en-GB" dirty="0" smtClean="0"/>
              <a:t>algorithms </a:t>
            </a:r>
            <a:r>
              <a:rPr lang="en-GB" dirty="0" smtClean="0"/>
              <a:t>are also evaluated </a:t>
            </a:r>
            <a:r>
              <a:rPr lang="en-GB" dirty="0" smtClean="0"/>
              <a:t>in the Enterprise scenario, S2</a:t>
            </a:r>
            <a:endParaRPr lang="en-GB" dirty="0" smtClean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Throughput gains </a:t>
            </a:r>
            <a:r>
              <a:rPr lang="en-GB" dirty="0" smtClean="0"/>
              <a:t>in the order of 25% are observed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663743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8644663"/>
              </p:ext>
            </p:extLst>
          </p:nvPr>
        </p:nvGraphicFramePr>
        <p:xfrm>
          <a:off x="827584" y="2204864"/>
          <a:ext cx="7199461" cy="3356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620688"/>
            <a:ext cx="7494588" cy="1085371"/>
          </a:xfrm>
        </p:spPr>
        <p:txBody>
          <a:bodyPr/>
          <a:lstStyle/>
          <a:p>
            <a:r>
              <a:rPr lang="en-US" dirty="0" smtClean="0"/>
              <a:t>User throughput comparison Scenario 2 </a:t>
            </a:r>
            <a:br>
              <a:rPr lang="en-US" dirty="0" smtClean="0"/>
            </a:br>
            <a:r>
              <a:rPr lang="en-US" dirty="0" smtClean="0"/>
              <a:t>– 100 Mbps </a:t>
            </a:r>
            <a:r>
              <a:rPr lang="en-US" dirty="0" smtClean="0"/>
              <a:t>DL &amp; UL </a:t>
            </a:r>
            <a:r>
              <a:rPr lang="en-US" dirty="0" smtClean="0"/>
              <a:t>traffic per AP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587727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Uplink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182978" y="3209510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Mbps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Increasing the CCA threshold provides throughput gains in the </a:t>
            </a:r>
            <a:r>
              <a:rPr lang="en-US" dirty="0" smtClean="0"/>
              <a:t>order of</a:t>
            </a:r>
            <a:r>
              <a:rPr lang="en-US" dirty="0" smtClean="0"/>
              <a:t>  </a:t>
            </a:r>
            <a:r>
              <a:rPr lang="en-US" dirty="0" smtClean="0"/>
              <a:t>20-40</a:t>
            </a:r>
            <a:r>
              <a:rPr lang="en-US" dirty="0" smtClean="0"/>
              <a:t>% (depending </a:t>
            </a:r>
            <a:r>
              <a:rPr lang="en-US" dirty="0" smtClean="0"/>
              <a:t>on </a:t>
            </a:r>
            <a:r>
              <a:rPr lang="en-US" dirty="0" smtClean="0"/>
              <a:t>the load levels) </a:t>
            </a:r>
            <a:r>
              <a:rPr lang="en-US" dirty="0" smtClean="0"/>
              <a:t>in all simulation scenarios except </a:t>
            </a:r>
            <a:r>
              <a:rPr lang="en-US" dirty="0" smtClean="0"/>
              <a:t>for S4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For S2 no significant </a:t>
            </a:r>
            <a:r>
              <a:rPr lang="en-US" dirty="0" smtClean="0"/>
              <a:t>gains </a:t>
            </a:r>
            <a:r>
              <a:rPr lang="en-US" dirty="0" smtClean="0"/>
              <a:t>can be seen from using more advanced DSC algorithms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For S2 the achievable gains are in the order of 25%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620688"/>
            <a:ext cx="7494588" cy="1085371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39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/>
              <a:t>Gustav </a:t>
            </a:r>
            <a:r>
              <a:rPr lang="en-GB" dirty="0" err="1"/>
              <a:t>Wikström</a:t>
            </a:r>
            <a:r>
              <a:rPr lang="en-GB" dirty="0"/>
              <a:t>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1800" dirty="0"/>
              <a:t>[1] </a:t>
            </a:r>
            <a:r>
              <a:rPr lang="en-US" sz="1800" dirty="0" smtClean="0"/>
              <a:t>IEEE 802.11-14/082r0 - Improved Spatial Reuse Feasibility - Part I</a:t>
            </a:r>
          </a:p>
          <a:p>
            <a:r>
              <a:rPr lang="en-US" sz="1800" dirty="0" smtClean="0"/>
              <a:t>[2</a:t>
            </a:r>
            <a:r>
              <a:rPr lang="en-US" sz="1800" dirty="0"/>
              <a:t>] IEEE </a:t>
            </a:r>
            <a:r>
              <a:rPr lang="en-US" sz="1800" dirty="0" smtClean="0"/>
              <a:t>802.11-14/083r0 </a:t>
            </a:r>
            <a:r>
              <a:rPr lang="en-US" sz="1800" dirty="0"/>
              <a:t>- Improved Spatial Reuse Feasibility - Part </a:t>
            </a:r>
            <a:r>
              <a:rPr lang="en-US" sz="1800" dirty="0" smtClean="0"/>
              <a:t>II</a:t>
            </a:r>
            <a:endParaRPr lang="en-US" sz="1800" dirty="0"/>
          </a:p>
          <a:p>
            <a:r>
              <a:rPr lang="en-US" sz="1800" dirty="0" smtClean="0"/>
              <a:t>[3</a:t>
            </a:r>
            <a:r>
              <a:rPr lang="en-US" sz="1800" dirty="0"/>
              <a:t>] IEEE 802.11-14/846r1 - CCA Study in Residential Scenario</a:t>
            </a:r>
            <a:endParaRPr lang="en-US" sz="1800" dirty="0" smtClean="0"/>
          </a:p>
          <a:p>
            <a:r>
              <a:rPr lang="en-US" sz="1800" dirty="0"/>
              <a:t>[4] IEEE 802.11-14/861r0 - Impact of CCA adaptation on spatial reuse in dense residential scenario</a:t>
            </a:r>
            <a:endParaRPr lang="en-US" sz="1800" dirty="0" smtClean="0"/>
          </a:p>
          <a:p>
            <a:r>
              <a:rPr lang="en-US" sz="1800" dirty="0"/>
              <a:t>[5] IEEE 802.11-14/578r0 - Residential Scenario CCA/TPC Simulation Discussion</a:t>
            </a:r>
            <a:endParaRPr lang="en-US" sz="1800" dirty="0" smtClean="0"/>
          </a:p>
          <a:p>
            <a:r>
              <a:rPr lang="en-US" sz="1800" dirty="0" smtClean="0"/>
              <a:t>[</a:t>
            </a:r>
            <a:r>
              <a:rPr lang="en-US" sz="1800" dirty="0"/>
              <a:t>6] </a:t>
            </a:r>
            <a:r>
              <a:rPr lang="en-US" sz="1800" dirty="0" smtClean="0"/>
              <a:t>IEEE 802.11-14/0980r04 – Simulation Scenarios</a:t>
            </a:r>
            <a:endParaRPr lang="en-US" sz="18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Previously there have been several contributions presenting results from studies on the gains and effects of employing Dynamic Sensitivity Control (i.e., increasin</a:t>
            </a:r>
            <a:r>
              <a:rPr lang="en-US" dirty="0" smtClean="0">
                <a:solidFill>
                  <a:schemeClr val="tx1"/>
                </a:solidFill>
              </a:rPr>
              <a:t>g the CCA threshold)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Achievable gains are shown to vary from high [1], [2]; through medium [3], [4]; to low [5]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Results depend on the scenario, the DSC algorithm and other factors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Gustav Wikström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802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/>
          <p:cNvSpPr>
            <a:spLocks noGrp="1"/>
          </p:cNvSpPr>
          <p:nvPr>
            <p:ph idx="1"/>
          </p:nvPr>
        </p:nvSpPr>
        <p:spPr>
          <a:xfrm>
            <a:off x="396875" y="1800225"/>
            <a:ext cx="8351838" cy="385127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 smtClean="0"/>
              <a:t>Scenarios 1 to 4 from </a:t>
            </a:r>
            <a:r>
              <a:rPr lang="en-US" dirty="0" smtClean="0"/>
              <a:t>[6]</a:t>
            </a:r>
            <a:endParaRPr lang="en-US" dirty="0" smtClean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 smtClean="0"/>
              <a:t>50% Uplink (UL) &amp; 50% Downlink (DL) traffic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 smtClean="0"/>
              <a:t>Equal buffer (file transfer with varied intensity), file size 1 MB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/>
              <a:t>Served traffic (x-axis in plots) is sum of served </a:t>
            </a:r>
            <a:r>
              <a:rPr lang="en-US" dirty="0" smtClean="0"/>
              <a:t>UL &amp; DL </a:t>
            </a:r>
            <a:r>
              <a:rPr lang="en-US" dirty="0"/>
              <a:t>traffic per AP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 err="1" smtClean="0"/>
              <a:t>CWmin</a:t>
            </a:r>
            <a:r>
              <a:rPr lang="en-US" dirty="0" smtClean="0"/>
              <a:t> </a:t>
            </a:r>
            <a:r>
              <a:rPr lang="en-US" dirty="0"/>
              <a:t>= 15, </a:t>
            </a:r>
            <a:r>
              <a:rPr lang="en-US" dirty="0" err="1"/>
              <a:t>CWmax</a:t>
            </a:r>
            <a:r>
              <a:rPr lang="en-US" dirty="0"/>
              <a:t> = </a:t>
            </a:r>
            <a:r>
              <a:rPr lang="en-US" dirty="0" smtClean="0"/>
              <a:t>1023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 smtClean="0"/>
              <a:t>Preamble </a:t>
            </a:r>
            <a:r>
              <a:rPr lang="en-US" dirty="0" smtClean="0"/>
              <a:t>detection </a:t>
            </a:r>
            <a:r>
              <a:rPr lang="en-US" dirty="0" smtClean="0"/>
              <a:t>(CCAT) varied from -82 to -52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 smtClean="0"/>
              <a:t>Energy detection threshold = max(CCAT,-62) </a:t>
            </a:r>
            <a:r>
              <a:rPr lang="en-US" dirty="0" err="1" smtClean="0"/>
              <a:t>dBm</a:t>
            </a:r>
            <a:endParaRPr lang="en-US" dirty="0" smtClean="0"/>
          </a:p>
        </p:txBody>
      </p:sp>
      <p:sp>
        <p:nvSpPr>
          <p:cNvPr id="8195" name="Title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7494588" cy="1085850"/>
          </a:xfrm>
        </p:spPr>
        <p:txBody>
          <a:bodyPr/>
          <a:lstStyle/>
          <a:p>
            <a:pPr eaLnBrk="1" hangingPunct="1"/>
            <a:r>
              <a:rPr lang="en-US" dirty="0" smtClean="0"/>
              <a:t>Simulation </a:t>
            </a:r>
            <a:r>
              <a:rPr lang="en-US" dirty="0" smtClean="0"/>
              <a:t>setup - CCAT </a:t>
            </a:r>
            <a:r>
              <a:rPr lang="en-US" dirty="0" smtClean="0"/>
              <a:t>sweep</a:t>
            </a:r>
          </a:p>
        </p:txBody>
      </p:sp>
    </p:spTree>
    <p:extLst>
      <p:ext uri="{BB962C8B-B14F-4D97-AF65-F5344CB8AC3E}">
        <p14:creationId xmlns:p14="http://schemas.microsoft.com/office/powerpoint/2010/main" val="171307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4" name="Content Placeholder 1"/>
          <p:cNvSpPr>
            <a:spLocks noGrp="1"/>
          </p:cNvSpPr>
          <p:nvPr>
            <p:ph idx="1"/>
          </p:nvPr>
        </p:nvSpPr>
        <p:spPr>
          <a:xfrm>
            <a:off x="396875" y="1628800"/>
            <a:ext cx="8351838" cy="38512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Mean plotted w/o </a:t>
            </a:r>
            <a:r>
              <a:rPr lang="en-US" sz="2000" dirty="0" smtClean="0"/>
              <a:t>marker, 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  <a:r>
              <a:rPr lang="en-US" sz="2000" dirty="0" err="1"/>
              <a:t>perc</a:t>
            </a:r>
            <a:r>
              <a:rPr lang="en-US" sz="2000" dirty="0"/>
              <a:t>. plotted w/ </a:t>
            </a:r>
            <a:r>
              <a:rPr lang="en-US" sz="2000" dirty="0" smtClean="0"/>
              <a:t>marker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Significant gains in average user throughput for both DL &amp; UL</a:t>
            </a:r>
            <a:endParaRPr lang="en-US" sz="2000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000" dirty="0" smtClean="0"/>
              <a:t>Gains in DL 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percentile, and in UL 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percentile for -</a:t>
            </a:r>
            <a:r>
              <a:rPr lang="en-US" sz="2000" dirty="0" err="1" smtClean="0"/>
              <a:t>62dBm</a:t>
            </a:r>
            <a:endParaRPr lang="en-US" sz="2000" dirty="0" smtClean="0"/>
          </a:p>
        </p:txBody>
      </p:sp>
      <p:sp>
        <p:nvSpPr>
          <p:cNvPr id="8195" name="Title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7494588" cy="1085850"/>
          </a:xfrm>
        </p:spPr>
        <p:txBody>
          <a:bodyPr/>
          <a:lstStyle/>
          <a:p>
            <a:pPr eaLnBrk="1" hangingPunct="1"/>
            <a:r>
              <a:rPr lang="en-US" dirty="0"/>
              <a:t>CCAT </a:t>
            </a:r>
            <a:r>
              <a:rPr lang="en-US" dirty="0" smtClean="0"/>
              <a:t>sweep </a:t>
            </a:r>
            <a:r>
              <a:rPr lang="en-US" dirty="0" smtClean="0"/>
              <a:t>example - </a:t>
            </a:r>
            <a:r>
              <a:rPr lang="en-US" dirty="0" smtClean="0"/>
              <a:t>Scenario 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58" y="2915419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Downlink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6056" y="2915419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Uplink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43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Throughput gains from increased CCAT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Evaluated in Scenarios 1-4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Traffic load point chosen for each scenario as a </a:t>
            </a:r>
            <a:r>
              <a:rPr lang="en-US" dirty="0" smtClean="0"/>
              <a:t>stable, but high-load </a:t>
            </a:r>
            <a:r>
              <a:rPr lang="en-US" dirty="0" smtClean="0"/>
              <a:t>point </a:t>
            </a:r>
            <a:r>
              <a:rPr lang="en-US" dirty="0" smtClean="0"/>
              <a:t>(</a:t>
            </a:r>
            <a:r>
              <a:rPr lang="en-US" dirty="0" smtClean="0"/>
              <a:t>i.e</a:t>
            </a:r>
            <a:r>
              <a:rPr lang="en-US" dirty="0" smtClean="0"/>
              <a:t>., </a:t>
            </a:r>
            <a:r>
              <a:rPr lang="en-US" dirty="0" smtClean="0"/>
              <a:t>approaching full </a:t>
            </a:r>
            <a:r>
              <a:rPr lang="en-US" dirty="0" smtClean="0"/>
              <a:t>buffer)</a:t>
            </a:r>
            <a:endParaRPr lang="en-US" dirty="0" smtClean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/>
              <a:t>50% Uplink (UL) &amp; 50% Downlink (DL) traffic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/>
              <a:t>Equal buffer (file transfer with varied intensity), file size 1 MB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 err="1" smtClean="0"/>
              <a:t>CWmin</a:t>
            </a:r>
            <a:r>
              <a:rPr lang="en-US" dirty="0" smtClean="0"/>
              <a:t> </a:t>
            </a:r>
            <a:r>
              <a:rPr lang="en-US" dirty="0"/>
              <a:t>= 15, </a:t>
            </a:r>
            <a:r>
              <a:rPr lang="en-US" dirty="0" err="1"/>
              <a:t>CWmax</a:t>
            </a:r>
            <a:r>
              <a:rPr lang="en-US" dirty="0"/>
              <a:t> = 1023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/>
              <a:t>Preamble detection (CCAT) varied from -82 to -52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/>
              <a:t>Energy detection threshold = max(CCAT,-62) </a:t>
            </a:r>
            <a:r>
              <a:rPr lang="en-US" dirty="0" err="1" smtClean="0"/>
              <a:t>dBm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Mean and 5</a:t>
            </a:r>
            <a:r>
              <a:rPr lang="en-US" baseline="30000" dirty="0" smtClean="0"/>
              <a:t>th</a:t>
            </a:r>
            <a:r>
              <a:rPr lang="en-US" dirty="0" smtClean="0"/>
              <a:t> percentile user throughput compared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Gustav </a:t>
            </a:r>
            <a:r>
              <a:rPr lang="en-GB" dirty="0" err="1"/>
              <a:t>Wikström</a:t>
            </a:r>
            <a:r>
              <a:rPr lang="en-GB" dirty="0"/>
              <a:t> et al., Ericsson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52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throughput gain</a:t>
            </a:r>
            <a:br>
              <a:rPr lang="en-US" dirty="0" smtClean="0"/>
            </a:br>
            <a:r>
              <a:rPr lang="en-US" dirty="0" smtClean="0"/>
              <a:t>Scenario 1 – </a:t>
            </a:r>
            <a:r>
              <a:rPr lang="en-US" dirty="0"/>
              <a:t>8</a:t>
            </a:r>
            <a:r>
              <a:rPr lang="en-US" dirty="0" smtClean="0"/>
              <a:t>0 Mbps/AP </a:t>
            </a:r>
            <a:r>
              <a:rPr lang="en-US" dirty="0" smtClean="0"/>
              <a:t>UL &amp; DL </a:t>
            </a:r>
            <a:r>
              <a:rPr lang="en-US" dirty="0" smtClean="0"/>
              <a:t>traffic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Downlink							Uplink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Gustav </a:t>
            </a:r>
            <a:r>
              <a:rPr lang="en-GB" dirty="0" err="1"/>
              <a:t>Wikström</a:t>
            </a:r>
            <a:r>
              <a:rPr lang="en-GB" dirty="0"/>
              <a:t> et al., Ericsson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104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throughput gain</a:t>
            </a:r>
            <a:br>
              <a:rPr lang="en-US" dirty="0" smtClean="0"/>
            </a:br>
            <a:r>
              <a:rPr lang="en-US" dirty="0" smtClean="0"/>
              <a:t>Scenario 2 – 100 Mbps/AP </a:t>
            </a:r>
            <a:r>
              <a:rPr lang="en-US" dirty="0" smtClean="0"/>
              <a:t>UL &amp; DL </a:t>
            </a:r>
            <a:r>
              <a:rPr lang="en-US" dirty="0" smtClean="0"/>
              <a:t>traffic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Downlink								Uplink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Gustav </a:t>
            </a:r>
            <a:r>
              <a:rPr lang="en-GB" dirty="0" err="1"/>
              <a:t>Wikström</a:t>
            </a:r>
            <a:r>
              <a:rPr lang="en-GB" dirty="0"/>
              <a:t> et al., Ericsson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029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throughput gain</a:t>
            </a:r>
            <a:br>
              <a:rPr lang="en-US" dirty="0" smtClean="0"/>
            </a:br>
            <a:r>
              <a:rPr lang="en-US" dirty="0" smtClean="0"/>
              <a:t>Scenario 3 – 50 </a:t>
            </a:r>
            <a:r>
              <a:rPr lang="en-US" dirty="0"/>
              <a:t>Mbps/AP </a:t>
            </a:r>
            <a:r>
              <a:rPr lang="en-US" dirty="0" smtClean="0"/>
              <a:t>UL &amp; DL </a:t>
            </a:r>
            <a:r>
              <a:rPr lang="en-US" dirty="0"/>
              <a:t>traffic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Downlink								Uplink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Gustav </a:t>
            </a:r>
            <a:r>
              <a:rPr lang="en-GB" dirty="0" err="1"/>
              <a:t>Wikström</a:t>
            </a:r>
            <a:r>
              <a:rPr lang="en-GB" dirty="0"/>
              <a:t> et al., Ericsson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090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iCOLLCategoryTaxHTField0 xmlns="8ebea429-6d6d-4c7c-abb9-61a944d4e9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Development</TermName>
          <TermId xmlns="http://schemas.microsoft.com/office/infopath/2007/PartnerControls">053fcc88-ab49-4f69-87df-fc64cb0bf305</TermId>
        </TermInfo>
      </Terms>
    </EriCOLLCategoryTaxHTField0>
    <EriCOLLOrganizationUnitTaxHTField0 xmlns="8ebea429-6d6d-4c7c-abb9-61a944d4e9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BURA DURA WMR PDU WCDMA ＆ MS RAN</TermName>
          <TermId xmlns="http://schemas.microsoft.com/office/infopath/2007/PartnerControls">4005b2b9-24ae-465f-85ea-efb8c08bab8a</TermId>
        </TermInfo>
      </Terms>
    </EriCOLLOrganizationUnitTaxHTField0>
    <AbstractOrSummary. xmlns="8ebea429-6d6d-4c7c-abb9-61a944d4e928" xsi:nil="true"/>
    <EriCOLLProcessTaxHTField0 xmlns="8ebea429-6d6d-4c7c-abb9-61a944d4e928">
      <Terms xmlns="http://schemas.microsoft.com/office/infopath/2007/PartnerControls"/>
    </EriCOLLProcessTaxHTField0>
    <EriCOLLCountryTaxHTField0 xmlns="8ebea429-6d6d-4c7c-abb9-61a944d4e928">
      <Terms xmlns="http://schemas.microsoft.com/office/infopath/2007/PartnerControls"/>
    </EriCOLLCountryTaxHTField0>
    <IconOverlay xmlns="http://schemas.microsoft.com/sharepoint/v4" xsi:nil="true"/>
    <TaxCatchAll xmlns="08b2df90-05d3-4030-90d4-c9feeb4a1cd9">
      <Value>2</Value>
      <Value>1</Value>
    </TaxCatchAll>
    <TaxKeywordTaxHTField xmlns="08b2df90-05d3-4030-90d4-c9feeb4a1cd9">
      <Terms xmlns="http://schemas.microsoft.com/office/infopath/2007/PartnerControls"/>
    </TaxKeywordTaxHTField>
    <EriCOLLProjectsTaxHTField0 xmlns="8ebea429-6d6d-4c7c-abb9-61a944d4e928">
      <Terms xmlns="http://schemas.microsoft.com/office/infopath/2007/PartnerControls"/>
    </EriCOLLProjectsTaxHTField0>
    <EriCOLLDate. xmlns="8ebea429-6d6d-4c7c-abb9-61a944d4e928" xsi:nil="true"/>
    <EriCOLLProductsTaxHTField0 xmlns="8ebea429-6d6d-4c7c-abb9-61a944d4e928">
      <Terms xmlns="http://schemas.microsoft.com/office/infopath/2007/PartnerControls"/>
    </EriCOLLProductsTaxHTField0>
    <Prepared. xmlns="8ebea429-6d6d-4c7c-abb9-61a944d4e928" xsi:nil="true"/>
    <EriCOLLCompetenceTaxHTField0 xmlns="8ebea429-6d6d-4c7c-abb9-61a944d4e928">
      <Terms xmlns="http://schemas.microsoft.com/office/infopath/2007/PartnerControls"/>
    </EriCOLLCompetenceTaxHTField0>
    <EriCOLLCustomerTaxHTField0 xmlns="08b2df90-05d3-4030-90d4-c9feeb4a1cd9">
      <Terms xmlns="http://schemas.microsoft.com/office/infopath/2007/PartnerControls"/>
    </EriCOLLCustomerTaxHTField0>
    <_dlc_DocId xmlns="8ebea429-6d6d-4c7c-abb9-61a944d4e928">YEDTRNYQWVVS-1-562</_dlc_DocId>
    <_dlc_DocIdUrl xmlns="8ebea429-6d6d-4c7c-abb9-61a944d4e928">
      <Url>https://ericoll.internal.ericsson.com/sites/Wi-Fi_Standardization/_layouts/DocIdRedir.aspx?ID=YEDTRNYQWVVS-1-562</Url>
      <Description>YEDTRNYQWVVS-1-562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F757F2A418C8C64986192B3F5011F983" ma:contentTypeVersion="4" ma:contentTypeDescription="EriCOLL Document Content Type" ma:contentTypeScope="" ma:versionID="736f931c6d4ff0a59e019e2f37aecba4">
  <xsd:schema xmlns:xsd="http://www.w3.org/2001/XMLSchema" xmlns:xs="http://www.w3.org/2001/XMLSchema" xmlns:p="http://schemas.microsoft.com/office/2006/metadata/properties" xmlns:ns2="8ebea429-6d6d-4c7c-abb9-61a944d4e928" xmlns:ns3="08b2df90-05d3-4030-90d4-c9feeb4a1cd9" xmlns:ns4="http://schemas.microsoft.com/sharepoint/v4" targetNamespace="http://schemas.microsoft.com/office/2006/metadata/properties" ma:root="true" ma:fieldsID="b7c8c290b7dd89bcaf46d72fc3165bbe" ns2:_="" ns3:_="" ns4:_="">
    <xsd:import namespace="8ebea429-6d6d-4c7c-abb9-61a944d4e928"/>
    <xsd:import namespace="08b2df90-05d3-4030-90d4-c9feeb4a1cd9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Prepared." minOccurs="0"/>
                <xsd:element ref="ns2:EriCOLLDate." minOccurs="0"/>
                <xsd:element ref="ns2:AbstractOrSummary." minOccurs="0"/>
                <xsd:element ref="ns2:EriCOLLCategoryTaxHTField0" minOccurs="0"/>
                <xsd:element ref="ns2:EriCOLLOrganizationUnitTaxHTField0" minOccurs="0"/>
                <xsd:element ref="ns2:EriCOLLCompetenceTaxHTField0" minOccurs="0"/>
                <xsd:element ref="ns2:EriCOLLCountryTaxHTField0" minOccurs="0"/>
                <xsd:element ref="ns2:EriCOLLProcessTaxHTField0" minOccurs="0"/>
                <xsd:element ref="ns3:TaxKeywordTaxHTField" minOccurs="0"/>
                <xsd:element ref="ns2:EriCOLLProductsTaxHTField0" minOccurs="0"/>
                <xsd:element ref="ns3:TaxCatchAll" minOccurs="0"/>
                <xsd:element ref="ns2:EriCOLLProjectsTaxHTField0" minOccurs="0"/>
                <xsd:element ref="ns3:TaxCatchAllLabel" minOccurs="0"/>
                <xsd:element ref="ns3:EriCOLLCustomerTaxHTField0" minOccurs="0"/>
                <xsd:element ref="ns2:_dlc_DocId" minOccurs="0"/>
                <xsd:element ref="ns2:_dlc_DocIdUrl" minOccurs="0"/>
                <xsd:element ref="ns2:_dlc_DocIdPersistId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bea429-6d6d-4c7c-abb9-61a944d4e928" elementFormDefault="qualified">
    <xsd:import namespace="http://schemas.microsoft.com/office/2006/documentManagement/types"/>
    <xsd:import namespace="http://schemas.microsoft.com/office/infopath/2007/PartnerControls"/>
    <xsd:element name="Prepared." ma:index="2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3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4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4" nillable="true" ma:taxonomy="true" ma:internalName="EriCOLLCategoryTaxHTField0" ma:taxonomyFieldName="EriCOLLCategory" ma:displayName="Category." ma:default="1;#Development|053fcc88-ab49-4f69-87df-fc64cb0bf305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16" nillable="true" ma:taxonomy="true" ma:internalName="EriCOLLOrganizationUnitTaxHTField0" ma:taxonomyFieldName="EriCOLLOrganizationUnit" ma:displayName="Organization Unit." ma:default="2;#BNET DURA PDU WCDMA ＆ MS RAN|4005b2b9-24ae-465f-85ea-efb8c08bab8a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18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0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2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24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26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3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3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3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25" nillable="true" ma:displayName="Taxonomy Catch All Column" ma:description="" ma:hidden="true" ma:list="{175ad886-c84a-4a7f-aa80-7a98506ac7a4}" ma:internalName="TaxCatchAll" ma:showField="CatchAllData" ma:web="8ebea429-6d6d-4c7c-abb9-61a944d4e9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7" nillable="true" ma:displayName="Taxonomy Catch All Column1" ma:description="" ma:hidden="true" ma:list="{175ad886-c84a-4a7f-aa80-7a98506ac7a4}" ma:internalName="TaxCatchAllLabel" ma:readOnly="true" ma:showField="CatchAllDataLabel" ma:web="8ebea429-6d6d-4c7c-abb9-61a944d4e9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8" nillable="true" ma:taxonomy="true" ma:internalName="EriCOLLCustomerTaxHTField0" ma:taxonomyFieldName="EriCOLLCustomer" ma:displayName="Customer." ma:readOnly="false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Props1.xml><?xml version="1.0" encoding="utf-8"?>
<ds:datastoreItem xmlns:ds="http://schemas.openxmlformats.org/officeDocument/2006/customXml" ds:itemID="{8E8B26F9-B3D3-4A1F-AE29-930FA50F3E1B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22525BD2-7C1C-4DCD-A7B9-58AF9AF4B7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9D277D-05D0-4B13-B53A-1BC9E92CE3C7}">
  <ds:schemaRefs>
    <ds:schemaRef ds:uri="http://schemas.microsoft.com/office/2006/metadata/properties"/>
    <ds:schemaRef ds:uri="http://schemas.microsoft.com/office/infopath/2007/PartnerControls"/>
    <ds:schemaRef ds:uri="8ebea429-6d6d-4c7c-abb9-61a944d4e928"/>
    <ds:schemaRef ds:uri="http://schemas.microsoft.com/sharepoint/v4"/>
    <ds:schemaRef ds:uri="08b2df90-05d3-4030-90d4-c9feeb4a1cd9"/>
  </ds:schemaRefs>
</ds:datastoreItem>
</file>

<file path=customXml/itemProps4.xml><?xml version="1.0" encoding="utf-8"?>
<ds:datastoreItem xmlns:ds="http://schemas.openxmlformats.org/officeDocument/2006/customXml" ds:itemID="{128120F3-5B5A-4AE2-B020-A442A1FCAF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bea429-6d6d-4c7c-abb9-61a944d4e928"/>
    <ds:schemaRef ds:uri="08b2df90-05d3-4030-90d4-c9feeb4a1cd9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F9D65F7F-4201-40CC-A22D-03F9ADBE7C4B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6260</TotalTime>
  <Words>1091</Words>
  <Application>Microsoft Office PowerPoint</Application>
  <PresentationFormat>On-screen Show (4:3)</PresentationFormat>
  <Paragraphs>155</Paragraphs>
  <Slides>22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Microsoft Word 97 - 2003 Document</vt:lpstr>
      <vt:lpstr>DSC Performance</vt:lpstr>
      <vt:lpstr>Abstract</vt:lpstr>
      <vt:lpstr>Background</vt:lpstr>
      <vt:lpstr>Simulation setup - CCAT sweep</vt:lpstr>
      <vt:lpstr>CCAT sweep example - Scenario 2</vt:lpstr>
      <vt:lpstr>Throughput gains from increased CCAT</vt:lpstr>
      <vt:lpstr>Relative throughput gain Scenario 1 – 80 Mbps/AP UL &amp; DL traffic</vt:lpstr>
      <vt:lpstr>Relative throughput gain Scenario 2 – 100 Mbps/AP UL &amp; DL traffic</vt:lpstr>
      <vt:lpstr>Relative throughput gain Scenario 3 – 50 Mbps/AP UL &amp; DL traffic</vt:lpstr>
      <vt:lpstr>Relative throughput gain Scenario 4 – 10 Mbps/AP UL &amp; DL traffic</vt:lpstr>
      <vt:lpstr>Dynamic Sensitivity Control (DSC)</vt:lpstr>
      <vt:lpstr>DSC principle (UL)</vt:lpstr>
      <vt:lpstr>Simulation setup - RSS based DSC</vt:lpstr>
      <vt:lpstr>RSSI based DSC - Scenario 2</vt:lpstr>
      <vt:lpstr>LA based DSC</vt:lpstr>
      <vt:lpstr>Simulation setup - LA based DSC</vt:lpstr>
      <vt:lpstr>LA based DSC - Scenario 2</vt:lpstr>
      <vt:lpstr>Comparison of algorithms</vt:lpstr>
      <vt:lpstr>User throughput comparison Scenario 2  – 100 Mbps DL &amp; UL traffic per AP</vt:lpstr>
      <vt:lpstr>User throughput comparison Scenario 2  – 100 Mbps DL &amp; UL traffic per AP</vt:lpstr>
      <vt:lpstr>Summary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keywords/>
  <cp:lastModifiedBy>Filip Mestanov</cp:lastModifiedBy>
  <cp:revision>169</cp:revision>
  <cp:lastPrinted>1601-01-01T00:00:00Z</cp:lastPrinted>
  <dcterms:created xsi:type="dcterms:W3CDTF">2010-02-15T12:38:41Z</dcterms:created>
  <dcterms:modified xsi:type="dcterms:W3CDTF">2014-11-02T22:44:45Z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0x010100BB337192E63E44A7A744CE7393F41F4E00F757F2A418C8C64986192B3F5011F983</vt:lpwstr>
  </property>
  <property fmtid="{D5CDD505-2E9C-101B-9397-08002B2CF9AE}" pid="3" name="_dlc_DocIdItemGuid">
    <vt:lpwstr>deaf21cf-8316-4ec8-b03c-606afb1f83ec</vt:lpwstr>
  </property>
  <property fmtid="{D5CDD505-2E9C-101B-9397-08002B2CF9AE}" pid="4" name="EriCOLLCategory">
    <vt:lpwstr>1;#Development|053fcc88-ab49-4f69-87df-fc64cb0bf305</vt:lpwstr>
  </property>
  <property fmtid="{D5CDD505-2E9C-101B-9397-08002B2CF9AE}" pid="5" name="EriCOLLProjects">
    <vt:lpwstr/>
  </property>
  <property fmtid="{D5CDD505-2E9C-101B-9397-08002B2CF9AE}" pid="6" name="TaxKeyword">
    <vt:lpwstr/>
  </property>
  <property fmtid="{D5CDD505-2E9C-101B-9397-08002B2CF9AE}" pid="7" name="EriCOLLCountry">
    <vt:lpwstr/>
  </property>
  <property fmtid="{D5CDD505-2E9C-101B-9397-08002B2CF9AE}" pid="8" name="EriCOLLCompetence">
    <vt:lpwstr/>
  </property>
  <property fmtid="{D5CDD505-2E9C-101B-9397-08002B2CF9AE}" pid="9" name="EriCOLLProcess">
    <vt:lpwstr/>
  </property>
  <property fmtid="{D5CDD505-2E9C-101B-9397-08002B2CF9AE}" pid="10" name="EriCOLLOrganizationUnit">
    <vt:lpwstr>2;#BURA DURA WMR PDU WCDMA ＆ MS RAN|4005b2b9-24ae-465f-85ea-efb8c08bab8a</vt:lpwstr>
  </property>
  <property fmtid="{D5CDD505-2E9C-101B-9397-08002B2CF9AE}" pid="11" name="EriCOLLProducts">
    <vt:lpwstr/>
  </property>
  <property fmtid="{D5CDD505-2E9C-101B-9397-08002B2CF9AE}" pid="12" name="EriCOLLCustomer">
    <vt:lpwstr/>
  </property>
  <property fmtid="{D5CDD505-2E9C-101B-9397-08002B2CF9AE}" pid="13" name="UpdateProcess">
    <vt:lpwstr>End</vt:lpwstr>
  </property>
</Properties>
</file>