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  <p:sldMasterId id="2147483660" r:id="rId2"/>
  </p:sldMasterIdLst>
  <p:notesMasterIdLst>
    <p:notesMasterId r:id="rId14"/>
  </p:notesMasterIdLst>
  <p:handoutMasterIdLst>
    <p:handoutMasterId r:id="rId15"/>
  </p:handoutMasterIdLst>
  <p:sldIdLst>
    <p:sldId id="333" r:id="rId3"/>
    <p:sldId id="257" r:id="rId4"/>
    <p:sldId id="270" r:id="rId5"/>
    <p:sldId id="272" r:id="rId6"/>
    <p:sldId id="277" r:id="rId7"/>
    <p:sldId id="271" r:id="rId8"/>
    <p:sldId id="398" r:id="rId9"/>
    <p:sldId id="401" r:id="rId10"/>
    <p:sldId id="399" r:id="rId11"/>
    <p:sldId id="400" r:id="rId12"/>
    <p:sldId id="382" r:id="rId13"/>
  </p:sldIdLst>
  <p:sldSz cx="9144000" cy="6858000" type="screen4x3"/>
  <p:notesSz cx="6934200" cy="92805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Times New Roman" charset="0"/>
        <a:ea typeface="ＭＳ Ｐゴシック" charset="0"/>
        <a:cs typeface="ＭＳ Ｐゴシック" charset="0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>
        <p15:guide id="1" orient="horz" pos="2923">
          <p15:clr>
            <a:srgbClr val="A4A3A4"/>
          </p15:clr>
        </p15:guide>
        <p15:guide id="2" pos="2184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6851" autoAdjust="0"/>
    <p:restoredTop sz="94660"/>
  </p:normalViewPr>
  <p:slideViewPr>
    <p:cSldViewPr>
      <p:cViewPr>
        <p:scale>
          <a:sx n="134" d="100"/>
          <a:sy n="134" d="100"/>
        </p:scale>
        <p:origin x="-534" y="-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30" y="774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1" d="100"/>
          <a:sy n="61" d="100"/>
        </p:scale>
        <p:origin x="-1878" y="-90"/>
      </p:cViewPr>
      <p:guideLst>
        <p:guide orient="horz" pos="2923"/>
        <p:guide pos="218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8.xml"/><Relationship Id="rId19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notesMaster" Target="notesMasters/notesMaster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8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597525" y="177800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doc.: IEEE 802.19-09/xxxxr0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695325" y="177800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April 2009</a:t>
            </a:r>
          </a:p>
        </p:txBody>
      </p:sp>
      <p:sp>
        <p:nvSpPr>
          <p:cNvPr id="30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851525" y="8982075"/>
            <a:ext cx="4667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Rich Kennedy, Research In Motion</a:t>
            </a:r>
          </a:p>
        </p:txBody>
      </p:sp>
      <p:sp>
        <p:nvSpPr>
          <p:cNvPr id="30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133725" y="8982075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defTabSz="933450" eaLnBrk="0" hangingPunct="0">
              <a:defRPr>
                <a:cs typeface="Arial" charset="0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4D06A111-3D0A-8449-B2A4-454FA68988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5606" name="Line 6"/>
          <p:cNvSpPr>
            <a:spLocks noChangeShapeType="1"/>
          </p:cNvSpPr>
          <p:nvPr/>
        </p:nvSpPr>
        <p:spPr bwMode="auto">
          <a:xfrm>
            <a:off x="693738" y="387350"/>
            <a:ext cx="5546725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693738" y="8982075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9pPr>
          </a:lstStyle>
          <a:p>
            <a:pPr>
              <a:defRPr/>
            </a:pPr>
            <a:r>
              <a:rPr lang="en-US" altLang="en-US" smtClean="0">
                <a:ea typeface="+mn-ea"/>
              </a:rPr>
              <a:t>Submission</a:t>
            </a:r>
          </a:p>
        </p:txBody>
      </p:sp>
      <p:sp>
        <p:nvSpPr>
          <p:cNvPr id="25608" name="Line 8"/>
          <p:cNvSpPr>
            <a:spLocks noChangeShapeType="1"/>
          </p:cNvSpPr>
          <p:nvPr/>
        </p:nvSpPr>
        <p:spPr bwMode="auto">
          <a:xfrm>
            <a:off x="693738" y="8970963"/>
            <a:ext cx="5700712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89912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640388" y="98425"/>
            <a:ext cx="641350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doc.: IEEE 802.19-09/xxxxr0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654050" y="98425"/>
            <a:ext cx="827088" cy="212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defTabSz="933450" eaLnBrk="0" hangingPunct="0">
              <a:defRPr sz="14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/>
              <a:t>April 2009</a:t>
            </a:r>
          </a:p>
        </p:txBody>
      </p:sp>
      <p:sp>
        <p:nvSpPr>
          <p:cNvPr id="26628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52525" y="701675"/>
            <a:ext cx="4629150" cy="346868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0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23925" y="4408488"/>
            <a:ext cx="5086350" cy="417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662" tIns="46038" rIns="93662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357813" y="8985250"/>
            <a:ext cx="923925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5pPr marL="457200" lvl="4" algn="r" defTabSz="933450" eaLnBrk="0" hangingPunct="0">
              <a:defRPr>
                <a:latin typeface="Times New Roman" pitchFamily="18" charset="0"/>
                <a:ea typeface="+mn-ea"/>
                <a:cs typeface="+mn-cs"/>
              </a:defRPr>
            </a:lvl5pPr>
          </a:lstStyle>
          <a:p>
            <a:pPr lvl="4">
              <a:defRPr/>
            </a:pPr>
            <a:r>
              <a:rPr lang="en-US"/>
              <a:t>Rich Kennedy, Research In Motion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222625" y="8985250"/>
            <a:ext cx="512763" cy="182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defTabSz="933450" eaLnBrk="0" hangingPunct="0">
              <a:defRPr>
                <a:cs typeface="Arial" charset="0"/>
              </a:defRPr>
            </a:lvl1pPr>
          </a:lstStyle>
          <a:p>
            <a:pPr>
              <a:defRPr/>
            </a:pPr>
            <a:r>
              <a:rPr lang="en-US"/>
              <a:t>Page </a:t>
            </a:r>
            <a:fld id="{3ED03A58-9A32-7848-BBA2-4FDB97DE77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24584" name="Rectangle 8"/>
          <p:cNvSpPr>
            <a:spLocks noChangeArrowheads="1"/>
          </p:cNvSpPr>
          <p:nvPr/>
        </p:nvSpPr>
        <p:spPr bwMode="auto">
          <a:xfrm>
            <a:off x="723900" y="8985250"/>
            <a:ext cx="711200" cy="182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9pPr>
          </a:lstStyle>
          <a:p>
            <a:pPr>
              <a:defRPr/>
            </a:pPr>
            <a:r>
              <a:rPr lang="en-US" altLang="en-US" smtClean="0">
                <a:ea typeface="+mn-ea"/>
              </a:rPr>
              <a:t>Submission</a:t>
            </a:r>
          </a:p>
        </p:txBody>
      </p:sp>
      <p:sp>
        <p:nvSpPr>
          <p:cNvPr id="26633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26634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955186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ＭＳ Ｐゴシック" charset="0"/>
      </a:defRPr>
    </a:lvl1pPr>
    <a:lvl2pPr marL="1143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2pPr>
    <a:lvl3pPr marL="2286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3pPr>
    <a:lvl4pPr marL="3429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4pPr>
    <a:lvl5pPr marL="457200" algn="l" defTabSz="93345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ＭＳ Ｐゴシック" charset="0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doc.: IEEE 802.19-09/xxxxr0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dt" sz="quarter" idx="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April 2009</a:t>
            </a:r>
          </a:p>
        </p:txBody>
      </p:sp>
      <p:sp>
        <p:nvSpPr>
          <p:cNvPr id="24580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Rich Kennedy, Research In Motion</a:t>
            </a:r>
          </a:p>
        </p:txBody>
      </p:sp>
      <p:sp>
        <p:nvSpPr>
          <p:cNvPr id="2867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r>
              <a:rPr lang="en-US"/>
              <a:t>Page </a:t>
            </a:r>
            <a:fld id="{CE9B7ABD-1264-BF48-A5A9-DF76AE77D733}" type="slidenum">
              <a:rPr lang="en-US"/>
              <a:pPr/>
              <a:t>1</a:t>
            </a:fld>
            <a:endParaRPr lang="en-US"/>
          </a:p>
        </p:txBody>
      </p:sp>
      <p:sp>
        <p:nvSpPr>
          <p:cNvPr id="2867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28678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/>
          <a:p>
            <a:endParaRPr lang="en-US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095720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hdr" sz="quarter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doc.: IEEE 802.19-09/xxxxr0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dt" sz="quarter" idx="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April 2009</a:t>
            </a:r>
          </a:p>
        </p:txBody>
      </p:sp>
      <p:sp>
        <p:nvSpPr>
          <p:cNvPr id="16388" name="Rectangle 6"/>
          <p:cNvSpPr>
            <a:spLocks noGrp="1" noChangeArrowheads="1"/>
          </p:cNvSpPr>
          <p:nvPr>
            <p:ph type="ftr" sz="quarter" idx="4"/>
          </p:nvPr>
        </p:nvSpPr>
        <p:spPr/>
        <p:txBody>
          <a:bodyPr/>
          <a:lstStyle/>
          <a:p>
            <a:pPr lvl="4">
              <a:defRPr/>
            </a:pPr>
            <a:r>
              <a:rPr lang="en-US" smtClean="0"/>
              <a:t>Rich Kennedy, Research In Motion</a:t>
            </a:r>
          </a:p>
        </p:txBody>
      </p:sp>
      <p:sp>
        <p:nvSpPr>
          <p:cNvPr id="3072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r>
              <a:rPr lang="en-US"/>
              <a:t>Page </a:t>
            </a:r>
            <a:fld id="{2A5BEB01-4864-5A48-B4CA-4BDCFEA59173}" type="slidenum">
              <a:rPr lang="en-US"/>
              <a:pPr/>
              <a:t>2</a:t>
            </a:fld>
            <a:endParaRPr lang="en-US"/>
          </a:p>
        </p:txBody>
      </p:sp>
      <p:sp>
        <p:nvSpPr>
          <p:cNvPr id="3072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 cap="flat"/>
        </p:spPr>
      </p:sp>
      <p:sp>
        <p:nvSpPr>
          <p:cNvPr id="3072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lIns="95250" rIns="95250"/>
          <a:lstStyle/>
          <a:p>
            <a:endParaRPr lang="en-US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530089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5" name="Rectangle 7"/>
          <p:cNvSpPr>
            <a:spLocks noGrp="1" noChangeArrowheads="1"/>
          </p:cNvSpPr>
          <p:nvPr>
            <p:ph type="sldNum" sz="quarter" idx="5"/>
          </p:nvPr>
        </p:nvSpPr>
        <p:spPr>
          <a:xfrm>
            <a:off x="3659188" y="8985250"/>
            <a:ext cx="76200" cy="18415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  <a:cs typeface="ＭＳ Ｐゴシック" charset="0"/>
              </a:defRPr>
            </a:lvl1pPr>
            <a:lvl2pPr marL="742950" indent="-28575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2pPr>
            <a:lvl3pPr marL="11430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3pPr>
            <a:lvl4pPr marL="16002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4pPr>
            <a:lvl5pPr marL="2057400" indent="-228600" defTabSz="933450" eaLnBrk="0" hangingPunct="0"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5pPr>
            <a:lvl6pPr marL="25146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6pPr>
            <a:lvl7pPr marL="29718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7pPr>
            <a:lvl8pPr marL="34290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8pPr>
            <a:lvl9pPr marL="3886200" indent="-228600" defTabSz="93345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charset="0"/>
                <a:ea typeface="ＭＳ Ｐゴシック" charset="0"/>
              </a:defRPr>
            </a:lvl9pPr>
          </a:lstStyle>
          <a:p>
            <a:fld id="{C01AFAD5-CDC2-DB40-B20A-75D0C86F2D8D}" type="slidenum">
              <a:rPr lang="en-US"/>
              <a:pPr/>
              <a:t>5</a:t>
            </a:fld>
            <a:endParaRPr lang="en-US"/>
          </a:p>
        </p:txBody>
      </p:sp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4113" y="701675"/>
            <a:ext cx="4625975" cy="3468688"/>
          </a:xfrm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/>
          <a:p>
            <a:endParaRPr lang="en-GB">
              <a:latin typeface="Times New Roman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46772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0B63CABB-AEB6-2843-89A9-165B7EA6D25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86068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9D04233B-205D-2147-9689-0F1735FB8E9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40113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85800"/>
            <a:ext cx="19431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56769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87C425D-5629-B14B-B274-E986E8AF175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0707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D67AC0-1C5B-C947-BF70-E7CDA4870F5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50751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B94B9B-010D-7B47-A253-D3BC948DC63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27385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F13394-6018-BB4E-82BB-E505EA13AB3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951635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6D419E-3D71-E145-B1BB-7C2F202DA0C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919704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F003FB-1C5C-0C4E-ACFE-3CBCFC3177C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907478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C3B44-FF9E-6C43-A2CC-36B902F295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81798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4BABA0-A9BD-3643-A866-6D6F2A816F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384098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0FEE24-7071-4149-B42D-D015CB6C90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729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6615513" y="6475413"/>
            <a:ext cx="1928412" cy="184666"/>
          </a:xfrm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 smtClean="0"/>
              <a:t>Peter Ecclesine, Cisco Systems</a:t>
            </a: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FD63A97-F084-7E4F-8ACE-C1C5A34790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57626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95952E-BC7F-454B-A78F-5CF73818699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06183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9D9BD5-8EAF-D04E-B08A-279D9B16B2C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51034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D334B3-AEF7-844A-B544-03624F7485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2077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75753CD-D494-5B47-86E7-8892F3D6723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63000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85093DB8-367A-D44F-B5E3-9DE8FCFBA58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1688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B15FF9CB-E333-7147-A9E1-25D3DA757E5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03317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56C5EA0C-B51E-BD44-8CBC-D032798286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24760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3DC355B-44DF-6C43-94AD-0B374DD75B3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12461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ADF987F1-C88E-A248-919F-24B44E58563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25843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Slide </a:t>
            </a:r>
            <a:fld id="{C8B903F2-9BD4-834A-9746-5CF90C99E2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76100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85800"/>
            <a:ext cx="7772400" cy="1066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2075" tIns="46038" rIns="92075" bIns="46038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2075" tIns="46038" rIns="92075" bIns="46038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96913" y="333375"/>
            <a:ext cx="12239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b" anchorCtr="0" compatLnSpc="1">
            <a:prstTxWarp prst="textNoShape">
              <a:avLst/>
            </a:prstTxWarp>
            <a:spAutoFit/>
          </a:bodyPr>
          <a:lstStyle>
            <a:lvl1pPr eaLnBrk="0" hangingPunct="0">
              <a:defRPr sz="1800" b="1"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615513" y="6475413"/>
            <a:ext cx="1928412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r" eaLnBrk="0" hangingPunct="0">
              <a:defRPr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Peter Ecclesine, Cisco Systems</a:t>
            </a: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344988" y="6475413"/>
            <a:ext cx="530225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0" tIns="0" rIns="0" bIns="0" numCol="1" anchor="t" anchorCtr="0" compatLnSpc="1">
            <a:prstTxWarp prst="textNoShape">
              <a:avLst/>
            </a:prstTxWarp>
            <a:spAutoFit/>
          </a:bodyPr>
          <a:lstStyle>
            <a:lvl1pPr algn="ctr" eaLnBrk="0" hangingPunct="0">
              <a:defRPr>
                <a:cs typeface="Arial" charset="0"/>
              </a:defRPr>
            </a:lvl1pPr>
          </a:lstStyle>
          <a:p>
            <a:pPr>
              <a:defRPr/>
            </a:pPr>
            <a:r>
              <a:rPr lang="en-US"/>
              <a:t>Slide </a:t>
            </a:r>
            <a:fld id="{029C350E-6DA4-1948-AEA6-37283C0D1E1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 userDrawn="1"/>
        </p:nvSpPr>
        <p:spPr bwMode="auto">
          <a:xfrm>
            <a:off x="5624513" y="332601"/>
            <a:ext cx="3290887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b">
            <a:spAutoFit/>
          </a:bodyPr>
          <a:lstStyle>
            <a:lvl1pPr marL="342900" indent="-3429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4pPr>
            <a:lvl5pPr marL="4572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5pPr>
            <a:lvl6pPr marL="9144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6pPr>
            <a:lvl7pPr marL="1371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7pPr>
            <a:lvl8pPr marL="18288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8pPr>
            <a:lvl9pPr marL="22860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9pPr>
          </a:lstStyle>
          <a:p>
            <a:pPr lvl="4" algn="r">
              <a:defRPr/>
            </a:pPr>
            <a:r>
              <a:rPr lang="en-US" altLang="en-US" sz="1800" b="1" dirty="0" smtClean="0">
                <a:ea typeface="+mn-ea"/>
              </a:rPr>
              <a:t>doc.: IEEE </a:t>
            </a:r>
            <a:r>
              <a:rPr lang="en-US" altLang="en-US" sz="1800" b="1" dirty="0" smtClean="0">
                <a:ea typeface="+mn-ea"/>
              </a:rPr>
              <a:t>802.11-14/1377r1</a:t>
            </a:r>
            <a:endParaRPr lang="en-US" altLang="en-US" sz="1800" b="1" dirty="0" smtClean="0">
              <a:ea typeface="+mn-ea"/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685800" y="609600"/>
            <a:ext cx="77724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685800" y="6475413"/>
            <a:ext cx="479425" cy="1841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>
            <a:spAutoFit/>
          </a:bodyPr>
          <a:lstStyle>
            <a:lvl1pPr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1pPr>
            <a:lvl2pPr marL="742950" indent="-28575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2pPr>
            <a:lvl3pPr marL="11430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3pPr>
            <a:lvl4pPr marL="16002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4pPr>
            <a:lvl5pPr marL="2057400" indent="-228600" eaLnBrk="0" hangingPunct="0"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Times New Roman" pitchFamily="18" charset="0"/>
                <a:cs typeface="Arial" charset="0"/>
              </a:defRPr>
            </a:lvl9pPr>
          </a:lstStyle>
          <a:p>
            <a:pPr>
              <a:defRPr/>
            </a:pPr>
            <a:r>
              <a:rPr lang="en-US" altLang="en-US" smtClean="0">
                <a:ea typeface="+mn-ea"/>
              </a:rPr>
              <a:t>Agenda</a:t>
            </a:r>
          </a:p>
        </p:txBody>
      </p:sp>
      <p:sp>
        <p:nvSpPr>
          <p:cNvPr id="1034" name="Line 10"/>
          <p:cNvSpPr>
            <a:spLocks noChangeShapeType="1"/>
          </p:cNvSpPr>
          <p:nvPr/>
        </p:nvSpPr>
        <p:spPr bwMode="auto">
          <a:xfrm>
            <a:off x="685800" y="6477000"/>
            <a:ext cx="7848600" cy="0"/>
          </a:xfrm>
          <a:prstGeom prst="line">
            <a:avLst/>
          </a:prstGeom>
          <a:noFill/>
          <a:ln w="12700">
            <a:solidFill>
              <a:schemeClr val="tx1"/>
            </a:solidFill>
            <a:round/>
            <a:headEnd type="none" w="sm" len="sm"/>
            <a:tailEnd type="none" w="sm" len="sm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sldNum="0"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  <a:ea typeface="ＭＳ Ｐゴシック" charset="0"/>
          <a:cs typeface="ＭＳ Ｐゴシック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400" b="1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2pPr>
      <a:lvl3pPr marL="108585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  <a:ea typeface="ＭＳ Ｐゴシック" charset="0"/>
        </a:defRPr>
      </a:lvl3pPr>
      <a:lvl4pPr marL="1428750" indent="-228600" algn="l" rtl="0" eaLnBrk="0" fontAlgn="base" hangingPunct="0">
        <a:spcBef>
          <a:spcPct val="20000"/>
        </a:spcBef>
        <a:spcAft>
          <a:spcPct val="0"/>
        </a:spcAft>
        <a:buChar char="–"/>
        <a:defRPr sz="1600">
          <a:solidFill>
            <a:schemeClr val="tx1"/>
          </a:solidFill>
          <a:latin typeface="+mn-lt"/>
          <a:ea typeface="ＭＳ Ｐゴシック" charset="0"/>
        </a:defRPr>
      </a:lvl4pPr>
      <a:lvl5pPr marL="17716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  <a:ea typeface="ＭＳ Ｐゴシック" charset="0"/>
        </a:defRPr>
      </a:lvl5pPr>
      <a:lvl6pPr marL="22288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6pPr>
      <a:lvl7pPr marL="26860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7pPr>
      <a:lvl8pPr marL="31432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8pPr>
      <a:lvl9pPr marL="3600450" indent="-228600" algn="l" rtl="0" eaLnBrk="0" fontAlgn="base" hangingPunct="0">
        <a:spcBef>
          <a:spcPct val="20000"/>
        </a:spcBef>
        <a:spcAft>
          <a:spcPct val="0"/>
        </a:spcAft>
        <a:buChar char="•"/>
        <a:defRPr sz="16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3315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Times New Roman" pitchFamily="18" charset="0"/>
                <a:ea typeface="+mn-ea"/>
                <a:cs typeface="+mn-cs"/>
              </a:defRPr>
            </a:lvl1pPr>
          </a:lstStyle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>
                <a:solidFill>
                  <a:srgbClr val="898989"/>
                </a:solidFill>
                <a:cs typeface="Arial" charset="0"/>
              </a:defRPr>
            </a:lvl1pPr>
          </a:lstStyle>
          <a:p>
            <a:pPr>
              <a:defRPr/>
            </a:pPr>
            <a:fld id="{0788082D-04D4-174A-A8C0-F746EAC2113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3" r:id="rId2"/>
    <p:sldLayoutId id="2147483674" r:id="rId3"/>
    <p:sldLayoutId id="2147483675" r:id="rId4"/>
    <p:sldLayoutId id="2147483676" r:id="rId5"/>
    <p:sldLayoutId id="2147483677" r:id="rId6"/>
    <p:sldLayoutId id="2147483678" r:id="rId7"/>
    <p:sldLayoutId id="2147483679" r:id="rId8"/>
    <p:sldLayoutId id="2147483680" r:id="rId9"/>
    <p:sldLayoutId id="2147483681" r:id="rId10"/>
    <p:sldLayoutId id="2147483682" r:id="rId11"/>
  </p:sldLayoutIdLst>
  <p:hf sldNum="0"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ＭＳ Ｐゴシック" charset="0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ＭＳ Ｐゴシック" charset="0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standards.ieee.org/resources/antitrust-guidelines.pdf" TargetMode="External"/><Relationship Id="rId2" Type="http://schemas.openxmlformats.org/officeDocument/2006/relationships/hyperlink" Target="http://standards.ieee.org/faqs/affiliationFAQ.html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mailto:pecclesi@cisco.com" TargetMode="External"/><Relationship Id="rId5" Type="http://schemas.openxmlformats.org/officeDocument/2006/relationships/hyperlink" Target="https://mentor.ieee.org/802.11/public-file/07/11-07-0360-04-0000-802-11-policies-and-procedures.doc" TargetMode="External"/><Relationship Id="rId4" Type="http://schemas.openxmlformats.org/officeDocument/2006/relationships/hyperlink" Target="http://www.ieee.org/portal/cms_docs/about/CoE_poster.pdf" TargetMode="Externa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mentor.ieee.org/802.19/dcn/14/19-14-0068-04-0000-coexistence-lessons-learned-contribution.ppt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/>
          </a:p>
        </p:txBody>
      </p:sp>
      <p:sp>
        <p:nvSpPr>
          <p:cNvPr id="102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 dirty="0"/>
          </a:p>
        </p:txBody>
      </p:sp>
      <p:sp>
        <p:nvSpPr>
          <p:cNvPr id="2765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838200"/>
            <a:ext cx="7772400" cy="1066800"/>
          </a:xfrm>
        </p:spPr>
        <p:txBody>
          <a:bodyPr/>
          <a:lstStyle/>
          <a:p>
            <a:r>
              <a:rPr lang="en-US" dirty="0">
                <a:latin typeface="Times New Roman" charset="0"/>
              </a:rPr>
              <a:t>IEEE </a:t>
            </a:r>
            <a:r>
              <a:rPr lang="en-US" dirty="0" smtClean="0">
                <a:latin typeface="Times New Roman" charset="0"/>
              </a:rPr>
              <a:t>802.11 Coexistence Lessons Learned</a:t>
            </a:r>
            <a:r>
              <a:rPr lang="en-US" dirty="0">
                <a:latin typeface="Times New Roman" charset="0"/>
              </a:rPr>
              <a:t/>
            </a:r>
            <a:br>
              <a:rPr lang="en-US" dirty="0">
                <a:latin typeface="Times New Roman" charset="0"/>
              </a:rPr>
            </a:br>
            <a:r>
              <a:rPr lang="en-US" i="1" dirty="0" smtClean="0">
                <a:latin typeface="Times New Roman" charset="0"/>
              </a:rPr>
              <a:t>DRAFT</a:t>
            </a:r>
            <a:r>
              <a:rPr lang="en-US" dirty="0" smtClean="0">
                <a:latin typeface="Times New Roman" charset="0"/>
              </a:rPr>
              <a:t> Teleconference </a:t>
            </a:r>
            <a:r>
              <a:rPr lang="en-US" dirty="0">
                <a:latin typeface="Times New Roman" charset="0"/>
              </a:rPr>
              <a:t>Plan and Agenda</a:t>
            </a:r>
          </a:p>
        </p:txBody>
      </p:sp>
      <p:sp>
        <p:nvSpPr>
          <p:cNvPr id="27652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85800" y="2286000"/>
            <a:ext cx="7772400" cy="381000"/>
          </a:xfrm>
        </p:spPr>
        <p:txBody>
          <a:bodyPr/>
          <a:lstStyle/>
          <a:p>
            <a:pPr algn="ctr">
              <a:buFontTx/>
              <a:buNone/>
            </a:pPr>
            <a:r>
              <a:rPr lang="en-US" sz="2000" dirty="0">
                <a:latin typeface="Times New Roman" charset="0"/>
              </a:rPr>
              <a:t>Date:</a:t>
            </a:r>
            <a:r>
              <a:rPr lang="en-US" sz="2000" b="0" dirty="0">
                <a:latin typeface="Times New Roman" charset="0"/>
              </a:rPr>
              <a:t> </a:t>
            </a:r>
            <a:r>
              <a:rPr lang="en-US" sz="2000" b="0" dirty="0" smtClean="0">
                <a:latin typeface="Times New Roman" charset="0"/>
              </a:rPr>
              <a:t>2014-10-28</a:t>
            </a:r>
            <a:endParaRPr lang="en-US" sz="2000" b="0" dirty="0">
              <a:latin typeface="Times New Roman" charset="0"/>
            </a:endParaRPr>
          </a:p>
        </p:txBody>
      </p:sp>
      <p:graphicFrame>
        <p:nvGraphicFramePr>
          <p:cNvPr id="27653" name="Object 1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36465342"/>
              </p:ext>
            </p:extLst>
          </p:nvPr>
        </p:nvGraphicFramePr>
        <p:xfrm>
          <a:off x="531813" y="3289300"/>
          <a:ext cx="8151812" cy="23749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7781" name="Document" r:id="rId4" imgW="8640384" imgH="2520007" progId="Word.Document.8">
                  <p:embed/>
                </p:oleObj>
              </mc:Choice>
              <mc:Fallback>
                <p:oleObj name="Document" r:id="rId4" imgW="8640384" imgH="2520007" progId="Word.Document.8">
                  <p:embed/>
                  <p:pic>
                    <p:nvPicPr>
                      <p:cNvPr id="0" name="Object 1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31813" y="3289300"/>
                        <a:ext cx="8151812" cy="23749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27654" name="Rectangle 12"/>
          <p:cNvSpPr>
            <a:spLocks noChangeArrowheads="1"/>
          </p:cNvSpPr>
          <p:nvPr/>
        </p:nvSpPr>
        <p:spPr bwMode="auto">
          <a:xfrm>
            <a:off x="533400" y="2667000"/>
            <a:ext cx="1447800" cy="381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2075" tIns="46038" rIns="92075" bIns="46038"/>
          <a:lstStyle/>
          <a:p>
            <a:pPr marL="342900" indent="-342900">
              <a:spcBef>
                <a:spcPct val="20000"/>
              </a:spcBef>
            </a:pPr>
            <a:r>
              <a:rPr lang="en-US" sz="2000" b="1"/>
              <a:t>Authors:</a:t>
            </a:r>
            <a:endParaRPr lang="en-US" sz="20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/>
          </p:nvPr>
        </p:nvSpPr>
        <p:spPr>
          <a:xfrm>
            <a:off x="533400" y="685800"/>
            <a:ext cx="8010525" cy="1066800"/>
          </a:xfrm>
        </p:spPr>
        <p:txBody>
          <a:bodyPr/>
          <a:lstStyle/>
          <a:p>
            <a:r>
              <a:rPr lang="en-US" altLang="en-US" dirty="0" smtClean="0"/>
              <a:t>IEEE 802.16h Coexistence Lessons Learned</a:t>
            </a:r>
          </a:p>
        </p:txBody>
      </p:sp>
      <p:sp>
        <p:nvSpPr>
          <p:cNvPr id="22531" name="Content Placeholder 2"/>
          <p:cNvSpPr>
            <a:spLocks noGrp="1"/>
          </p:cNvSpPr>
          <p:nvPr>
            <p:ph idx="1"/>
          </p:nvPr>
        </p:nvSpPr>
        <p:spPr>
          <a:xfrm>
            <a:off x="685800" y="1827213"/>
            <a:ext cx="7772400" cy="4573587"/>
          </a:xfrm>
        </p:spPr>
        <p:txBody>
          <a:bodyPr/>
          <a:lstStyle/>
          <a:p>
            <a:r>
              <a:rPr lang="en-US" altLang="en-US" dirty="0" smtClean="0"/>
              <a:t>Note: of </a:t>
            </a:r>
            <a:r>
              <a:rPr lang="en-US" altLang="en-US" dirty="0"/>
              <a:t>all the </a:t>
            </a:r>
            <a:r>
              <a:rPr lang="en-US" altLang="en-US" dirty="0" smtClean="0"/>
              <a:t>802 </a:t>
            </a:r>
            <a:r>
              <a:rPr lang="en-US" altLang="en-US" dirty="0"/>
              <a:t>systems, </a:t>
            </a:r>
            <a:r>
              <a:rPr lang="en-US" altLang="en-US" dirty="0" smtClean="0"/>
              <a:t>802.16h </a:t>
            </a:r>
            <a:r>
              <a:rPr lang="en-US" altLang="en-US" dirty="0"/>
              <a:t>is the closest analog to LTE in unlicensed </a:t>
            </a:r>
            <a:r>
              <a:rPr lang="en-US" altLang="en-US" dirty="0" smtClean="0"/>
              <a:t>bands</a:t>
            </a:r>
          </a:p>
          <a:p>
            <a:r>
              <a:rPr lang="en-US" altLang="en-US" dirty="0" smtClean="0"/>
              <a:t>The time-synchronization </a:t>
            </a:r>
            <a:r>
              <a:rPr lang="en-US" altLang="en-US" dirty="0"/>
              <a:t>requirements</a:t>
            </a:r>
            <a:r>
              <a:rPr lang="en-US" altLang="en-US" dirty="0" smtClean="0"/>
              <a:t> </a:t>
            </a:r>
            <a:r>
              <a:rPr lang="en-US" altLang="en-US" dirty="0" smtClean="0"/>
              <a:t>of </a:t>
            </a:r>
            <a:r>
              <a:rPr lang="en-US" altLang="en-US" dirty="0" smtClean="0"/>
              <a:t>802.16h systems are </a:t>
            </a:r>
            <a:r>
              <a:rPr lang="en-US" altLang="en-US" dirty="0" smtClean="0"/>
              <a:t>incompatible with </a:t>
            </a:r>
            <a:r>
              <a:rPr lang="en-US" altLang="en-US" dirty="0" smtClean="0"/>
              <a:t>deployed 802.11 </a:t>
            </a:r>
            <a:r>
              <a:rPr lang="en-US" altLang="en-US" dirty="0" smtClean="0"/>
              <a:t>systems</a:t>
            </a:r>
          </a:p>
          <a:p>
            <a:r>
              <a:rPr lang="en-US" altLang="en-US" dirty="0" smtClean="0"/>
              <a:t>Coordination access requires a high-cost high-speed control channel between 802.16h and 802.11 systems, which is impractical</a:t>
            </a:r>
          </a:p>
          <a:p>
            <a:r>
              <a:rPr lang="en-US" altLang="en-US" dirty="0" smtClean="0"/>
              <a:t>Coordination </a:t>
            </a:r>
            <a:r>
              <a:rPr lang="en-US" altLang="en-US" dirty="0" smtClean="0"/>
              <a:t>of policy between 802.16h and multiple 802.11 systems does </a:t>
            </a:r>
            <a:r>
              <a:rPr lang="en-US" altLang="en-US" dirty="0" smtClean="0"/>
              <a:t>not work since each 802.11 system is independent </a:t>
            </a:r>
            <a:endParaRPr lang="en-US" altLang="en-US" dirty="0" smtClean="0"/>
          </a:p>
          <a:p>
            <a:endParaRPr lang="en-US" altLang="en-US" dirty="0" smtClean="0"/>
          </a:p>
        </p:txBody>
      </p:sp>
      <p:sp>
        <p:nvSpPr>
          <p:cNvPr id="22532" name="Date Placeholder 3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smtClean="0"/>
              <a:t>October 2014</a:t>
            </a:r>
          </a:p>
        </p:txBody>
      </p:sp>
      <p:sp>
        <p:nvSpPr>
          <p:cNvPr id="22533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 smtClean="0"/>
              <a:t>Steve Shellhammer, Qualcomm</a:t>
            </a:r>
          </a:p>
        </p:txBody>
      </p:sp>
      <p:sp>
        <p:nvSpPr>
          <p:cNvPr id="2253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/>
              <a:t>Slide </a:t>
            </a:r>
            <a:fld id="{597E44A8-3AE7-4C92-8DFA-6A1577C47DEC}" type="slidenum">
              <a:rPr lang="en-US" altLang="en-US" sz="1200" b="0"/>
              <a:pPr>
                <a:spcBef>
                  <a:spcPct val="0"/>
                </a:spcBef>
                <a:buFontTx/>
                <a:buNone/>
              </a:pPr>
              <a:t>10</a:t>
            </a:fld>
            <a:endParaRPr lang="en-US" altLang="en-US" sz="1200" b="0"/>
          </a:p>
        </p:txBody>
      </p:sp>
    </p:spTree>
    <p:extLst>
      <p:ext uri="{BB962C8B-B14F-4D97-AF65-F5344CB8AC3E}">
        <p14:creationId xmlns:p14="http://schemas.microsoft.com/office/powerpoint/2010/main" val="259759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0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Times New Roman" charset="0"/>
              </a:rPr>
              <a:t>Any Other Business</a:t>
            </a:r>
            <a:endParaRPr lang="en-US" dirty="0">
              <a:latin typeface="Times New Roman" charset="0"/>
            </a:endParaRPr>
          </a:p>
        </p:txBody>
      </p:sp>
      <p:sp>
        <p:nvSpPr>
          <p:cNvPr id="43010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419600"/>
          </a:xfrm>
        </p:spPr>
        <p:txBody>
          <a:bodyPr/>
          <a:lstStyle/>
          <a:p>
            <a:r>
              <a:rPr lang="en-US" dirty="0" smtClean="0">
                <a:latin typeface="Times New Roman" charset="0"/>
              </a:rPr>
              <a:t>We will post these slides and forward to Steve </a:t>
            </a:r>
            <a:r>
              <a:rPr lang="en-US" dirty="0" err="1" smtClean="0">
                <a:latin typeface="Times New Roman" charset="0"/>
              </a:rPr>
              <a:t>Shellhammer</a:t>
            </a:r>
            <a:r>
              <a:rPr lang="en-US" dirty="0" smtClean="0">
                <a:latin typeface="Times New Roman" charset="0"/>
              </a:rPr>
              <a:t> for modifying 0068r4 slides 12, 14 and 17.</a:t>
            </a:r>
            <a:endParaRPr lang="en-US" dirty="0" smtClean="0">
              <a:latin typeface="Times New Roman" charset="0"/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4000">
                <a:latin typeface="Times New Roman" charset="0"/>
              </a:rPr>
              <a:t>Abstract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1752600"/>
            <a:ext cx="7772400" cy="4114800"/>
          </a:xfrm>
        </p:spPr>
        <p:txBody>
          <a:bodyPr/>
          <a:lstStyle/>
          <a:p>
            <a:pPr>
              <a:buFontTx/>
              <a:buNone/>
            </a:pPr>
            <a:r>
              <a:rPr lang="en-US" dirty="0">
                <a:latin typeface="Times New Roman" charset="0"/>
              </a:rPr>
              <a:t>This presentation is the plan for the </a:t>
            </a:r>
            <a:r>
              <a:rPr lang="en-US" dirty="0" smtClean="0">
                <a:latin typeface="Times New Roman" charset="0"/>
              </a:rPr>
              <a:t>October 29, </a:t>
            </a:r>
            <a:r>
              <a:rPr lang="en-US" dirty="0">
                <a:latin typeface="Times New Roman" charset="0"/>
              </a:rPr>
              <a:t>2014 IEEE </a:t>
            </a:r>
            <a:r>
              <a:rPr lang="en-US" dirty="0" smtClean="0">
                <a:latin typeface="Times New Roman" charset="0"/>
              </a:rPr>
              <a:t>802.11 Coexistence Lessons Learned teleconference</a:t>
            </a:r>
            <a:r>
              <a:rPr lang="en-US" dirty="0">
                <a:latin typeface="Times New Roman" charset="0"/>
              </a:rPr>
              <a:t>.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>
                <a:latin typeface="Times New Roman" charset="0"/>
              </a:rPr>
              <a:t>Agenda</a:t>
            </a:r>
          </a:p>
        </p:txBody>
      </p:sp>
      <p:sp>
        <p:nvSpPr>
          <p:cNvPr id="31746" name="Content Placeholder 2"/>
          <p:cNvSpPr>
            <a:spLocks noGrp="1"/>
          </p:cNvSpPr>
          <p:nvPr>
            <p:ph idx="1"/>
          </p:nvPr>
        </p:nvSpPr>
        <p:spPr>
          <a:xfrm>
            <a:off x="685800" y="1752600"/>
            <a:ext cx="7772400" cy="4648200"/>
          </a:xfrm>
        </p:spPr>
        <p:txBody>
          <a:bodyPr/>
          <a:lstStyle/>
          <a:p>
            <a:pPr eaLnBrk="1" hangingPunct="1"/>
            <a:r>
              <a:rPr lang="en-US" dirty="0">
                <a:latin typeface="Times New Roman" charset="0"/>
              </a:rPr>
              <a:t>Assign a recording secretary</a:t>
            </a:r>
            <a:endParaRPr lang="en-US" sz="2000" dirty="0">
              <a:latin typeface="Times New Roman" charset="0"/>
            </a:endParaRPr>
          </a:p>
          <a:p>
            <a:pPr eaLnBrk="1" hangingPunct="1"/>
            <a:r>
              <a:rPr lang="en-US" dirty="0">
                <a:latin typeface="Times New Roman" charset="0"/>
              </a:rPr>
              <a:t>Administrative items </a:t>
            </a:r>
            <a:endParaRPr lang="en-US" dirty="0" smtClean="0">
              <a:latin typeface="Times New Roman" charset="0"/>
            </a:endParaRPr>
          </a:p>
          <a:p>
            <a:pPr eaLnBrk="1" hangingPunct="1"/>
            <a:r>
              <a:rPr lang="en-US" dirty="0" smtClean="0">
                <a:latin typeface="Times New Roman" charset="0"/>
              </a:rPr>
              <a:t>Open items</a:t>
            </a:r>
          </a:p>
          <a:p>
            <a:pPr lvl="1" eaLnBrk="1" hangingPunct="1"/>
            <a:r>
              <a:rPr lang="en-US" dirty="0" smtClean="0">
                <a:latin typeface="Times New Roman" charset="0"/>
              </a:rPr>
              <a:t>802.11 input to IEEE 802 Liaison Letter to 3GPP</a:t>
            </a:r>
          </a:p>
          <a:p>
            <a:pPr eaLnBrk="1" hangingPunct="1"/>
            <a:r>
              <a:rPr lang="en-US" dirty="0" smtClean="0">
                <a:latin typeface="Times New Roman" charset="0"/>
              </a:rPr>
              <a:t>AOB</a:t>
            </a:r>
            <a:endParaRPr lang="en-US" dirty="0">
              <a:latin typeface="Times New Roman" charset="0"/>
            </a:endParaRPr>
          </a:p>
        </p:txBody>
      </p:sp>
      <p:sp>
        <p:nvSpPr>
          <p:cNvPr id="512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6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>
                <a:latin typeface="Times New Roman" charset="0"/>
              </a:rPr>
              <a:t>Administrative Items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>
          <a:xfrm>
            <a:off x="685800" y="1600200"/>
            <a:ext cx="7772400" cy="4495800"/>
          </a:xfrm>
        </p:spPr>
        <p:txBody>
          <a:bodyPr/>
          <a:lstStyle/>
          <a:p>
            <a:pPr eaLnBrk="1" hangingPunct="1">
              <a:defRPr/>
            </a:pPr>
            <a:r>
              <a:rPr lang="en-US" sz="2000" dirty="0" smtClean="0">
                <a:ea typeface="+mn-ea"/>
                <a:cs typeface="+mn-cs"/>
              </a:rPr>
              <a:t>Required notices</a:t>
            </a:r>
          </a:p>
          <a:p>
            <a:pPr lvl="1">
              <a:defRPr/>
            </a:pPr>
            <a:r>
              <a:rPr lang="en-US" sz="1800" kern="1600" spc="-100" dirty="0" smtClean="0"/>
              <a:t>Affiliation FAQ - </a:t>
            </a:r>
            <a:r>
              <a:rPr lang="en-US" sz="1800" u="sng" kern="1600" spc="-100" dirty="0" smtClean="0">
                <a:hlinkClick r:id="rId2"/>
              </a:rPr>
              <a:t>http://standards.ieee.org/faqs/affiliationFAQ.html</a:t>
            </a:r>
            <a:endParaRPr lang="en-US" sz="1800" kern="1600" spc="-100" dirty="0" smtClean="0"/>
          </a:p>
          <a:p>
            <a:pPr lvl="1">
              <a:defRPr/>
            </a:pPr>
            <a:r>
              <a:rPr lang="en-US" sz="1800" kern="1600" spc="-100" dirty="0" smtClean="0"/>
              <a:t>Anti-Trust FAQ - </a:t>
            </a:r>
            <a:r>
              <a:rPr lang="en-US" sz="1800" u="sng" kern="1600" spc="-100" dirty="0" smtClean="0">
                <a:hlinkClick r:id="rId3"/>
              </a:rPr>
              <a:t>http://standards.ieee.org/resources/antitrust-guidelines.pdf</a:t>
            </a:r>
            <a:endParaRPr lang="en-US" sz="1800" kern="1600" spc="-100" dirty="0" smtClean="0"/>
          </a:p>
          <a:p>
            <a:pPr lvl="1">
              <a:defRPr/>
            </a:pPr>
            <a:r>
              <a:rPr lang="en-US" sz="1800" kern="1600" spc="-100" dirty="0" smtClean="0"/>
              <a:t>Ethics - </a:t>
            </a:r>
            <a:r>
              <a:rPr lang="en-US" sz="1800" u="sng" kern="1600" spc="-100" dirty="0" smtClean="0">
                <a:hlinkClick r:id="rId4"/>
              </a:rPr>
              <a:t>http://www.ieee.org/portal/cms_docs/about/CoE_poster.pdf</a:t>
            </a:r>
            <a:endParaRPr lang="en-US" sz="1800" kern="1600" spc="-100" dirty="0" smtClean="0"/>
          </a:p>
          <a:p>
            <a:pPr lvl="1">
              <a:defRPr/>
            </a:pPr>
            <a:r>
              <a:rPr lang="en-US" sz="1800" kern="1600" spc="-100" dirty="0" smtClean="0"/>
              <a:t>IEEE 802.11 Working Group Policies and Procedures - </a:t>
            </a:r>
            <a:r>
              <a:rPr lang="en-US" sz="1800" u="sng" kern="1600" spc="-100" dirty="0" smtClean="0">
                <a:hlinkClick r:id="rId5"/>
              </a:rPr>
              <a:t>https://mentor.ieee.org/802.11/public-file/07/11-07-0360-04-0000-802-11-policies-and-procedures.doc</a:t>
            </a:r>
            <a:endParaRPr lang="en-US" sz="1800" b="1" spc="-100" dirty="0" smtClean="0"/>
          </a:p>
          <a:p>
            <a:pPr eaLnBrk="1" hangingPunct="1">
              <a:defRPr/>
            </a:pPr>
            <a:r>
              <a:rPr lang="en-US" sz="2000" dirty="0" smtClean="0">
                <a:ea typeface="+mn-ea"/>
                <a:cs typeface="+mn-cs"/>
              </a:rPr>
              <a:t>Chair and Secretary</a:t>
            </a:r>
          </a:p>
          <a:p>
            <a:pPr lvl="1" eaLnBrk="1" hangingPunct="1">
              <a:defRPr/>
            </a:pPr>
            <a:r>
              <a:rPr lang="en-US" sz="1800" dirty="0" smtClean="0"/>
              <a:t>Chair is Peter Ecclesine (Cisco Systems)</a:t>
            </a:r>
          </a:p>
          <a:p>
            <a:pPr lvl="1" eaLnBrk="1" hangingPunct="1">
              <a:defRPr/>
            </a:pPr>
            <a:r>
              <a:rPr lang="en-US" sz="1800" dirty="0" smtClean="0"/>
              <a:t>Peter will act as Recording Secretary</a:t>
            </a:r>
          </a:p>
          <a:p>
            <a:pPr eaLnBrk="1" hangingPunct="1">
              <a:defRPr/>
            </a:pPr>
            <a:r>
              <a:rPr lang="en-US" sz="2000" dirty="0" smtClean="0">
                <a:ea typeface="+mn-ea"/>
                <a:cs typeface="+mn-cs"/>
              </a:rPr>
              <a:t>Please send an email to the address below to have your attendance recorded</a:t>
            </a:r>
          </a:p>
          <a:p>
            <a:pPr lvl="1" eaLnBrk="1" hangingPunct="1">
              <a:defRPr/>
            </a:pPr>
            <a:r>
              <a:rPr lang="en-US" sz="1600" dirty="0" smtClean="0">
                <a:hlinkClick r:id="rId6"/>
              </a:rPr>
              <a:t>pecclesi@cisco.com</a:t>
            </a:r>
            <a:r>
              <a:rPr lang="en-US" sz="1600" dirty="0" smtClean="0"/>
              <a:t> </a:t>
            </a:r>
          </a:p>
        </p:txBody>
      </p:sp>
      <p:sp>
        <p:nvSpPr>
          <p:cNvPr id="615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1" name="Rectangle 2"/>
          <p:cNvSpPr>
            <a:spLocks noGrp="1" noChangeArrowheads="1"/>
          </p:cNvSpPr>
          <p:nvPr>
            <p:ph type="title"/>
          </p:nvPr>
        </p:nvSpPr>
        <p:spPr>
          <a:xfrm>
            <a:off x="365125" y="609600"/>
            <a:ext cx="8458200" cy="990600"/>
          </a:xfrm>
        </p:spPr>
        <p:txBody>
          <a:bodyPr/>
          <a:lstStyle/>
          <a:p>
            <a:r>
              <a:rPr lang="en-US" sz="3600" dirty="0">
                <a:latin typeface="Times New Roman" charset="0"/>
              </a:rPr>
              <a:t>Other Guidelines for IEEE WG Meetings</a:t>
            </a:r>
          </a:p>
        </p:txBody>
      </p:sp>
      <p:sp>
        <p:nvSpPr>
          <p:cNvPr id="35842" name="Rectangle 3"/>
          <p:cNvSpPr>
            <a:spLocks noChangeArrowheads="1"/>
          </p:cNvSpPr>
          <p:nvPr/>
        </p:nvSpPr>
        <p:spPr bwMode="auto">
          <a:xfrm>
            <a:off x="533400" y="228600"/>
            <a:ext cx="8229600" cy="762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/>
          <a:p>
            <a:pPr algn="ctr" eaLnBrk="0" hangingPunct="0"/>
            <a:endParaRPr lang="en-GB" b="1" u="sng">
              <a:solidFill>
                <a:srgbClr val="000099"/>
              </a:solidFill>
              <a:latin typeface="Helvetica" charset="0"/>
            </a:endParaRPr>
          </a:p>
        </p:txBody>
      </p:sp>
      <p:sp>
        <p:nvSpPr>
          <p:cNvPr id="35843" name="Rectangle 4"/>
          <p:cNvSpPr>
            <a:spLocks noChangeArrowheads="1"/>
          </p:cNvSpPr>
          <p:nvPr/>
        </p:nvSpPr>
        <p:spPr bwMode="auto">
          <a:xfrm>
            <a:off x="457200" y="1371600"/>
            <a:ext cx="8229600" cy="434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marL="230188" indent="-230188" eaLnBrk="0" hangingPunct="0">
              <a:lnSpc>
                <a:spcPct val="80000"/>
              </a:lnSpc>
              <a:spcBef>
                <a:spcPct val="20000"/>
              </a:spcBef>
              <a:buClr>
                <a:srgbClr val="CC3300"/>
              </a:buClr>
              <a:buSzPct val="50000"/>
              <a:buFont typeface="Monotype Sorts" charset="0"/>
              <a:buChar char="l"/>
            </a:pPr>
            <a:endParaRPr lang="en-US" sz="700" u="sng" dirty="0" smtClean="0">
              <a:solidFill>
                <a:srgbClr val="FF0000"/>
              </a:solidFill>
              <a:latin typeface="Arial" charset="0"/>
            </a:endParaRP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q"/>
            </a:pPr>
            <a:r>
              <a:rPr lang="en-US" sz="1800" b="1" dirty="0">
                <a:solidFill>
                  <a:srgbClr val="000099"/>
                </a:solidFill>
                <a:latin typeface="Arial" charset="0"/>
              </a:rPr>
              <a:t>All IEEE-SA standards meetings shall be conducted in compliance with all </a:t>
            </a:r>
            <a:r>
              <a:rPr lang="en-US" sz="1800" b="1" dirty="0" smtClean="0">
                <a:solidFill>
                  <a:srgbClr val="000099"/>
                </a:solidFill>
                <a:latin typeface="Arial" charset="0"/>
              </a:rPr>
              <a:t>applicable </a:t>
            </a:r>
            <a:r>
              <a:rPr lang="en-US" sz="1800" b="1" dirty="0">
                <a:solidFill>
                  <a:srgbClr val="000099"/>
                </a:solidFill>
                <a:latin typeface="Arial" charset="0"/>
              </a:rPr>
              <a:t>laws, including antitrust and competition laws.</a:t>
            </a: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Don’t discuss the interpretation, validity, or essentiality of patents/patent claims. </a:t>
            </a: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Don’t discuss specific license rates, terms, or conditions.</a:t>
            </a:r>
          </a:p>
          <a:p>
            <a:pPr marL="742950" lvl="1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400" b="1" dirty="0" smtClean="0">
                <a:solidFill>
                  <a:srgbClr val="000099"/>
                </a:solidFill>
                <a:latin typeface="Arial" charset="0"/>
              </a:rPr>
              <a:t>Relative </a:t>
            </a:r>
            <a:r>
              <a:rPr lang="en-US" sz="1400" b="1" dirty="0">
                <a:solidFill>
                  <a:srgbClr val="000099"/>
                </a:solidFill>
                <a:latin typeface="Arial" charset="0"/>
              </a:rPr>
              <a:t>costs, including licensing costs of essential patent claims, of different technical approaches </a:t>
            </a:r>
            <a:r>
              <a:rPr lang="en-US" sz="1400" b="1" dirty="0" smtClean="0">
                <a:solidFill>
                  <a:srgbClr val="000099"/>
                </a:solidFill>
                <a:latin typeface="Arial" charset="0"/>
              </a:rPr>
              <a:t>may </a:t>
            </a:r>
            <a:r>
              <a:rPr lang="en-US" sz="1400" b="1" dirty="0">
                <a:solidFill>
                  <a:srgbClr val="000099"/>
                </a:solidFill>
                <a:latin typeface="Arial" charset="0"/>
              </a:rPr>
              <a:t>be discussed in standards development meetings. </a:t>
            </a:r>
          </a:p>
          <a:p>
            <a:pPr marL="1200150" lvl="2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400" b="1" dirty="0" smtClean="0">
                <a:solidFill>
                  <a:srgbClr val="000099"/>
                </a:solidFill>
                <a:latin typeface="Arial" charset="0"/>
              </a:rPr>
              <a:t>Technical </a:t>
            </a:r>
            <a:r>
              <a:rPr lang="en-US" sz="1400" b="1" dirty="0">
                <a:solidFill>
                  <a:srgbClr val="000099"/>
                </a:solidFill>
                <a:latin typeface="Arial" charset="0"/>
              </a:rPr>
              <a:t>considerations remain primary focus</a:t>
            </a: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Don’t </a:t>
            </a:r>
            <a:r>
              <a:rPr lang="en-US" sz="1600" b="1" dirty="0">
                <a:solidFill>
                  <a:srgbClr val="000099"/>
                </a:solidFill>
                <a:latin typeface="Arial" charset="0"/>
              </a:rPr>
              <a:t>discuss or engage in the fixing of product prices, allocation of customers, </a:t>
            </a: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or </a:t>
            </a:r>
            <a:r>
              <a:rPr lang="en-US" sz="1600" b="1" dirty="0">
                <a:solidFill>
                  <a:srgbClr val="000099"/>
                </a:solidFill>
                <a:latin typeface="Arial" charset="0"/>
              </a:rPr>
              <a:t>division of sales markets.</a:t>
            </a: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Don’t </a:t>
            </a:r>
            <a:r>
              <a:rPr lang="en-US" sz="1600" b="1" dirty="0">
                <a:solidFill>
                  <a:srgbClr val="000099"/>
                </a:solidFill>
                <a:latin typeface="Arial" charset="0"/>
              </a:rPr>
              <a:t>discuss the status or substance of ongoing or threatened litigation.</a:t>
            </a:r>
          </a:p>
          <a:p>
            <a:pPr marL="285750" indent="-285750" eaLnBrk="0" hangingPunct="0">
              <a:lnSpc>
                <a:spcPct val="80000"/>
              </a:lnSpc>
              <a:spcBef>
                <a:spcPts val="400"/>
              </a:spcBef>
              <a:spcAft>
                <a:spcPts val="600"/>
              </a:spcAft>
              <a:buClr>
                <a:srgbClr val="CC3300"/>
              </a:buClr>
              <a:buSzPct val="50000"/>
              <a:buFont typeface="Wingdings" panose="05000000000000000000" pitchFamily="2" charset="2"/>
              <a:buChar char="§"/>
            </a:pPr>
            <a:r>
              <a:rPr lang="en-US" sz="1600" b="1" dirty="0" smtClean="0">
                <a:solidFill>
                  <a:srgbClr val="000099"/>
                </a:solidFill>
                <a:latin typeface="Arial" charset="0"/>
              </a:rPr>
              <a:t>Don’t </a:t>
            </a:r>
            <a:r>
              <a:rPr lang="en-US" sz="1600" b="1" dirty="0">
                <a:solidFill>
                  <a:srgbClr val="000099"/>
                </a:solidFill>
                <a:latin typeface="Arial" charset="0"/>
              </a:rPr>
              <a:t>be silent if inappropriate topics are discussed… do formally object.</a:t>
            </a:r>
          </a:p>
          <a:p>
            <a:pPr algn="ctr" eaLnBrk="0" hangingPunct="0">
              <a:lnSpc>
                <a:spcPct val="80000"/>
              </a:lnSpc>
              <a:spcBef>
                <a:spcPts val="400"/>
              </a:spcBef>
              <a:spcAft>
                <a:spcPts val="600"/>
              </a:spcAft>
              <a:buClr>
                <a:srgbClr val="CC3300"/>
              </a:buClr>
              <a:buSzPct val="50000"/>
            </a:pPr>
            <a:r>
              <a:rPr lang="en-US" sz="1800" b="1" dirty="0">
                <a:solidFill>
                  <a:srgbClr val="000099"/>
                </a:solidFill>
                <a:latin typeface="Arial" charset="0"/>
              </a:rPr>
              <a:t>--------------------------------------------------------------- </a:t>
            </a:r>
          </a:p>
          <a:p>
            <a:pPr algn="ctr" eaLnBrk="0" hangingPunct="0">
              <a:lnSpc>
                <a:spcPct val="80000"/>
              </a:lnSpc>
              <a:spcBef>
                <a:spcPts val="400"/>
              </a:spcBef>
              <a:spcAft>
                <a:spcPct val="40000"/>
              </a:spcAft>
              <a:buClr>
                <a:srgbClr val="CC3300"/>
              </a:buClr>
              <a:buSzPct val="50000"/>
            </a:pPr>
            <a:r>
              <a:rPr lang="en-US" b="1" dirty="0">
                <a:solidFill>
                  <a:srgbClr val="000099"/>
                </a:solidFill>
                <a:latin typeface="Arial" charset="0"/>
              </a:rPr>
              <a:t>If you have questions, contact the IEEE-SA Standards Board Patent Committee Administrator at </a:t>
            </a:r>
            <a:r>
              <a:rPr lang="en-US" b="1" dirty="0" smtClean="0">
                <a:solidFill>
                  <a:srgbClr val="000099"/>
                </a:solidFill>
                <a:latin typeface="Arial" charset="0"/>
              </a:rPr>
              <a:t>patcom@ieee.org </a:t>
            </a:r>
            <a:r>
              <a:rPr lang="en-US" b="1" dirty="0">
                <a:solidFill>
                  <a:srgbClr val="000099"/>
                </a:solidFill>
                <a:latin typeface="Arial" charset="0"/>
              </a:rPr>
              <a:t>or visit http://standards.ieee.org/about/sasb/patcom/index.html </a:t>
            </a:r>
          </a:p>
          <a:p>
            <a:pPr algn="ctr" eaLnBrk="0" hangingPunct="0">
              <a:lnSpc>
                <a:spcPct val="80000"/>
              </a:lnSpc>
              <a:spcBef>
                <a:spcPct val="20000"/>
              </a:spcBef>
              <a:spcAft>
                <a:spcPct val="40000"/>
              </a:spcAft>
              <a:buClr>
                <a:srgbClr val="CC3300"/>
              </a:buClr>
              <a:buSzPct val="50000"/>
            </a:pPr>
            <a:r>
              <a:rPr lang="en-US" b="1" dirty="0">
                <a:solidFill>
                  <a:srgbClr val="000099"/>
                </a:solidFill>
                <a:latin typeface="Arial" charset="0"/>
              </a:rPr>
              <a:t>See IEEE-SA Standards Board Operations Manual, clause 5.3.10 and “Promoting Competition and Innovation: </a:t>
            </a:r>
            <a:r>
              <a:rPr lang="en-US" b="1" dirty="0" smtClean="0">
                <a:solidFill>
                  <a:srgbClr val="000099"/>
                </a:solidFill>
                <a:latin typeface="Arial" charset="0"/>
              </a:rPr>
              <a:t>What </a:t>
            </a:r>
            <a:r>
              <a:rPr lang="en-US" b="1" dirty="0">
                <a:solidFill>
                  <a:srgbClr val="000099"/>
                </a:solidFill>
                <a:latin typeface="Arial" charset="0"/>
              </a:rPr>
              <a:t>You Need to Know about the IEEE Standards Association's Antitrust and Competition Policy” for </a:t>
            </a:r>
            <a:r>
              <a:rPr lang="en-US" b="1" dirty="0" smtClean="0">
                <a:solidFill>
                  <a:srgbClr val="000099"/>
                </a:solidFill>
                <a:latin typeface="Arial" charset="0"/>
              </a:rPr>
              <a:t>more </a:t>
            </a:r>
            <a:r>
              <a:rPr lang="en-US" b="1" dirty="0">
                <a:solidFill>
                  <a:srgbClr val="000099"/>
                </a:solidFill>
                <a:latin typeface="Arial" charset="0"/>
              </a:rPr>
              <a:t>details.</a:t>
            </a:r>
          </a:p>
          <a:p>
            <a:pPr algn="ctr" eaLnBrk="0" hangingPunct="0">
              <a:lnSpc>
                <a:spcPct val="80000"/>
              </a:lnSpc>
              <a:spcBef>
                <a:spcPct val="20000"/>
              </a:spcBef>
              <a:spcAft>
                <a:spcPct val="40000"/>
              </a:spcAft>
              <a:buClr>
                <a:srgbClr val="CC3300"/>
              </a:buClr>
              <a:buSzPct val="50000"/>
            </a:pPr>
            <a:r>
              <a:rPr lang="en-US" b="1" dirty="0">
                <a:solidFill>
                  <a:srgbClr val="000099"/>
                </a:solidFill>
                <a:latin typeface="Arial" charset="0"/>
              </a:rPr>
              <a:t>This slide set is available </a:t>
            </a:r>
            <a:r>
              <a:rPr lang="en-US" b="1" dirty="0" smtClean="0">
                <a:solidFill>
                  <a:srgbClr val="000099"/>
                </a:solidFill>
                <a:latin typeface="Arial" charset="0"/>
              </a:rPr>
              <a:t>at </a:t>
            </a:r>
            <a:r>
              <a:rPr lang="en-US" b="1" dirty="0">
                <a:solidFill>
                  <a:srgbClr val="000099"/>
                </a:solidFill>
                <a:latin typeface="Arial" charset="0"/>
              </a:rPr>
              <a:t>https://development.standards.ieee.org/myproject/Public/mytools/mob/slideset.ppt</a:t>
            </a:r>
            <a:endParaRPr lang="en-US" sz="1000" b="1" dirty="0">
              <a:solidFill>
                <a:srgbClr val="000099"/>
              </a:solidFill>
              <a:latin typeface="Arial" charset="0"/>
            </a:endParaRPr>
          </a:p>
        </p:txBody>
      </p:sp>
      <p:sp>
        <p:nvSpPr>
          <p:cNvPr id="7175" name="Footer Placeholder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8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 smtClean="0">
                <a:latin typeface="Times New Roman" charset="0"/>
              </a:rPr>
              <a:t>Introduction</a:t>
            </a:r>
            <a:endParaRPr lang="en-US" sz="4000" dirty="0">
              <a:solidFill>
                <a:srgbClr val="FF0000"/>
              </a:solidFill>
              <a:latin typeface="Times New Roman" charset="0"/>
            </a:endParaRPr>
          </a:p>
        </p:txBody>
      </p:sp>
      <p:sp>
        <p:nvSpPr>
          <p:cNvPr id="37890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419600"/>
          </a:xfrm>
        </p:spPr>
        <p:txBody>
          <a:bodyPr/>
          <a:lstStyle/>
          <a:p>
            <a:pPr eaLnBrk="1" hangingPunct="1"/>
            <a:r>
              <a:rPr lang="en-US" sz="2000" dirty="0">
                <a:latin typeface="Times New Roman" charset="0"/>
              </a:rPr>
              <a:t>Purpose</a:t>
            </a:r>
          </a:p>
          <a:p>
            <a:pPr lvl="1" eaLnBrk="1" hangingPunct="1"/>
            <a:r>
              <a:rPr lang="en-US" sz="1800" dirty="0">
                <a:latin typeface="Times New Roman" charset="0"/>
              </a:rPr>
              <a:t>Improve the working relationship between </a:t>
            </a:r>
            <a:r>
              <a:rPr lang="en-US" sz="1800" dirty="0" smtClean="0">
                <a:latin typeface="Times New Roman" charset="0"/>
              </a:rPr>
              <a:t>3GPP and IEEE 802</a:t>
            </a:r>
            <a:endParaRPr lang="en-US" sz="1800" dirty="0">
              <a:latin typeface="Times New Roman" charset="0"/>
            </a:endParaRPr>
          </a:p>
          <a:p>
            <a:pPr eaLnBrk="1" hangingPunct="1"/>
            <a:r>
              <a:rPr lang="en-US" sz="2000" dirty="0" smtClean="0">
                <a:latin typeface="Times New Roman" charset="0"/>
              </a:rPr>
              <a:t>Scope</a:t>
            </a:r>
            <a:endParaRPr lang="en-US" sz="2000" dirty="0">
              <a:latin typeface="Times New Roman" charset="0"/>
            </a:endParaRPr>
          </a:p>
          <a:p>
            <a:pPr lvl="1" eaLnBrk="1" hangingPunct="1"/>
            <a:r>
              <a:rPr lang="en-US" sz="1800" dirty="0">
                <a:latin typeface="Times New Roman" charset="0"/>
              </a:rPr>
              <a:t>The group will </a:t>
            </a:r>
            <a:r>
              <a:rPr lang="en-US" sz="1800" dirty="0" smtClean="0">
                <a:latin typeface="Times New Roman" charset="0"/>
              </a:rPr>
              <a:t>produce a slide or two on 802.11 coexistence lessons learned</a:t>
            </a:r>
            <a:endParaRPr lang="en-US" sz="1800" dirty="0">
              <a:latin typeface="Times New Roman" charset="0"/>
            </a:endParaRPr>
          </a:p>
          <a:p>
            <a:pPr eaLnBrk="1" hangingPunct="1"/>
            <a:r>
              <a:rPr lang="en-US" sz="2200" dirty="0" smtClean="0">
                <a:latin typeface="Times New Roman" charset="0"/>
              </a:rPr>
              <a:t>Outputs </a:t>
            </a:r>
            <a:r>
              <a:rPr lang="en-US" sz="2200" dirty="0">
                <a:latin typeface="Times New Roman" charset="0"/>
              </a:rPr>
              <a:t>from this group must go through 802.18</a:t>
            </a:r>
          </a:p>
        </p:txBody>
      </p:sp>
      <p:sp>
        <p:nvSpPr>
          <p:cNvPr id="9222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quarter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LAA in 5 GHz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Starting point is </a:t>
            </a:r>
            <a:r>
              <a:rPr lang="en-US" dirty="0"/>
              <a:t>slides 14 and 17</a:t>
            </a:r>
          </a:p>
          <a:p>
            <a:r>
              <a:rPr lang="en-US" dirty="0"/>
              <a:t> </a:t>
            </a:r>
            <a:r>
              <a:rPr lang="en-US" u="sng" dirty="0" smtClean="0">
                <a:hlinkClick r:id="rId2"/>
              </a:rPr>
              <a:t>https</a:t>
            </a:r>
            <a:r>
              <a:rPr lang="en-US" u="sng" dirty="0">
                <a:hlinkClick r:id="rId2"/>
              </a:rPr>
              <a:t>://mentor.ieee.org/802.19/dcn/14/19-14-0068-04-0000-coexistence-lessons-learned-contribution.ppt</a:t>
            </a:r>
            <a:r>
              <a:rPr lang="en-US" dirty="0"/>
              <a:t> </a:t>
            </a:r>
          </a:p>
          <a:p>
            <a:endParaRPr lang="en-US" dirty="0" smtClean="0"/>
          </a:p>
          <a:p>
            <a:r>
              <a:rPr lang="en-US" dirty="0" smtClean="0"/>
              <a:t>Besides the 3GPP liaison, what should IEEE 802 do?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October 2014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Peter Ecclesine, Cisco Systems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48638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685800" y="762000"/>
            <a:ext cx="7772400" cy="762000"/>
          </a:xfrm>
        </p:spPr>
        <p:txBody>
          <a:bodyPr/>
          <a:lstStyle/>
          <a:p>
            <a:r>
              <a:rPr lang="en-US" altLang="en-US" sz="2800" dirty="0" smtClean="0"/>
              <a:t>IEEE 802 wants to work with 3GPP to achieve consensus on Wi-Fi/LAA sharing</a:t>
            </a:r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>
          <a:xfrm>
            <a:off x="228600" y="1828800"/>
            <a:ext cx="8686800" cy="4572000"/>
          </a:xfrm>
        </p:spPr>
        <p:txBody>
          <a:bodyPr/>
          <a:lstStyle/>
          <a:p>
            <a:r>
              <a:rPr lang="en-US" altLang="en-US" sz="2000" dirty="0" smtClean="0"/>
              <a:t>IEEE would like the opportunity to review the 3GPP coexistence simulation studies and provide feedback</a:t>
            </a:r>
          </a:p>
          <a:p>
            <a:r>
              <a:rPr lang="en-US" altLang="en-US" sz="2000" dirty="0" smtClean="0"/>
              <a:t>IEEE 802 would also like to review a range of documents throughout the period of the study item</a:t>
            </a:r>
          </a:p>
          <a:p>
            <a:r>
              <a:rPr lang="en-US" altLang="en-US" sz="2000" dirty="0" smtClean="0"/>
              <a:t>Examples of information 802 is interested in reviewing include,</a:t>
            </a:r>
          </a:p>
          <a:p>
            <a:pPr lvl="1"/>
            <a:r>
              <a:rPr lang="en-US" altLang="en-US" sz="1800" dirty="0" smtClean="0"/>
              <a:t>The SI schedule as it develops</a:t>
            </a:r>
          </a:p>
          <a:p>
            <a:pPr lvl="1"/>
            <a:r>
              <a:rPr lang="en-US" altLang="en-US" sz="1800" dirty="0" smtClean="0"/>
              <a:t>Details of the fairness criteria </a:t>
            </a:r>
          </a:p>
          <a:p>
            <a:pPr lvl="1"/>
            <a:r>
              <a:rPr lang="en-US" altLang="en-US" sz="1800" dirty="0" smtClean="0"/>
              <a:t>The simulation scenarios</a:t>
            </a:r>
          </a:p>
          <a:p>
            <a:pPr lvl="1"/>
            <a:r>
              <a:rPr lang="en-US" altLang="en-US" sz="1800" dirty="0" smtClean="0"/>
              <a:t>The LBT related parameters</a:t>
            </a:r>
          </a:p>
          <a:p>
            <a:pPr lvl="1"/>
            <a:r>
              <a:rPr lang="en-US" altLang="en-US" sz="1800" dirty="0" smtClean="0"/>
              <a:t>The simulation methodology</a:t>
            </a:r>
          </a:p>
          <a:p>
            <a:r>
              <a:rPr lang="en-US" altLang="en-US" sz="2000" dirty="0"/>
              <a:t>O</a:t>
            </a:r>
            <a:r>
              <a:rPr lang="en-US" altLang="en-US" sz="2000" dirty="0" smtClean="0"/>
              <a:t>ur </a:t>
            </a:r>
            <a:r>
              <a:rPr lang="en-US" altLang="en-US" sz="2000" dirty="0" smtClean="0"/>
              <a:t>goal is for IEEE 802 and 3GPP to build towards a consensus on the best way for LAA to fairly share the same spectrum </a:t>
            </a:r>
            <a:r>
              <a:rPr lang="en-US" altLang="en-US" sz="2000" dirty="0" smtClean="0"/>
              <a:t>with 802.11 systems</a:t>
            </a:r>
            <a:endParaRPr lang="en-US" altLang="en-US" sz="2000" dirty="0" smtClean="0"/>
          </a:p>
          <a:p>
            <a:pPr lvl="1"/>
            <a:endParaRPr lang="en-US" altLang="en-US" sz="1800" dirty="0" smtClean="0"/>
          </a:p>
          <a:p>
            <a:pPr lvl="1"/>
            <a:endParaRPr lang="en-US" altLang="en-US" sz="1800" dirty="0" smtClean="0"/>
          </a:p>
          <a:p>
            <a:endParaRPr lang="en-US" altLang="en-US" sz="2000" dirty="0" smtClean="0"/>
          </a:p>
        </p:txBody>
      </p:sp>
      <p:sp>
        <p:nvSpPr>
          <p:cNvPr id="17412" name="Date Placeholder 3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smtClean="0"/>
              <a:t>October 2014</a:t>
            </a:r>
          </a:p>
        </p:txBody>
      </p:sp>
      <p:sp>
        <p:nvSpPr>
          <p:cNvPr id="17413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 smtClean="0"/>
              <a:t>Steve Shellhammer, Qualcomm</a:t>
            </a:r>
          </a:p>
        </p:txBody>
      </p:sp>
      <p:sp>
        <p:nvSpPr>
          <p:cNvPr id="17414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/>
              <a:t>Slide </a:t>
            </a:r>
            <a:fld id="{8EB22041-E55B-47BE-99F8-B7C7CB5BC313}" type="slidenum">
              <a:rPr lang="en-US" altLang="en-US" sz="1200" b="0"/>
              <a:pPr>
                <a:spcBef>
                  <a:spcPct val="0"/>
                </a:spcBef>
                <a:buFontTx/>
                <a:buNone/>
              </a:pPr>
              <a:t>8</a:t>
            </a:fld>
            <a:endParaRPr lang="en-US" altLang="en-US" sz="1200" b="0"/>
          </a:p>
        </p:txBody>
      </p:sp>
    </p:spTree>
    <p:extLst>
      <p:ext uri="{BB962C8B-B14F-4D97-AF65-F5344CB8AC3E}">
        <p14:creationId xmlns:p14="http://schemas.microsoft.com/office/powerpoint/2010/main" val="2445748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/>
          </p:nvPr>
        </p:nvSpPr>
        <p:spPr>
          <a:xfrm>
            <a:off x="685800" y="685800"/>
            <a:ext cx="7772400" cy="685800"/>
          </a:xfrm>
        </p:spPr>
        <p:txBody>
          <a:bodyPr/>
          <a:lstStyle/>
          <a:p>
            <a:r>
              <a:rPr lang="en-US" altLang="en-US" smtClean="0"/>
              <a:t>IEEE 802.11 Coexistence Lessons Learned</a:t>
            </a:r>
          </a:p>
        </p:txBody>
      </p:sp>
      <p:sp>
        <p:nvSpPr>
          <p:cNvPr id="19459" name="Content Placeholder 2"/>
          <p:cNvSpPr>
            <a:spLocks noGrp="1"/>
          </p:cNvSpPr>
          <p:nvPr>
            <p:ph idx="1"/>
          </p:nvPr>
        </p:nvSpPr>
        <p:spPr>
          <a:xfrm>
            <a:off x="381000" y="1600200"/>
            <a:ext cx="8305800" cy="4495800"/>
          </a:xfrm>
        </p:spPr>
        <p:txBody>
          <a:bodyPr/>
          <a:lstStyle/>
          <a:p>
            <a:r>
              <a:rPr lang="en-US" altLang="en-US" dirty="0" smtClean="0"/>
              <a:t>CSMA/CA works in ISM bands (such as 2.4 and 5.8 GHz band) where there is uncontrolled energy in the band</a:t>
            </a:r>
          </a:p>
          <a:p>
            <a:r>
              <a:rPr lang="en-US" altLang="en-US" dirty="0" smtClean="0"/>
              <a:t>IEEE 802.11 </a:t>
            </a:r>
            <a:r>
              <a:rPr lang="en-US" altLang="en-US" dirty="0" smtClean="0"/>
              <a:t>attempted </a:t>
            </a:r>
            <a:r>
              <a:rPr lang="en-US" altLang="en-US" dirty="0" smtClean="0"/>
              <a:t>to use TDMA-type systems (PCF and HCCA), and they have failed in the marketplace for a variety of reasons</a:t>
            </a:r>
          </a:p>
          <a:p>
            <a:pPr lvl="1"/>
            <a:r>
              <a:rPr lang="en-US" altLang="en-US" dirty="0"/>
              <a:t>It is impractical to coordinate access between low-cost independent systems, particularly for mobile devices moving across networks</a:t>
            </a:r>
          </a:p>
          <a:p>
            <a:pPr lvl="1"/>
            <a:r>
              <a:rPr lang="en-US" altLang="en-US" dirty="0"/>
              <a:t>The performance provided by CSMA/CA has proven to be good enough for the vast majority of use cases</a:t>
            </a:r>
          </a:p>
          <a:p>
            <a:r>
              <a:rPr lang="en-US" altLang="en-US" dirty="0" smtClean="0"/>
              <a:t>Licensed-exempt wireless systems cannot rely on the guaranteed reception of radio management </a:t>
            </a:r>
            <a:r>
              <a:rPr lang="en-US" altLang="en-US" dirty="0"/>
              <a:t>and control </a:t>
            </a:r>
            <a:r>
              <a:rPr lang="en-US" altLang="en-US" dirty="0" smtClean="0"/>
              <a:t>traffic</a:t>
            </a:r>
            <a:endParaRPr lang="en-US" altLang="en-US" dirty="0"/>
          </a:p>
        </p:txBody>
      </p:sp>
      <p:sp>
        <p:nvSpPr>
          <p:cNvPr id="19460" name="Date Placeholder 3"/>
          <p:cNvSpPr>
            <a:spLocks noGrp="1"/>
          </p:cNvSpPr>
          <p:nvPr>
            <p:ph type="dt" sz="quarter" idx="10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800" smtClean="0"/>
              <a:t>October 2014</a:t>
            </a:r>
          </a:p>
        </p:txBody>
      </p:sp>
      <p:sp>
        <p:nvSpPr>
          <p:cNvPr id="19461" name="Footer Placeholder 4"/>
          <p:cNvSpPr>
            <a:spLocks noGrp="1"/>
          </p:cNvSpPr>
          <p:nvPr>
            <p:ph type="ftr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 smtClean="0"/>
              <a:t>Steve Shellhammer, Qualcomm</a:t>
            </a:r>
          </a:p>
        </p:txBody>
      </p:sp>
      <p:sp>
        <p:nvSpPr>
          <p:cNvPr id="19462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2400" b="1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16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spcBef>
                <a:spcPct val="20000"/>
              </a:spcBef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16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1200" b="0"/>
              <a:t>Slide </a:t>
            </a:r>
            <a:fld id="{1179BAF7-ACA2-40AD-A59C-0945B96D77ED}" type="slidenum">
              <a:rPr lang="en-US" altLang="en-US" sz="1200" b="0"/>
              <a:pPr>
                <a:spcBef>
                  <a:spcPct val="0"/>
                </a:spcBef>
                <a:buFontTx/>
                <a:buNone/>
              </a:pPr>
              <a:t>9</a:t>
            </a:fld>
            <a:endParaRPr lang="en-US" altLang="en-US" sz="1200" b="0"/>
          </a:p>
        </p:txBody>
      </p:sp>
    </p:spTree>
    <p:extLst>
      <p:ext uri="{BB962C8B-B14F-4D97-AF65-F5344CB8AC3E}">
        <p14:creationId xmlns:p14="http://schemas.microsoft.com/office/powerpoint/2010/main" val="33868470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802-11-Submission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66FF"/>
      </a:hlink>
      <a:folHlink>
        <a:srgbClr val="0000CC"/>
      </a:folHlink>
    </a:clrScheme>
    <a:fontScheme name="802-11-Submissio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sm" len="sm"/>
          <a:tailEnd type="none" w="sm" len="sm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802-11-Submission 1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33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802-11-Submission 3">
        <a:dk1>
          <a:srgbClr val="000000"/>
        </a:dk1>
        <a:lt1>
          <a:srgbClr val="FFFFCC"/>
        </a:lt1>
        <a:dk2>
          <a:srgbClr val="999933"/>
        </a:dk2>
        <a:lt2>
          <a:srgbClr val="808000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4">
        <a:dk1>
          <a:srgbClr val="000000"/>
        </a:dk1>
        <a:lt1>
          <a:srgbClr val="FFFFFF"/>
        </a:lt1>
        <a:dk2>
          <a:srgbClr val="000000"/>
        </a:dk2>
        <a:lt2>
          <a:srgbClr val="393939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5">
        <a:dk1>
          <a:srgbClr val="000000"/>
        </a:dk1>
        <a:lt1>
          <a:srgbClr val="FFFFFF"/>
        </a:lt1>
        <a:dk2>
          <a:srgbClr val="000000"/>
        </a:dk2>
        <a:lt2>
          <a:srgbClr val="9F9F9F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6">
        <a:dk1>
          <a:srgbClr val="000000"/>
        </a:dk1>
        <a:lt1>
          <a:srgbClr val="FFFFFF"/>
        </a:lt1>
        <a:dk2>
          <a:srgbClr val="000000"/>
        </a:dk2>
        <a:lt2>
          <a:srgbClr val="868686"/>
        </a:lt2>
        <a:accent1>
          <a:srgbClr val="CBCBCB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005CE7"/>
        </a:accent6>
        <a:hlink>
          <a:srgbClr val="FF0033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802-11-Submission 7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Custom 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</Template>
  <TotalTime>85300</TotalTime>
  <Words>753</Words>
  <Application>Microsoft Office PowerPoint</Application>
  <PresentationFormat>On-screen Show (4:3)</PresentationFormat>
  <Paragraphs>105</Paragraphs>
  <Slides>11</Slides>
  <Notes>3</Notes>
  <HiddenSlides>0</HiddenSlides>
  <MMClips>0</MMClips>
  <ScaleCrop>false</ScaleCrop>
  <HeadingPairs>
    <vt:vector size="6" baseType="variant">
      <vt:variant>
        <vt:lpstr>Theme</vt:lpstr>
      </vt:variant>
      <vt:variant>
        <vt:i4>2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4" baseType="lpstr">
      <vt:lpstr>802-11-Submission</vt:lpstr>
      <vt:lpstr>Custom Design</vt:lpstr>
      <vt:lpstr>Microsoft Word 97 - 2003 Document</vt:lpstr>
      <vt:lpstr>IEEE 802.11 Coexistence Lessons Learned DRAFT Teleconference Plan and Agenda</vt:lpstr>
      <vt:lpstr>Abstract</vt:lpstr>
      <vt:lpstr>Agenda</vt:lpstr>
      <vt:lpstr>Administrative Items</vt:lpstr>
      <vt:lpstr>Other Guidelines for IEEE WG Meetings</vt:lpstr>
      <vt:lpstr>Introduction</vt:lpstr>
      <vt:lpstr>LAA in 5 GHz</vt:lpstr>
      <vt:lpstr>IEEE 802 wants to work with 3GPP to achieve consensus on Wi-Fi/LAA sharing</vt:lpstr>
      <vt:lpstr>IEEE 802.11 Coexistence Lessons Learned</vt:lpstr>
      <vt:lpstr>IEEE 802.16h Coexistence Lessons Learned</vt:lpstr>
      <vt:lpstr>Any Other Business</vt:lpstr>
    </vt:vector>
  </TitlesOfParts>
  <Company>Research In Motion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Waikoloa Meeting Plan</dc:title>
  <dc:creator>Rich Kennedy</dc:creator>
  <cp:lastModifiedBy>Peter Ecclesine (pecclesi)</cp:lastModifiedBy>
  <cp:revision>1638</cp:revision>
  <cp:lastPrinted>1998-02-10T13:28:06Z</cp:lastPrinted>
  <dcterms:created xsi:type="dcterms:W3CDTF">2009-04-21T18:18:19Z</dcterms:created>
  <dcterms:modified xsi:type="dcterms:W3CDTF">2014-10-29T20:02:14Z</dcterms:modified>
</cp:coreProperties>
</file>