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92"/>
  </p:notesMasterIdLst>
  <p:handoutMasterIdLst>
    <p:handoutMasterId r:id="rId93"/>
  </p:handoutMasterIdLst>
  <p:sldIdLst>
    <p:sldId id="269" r:id="rId2"/>
    <p:sldId id="278" r:id="rId3"/>
    <p:sldId id="354" r:id="rId4"/>
    <p:sldId id="355" r:id="rId5"/>
    <p:sldId id="356" r:id="rId6"/>
    <p:sldId id="357" r:id="rId7"/>
    <p:sldId id="358" r:id="rId8"/>
    <p:sldId id="359" r:id="rId9"/>
    <p:sldId id="287" r:id="rId10"/>
    <p:sldId id="343" r:id="rId11"/>
    <p:sldId id="344" r:id="rId12"/>
    <p:sldId id="345" r:id="rId13"/>
    <p:sldId id="1378" r:id="rId14"/>
    <p:sldId id="1423" r:id="rId15"/>
    <p:sldId id="1411" r:id="rId16"/>
    <p:sldId id="1420" r:id="rId17"/>
    <p:sldId id="1412" r:id="rId18"/>
    <p:sldId id="1424" r:id="rId19"/>
    <p:sldId id="1285" r:id="rId20"/>
    <p:sldId id="1164" r:id="rId21"/>
    <p:sldId id="1101" r:id="rId22"/>
    <p:sldId id="1102" r:id="rId23"/>
    <p:sldId id="1092" r:id="rId24"/>
    <p:sldId id="1099" r:id="rId25"/>
    <p:sldId id="1174" r:id="rId26"/>
    <p:sldId id="1175" r:id="rId27"/>
    <p:sldId id="1176" r:id="rId28"/>
    <p:sldId id="1382" r:id="rId29"/>
    <p:sldId id="1415" r:id="rId30"/>
    <p:sldId id="1416" r:id="rId31"/>
    <p:sldId id="1417" r:id="rId32"/>
    <p:sldId id="1381" r:id="rId33"/>
    <p:sldId id="1418" r:id="rId34"/>
    <p:sldId id="1435" r:id="rId35"/>
    <p:sldId id="1436" r:id="rId36"/>
    <p:sldId id="1437" r:id="rId37"/>
    <p:sldId id="1438" r:id="rId38"/>
    <p:sldId id="1419" r:id="rId39"/>
    <p:sldId id="1439" r:id="rId40"/>
    <p:sldId id="1271" r:id="rId41"/>
    <p:sldId id="1272" r:id="rId42"/>
    <p:sldId id="1404" r:id="rId43"/>
    <p:sldId id="1405" r:id="rId44"/>
    <p:sldId id="1406" r:id="rId45"/>
    <p:sldId id="1458" r:id="rId46"/>
    <p:sldId id="1402" r:id="rId47"/>
    <p:sldId id="1440" r:id="rId48"/>
    <p:sldId id="1364" r:id="rId49"/>
    <p:sldId id="1425" r:id="rId50"/>
    <p:sldId id="1459" r:id="rId51"/>
    <p:sldId id="1460" r:id="rId52"/>
    <p:sldId id="1443" r:id="rId53"/>
    <p:sldId id="1447" r:id="rId54"/>
    <p:sldId id="1450" r:id="rId55"/>
    <p:sldId id="1449" r:id="rId56"/>
    <p:sldId id="1442" r:id="rId57"/>
    <p:sldId id="1167" r:id="rId58"/>
    <p:sldId id="1278" r:id="rId59"/>
    <p:sldId id="1231" r:id="rId60"/>
    <p:sldId id="1165" r:id="rId61"/>
    <p:sldId id="1152" r:id="rId62"/>
    <p:sldId id="1441" r:id="rId63"/>
    <p:sldId id="1144" r:id="rId64"/>
    <p:sldId id="1338" r:id="rId65"/>
    <p:sldId id="1357" r:id="rId66"/>
    <p:sldId id="1388" r:id="rId67"/>
    <p:sldId id="1386" r:id="rId68"/>
    <p:sldId id="1387" r:id="rId69"/>
    <p:sldId id="1398" r:id="rId70"/>
    <p:sldId id="1390" r:id="rId71"/>
    <p:sldId id="1444" r:id="rId72"/>
    <p:sldId id="1389" r:id="rId73"/>
    <p:sldId id="1391" r:id="rId74"/>
    <p:sldId id="1451" r:id="rId75"/>
    <p:sldId id="1445" r:id="rId76"/>
    <p:sldId id="1426" r:id="rId77"/>
    <p:sldId id="1446" r:id="rId78"/>
    <p:sldId id="1448" r:id="rId79"/>
    <p:sldId id="1236" r:id="rId80"/>
    <p:sldId id="1375" r:id="rId81"/>
    <p:sldId id="1376" r:id="rId82"/>
    <p:sldId id="1400" r:id="rId83"/>
    <p:sldId id="619" r:id="rId84"/>
    <p:sldId id="621" r:id="rId85"/>
    <p:sldId id="1452" r:id="rId86"/>
    <p:sldId id="1455" r:id="rId87"/>
    <p:sldId id="1453" r:id="rId88"/>
    <p:sldId id="1454" r:id="rId89"/>
    <p:sldId id="1456" r:id="rId90"/>
    <p:sldId id="1457" r:id="rId91"/>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949" autoAdjust="0"/>
    <p:restoredTop sz="94660" autoAdjust="0"/>
  </p:normalViewPr>
  <p:slideViewPr>
    <p:cSldViewPr>
      <p:cViewPr varScale="1">
        <p:scale>
          <a:sx n="71" d="100"/>
          <a:sy n="71" d="100"/>
        </p:scale>
        <p:origin x="-870"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802.11-14/1360r0</a:t>
            </a:r>
            <a:endParaRPr lang="en-US" dirty="0"/>
          </a:p>
        </p:txBody>
      </p:sp>
      <p:sp>
        <p:nvSpPr>
          <p:cNvPr id="3075" name="Rectangle 3"/>
          <p:cNvSpPr>
            <a:spLocks noGrp="1" noChangeArrowheads="1"/>
          </p:cNvSpPr>
          <p:nvPr>
            <p:ph type="dt" sz="quarter" idx="1"/>
          </p:nvPr>
        </p:nvSpPr>
        <p:spPr bwMode="auto">
          <a:xfrm>
            <a:off x="695325" y="177284"/>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802.11-14/1360r0</a:t>
            </a:r>
            <a:endParaRPr lang="en-US" dirty="0"/>
          </a:p>
        </p:txBody>
      </p:sp>
      <p:sp>
        <p:nvSpPr>
          <p:cNvPr id="2051" name="Rectangle 3"/>
          <p:cNvSpPr>
            <a:spLocks noGrp="1" noChangeArrowheads="1"/>
          </p:cNvSpPr>
          <p:nvPr>
            <p:ph type="dt" idx="1"/>
          </p:nvPr>
        </p:nvSpPr>
        <p:spPr bwMode="auto">
          <a:xfrm>
            <a:off x="654050" y="97909"/>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83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84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802.11-14/1360r3</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992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Nov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hyperlink" Target="http://ieee802.org/1/files/public/docs2014/liaison-ieee802response-ABFDIScmts-0314-V01.pptx" TargetMode="External"/><Relationship Id="rId7"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7.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hyperlink" Target="http://ieee802.org/1/files/public/docs2014/liaison-ieee802response-ARFDIScmts-0314-V01.pptx" TargetMode="Externa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9.w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hyperlink" Target="http://ieee802.org/1/files/public/docs2014/liaison-ieee802response-ASFDIScmts-0314-V01.pptx" TargetMode="External"/><Relationship Id="rId7"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9.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3.wmf"/><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15.wmf"/><Relationship Id="rId4"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7.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13.wmf"/><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8.wmf"/><Relationship Id="rId4" Type="http://schemas.openxmlformats.org/officeDocument/2006/relationships/oleObject" Target="../embeddings/oleObject20.bin"/></Relationships>
</file>

<file path=ppt/slides/_rels/slide41.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9.wmf"/><Relationship Id="rId4" Type="http://schemas.openxmlformats.org/officeDocument/2006/relationships/oleObject" Target="../embeddings/oleObject21.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1.wmf"/><Relationship Id="rId5" Type="http://schemas.openxmlformats.org/officeDocument/2006/relationships/oleObject" Target="../embeddings/oleObject23.bin"/><Relationship Id="rId4" Type="http://schemas.openxmlformats.org/officeDocument/2006/relationships/image" Target="../media/image20.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29.bin"/><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27.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4.wmf"/><Relationship Id="rId11" Type="http://schemas.openxmlformats.org/officeDocument/2006/relationships/oleObject" Target="../embeddings/oleObject28.bin"/><Relationship Id="rId5" Type="http://schemas.openxmlformats.org/officeDocument/2006/relationships/oleObject" Target="../embeddings/oleObject25.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27.bin"/><Relationship Id="rId14" Type="http://schemas.openxmlformats.org/officeDocument/2006/relationships/image" Target="../media/image28.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9.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nufrontsoft.com/index.php/portal/page/index/id/85.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32.wmf"/><Relationship Id="rId5" Type="http://schemas.openxmlformats.org/officeDocument/2006/relationships/oleObject" Target="../embeddings/oleObject32.bin"/><Relationship Id="rId4" Type="http://schemas.openxmlformats.org/officeDocument/2006/relationships/image" Target="../media/image31.wmf"/></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34.wmf"/><Relationship Id="rId5" Type="http://schemas.openxmlformats.org/officeDocument/2006/relationships/package" Target="../embeddings/Microsoft_Word_Document2.docx"/><Relationship Id="rId4" Type="http://schemas.openxmlformats.org/officeDocument/2006/relationships/image" Target="../media/image33.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6.wmf"/><Relationship Id="rId5" Type="http://schemas.openxmlformats.org/officeDocument/2006/relationships/oleObject" Target="../embeddings/oleObject34.bin"/><Relationship Id="rId4" Type="http://schemas.openxmlformats.org/officeDocument/2006/relationships/image" Target="../media/image35.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8.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image" Target="../media/image39.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40.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Nov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4 November 2014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04585389"/>
              </p:ext>
            </p:extLst>
          </p:nvPr>
        </p:nvGraphicFramePr>
        <p:xfrm>
          <a:off x="685800" y="3429000"/>
          <a:ext cx="7696200" cy="741364"/>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rPr>
                        <a:t>+61 2 84461010</a:t>
                      </a:r>
                      <a:endParaRPr lang="en-AU" sz="1200">
                        <a:effectLst/>
                      </a:endParaRPr>
                    </a:p>
                    <a:p>
                      <a:pPr marL="21590" indent="-21590">
                        <a:spcAft>
                          <a:spcPts val="0"/>
                        </a:spcAft>
                      </a:pPr>
                      <a:r>
                        <a:rPr lang="en-US" sz="1200">
                          <a:effectLst/>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Sept 2014 in Athens</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Report on SC6 meeting in London in October 2014</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Athens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San Antonio, USA in Nov 2014, as documented on slide 10</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Athens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Athens, Greece in Sept 2014, as documented in 11-14-1355-00</a:t>
            </a: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dirty="0" smtClean="0"/>
              <a:t>Provides a forum for 802 members to discuss issues relevant to both:</a:t>
            </a:r>
          </a:p>
          <a:p>
            <a:pPr lvl="2"/>
            <a:r>
              <a:rPr lang="en-AU" dirty="0" smtClean="0"/>
              <a:t>IEEE 802</a:t>
            </a:r>
          </a:p>
          <a:p>
            <a:pPr lvl="2"/>
            <a:r>
              <a:rPr lang="en-AU" dirty="0" smtClean="0"/>
              <a:t>ISO/IEC JTC1/SC6</a:t>
            </a:r>
          </a:p>
          <a:p>
            <a:pPr lvl="1"/>
            <a:r>
              <a:rPr lang="en-AU" dirty="0" smtClean="0"/>
              <a:t>Recommends positions to </a:t>
            </a:r>
            <a:r>
              <a:rPr lang="en-AU" dirty="0" err="1" smtClean="0"/>
              <a:t>ExCom</a:t>
            </a:r>
            <a:r>
              <a:rPr lang="en-AU" dirty="0" smtClean="0"/>
              <a:t> on ISO/IEC JTC1/SC6 actions affecting IEEE 802</a:t>
            </a:r>
          </a:p>
          <a:p>
            <a:pPr lvl="2"/>
            <a:r>
              <a:rPr lang="en-AU" dirty="0" smtClean="0"/>
              <a:t>Note that IEEE 802 LMSC holds the liaison to SC6, not the IEEE 802.11 WG</a:t>
            </a:r>
          </a:p>
          <a:p>
            <a:pPr lvl="1"/>
            <a:r>
              <a:rPr lang="en-AU" dirty="0" smtClean="0"/>
              <a:t>Participates in dialog with IEEE staff and 802 </a:t>
            </a:r>
            <a:r>
              <a:rPr lang="en-AU" dirty="0" err="1" smtClean="0"/>
              <a:t>ExCom</a:t>
            </a:r>
            <a:r>
              <a:rPr lang="en-AU" dirty="0" smtClean="0"/>
              <a:t> on issues concerning IEEE’s relationship with ISO/IEC</a:t>
            </a:r>
          </a:p>
          <a:p>
            <a:pPr lvl="1"/>
            <a:r>
              <a:rPr lang="en-AU"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802.11 WG</a:t>
            </a:r>
          </a:p>
          <a:p>
            <a:pPr lvl="2"/>
            <a:r>
              <a:rPr lang="en-AU" dirty="0" smtClean="0"/>
              <a:t>802.1 WG</a:t>
            </a:r>
          </a:p>
          <a:p>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5663745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470"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00351009"/>
              </p:ext>
            </p:extLst>
          </p:nvPr>
        </p:nvGraphicFramePr>
        <p:xfrm>
          <a:off x="31376" y="1524000"/>
          <a:ext cx="8962745" cy="4028440"/>
        </p:xfrm>
        <a:graphic>
          <a:graphicData uri="http://schemas.openxmlformats.org/drawingml/2006/table">
            <a:tbl>
              <a:tblPr firstRow="1" bandRow="1">
                <a:tableStyleId>{21E4AEA4-8DFA-4A89-87EB-49C32662AFE0}</a:tableStyleId>
              </a:tblPr>
              <a:tblGrid>
                <a:gridCol w="1066805"/>
                <a:gridCol w="3048000"/>
                <a:gridCol w="838200"/>
                <a:gridCol w="668290"/>
                <a:gridCol w="668290"/>
                <a:gridCol w="668290"/>
                <a:gridCol w="668290"/>
                <a:gridCol w="668290"/>
                <a:gridCol w="668290"/>
              </a:tblGrid>
              <a:tr h="370840">
                <a:tc>
                  <a:txBody>
                    <a:bodyPr/>
                    <a:lstStyle/>
                    <a:p>
                      <a:r>
                        <a:rPr lang="en-GB" sz="1600" dirty="0" smtClean="0"/>
                        <a:t>Doc</a:t>
                      </a:r>
                      <a:endParaRPr lang="en-GB" sz="1600" dirty="0"/>
                    </a:p>
                  </a:txBody>
                  <a:tcPr/>
                </a:tc>
                <a:tc>
                  <a:txBody>
                    <a:bodyPr/>
                    <a:lstStyle/>
                    <a:p>
                      <a:r>
                        <a:rPr lang="en-GB" sz="1600" dirty="0" smtClean="0"/>
                        <a:t>ISO/IEC/IEEE</a:t>
                      </a:r>
                      <a:r>
                        <a:rPr lang="en-GB" sz="1600" baseline="0" dirty="0" smtClean="0"/>
                        <a:t> doc</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 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 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tc>
                <a:tc>
                  <a:txBody>
                    <a:bodyPr/>
                    <a:lstStyle/>
                    <a:p>
                      <a:r>
                        <a:rPr lang="en-GB" sz="1400" dirty="0" smtClean="0"/>
                        <a:t>8802-11:2012/</a:t>
                      </a:r>
                      <a:r>
                        <a:rPr lang="en-GB" sz="1400" dirty="0" err="1" smtClean="0"/>
                        <a:t>Amd</a:t>
                      </a:r>
                      <a:r>
                        <a:rPr lang="en-GB" sz="1400" dirty="0" smtClean="0"/>
                        <a:t> 1:2014</a:t>
                      </a:r>
                    </a:p>
                  </a:txBody>
                  <a:tcPr/>
                </a:tc>
                <a:tc>
                  <a:txBody>
                    <a:bodyPr/>
                    <a:lstStyle/>
                    <a:p>
                      <a:pPr algn="ctr"/>
                      <a:r>
                        <a:rPr lang="en-GB" sz="1400" dirty="0" smtClean="0"/>
                        <a:t>Nov 11</a:t>
                      </a:r>
                      <a:endParaRPr lang="en-GB" sz="1400" dirty="0"/>
                    </a:p>
                  </a:txBody>
                  <a:tcPr/>
                </a:tc>
                <a:tc>
                  <a:txBody>
                    <a:bodyPr/>
                    <a:lstStyle/>
                    <a:p>
                      <a:r>
                        <a:rPr lang="en-GB" sz="1400" dirty="0" smtClean="0"/>
                        <a:t>5.0</a:t>
                      </a:r>
                      <a:endParaRPr lang="en-GB" sz="1400" dirty="0"/>
                    </a:p>
                  </a:txBody>
                  <a:tcPr/>
                </a:tc>
                <a:tc>
                  <a:txBody>
                    <a:bodyPr/>
                    <a:lstStyle/>
                    <a:p>
                      <a:r>
                        <a:rPr lang="en-GB" sz="1400" dirty="0" smtClean="0"/>
                        <a:t>7.0</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802.11mb</a:t>
                      </a:r>
                      <a:endParaRPr lang="en-GB" sz="1400" b="0" dirty="0"/>
                    </a:p>
                  </a:txBody>
                  <a:tcPr>
                    <a:lnB w="12700" cap="flat" cmpd="sng" algn="ctr">
                      <a:solidFill>
                        <a:schemeClr val="tx1"/>
                      </a:solidFill>
                      <a:prstDash val="solid"/>
                      <a:round/>
                      <a:headEnd type="none" w="med" len="med"/>
                      <a:tailEnd type="none" w="med" len="med"/>
                    </a:lnB>
                  </a:tcPr>
                </a:tc>
                <a:tc>
                  <a:txBody>
                    <a:bodyPr/>
                    <a:lstStyle/>
                    <a:p>
                      <a:r>
                        <a:rPr lang="en-GB" sz="1400" baseline="0" dirty="0" smtClean="0"/>
                        <a:t>8802-11:2012</a:t>
                      </a:r>
                      <a:endParaRPr lang="en-GB" sz="1400" dirty="0"/>
                    </a:p>
                  </a:txBody>
                  <a:tcPr>
                    <a:lnB w="12700" cap="flat" cmpd="sng" algn="ctr">
                      <a:solidFill>
                        <a:schemeClr val="tx1"/>
                      </a:solidFill>
                      <a:prstDash val="solid"/>
                      <a:round/>
                      <a:headEnd type="none" w="med" len="med"/>
                      <a:tailEnd type="none" w="med" len="med"/>
                    </a:lnB>
                  </a:tcPr>
                </a:tc>
                <a:tc>
                  <a:txBody>
                    <a:bodyPr/>
                    <a:lstStyle/>
                    <a:p>
                      <a:pPr algn="ctr"/>
                      <a:r>
                        <a:rPr lang="en-GB" sz="1400" dirty="0" smtClean="0"/>
                        <a:t>Nov 11</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6.0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8.0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10.0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12.0</a:t>
                      </a:r>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r>
              <a:tr h="0">
                <a:tc>
                  <a:txBody>
                    <a:bodyPr/>
                    <a:lstStyle/>
                    <a:p>
                      <a:r>
                        <a:rPr lang="en-GB" sz="1400" dirty="0" smtClean="0"/>
                        <a:t>802.11ac</a:t>
                      </a:r>
                      <a:endParaRPr lang="en-GB" sz="1400" b="0" dirty="0"/>
                    </a:p>
                  </a:txBody>
                  <a:tcPr>
                    <a:lnT w="12700" cap="flat" cmpd="sng" algn="ctr">
                      <a:solidFill>
                        <a:schemeClr val="tx1"/>
                      </a:solidFill>
                      <a:prstDash val="solid"/>
                      <a:round/>
                      <a:headEnd type="none" w="med" len="med"/>
                      <a:tailEnd type="none" w="med" len="med"/>
                    </a:lnT>
                  </a:tcPr>
                </a:tc>
                <a:tc>
                  <a:txBody>
                    <a:bodyPr/>
                    <a:lstStyle/>
                    <a:p>
                      <a:r>
                        <a:rPr lang="en-GB" sz="1400" dirty="0" smtClean="0"/>
                        <a:t>In</a:t>
                      </a:r>
                      <a:r>
                        <a:rPr lang="en-GB" sz="1400" baseline="0" dirty="0" smtClean="0"/>
                        <a:t> PSDO process</a:t>
                      </a:r>
                      <a:endParaRPr lang="en-GB" sz="1400" dirty="0"/>
                    </a:p>
                  </a:txBody>
                  <a:tcPr>
                    <a:lnT w="12700" cap="flat" cmpd="sng" algn="ctr">
                      <a:solidFill>
                        <a:schemeClr val="tx1"/>
                      </a:solidFill>
                      <a:prstDash val="solid"/>
                      <a:round/>
                      <a:headEnd type="none" w="med" len="med"/>
                      <a:tailEnd type="none" w="med" len="med"/>
                    </a:lnT>
                  </a:tcPr>
                </a:tc>
                <a:tc>
                  <a:txBody>
                    <a:bodyPr/>
                    <a:lstStyle/>
                    <a:p>
                      <a:pPr algn="ctr"/>
                      <a:r>
                        <a:rPr lang="en-GB" sz="1400" dirty="0" smtClean="0"/>
                        <a:t>Nov 13</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2.0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3.0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4.0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5.0</a:t>
                      </a:r>
                    </a:p>
                  </a:txBody>
                  <a:tcPr>
                    <a:lnT w="12700" cap="flat" cmpd="sng" algn="ctr">
                      <a:solidFill>
                        <a:schemeClr val="tx1"/>
                      </a:solidFill>
                      <a:prstDash val="solid"/>
                      <a:round/>
                      <a:headEnd type="none" w="med" len="med"/>
                      <a:tailEnd type="none" w="med" len="med"/>
                    </a:lnT>
                  </a:tcPr>
                </a:tc>
                <a:tc>
                  <a:txBody>
                    <a:bodyPr/>
                    <a:lstStyle/>
                    <a:p>
                      <a:r>
                        <a:rPr lang="en-GB" sz="1400" dirty="0" smtClean="0"/>
                        <a:t>6.0</a:t>
                      </a:r>
                    </a:p>
                  </a:txBody>
                  <a:tcPr>
                    <a:lnT w="12700" cap="flat" cmpd="sng" algn="ctr">
                      <a:solidFill>
                        <a:schemeClr val="tx1"/>
                      </a:solidFill>
                      <a:prstDash val="solid"/>
                      <a:round/>
                      <a:headEnd type="none" w="med" len="med"/>
                      <a:tailEnd type="none" w="med" len="med"/>
                    </a:lnT>
                  </a:tcPr>
                </a:tc>
                <a:tc>
                  <a:txBody>
                    <a:bodyPr/>
                    <a:lstStyle/>
                    <a:p>
                      <a:r>
                        <a:rPr lang="en-GB" sz="1400" dirty="0" smtClean="0"/>
                        <a:t>7.0</a:t>
                      </a:r>
                    </a:p>
                  </a:txBody>
                  <a:tcPr>
                    <a:lnT w="12700" cap="flat" cmpd="sng" algn="ctr">
                      <a:solidFill>
                        <a:schemeClr val="tx1"/>
                      </a:solidFill>
                      <a:prstDash val="solid"/>
                      <a:round/>
                      <a:headEnd type="none" w="med" len="med"/>
                      <a:tailEnd type="none" w="med" len="med"/>
                    </a:lnT>
                  </a:tcPr>
                </a:tc>
              </a:tr>
              <a:tr h="0">
                <a:tc>
                  <a:txBody>
                    <a:bodyPr/>
                    <a:lstStyle/>
                    <a:p>
                      <a:r>
                        <a:rPr lang="en-GB" sz="1400" dirty="0" smtClean="0"/>
                        <a:t>802.11af</a:t>
                      </a:r>
                      <a:endParaRPr lang="en-GB" sz="1400" b="0" dirty="0"/>
                    </a:p>
                  </a:txBody>
                  <a:tcPr/>
                </a:tc>
                <a:tc>
                  <a:txBody>
                    <a:bodyPr/>
                    <a:lstStyle/>
                    <a:p>
                      <a:r>
                        <a:rPr lang="en-GB" sz="1400" dirty="0" smtClean="0"/>
                        <a:t>In</a:t>
                      </a:r>
                      <a:r>
                        <a:rPr lang="en-GB" sz="1400" baseline="0" dirty="0" smtClean="0"/>
                        <a:t> PSDO process</a:t>
                      </a:r>
                      <a:endParaRPr lang="en-GB" sz="1400" dirty="0"/>
                    </a:p>
                  </a:txBody>
                  <a:tcPr/>
                </a:tc>
                <a:tc>
                  <a:txBody>
                    <a:bodyPr/>
                    <a:lstStyle/>
                    <a:p>
                      <a:pPr algn="ctr"/>
                      <a:r>
                        <a:rPr lang="en-GB" sz="1400" dirty="0" smtClean="0"/>
                        <a:t>Nov 13</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dirty="0" smtClean="0"/>
                        <a:t>802.11</a:t>
                      </a:r>
                      <a:r>
                        <a:rPr lang="en-GB" sz="1400" baseline="0" dirty="0" smtClean="0"/>
                        <a:t>mc</a:t>
                      </a:r>
                      <a:endParaRPr lang="en-GB" sz="1400" b="0" dirty="0"/>
                    </a:p>
                  </a:txBody>
                  <a:tcPr/>
                </a:tc>
                <a:tc>
                  <a:txBody>
                    <a:bodyPr/>
                    <a:lstStyle/>
                    <a:p>
                      <a:r>
                        <a:rPr lang="en-GB" sz="1400" dirty="0" smtClean="0"/>
                        <a:t>Will be submitted to PSDO process</a:t>
                      </a:r>
                      <a:endParaRPr lang="en-GB" sz="1400" dirty="0"/>
                    </a:p>
                  </a:txBody>
                  <a:tcPr/>
                </a:tc>
                <a:tc>
                  <a:txBody>
                    <a:bodyPr/>
                    <a:lstStyle/>
                    <a:p>
                      <a:pPr algn="ctr"/>
                      <a:r>
                        <a:rPr lang="en-GB" sz="1400" dirty="0" smtClean="0"/>
                        <a:t>Jun</a:t>
                      </a:r>
                      <a:r>
                        <a:rPr lang="en-GB" sz="1400" baseline="0" dirty="0" smtClean="0"/>
                        <a:t> 14</a:t>
                      </a:r>
                      <a:endParaRPr lang="en-GB" sz="1400" dirty="0"/>
                    </a:p>
                  </a:txBody>
                  <a:tcPr/>
                </a:tc>
                <a:tc>
                  <a:txBody>
                    <a:bodyPr/>
                    <a:lstStyle/>
                    <a:p>
                      <a:r>
                        <a:rPr lang="en-GB" sz="1400" dirty="0" smtClean="0"/>
                        <a:t>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180327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a:t>
            </a:r>
            <a:r>
              <a:rPr lang="en-AU" dirty="0" smtClean="0"/>
              <a:t>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a:t>
            </a:r>
            <a:r>
              <a:rPr lang="en-AU" dirty="0"/>
              <a:t>decided </a:t>
            </a:r>
            <a:r>
              <a:rPr lang="en-AU" dirty="0" smtClean="0"/>
              <a:t>802.11ah/</a:t>
            </a:r>
            <a:r>
              <a:rPr lang="en-AU" dirty="0" err="1" smtClean="0"/>
              <a:t>ai</a:t>
            </a:r>
            <a:r>
              <a:rPr lang="en-AU" dirty="0" smtClean="0"/>
              <a:t> drafts were not sufficiently mature for liaising</a:t>
            </a:r>
          </a:p>
          <a:p>
            <a:pPr lvl="1"/>
            <a:r>
              <a:rPr lang="en-AU" dirty="0" smtClean="0"/>
              <a:t>There was no discussion of 802.11aj, 802.11ak, 802.11ax drafts</a:t>
            </a:r>
            <a:endParaRPr lang="en-AU" dirty="0"/>
          </a:p>
          <a:p>
            <a:r>
              <a:rPr lang="en-AU" dirty="0" smtClean="0"/>
              <a:t> In San Antonio and Athens</a:t>
            </a:r>
          </a:p>
          <a:p>
            <a:pPr lvl="1"/>
            <a:r>
              <a:rPr lang="en-AU" dirty="0" smtClean="0"/>
              <a:t>We decided to revisit the decisions on 802.11ah/</a:t>
            </a:r>
            <a:r>
              <a:rPr lang="en-AU" dirty="0" err="1" smtClean="0"/>
              <a:t>ai</a:t>
            </a:r>
            <a:r>
              <a:rPr lang="en-AU" dirty="0"/>
              <a:t> </a:t>
            </a:r>
            <a:r>
              <a:rPr lang="en-AU" dirty="0" smtClean="0"/>
              <a:t>in the future</a:t>
            </a:r>
          </a:p>
          <a:p>
            <a:pPr marL="1588" lvl="1" indent="0">
              <a:buNone/>
            </a:pPr>
            <a:r>
              <a:rPr lang="en-AU" b="1" dirty="0" smtClean="0"/>
              <a:t>In San Antonio</a:t>
            </a:r>
          </a:p>
          <a:p>
            <a:pPr lvl="1"/>
            <a:r>
              <a:rPr lang="en-AU" dirty="0" smtClean="0"/>
              <a:t>Do results of recent ballots suggest we should liaise the drafts?</a:t>
            </a:r>
            <a:endParaRPr lang="en-AU" dirty="0"/>
          </a:p>
          <a:p>
            <a:pPr lvl="2"/>
            <a:r>
              <a:rPr lang="en-AU" dirty="0" smtClean="0"/>
              <a:t>802.11ai D3.0 passed LB 214/28/28 (88%)</a:t>
            </a:r>
          </a:p>
          <a:p>
            <a:pPr lvl="2"/>
            <a:r>
              <a:rPr lang="en-AU" dirty="0" smtClean="0"/>
              <a:t>802.11ah D3.0 </a:t>
            </a:r>
            <a:r>
              <a:rPr lang="en-AU" dirty="0" smtClean="0">
                <a:solidFill>
                  <a:srgbClr val="FF0000"/>
                </a:solidFill>
              </a:rPr>
              <a:t>&lt;passed?&gt; LB y/n/a (p%)</a:t>
            </a:r>
            <a:endParaRPr lang="en-AU"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37762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915202620"/>
              </p:ext>
            </p:extLst>
          </p:nvPr>
        </p:nvGraphicFramePr>
        <p:xfrm>
          <a:off x="31376" y="1793240"/>
          <a:ext cx="8962744" cy="15900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GB" sz="1400" dirty="0" smtClean="0"/>
                        <a:t>Approved for PSDO process</a:t>
                      </a:r>
                      <a:endParaRPr lang="en-GB"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Approved for PSDO process</a:t>
                      </a:r>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To</a:t>
                      </a:r>
                      <a:r>
                        <a:rPr lang="en-GB" sz="1400" baseline="0" dirty="0" smtClean="0">
                          <a:solidFill>
                            <a:schemeClr val="tx1"/>
                          </a:solidFill>
                        </a:rPr>
                        <a:t> be s</a:t>
                      </a:r>
                      <a:r>
                        <a:rPr lang="en-GB" sz="1400" dirty="0" smtClean="0">
                          <a:solidFill>
                            <a:schemeClr val="tx1"/>
                          </a:solidFill>
                        </a:rPr>
                        <a:t>ubmitted to PSDO process</a:t>
                      </a:r>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802.1 WG 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decided </a:t>
            </a:r>
            <a:r>
              <a:rPr lang="en-GB" dirty="0" smtClean="0"/>
              <a:t>802.1AC-Rev is not ready for liaising </a:t>
            </a:r>
          </a:p>
          <a:p>
            <a:pPr lvl="1"/>
            <a:r>
              <a:rPr lang="en-GB" dirty="0" smtClean="0"/>
              <a:t>It was decided 802.1AX-Rev should be liaised – it is now liaised</a:t>
            </a:r>
          </a:p>
          <a:p>
            <a:r>
              <a:rPr lang="en-AU" dirty="0" smtClean="0"/>
              <a:t>In </a:t>
            </a:r>
            <a:r>
              <a:rPr lang="en-AU" dirty="0"/>
              <a:t>San </a:t>
            </a:r>
            <a:r>
              <a:rPr lang="en-AU" dirty="0" smtClean="0"/>
              <a:t>Antonio:</a:t>
            </a:r>
          </a:p>
          <a:p>
            <a:pPr lvl="1"/>
            <a:r>
              <a:rPr lang="en-AU" dirty="0" smtClean="0"/>
              <a:t>Are any other drafts ready?</a:t>
            </a:r>
          </a:p>
          <a:p>
            <a:pPr lvl="2"/>
            <a:r>
              <a:rPr lang="en-GB" dirty="0" smtClean="0"/>
              <a:t>802.1AX-Rev is going to </a:t>
            </a:r>
            <a:r>
              <a:rPr lang="en-GB" dirty="0" err="1" smtClean="0"/>
              <a:t>RevCom</a:t>
            </a:r>
            <a:r>
              <a:rPr lang="en-GB" dirty="0" smtClean="0"/>
              <a:t> in </a:t>
            </a:r>
            <a:r>
              <a:rPr lang="en-GB" dirty="0"/>
              <a:t>D</a:t>
            </a:r>
            <a:r>
              <a:rPr lang="en-GB" dirty="0" smtClean="0"/>
              <a:t>ecember</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spTree>
    <p:extLst>
      <p:ext uri="{BB962C8B-B14F-4D97-AF65-F5344CB8AC3E}">
        <p14:creationId xmlns:p14="http://schemas.microsoft.com/office/powerpoint/2010/main" val="311774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a:t>
            </a:r>
            <a:endParaRPr lang="en-AU" dirty="0" smtClean="0"/>
          </a:p>
          <a:p>
            <a:pPr lvl="1"/>
            <a:r>
              <a:rPr lang="en-GB" dirty="0" smtClean="0"/>
              <a:t>Is there any update on the possibility of moving responsibility for 802.15 WG liaising 802.15.4 drafts from SC 31 to SC6?</a:t>
            </a:r>
            <a:endParaRPr lang="en-AU" dirty="0" smtClean="0"/>
          </a:p>
          <a:p>
            <a:pPr lvl="2"/>
            <a:r>
              <a:rPr lang="en-AU" dirty="0" smtClean="0"/>
              <a:t>Jodi </a:t>
            </a:r>
            <a:r>
              <a:rPr lang="en-AU" dirty="0" err="1" smtClean="0"/>
              <a:t>Haasz</a:t>
            </a:r>
            <a:r>
              <a:rPr lang="en-AU" dirty="0" smtClean="0"/>
              <a:t> is now </a:t>
            </a:r>
            <a:r>
              <a:rPr lang="en-AU" dirty="0"/>
              <a:t>in conversation with the JTC 1/SC 31 Chair on moving this project to JTC 1/SC </a:t>
            </a:r>
            <a:r>
              <a:rPr lang="en-AU" dirty="0" smtClean="0"/>
              <a:t>6</a:t>
            </a:r>
          </a:p>
          <a:p>
            <a:pPr lvl="2"/>
            <a:r>
              <a:rPr lang="en-AU" dirty="0" smtClean="0"/>
              <a:t>It will happen but the process is still underway</a:t>
            </a:r>
            <a:endParaRPr lang="en-AU" dirty="0"/>
          </a:p>
          <a:p>
            <a:pPr lvl="1"/>
            <a:r>
              <a:rPr lang="en-US" dirty="0" smtClean="0"/>
              <a:t>No 802.15 reps attended the SC meeting in San Diego or Athens</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San Antonio in Nov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Athens in Nov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Most recently, after the July 2014 plenary, the IEEE </a:t>
            </a:r>
            <a:r>
              <a:rPr lang="en-AU" dirty="0"/>
              <a:t>802 notified SC6 of the approval of the </a:t>
            </a:r>
            <a:r>
              <a:rPr lang="en-AU" dirty="0" smtClean="0"/>
              <a:t>following:</a:t>
            </a:r>
          </a:p>
          <a:p>
            <a:pPr lvl="2"/>
            <a:r>
              <a:rPr lang="en-US" dirty="0"/>
              <a:t>IEEE 802.3 25GbE Study Group</a:t>
            </a:r>
            <a:endParaRPr lang="en-AU" dirty="0"/>
          </a:p>
          <a:p>
            <a:pPr lvl="2"/>
            <a:r>
              <a:rPr lang="en-US" dirty="0"/>
              <a:t>IEEE 802.11 Next Generation 60 GHz (NG60) Formation</a:t>
            </a:r>
            <a:endParaRPr lang="en-AU" dirty="0"/>
          </a:p>
          <a:p>
            <a:pPr lvl="2"/>
            <a:r>
              <a:rPr lang="en-US" dirty="0"/>
              <a:t>IEEE 802.24 Smart Grid Task Group Formation</a:t>
            </a:r>
            <a:endParaRPr lang="en-AU" dirty="0"/>
          </a:p>
          <a:p>
            <a:pPr lvl="2"/>
            <a:r>
              <a:rPr lang="en-US" dirty="0"/>
              <a:t>IEEE 802 EC Study Group for a recommended practice on </a:t>
            </a:r>
            <a:r>
              <a:rPr lang="en-US" dirty="0" smtClean="0"/>
              <a:t>privacy</a:t>
            </a:r>
          </a:p>
          <a:p>
            <a:pPr lvl="2"/>
            <a:r>
              <a:rPr lang="en-US" dirty="0" smtClean="0"/>
              <a:t>Note: also notified that IEEE </a:t>
            </a:r>
            <a:r>
              <a:rPr lang="en-US" dirty="0"/>
              <a:t>802.1 Working Group will be drafting a PAR and CSD for an IEEE 802 amendment on Local Address space usage plan and Company ID based local MAC addresses</a:t>
            </a:r>
            <a:r>
              <a:rPr lang="en-US" dirty="0" smtClean="0"/>
              <a: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9870248"/>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 &amp; FDIS comment resolutions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liaised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7569537"/>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9770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9771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24382184"/>
              </p:ext>
            </p:extLst>
          </p:nvPr>
        </p:nvGraphicFramePr>
        <p:xfrm>
          <a:off x="-13447" y="5410200"/>
          <a:ext cx="914400" cy="771525"/>
        </p:xfrm>
        <a:graphic>
          <a:graphicData uri="http://schemas.openxmlformats.org/presentationml/2006/ole">
            <mc:AlternateContent xmlns:mc="http://schemas.openxmlformats.org/markup-compatibility/2006">
              <mc:Choice xmlns:v="urn:schemas-microsoft-com:vml" Requires="v">
                <p:oleObj spid="_x0000_s197711"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3447"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 </a:t>
            </a:r>
            <a:r>
              <a:rPr lang="en-AU" dirty="0"/>
              <a:t>(see previous </a:t>
            </a:r>
            <a:r>
              <a:rPr lang="en-AU" dirty="0" smtClean="0"/>
              <a:t>page for response file)</a:t>
            </a:r>
            <a:endParaRPr lang="en-AU" dirty="0">
              <a:solidFill>
                <a:srgbClr val="FF0000"/>
              </a:solidFill>
            </a:endParaRP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003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4003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3"/>
              </a:rPr>
              <a:t>FDIS </a:t>
            </a:r>
            <a:r>
              <a:rPr lang="en-AU" dirty="0" smtClean="0">
                <a:hlinkClick r:id="rId3"/>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7050169"/>
              </p:ext>
            </p:extLst>
          </p:nvPr>
        </p:nvGraphicFramePr>
        <p:xfrm>
          <a:off x="-12700" y="3200400"/>
          <a:ext cx="914400" cy="771525"/>
        </p:xfrm>
        <a:graphic>
          <a:graphicData uri="http://schemas.openxmlformats.org/presentationml/2006/ole">
            <mc:AlternateContent xmlns:mc="http://schemas.openxmlformats.org/markup-compatibility/2006">
              <mc:Choice xmlns:v="urn:schemas-microsoft-com:vml" Requires="v">
                <p:oleObj spid="_x0000_s156352"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12700" y="3200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69137137"/>
              </p:ext>
            </p:extLst>
          </p:nvPr>
        </p:nvGraphicFramePr>
        <p:xfrm>
          <a:off x="0" y="4572000"/>
          <a:ext cx="914400" cy="771525"/>
        </p:xfrm>
        <a:graphic>
          <a:graphicData uri="http://schemas.openxmlformats.org/presentationml/2006/ole">
            <mc:AlternateContent xmlns:mc="http://schemas.openxmlformats.org/markup-compatibility/2006">
              <mc:Choice xmlns:v="urn:schemas-microsoft-com:vml" Requires="v">
                <p:oleObj spid="_x0000_s15635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079737"/>
              </p:ext>
            </p:extLst>
          </p:nvPr>
        </p:nvGraphicFramePr>
        <p:xfrm>
          <a:off x="-12700" y="2971800"/>
          <a:ext cx="914400" cy="771525"/>
        </p:xfrm>
        <a:graphic>
          <a:graphicData uri="http://schemas.openxmlformats.org/presentationml/2006/ole">
            <mc:AlternateContent xmlns:mc="http://schemas.openxmlformats.org/markup-compatibility/2006">
              <mc:Choice xmlns:v="urn:schemas-microsoft-com:vml" Requires="v">
                <p:oleObj spid="_x0000_s157374" name="Acrobat Document" showAsIcon="1" r:id="rId4" imgW="914400" imgH="771480" progId="AcroExch.Document.11">
                  <p:embed/>
                </p:oleObj>
              </mc:Choice>
              <mc:Fallback>
                <p:oleObj name="Acrobat Document" showAsIcon="1" r:id="rId4" imgW="914400" imgH="771480" progId="AcroExch.Document.11">
                  <p:embed/>
                  <p:pic>
                    <p:nvPicPr>
                      <p:cNvPr id="0" name=""/>
                      <p:cNvPicPr>
                        <a:picLocks noChangeAspect="1" noChangeArrowheads="1"/>
                      </p:cNvPicPr>
                      <p:nvPr/>
                    </p:nvPicPr>
                    <p:blipFill>
                      <a:blip r:embed="rId5"/>
                      <a:srcRect/>
                      <a:stretch>
                        <a:fillRect/>
                      </a:stretch>
                    </p:blipFill>
                    <p:spPr bwMode="auto">
                      <a:xfrm>
                        <a:off x="-12700" y="2971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6865682"/>
              </p:ext>
            </p:extLst>
          </p:nvPr>
        </p:nvGraphicFramePr>
        <p:xfrm>
          <a:off x="0" y="4495800"/>
          <a:ext cx="914400" cy="771525"/>
        </p:xfrm>
        <a:graphic>
          <a:graphicData uri="http://schemas.openxmlformats.org/presentationml/2006/ole">
            <mc:AlternateContent xmlns:mc="http://schemas.openxmlformats.org/markup-compatibility/2006">
              <mc:Choice xmlns:v="urn:schemas-microsoft-com:vml" Requires="v">
                <p:oleObj spid="_x0000_s157375"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76580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8388"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8717208"/>
              </p:ext>
            </p:extLst>
          </p:nvPr>
        </p:nvGraphicFramePr>
        <p:xfrm>
          <a:off x="-12700" y="4419600"/>
          <a:ext cx="914400" cy="771525"/>
        </p:xfrm>
        <a:graphic>
          <a:graphicData uri="http://schemas.openxmlformats.org/presentationml/2006/ole">
            <mc:AlternateContent xmlns:mc="http://schemas.openxmlformats.org/markup-compatibility/2006">
              <mc:Choice xmlns:v="urn:schemas-microsoft-com:vml" Requires="v">
                <p:oleObj spid="_x0000_s158389"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127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 </a:t>
            </a:r>
            <a:r>
              <a:rPr lang="en-AU" dirty="0"/>
              <a:t>&amp; FDIS 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comments in process</a:t>
            </a: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00208297"/>
              </p:ext>
            </p:extLst>
          </p:nvPr>
        </p:nvGraphicFramePr>
        <p:xfrm>
          <a:off x="0" y="2971800"/>
          <a:ext cx="914400" cy="771525"/>
        </p:xfrm>
        <a:graphic>
          <a:graphicData uri="http://schemas.openxmlformats.org/presentationml/2006/ole">
            <mc:AlternateContent xmlns:mc="http://schemas.openxmlformats.org/markup-compatibility/2006">
              <mc:Choice xmlns:v="urn:schemas-microsoft-com:vml" Requires="v">
                <p:oleObj spid="_x0000_s17934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971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2114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1:2014</a:t>
            </a:r>
            <a:r>
              <a:rPr lang="en-AU" dirty="0" smtClean="0"/>
              <a:t> </a:t>
            </a:r>
            <a:r>
              <a:rPr lang="en-AU" dirty="0"/>
              <a:t>&amp; FDIS </a:t>
            </a:r>
            <a:r>
              <a:rPr lang="en-AU" dirty="0" smtClean="0"/>
              <a:t>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3"/>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24628753"/>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84494"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19943637"/>
              </p:ext>
            </p:extLst>
          </p:nvPr>
        </p:nvGraphicFramePr>
        <p:xfrm>
          <a:off x="31376" y="4495800"/>
          <a:ext cx="914400" cy="771525"/>
        </p:xfrm>
        <a:graphic>
          <a:graphicData uri="http://schemas.openxmlformats.org/presentationml/2006/ole">
            <mc:AlternateContent xmlns:mc="http://schemas.openxmlformats.org/markup-compatibility/2006">
              <mc:Choice xmlns:v="urn:schemas-microsoft-com:vml" Requires="v">
                <p:oleObj spid="_x0000_s184495"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31376"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5503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3648863822"/>
              </p:ext>
            </p:extLst>
          </p:nvPr>
        </p:nvGraphicFramePr>
        <p:xfrm>
          <a:off x="26894" y="3124200"/>
          <a:ext cx="914400" cy="771525"/>
        </p:xfrm>
        <a:graphic>
          <a:graphicData uri="http://schemas.openxmlformats.org/presentationml/2006/ole">
            <mc:AlternateContent xmlns:mc="http://schemas.openxmlformats.org/markup-compatibility/2006">
              <mc:Choice xmlns:v="urn:schemas-microsoft-com:vml" Requires="v">
                <p:oleObj spid="_x0000_s185518"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26894"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08261805"/>
              </p:ext>
            </p:extLst>
          </p:nvPr>
        </p:nvGraphicFramePr>
        <p:xfrm>
          <a:off x="76200" y="4419600"/>
          <a:ext cx="914400" cy="771525"/>
        </p:xfrm>
        <a:graphic>
          <a:graphicData uri="http://schemas.openxmlformats.org/presentationml/2006/ole">
            <mc:AlternateContent xmlns:mc="http://schemas.openxmlformats.org/markup-compatibility/2006">
              <mc:Choice xmlns:v="urn:schemas-microsoft-com:vml" Requires="v">
                <p:oleObj spid="_x0000_s185519"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762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7729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999971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86542"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62088153"/>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8654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00415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29281431"/>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To </a:t>
                      </a:r>
                      <a:r>
                        <a:rPr lang="en-AU" sz="1600" b="1" baseline="0" dirty="0" smtClean="0">
                          <a:solidFill>
                            <a:schemeClr val="accent6"/>
                          </a:solidFill>
                          <a:latin typeface="+mj-lt"/>
                        </a:rPr>
                        <a:t>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To </a:t>
                      </a:r>
                      <a:r>
                        <a:rPr lang="en-AU" sz="1600" b="1" kern="1200" baseline="0" dirty="0" smtClean="0">
                          <a:solidFill>
                            <a:schemeClr val="accent6"/>
                          </a:solidFill>
                          <a:latin typeface="+mn-lt"/>
                          <a:ea typeface="+mn-ea"/>
                          <a:cs typeface="+mn-cs"/>
                        </a:rPr>
                        <a:t>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 (Oct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a:t>
                      </a:r>
                      <a:r>
                        <a:rPr lang="en-AU" sz="1600" b="1" kern="1200" baseline="0" dirty="0" smtClean="0">
                          <a:solidFill>
                            <a:schemeClr val="accent6"/>
                          </a:solidFill>
                          <a:latin typeface="+mn-lt"/>
                          <a:ea typeface="+mn-ea"/>
                          <a:cs typeface="+mn-cs"/>
                        </a:rPr>
                        <a:t>o 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a:t>
                      </a:r>
                      <a:r>
                        <a:rPr lang="en-AU" sz="1600" b="1" baseline="0" dirty="0" smtClean="0">
                          <a:solidFill>
                            <a:schemeClr val="accent6"/>
                          </a:solidFill>
                          <a:latin typeface="+mj-lt"/>
                        </a:rPr>
                        <a:t>o 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15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passed its pre-ballot; comments during the pre-ballot need to be resolved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a:t>
            </a: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The pre-ballot closed on 22 Sept 2014, and passed</a:t>
            </a:r>
          </a:p>
          <a:p>
            <a:pPr lvl="2"/>
            <a:r>
              <a:rPr lang="en-AU" dirty="0" smtClean="0"/>
              <a:t>Passed 11/1/4 – China NB voted no</a:t>
            </a:r>
          </a:p>
          <a:p>
            <a:pPr lvl="2"/>
            <a:r>
              <a:rPr lang="en-AU" dirty="0" smtClean="0"/>
              <a:t>Comments were received from China NB</a:t>
            </a:r>
          </a:p>
          <a:p>
            <a:pPr lvl="1"/>
            <a:r>
              <a:rPr lang="en-AU" dirty="0" smtClean="0"/>
              <a:t>Comments will be resolved by </a:t>
            </a:r>
            <a:r>
              <a:rPr lang="en-AU" dirty="0" err="1" smtClean="0"/>
              <a:t>TGmc</a:t>
            </a:r>
            <a:r>
              <a:rPr lang="en-AU" dirty="0" smtClean="0"/>
              <a:t> in San Antonio in Nov 2014</a:t>
            </a:r>
          </a:p>
          <a:p>
            <a:r>
              <a:rPr lang="en-AU" dirty="0" smtClean="0"/>
              <a:t>FDIS ballot:</a:t>
            </a:r>
            <a:endParaRPr lang="en-AU" dirty="0">
              <a:solidFill>
                <a:schemeClr val="accent6"/>
              </a:solidFill>
            </a:endParaRPr>
          </a:p>
        </p:txBody>
      </p:sp>
    </p:spTree>
    <p:extLst>
      <p:ext uri="{BB962C8B-B14F-4D97-AF65-F5344CB8AC3E}">
        <p14:creationId xmlns:p14="http://schemas.microsoft.com/office/powerpoint/2010/main" val="3097234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802.11ac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smtClean="0"/>
              <a:t>GCM </a:t>
            </a:r>
            <a:r>
              <a:rPr lang="en-AU" i="1" dirty="0"/>
              <a:t>is an authenticated encryption algorithm designed to provide both data authenticity (integrity) and confidentiality.</a:t>
            </a:r>
          </a:p>
          <a:p>
            <a:pPr lvl="1"/>
            <a:r>
              <a:rPr lang="en-AU" i="1" dirty="0"/>
              <a:t>The mistake in Figure 11-23a in 11.4.5.6 of 11ad should be revised  in </a:t>
            </a:r>
            <a:r>
              <a:rPr lang="en-AU" i="1" dirty="0" smtClean="0"/>
              <a:t>11ac</a:t>
            </a:r>
          </a:p>
          <a:p>
            <a:r>
              <a:rPr lang="en-AU" dirty="0"/>
              <a:t>China NB </a:t>
            </a:r>
            <a:r>
              <a:rPr lang="en-AU" dirty="0" smtClean="0"/>
              <a:t>proposed change 1</a:t>
            </a:r>
            <a:endParaRPr lang="en-AU" dirty="0"/>
          </a:p>
          <a:p>
            <a:pPr lvl="1"/>
            <a:r>
              <a:rPr lang="en-AU" i="1" dirty="0" smtClean="0"/>
              <a:t>As </a:t>
            </a:r>
            <a:r>
              <a:rPr lang="en-AU" i="1" dirty="0"/>
              <a:t>the description of GCM and CCMP MPDU format in 11.4.3.2, the encrypted frame body includes a 16-octet MIC. Hence, the encrypted part of expanded GCMP MPDU shall contain both DATA and MIC in figure </a:t>
            </a:r>
            <a:r>
              <a:rPr lang="en-AU" i="1" dirty="0" smtClean="0"/>
              <a:t>11-23a</a:t>
            </a:r>
          </a:p>
          <a:p>
            <a:r>
              <a:rPr lang="en-AU" dirty="0" smtClean="0"/>
              <a:t>IEEE 802.11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345148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2</a:t>
            </a:r>
          </a:p>
          <a:p>
            <a:pPr lvl="1"/>
            <a:r>
              <a:rPr lang="en-AU" i="1" dirty="0"/>
              <a:t>When the IEEE standards are submitted to ISO/IEC, some editorial methods should meet the ISO/IEC requirements. for example, Both AES and GCM have already been specified in ISO/IEC standard, it is better to use the ISO/IEC document for reference instead of FIPS or RFCs;  Base on the ISO/IEC standard style, Clause 1 is the “Scope” of the document, in this draft both  7.1  and  22.1.2 have the title of “</a:t>
            </a:r>
            <a:r>
              <a:rPr lang="en-AU" i="1" dirty="0" smtClean="0"/>
              <a:t>Scope”</a:t>
            </a:r>
          </a:p>
          <a:p>
            <a:r>
              <a:rPr lang="en-AU" dirty="0" smtClean="0"/>
              <a:t>China </a:t>
            </a:r>
            <a:r>
              <a:rPr lang="en-AU" dirty="0"/>
              <a:t>NB </a:t>
            </a:r>
            <a:r>
              <a:rPr lang="en-AU" dirty="0" smtClean="0"/>
              <a:t>proposed change 2</a:t>
            </a:r>
            <a:endParaRPr lang="en-AU" dirty="0"/>
          </a:p>
          <a:p>
            <a:pPr lvl="1"/>
            <a:r>
              <a:rPr lang="en-AU" i="1" dirty="0"/>
              <a:t>Make suitable revisions according to ISO/IEC standard </a:t>
            </a:r>
            <a:r>
              <a:rPr lang="en-AU" i="1" dirty="0" smtClean="0"/>
              <a:t>requirements</a:t>
            </a:r>
          </a:p>
          <a:p>
            <a:r>
              <a:rPr lang="en-AU" dirty="0" smtClean="0"/>
              <a:t>IEEE </a:t>
            </a:r>
            <a:r>
              <a:rPr lang="en-AU" dirty="0"/>
              <a:t>802.11 response</a:t>
            </a:r>
          </a:p>
          <a:p>
            <a:pPr lvl="1"/>
            <a:r>
              <a:rPr lang="en-AU" dirty="0"/>
              <a:t>These reference </a:t>
            </a:r>
            <a:r>
              <a:rPr lang="en-AU" dirty="0" smtClean="0"/>
              <a:t>meets </a:t>
            </a:r>
            <a:r>
              <a:rPr lang="en-AU" dirty="0"/>
              <a:t>IEEE-SA </a:t>
            </a:r>
            <a:r>
              <a:rPr lang="en-AU" dirty="0" smtClean="0"/>
              <a:t>guidelines</a:t>
            </a:r>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35</a:t>
            </a:fld>
            <a:endParaRPr lang="en-US"/>
          </a:p>
        </p:txBody>
      </p:sp>
    </p:spTree>
    <p:extLst>
      <p:ext uri="{BB962C8B-B14F-4D97-AF65-F5344CB8AC3E}">
        <p14:creationId xmlns:p14="http://schemas.microsoft.com/office/powerpoint/2010/main" val="2285328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3</a:t>
            </a:r>
          </a:p>
          <a:p>
            <a:pPr lvl="1"/>
            <a:r>
              <a:rPr lang="en-AU" i="1" dirty="0"/>
              <a:t>An abbreviation has some different meanings such as SA (Source Address / Security Association / IEEE-SA</a:t>
            </a:r>
            <a:r>
              <a:rPr lang="en-AU" i="1" dirty="0" smtClean="0"/>
              <a:t>).</a:t>
            </a:r>
          </a:p>
          <a:p>
            <a:r>
              <a:rPr lang="en-AU" dirty="0" smtClean="0"/>
              <a:t>China </a:t>
            </a:r>
            <a:r>
              <a:rPr lang="en-AU" dirty="0"/>
              <a:t>NB </a:t>
            </a:r>
            <a:r>
              <a:rPr lang="en-AU" dirty="0" smtClean="0"/>
              <a:t>proposed change 3</a:t>
            </a:r>
            <a:endParaRPr lang="en-AU" dirty="0"/>
          </a:p>
          <a:p>
            <a:pPr lvl="1"/>
            <a:r>
              <a:rPr lang="en-AU" i="1" dirty="0" smtClean="0"/>
              <a:t>Resolve </a:t>
            </a:r>
            <a:r>
              <a:rPr lang="en-AU" i="1" dirty="0"/>
              <a:t>the related issue to reduce the </a:t>
            </a:r>
            <a:r>
              <a:rPr lang="en-AU" i="1" dirty="0" smtClean="0"/>
              <a:t>misunderstanding</a:t>
            </a:r>
          </a:p>
          <a:p>
            <a:r>
              <a:rPr lang="en-AU" dirty="0" smtClean="0"/>
              <a:t>IEEE </a:t>
            </a:r>
            <a:r>
              <a:rPr lang="en-AU" dirty="0"/>
              <a:t>802.11 response</a:t>
            </a:r>
          </a:p>
          <a:p>
            <a:pPr lvl="1"/>
            <a:r>
              <a:rPr lang="en-AU" dirty="0"/>
              <a: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36</a:t>
            </a:fld>
            <a:endParaRPr lang="en-US"/>
          </a:p>
        </p:txBody>
      </p:sp>
    </p:spTree>
    <p:extLst>
      <p:ext uri="{BB962C8B-B14F-4D97-AF65-F5344CB8AC3E}">
        <p14:creationId xmlns:p14="http://schemas.microsoft.com/office/powerpoint/2010/main" val="3650261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4</a:t>
            </a:r>
          </a:p>
          <a:p>
            <a:pPr lvl="1"/>
            <a:r>
              <a:rPr lang="en-AU" i="1" dirty="0"/>
              <a:t>The tables about the primitives do not have title of table such as 6.5.4.2 </a:t>
            </a:r>
            <a:endParaRPr lang="en-AU" i="1" dirty="0" smtClean="0"/>
          </a:p>
          <a:p>
            <a:r>
              <a:rPr lang="en-AU" dirty="0" smtClean="0"/>
              <a:t>China </a:t>
            </a:r>
            <a:r>
              <a:rPr lang="en-AU" dirty="0"/>
              <a:t>NB </a:t>
            </a:r>
            <a:r>
              <a:rPr lang="en-AU" dirty="0" smtClean="0"/>
              <a:t>proposed change 4</a:t>
            </a:r>
            <a:endParaRPr lang="en-AU" dirty="0"/>
          </a:p>
          <a:p>
            <a:pPr lvl="1"/>
            <a:r>
              <a:rPr lang="en-AU" i="1" dirty="0" smtClean="0"/>
              <a:t>Add </a:t>
            </a:r>
            <a:r>
              <a:rPr lang="en-AU" i="1" dirty="0"/>
              <a:t>title and related sentence</a:t>
            </a:r>
          </a:p>
          <a:p>
            <a:r>
              <a:rPr lang="en-AU" dirty="0" smtClean="0"/>
              <a:t>IEEE </a:t>
            </a:r>
            <a:r>
              <a:rPr lang="en-AU" dirty="0"/>
              <a:t>802.11 response</a:t>
            </a:r>
          </a:p>
          <a:p>
            <a:pPr lvl="1"/>
            <a:r>
              <a:rPr lang="en-AU" dirty="0"/>
              <a:t>…</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3093606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a:t>passed its pre-ballot; comment during the pre-ballot need to be resolved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a:t>
            </a:r>
          </a:p>
          <a:p>
            <a:pPr lvl="1"/>
            <a:r>
              <a:rPr lang="en-AU" dirty="0"/>
              <a:t>The request to submit IEEE </a:t>
            </a:r>
            <a:r>
              <a:rPr lang="en-AU" dirty="0" smtClean="0"/>
              <a:t>802.11af-2013 </a:t>
            </a:r>
            <a:r>
              <a:rPr lang="en-AU" dirty="0"/>
              <a:t>for approval under the PSDO was liaised in July 2014</a:t>
            </a:r>
          </a:p>
          <a:p>
            <a:pPr lvl="1"/>
            <a:r>
              <a:rPr lang="en-AU" dirty="0"/>
              <a:t>The pre-ballot closed on 22 Sept 2014, and passed</a:t>
            </a:r>
          </a:p>
          <a:p>
            <a:pPr lvl="2"/>
            <a:r>
              <a:rPr lang="en-AU" dirty="0"/>
              <a:t>Passed 11/1/4 – China NB voted no</a:t>
            </a:r>
          </a:p>
          <a:p>
            <a:pPr lvl="2"/>
            <a:r>
              <a:rPr lang="en-AU" dirty="0"/>
              <a:t>Comments were received from China NB</a:t>
            </a:r>
          </a:p>
          <a:p>
            <a:pPr lvl="1"/>
            <a:r>
              <a:rPr lang="en-AU" dirty="0"/>
              <a:t>Comments will be </a:t>
            </a:r>
            <a:r>
              <a:rPr lang="en-AU" dirty="0" smtClean="0"/>
              <a:t>resolved by </a:t>
            </a:r>
            <a:r>
              <a:rPr lang="en-AU" dirty="0" err="1" smtClean="0"/>
              <a:t>TGmc</a:t>
            </a:r>
            <a:r>
              <a:rPr lang="en-AU" dirty="0" smtClean="0"/>
              <a:t> </a:t>
            </a:r>
            <a:r>
              <a:rPr lang="en-AU" dirty="0"/>
              <a:t>in San Antonio in Nov 2014</a:t>
            </a:r>
          </a:p>
          <a:p>
            <a:r>
              <a:rPr lang="en-AU" dirty="0"/>
              <a:t>FDIS ballot:</a:t>
            </a:r>
            <a:endParaRPr lang="en-AU" dirty="0">
              <a:solidFill>
                <a:schemeClr val="accent6"/>
              </a:solidFill>
            </a:endParaRPr>
          </a:p>
        </p:txBody>
      </p:sp>
    </p:spTree>
    <p:extLst>
      <p:ext uri="{BB962C8B-B14F-4D97-AF65-F5344CB8AC3E}">
        <p14:creationId xmlns:p14="http://schemas.microsoft.com/office/powerpoint/2010/main" val="1954717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802.11af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a:t>Television white spaces bands may be subject to national and regional regulations. How to use them is not clear in many countries.  As an ISO/IEC international standard, this issue should be considered </a:t>
            </a:r>
            <a:r>
              <a:rPr lang="en-AU" i="1" dirty="0" smtClean="0"/>
              <a:t>carefully.</a:t>
            </a:r>
          </a:p>
          <a:p>
            <a:r>
              <a:rPr lang="en-AU" dirty="0" smtClean="0"/>
              <a:t>China </a:t>
            </a:r>
            <a:r>
              <a:rPr lang="en-AU" dirty="0"/>
              <a:t>NB </a:t>
            </a:r>
            <a:r>
              <a:rPr lang="en-AU" dirty="0" smtClean="0"/>
              <a:t>proposed change 1</a:t>
            </a:r>
            <a:endParaRPr lang="en-AU" dirty="0"/>
          </a:p>
          <a:p>
            <a:pPr lvl="1"/>
            <a:r>
              <a:rPr lang="en-AU" dirty="0" smtClean="0"/>
              <a:t>None</a:t>
            </a:r>
          </a:p>
          <a:p>
            <a:r>
              <a:rPr lang="en-AU" dirty="0" smtClean="0"/>
              <a:t>IEEE 802.11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2027802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802.1AEbw-2013 passed pre-ballot in Jan 2014, and is waiting </a:t>
            </a:r>
            <a:r>
              <a:rPr lang="en-AU" dirty="0"/>
              <a:t>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smtClean="0"/>
              <a:t>Will be called ISO/IEC/IEEE </a:t>
            </a:r>
            <a:r>
              <a:rPr lang="en-AU" dirty="0" smtClean="0"/>
              <a:t>8802-1AE:2013/</a:t>
            </a:r>
            <a:r>
              <a:rPr lang="en-AU" dirty="0" err="1" smtClean="0"/>
              <a:t>Amd</a:t>
            </a:r>
            <a:r>
              <a:rPr lang="en-AU" dirty="0" smtClean="0"/>
              <a:t> </a:t>
            </a:r>
            <a:r>
              <a:rPr lang="en-AU" dirty="0"/>
              <a:t>1</a:t>
            </a:r>
            <a:endParaRPr lang="en-AU" dirty="0" smtClean="0"/>
          </a:p>
          <a:p>
            <a:pPr lvl="2"/>
            <a:endParaRPr lang="en-AU"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15457720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70252"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802.1AEbn-2011 passed pre-ballot in Feb 2014, and is </a:t>
            </a:r>
            <a:r>
              <a:rPr lang="en-AU" dirty="0"/>
              <a:t>waiting 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a:t>Will be called ISO/IEC/IEEE </a:t>
            </a:r>
            <a:r>
              <a:rPr lang="en-AU" dirty="0"/>
              <a:t>8802-1AE:2013/</a:t>
            </a:r>
            <a:r>
              <a:rPr lang="en-AU" dirty="0" err="1"/>
              <a:t>Amd</a:t>
            </a:r>
            <a:r>
              <a:rPr lang="en-AU" dirty="0"/>
              <a:t> </a:t>
            </a:r>
            <a:r>
              <a:rPr lang="en-AU" dirty="0" smtClean="0"/>
              <a:t>2</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213465327"/>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169235"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will be submitted to PSDO process after 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waiting for IEEE </a:t>
            </a:r>
            <a:r>
              <a:rPr lang="en-GB" dirty="0">
                <a:solidFill>
                  <a:schemeClr val="accent2"/>
                </a:solidFill>
              </a:rPr>
              <a:t>ratification &amp; </a:t>
            </a:r>
            <a:r>
              <a:rPr lang="en-AU" dirty="0" smtClean="0">
                <a:solidFill>
                  <a:schemeClr val="accent2"/>
                </a:solidFill>
              </a:rPr>
              <a:t>publication</a:t>
            </a:r>
            <a:endParaRPr lang="en-AU" dirty="0">
              <a:solidFill>
                <a:schemeClr val="accent2"/>
              </a:solidFill>
            </a:endParaRPr>
          </a:p>
          <a:p>
            <a:pPr lvl="1"/>
            <a:r>
              <a:rPr lang="en-AU" dirty="0" smtClean="0"/>
              <a:t>The </a:t>
            </a:r>
            <a:r>
              <a:rPr lang="en-AU" dirty="0"/>
              <a:t>submission of IEEE 802.1Xbx-2014 </a:t>
            </a:r>
            <a:r>
              <a:rPr lang="en-AU" dirty="0" smtClean="0"/>
              <a:t>after publication under the PSDO was approved by 802 EC in July 2014</a:t>
            </a:r>
          </a:p>
          <a:p>
            <a:pPr lvl="2"/>
            <a:r>
              <a:rPr lang="en-AU" dirty="0" smtClean="0"/>
              <a:t>As of 25 August it was still in Sponsor Ballot </a:t>
            </a:r>
            <a:endParaRPr lang="en-AU" dirty="0" smtClean="0"/>
          </a:p>
          <a:p>
            <a:pPr lvl="2"/>
            <a:r>
              <a:rPr lang="en-AU" dirty="0" smtClean="0">
                <a:solidFill>
                  <a:srgbClr val="FF0000"/>
                </a:solidFill>
              </a:rPr>
              <a:t>Heading for </a:t>
            </a:r>
            <a:r>
              <a:rPr lang="en-AU" dirty="0" err="1" smtClean="0">
                <a:solidFill>
                  <a:srgbClr val="FF0000"/>
                </a:solidFill>
              </a:rPr>
              <a:t>RevCom</a:t>
            </a:r>
            <a:r>
              <a:rPr lang="en-AU" dirty="0" smtClean="0">
                <a:solidFill>
                  <a:srgbClr val="FF0000"/>
                </a:solidFill>
              </a:rPr>
              <a:t> in Dec</a:t>
            </a:r>
          </a:p>
          <a:p>
            <a:pPr lvl="2"/>
            <a:r>
              <a:rPr lang="en-AU" dirty="0" smtClean="0">
                <a:solidFill>
                  <a:srgbClr val="FF0000"/>
                </a:solidFill>
              </a:rPr>
              <a:t>Aiming for publication ~ Feb</a:t>
            </a:r>
            <a:endParaRPr lang="en-AU" dirty="0" smtClean="0">
              <a:solidFill>
                <a:srgbClr val="FF0000"/>
              </a:solidFill>
            </a:endParaRPr>
          </a:p>
          <a:p>
            <a:r>
              <a:rPr lang="en-AU" dirty="0" smtClean="0"/>
              <a:t>FDIS </a:t>
            </a:r>
            <a:r>
              <a:rPr lang="en-AU" dirty="0"/>
              <a:t>ballot</a:t>
            </a:r>
            <a:r>
              <a:rPr lang="en-AU" dirty="0" smtClean="0"/>
              <a:t>:</a:t>
            </a:r>
            <a:endParaRPr lang="en-AU" dirty="0">
              <a:solidFill>
                <a:srgbClr val="FF0000"/>
              </a:solidFill>
            </a:endParaRPr>
          </a:p>
        </p:txBody>
      </p:sp>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smtClean="0"/>
              <a:t>1Q-Rev-2014 </a:t>
            </a:r>
            <a:r>
              <a:rPr lang="en-GB" dirty="0"/>
              <a:t>will be submitted </a:t>
            </a:r>
            <a:r>
              <a:rPr lang="en-GB" dirty="0" smtClean="0"/>
              <a:t>to PSDO process after </a:t>
            </a:r>
            <a:r>
              <a:rPr lang="en-GB" dirty="0"/>
              <a:t>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43</a:t>
            </a:fld>
            <a:endParaRPr lang="en-US"/>
          </a:p>
        </p:txBody>
      </p:sp>
      <p:sp>
        <p:nvSpPr>
          <p:cNvPr id="10" name="Content Placeholder 9"/>
          <p:cNvSpPr>
            <a:spLocks noGrp="1"/>
          </p:cNvSpPr>
          <p:nvPr>
            <p:ph idx="1"/>
          </p:nvPr>
        </p:nvSpPr>
        <p:spPr/>
        <p:txBody>
          <a:bodyPr/>
          <a:lstStyle/>
          <a:p>
            <a:r>
              <a:rPr lang="en-AU" dirty="0"/>
              <a:t>60 day pre-ballot: </a:t>
            </a:r>
            <a:r>
              <a:rPr lang="en-AU" dirty="0">
                <a:solidFill>
                  <a:schemeClr val="accent2"/>
                </a:solidFill>
              </a:rPr>
              <a:t>waiting for IEEE </a:t>
            </a:r>
            <a:r>
              <a:rPr lang="en-AU" dirty="0" smtClean="0">
                <a:solidFill>
                  <a:schemeClr val="accent2"/>
                </a:solidFill>
              </a:rPr>
              <a:t>ratification &amp; publication</a:t>
            </a:r>
            <a:endParaRPr lang="en-AU" dirty="0">
              <a:solidFill>
                <a:schemeClr val="accent2"/>
              </a:solidFill>
            </a:endParaRPr>
          </a:p>
          <a:p>
            <a:pPr lvl="1"/>
            <a:r>
              <a:rPr lang="en-AU" dirty="0"/>
              <a:t>The submission of </a:t>
            </a:r>
            <a:r>
              <a:rPr lang="en-AU" dirty="0">
                <a:solidFill>
                  <a:schemeClr val="tx2"/>
                </a:solidFill>
              </a:rPr>
              <a:t>IEEE </a:t>
            </a:r>
            <a:r>
              <a:rPr lang="en-AU" dirty="0" smtClean="0">
                <a:solidFill>
                  <a:schemeClr val="tx2"/>
                </a:solidFill>
              </a:rPr>
              <a:t>802.1Q-Rev-2014 </a:t>
            </a:r>
            <a:r>
              <a:rPr lang="en-AU" dirty="0">
                <a:solidFill>
                  <a:schemeClr val="tx2"/>
                </a:solidFill>
              </a:rPr>
              <a:t>after publication under the PSDO was agreed by </a:t>
            </a:r>
            <a:r>
              <a:rPr lang="en-AU" dirty="0" smtClean="0">
                <a:solidFill>
                  <a:schemeClr val="tx2"/>
                </a:solidFill>
              </a:rPr>
              <a:t>802 EC </a:t>
            </a:r>
            <a:r>
              <a:rPr lang="en-AU" dirty="0">
                <a:solidFill>
                  <a:schemeClr val="tx2"/>
                </a:solidFill>
              </a:rPr>
              <a:t>in </a:t>
            </a:r>
            <a:r>
              <a:rPr lang="en-AU" dirty="0" smtClean="0">
                <a:solidFill>
                  <a:schemeClr val="tx2"/>
                </a:solidFill>
              </a:rPr>
              <a:t>July </a:t>
            </a:r>
            <a:r>
              <a:rPr lang="en-AU" dirty="0" smtClean="0"/>
              <a:t>2014</a:t>
            </a:r>
          </a:p>
          <a:p>
            <a:pPr lvl="2"/>
            <a:r>
              <a:rPr lang="en-AU" dirty="0" smtClean="0"/>
              <a:t> It was on the 15 </a:t>
            </a:r>
            <a:r>
              <a:rPr lang="en-AU" dirty="0"/>
              <a:t>October </a:t>
            </a:r>
            <a:r>
              <a:rPr lang="en-AU" dirty="0" err="1"/>
              <a:t>RevCom</a:t>
            </a:r>
            <a:r>
              <a:rPr lang="en-AU" dirty="0"/>
              <a:t> Early Consideration Agenda </a:t>
            </a:r>
            <a:endParaRPr lang="en-AU" dirty="0" smtClean="0"/>
          </a:p>
          <a:p>
            <a:pPr lvl="2"/>
            <a:r>
              <a:rPr lang="en-AU" dirty="0" smtClean="0">
                <a:solidFill>
                  <a:srgbClr val="FF0000"/>
                </a:solidFill>
              </a:rPr>
              <a:t>Publication later – 10 Dec </a:t>
            </a:r>
            <a:endParaRPr lang="en-AU" dirty="0">
              <a:solidFill>
                <a:srgbClr val="FF0000"/>
              </a:solidFill>
            </a:endParaRPr>
          </a:p>
          <a:p>
            <a:r>
              <a:rPr lang="en-AU" dirty="0"/>
              <a:t>FDIS ballot:</a:t>
            </a:r>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is waiting for the start of the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Passed (26 Oct 2014)</a:t>
            </a:r>
            <a:endParaRPr lang="en-AU" dirty="0">
              <a:solidFill>
                <a:srgbClr val="00B050"/>
              </a:solidFill>
            </a:endParaRPr>
          </a:p>
          <a:p>
            <a:pPr lvl="1"/>
            <a:r>
              <a:rPr lang="en-AU" dirty="0" smtClean="0"/>
              <a:t>The submission of IEEE 802-2014 under the PSDO was approved by</a:t>
            </a:r>
            <a:r>
              <a:rPr lang="en-AU" dirty="0" smtClean="0">
                <a:solidFill>
                  <a:srgbClr val="FF0000"/>
                </a:solidFill>
              </a:rPr>
              <a:t> </a:t>
            </a:r>
            <a:r>
              <a:rPr lang="en-AU" dirty="0" smtClean="0"/>
              <a:t>802 EC in July 2014</a:t>
            </a:r>
          </a:p>
          <a:p>
            <a:pPr lvl="1"/>
            <a:r>
              <a:rPr lang="en-AU" dirty="0" smtClean="0"/>
              <a:t>Passed with one negative vote from China</a:t>
            </a:r>
          </a:p>
          <a:p>
            <a:r>
              <a:rPr lang="en-AU" dirty="0" smtClean="0"/>
              <a:t>FDIS ballot:</a:t>
            </a:r>
            <a:endParaRPr lang="en-AU" dirty="0">
              <a:solidFill>
                <a:srgbClr val="FF0000"/>
              </a:solidFill>
            </a:endParaRPr>
          </a:p>
        </p:txBody>
      </p:sp>
    </p:spTree>
    <p:extLst>
      <p:ext uri="{BB962C8B-B14F-4D97-AF65-F5344CB8AC3E}">
        <p14:creationId xmlns:p14="http://schemas.microsoft.com/office/powerpoint/2010/main" val="5897488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needs </a:t>
            </a:r>
            <a:r>
              <a:rPr lang="en-AU" dirty="0"/>
              <a:t>to respond to China NB comments on </a:t>
            </a:r>
            <a:r>
              <a:rPr lang="en-AU" dirty="0" smtClean="0"/>
              <a:t>802 </a:t>
            </a:r>
            <a:r>
              <a:rPr lang="en-AU" dirty="0"/>
              <a:t>in the 60 day pre-ballot</a:t>
            </a:r>
          </a:p>
        </p:txBody>
      </p:sp>
      <p:sp>
        <p:nvSpPr>
          <p:cNvPr id="3" name="Content Placeholder 2"/>
          <p:cNvSpPr>
            <a:spLocks noGrp="1"/>
          </p:cNvSpPr>
          <p:nvPr>
            <p:ph idx="1"/>
          </p:nvPr>
        </p:nvSpPr>
        <p:spPr/>
        <p:txBody>
          <a:bodyPr/>
          <a:lstStyle/>
          <a:p>
            <a:r>
              <a:rPr lang="en-AU" dirty="0"/>
              <a:t>China NB comment 1</a:t>
            </a:r>
          </a:p>
          <a:p>
            <a:pPr lvl="1"/>
            <a:r>
              <a:rPr lang="en-AU" i="1" dirty="0" smtClean="0"/>
              <a:t>This </a:t>
            </a:r>
            <a:r>
              <a:rPr lang="en-AU" i="1" dirty="0"/>
              <a:t>proposed project provides an overview to the family of IEEE 802 standards. IEEE 802 standards are involved with many types and large numbers of network resources, including </a:t>
            </a:r>
            <a:r>
              <a:rPr lang="en-AU" i="1" dirty="0" err="1"/>
              <a:t>EtherType</a:t>
            </a:r>
            <a:r>
              <a:rPr lang="en-AU" i="1" dirty="0"/>
              <a:t> number, information element, OID, reason code, etc. We believe it is necessary to manage them by a feasible and effective method. However, the fact is that some of them are specified, while others are not entirely clear who and on what base is administrating these network resources. </a:t>
            </a:r>
            <a:endParaRPr lang="en-AU" dirty="0"/>
          </a:p>
          <a:p>
            <a:r>
              <a:rPr lang="en-AU" dirty="0"/>
              <a:t>China NB proposed change 1</a:t>
            </a:r>
          </a:p>
          <a:p>
            <a:pPr lvl="1"/>
            <a:r>
              <a:rPr lang="en-AU" i="1" dirty="0" smtClean="0"/>
              <a:t>Therefore</a:t>
            </a:r>
            <a:r>
              <a:rPr lang="en-AU" i="1" dirty="0"/>
              <a:t>, we suggest IEEE provide a detailed description about the various categories of network resources, their registration authorities and the agreements this authorities refer to</a:t>
            </a:r>
            <a:r>
              <a:rPr lang="en-AU" i="1" dirty="0" smtClean="0"/>
              <a:t>.</a:t>
            </a:r>
          </a:p>
          <a:p>
            <a:r>
              <a:rPr lang="en-AU" dirty="0"/>
              <a:t>IEEE </a:t>
            </a:r>
            <a:r>
              <a:rPr lang="en-AU" dirty="0" smtClean="0"/>
              <a:t>802.1 </a:t>
            </a:r>
            <a:r>
              <a:rPr lang="en-AU" dirty="0"/>
              <a:t>response</a:t>
            </a:r>
          </a:p>
          <a:p>
            <a:pPr lvl="1"/>
            <a:r>
              <a:rPr lang="en-AU" dirty="0"/>
              <a:t>…</a:t>
            </a:r>
          </a:p>
          <a:p>
            <a:pPr lvl="1"/>
            <a:endParaRPr lang="en-AU" i="1" dirty="0" smtClean="0"/>
          </a:p>
          <a:p>
            <a:pPr lvl="1"/>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1168230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802.3.1-2013 </a:t>
            </a:r>
            <a:r>
              <a:rPr lang="en-GB" dirty="0"/>
              <a:t>passed its pre-ballot; comment during the pre-ballot need to be resolved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passed</a:t>
            </a:r>
          </a:p>
          <a:p>
            <a:pPr lvl="2"/>
            <a:r>
              <a:rPr lang="en-AU" dirty="0" smtClean="0"/>
              <a:t>Passed 11/0/5 on need for an ISO standard</a:t>
            </a:r>
          </a:p>
          <a:p>
            <a:pPr lvl="2"/>
            <a:r>
              <a:rPr lang="en-AU" dirty="0" smtClean="0"/>
              <a:t>Passed 10/1/5 on submission to FDIS – </a:t>
            </a:r>
            <a:r>
              <a:rPr lang="en-AU" dirty="0"/>
              <a:t>China NB voted </a:t>
            </a:r>
            <a:r>
              <a:rPr lang="en-AU" dirty="0" smtClean="0"/>
              <a:t>no</a:t>
            </a:r>
          </a:p>
          <a:p>
            <a:pPr lvl="2"/>
            <a:r>
              <a:rPr lang="en-AU" dirty="0" smtClean="0"/>
              <a:t>A comment was </a:t>
            </a:r>
            <a:r>
              <a:rPr lang="en-AU" dirty="0"/>
              <a:t>received from China </a:t>
            </a:r>
            <a:r>
              <a:rPr lang="en-AU" dirty="0" smtClean="0"/>
              <a:t>NB (see N16047)</a:t>
            </a:r>
            <a:endParaRPr lang="en-AU" dirty="0"/>
          </a:p>
          <a:p>
            <a:pPr lvl="1"/>
            <a:r>
              <a:rPr lang="en-AU" dirty="0" smtClean="0"/>
              <a:t>Comment will </a:t>
            </a:r>
            <a:r>
              <a:rPr lang="en-AU" dirty="0"/>
              <a:t>be </a:t>
            </a:r>
            <a:r>
              <a:rPr lang="en-AU" dirty="0" smtClean="0"/>
              <a:t>resolved by 802.3 WG  </a:t>
            </a:r>
            <a:r>
              <a:rPr lang="en-AU" dirty="0"/>
              <a:t>in San Antonio in Nov </a:t>
            </a:r>
            <a:r>
              <a:rPr lang="en-AU" dirty="0" smtClean="0"/>
              <a:t>2014</a:t>
            </a:r>
            <a:endParaRPr lang="en-AU" dirty="0"/>
          </a:p>
          <a:p>
            <a:r>
              <a:rPr lang="en-AU" dirty="0" smtClean="0"/>
              <a:t>FDIS ballot: </a:t>
            </a:r>
            <a:r>
              <a:rPr lang="en-AU" dirty="0" smtClean="0">
                <a:solidFill>
                  <a:schemeClr val="accent2"/>
                </a:solidFill>
              </a:rPr>
              <a:t>awaiting comment response </a:t>
            </a:r>
          </a:p>
        </p:txBody>
      </p:sp>
    </p:spTree>
    <p:extLst>
      <p:ext uri="{BB962C8B-B14F-4D97-AF65-F5344CB8AC3E}">
        <p14:creationId xmlns:p14="http://schemas.microsoft.com/office/powerpoint/2010/main" val="10380224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needs to respond to China NB comments on 802.3.1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a:t>Although there are the parts describing </a:t>
            </a:r>
            <a:r>
              <a:rPr lang="en-AU" i="1" dirty="0" smtClean="0"/>
              <a:t>the relationship </a:t>
            </a:r>
            <a:r>
              <a:rPr lang="en-AU" i="1" dirty="0"/>
              <a:t>to other MIB modules, it still lacks </a:t>
            </a:r>
            <a:r>
              <a:rPr lang="en-AU" i="1" dirty="0" smtClean="0"/>
              <a:t>of the </a:t>
            </a:r>
            <a:r>
              <a:rPr lang="en-AU" i="1" dirty="0"/>
              <a:t>description of the relationship to some </a:t>
            </a:r>
            <a:r>
              <a:rPr lang="en-AU" i="1" dirty="0" smtClean="0"/>
              <a:t>other greatly-related </a:t>
            </a:r>
            <a:r>
              <a:rPr lang="en-AU" i="1" dirty="0"/>
              <a:t>MIB modules, such as </a:t>
            </a:r>
            <a:r>
              <a:rPr lang="en-AU" i="1" dirty="0" smtClean="0"/>
              <a:t>IEEE 802.1AE </a:t>
            </a:r>
            <a:r>
              <a:rPr lang="en-AU" i="1" dirty="0"/>
              <a:t>MIB, IEEE 802.1X MIB.</a:t>
            </a:r>
          </a:p>
          <a:p>
            <a:r>
              <a:rPr lang="en-AU" dirty="0" smtClean="0"/>
              <a:t>China </a:t>
            </a:r>
            <a:r>
              <a:rPr lang="en-AU" dirty="0"/>
              <a:t>NB </a:t>
            </a:r>
            <a:r>
              <a:rPr lang="en-AU" dirty="0" smtClean="0"/>
              <a:t>proposed change 1</a:t>
            </a:r>
            <a:endParaRPr lang="en-AU" dirty="0"/>
          </a:p>
          <a:p>
            <a:pPr lvl="1"/>
            <a:r>
              <a:rPr lang="en-AU" i="1" dirty="0"/>
              <a:t>Add the relationship to some other </a:t>
            </a:r>
            <a:r>
              <a:rPr lang="en-AU" i="1" dirty="0" smtClean="0"/>
              <a:t>greatly-related MIB </a:t>
            </a:r>
            <a:r>
              <a:rPr lang="en-AU" i="1" dirty="0"/>
              <a:t>modules in the </a:t>
            </a:r>
            <a:r>
              <a:rPr lang="en-AU" i="1" dirty="0" smtClean="0"/>
              <a:t>proposal</a:t>
            </a:r>
            <a:endParaRPr lang="en-AU" dirty="0" smtClean="0"/>
          </a:p>
          <a:p>
            <a:r>
              <a:rPr lang="en-AU" dirty="0" smtClean="0"/>
              <a:t>IEEE 802.3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1090316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ballot on 802.22 is scheduled to close on 15 Feb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a:solidFill>
                  <a:schemeClr val="accent2"/>
                </a:solidFill>
              </a:rPr>
              <a:t>closes </a:t>
            </a:r>
            <a:r>
              <a:rPr lang="en-AU" dirty="0" smtClean="0">
                <a:solidFill>
                  <a:schemeClr val="accent2"/>
                </a:solidFill>
              </a:rPr>
              <a:t>15 Feb 2015</a:t>
            </a:r>
            <a:endParaRPr lang="en-AU" dirty="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27550404"/>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17742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26406299"/>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177429"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42333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802.22a will be sent to PSDO when 802.22 completes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49</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not submitted yet</a:t>
            </a:r>
          </a:p>
          <a:p>
            <a:pPr lvl="1"/>
            <a:r>
              <a:rPr lang="en-AU" dirty="0" smtClean="0"/>
              <a:t>It was agreed by consensus in San Diego in July 2014 that submission of 802.22a should wait until 802.22 is ratified by ISO/IEC</a:t>
            </a:r>
            <a:endParaRPr lang="en-AU" dirty="0"/>
          </a:p>
          <a:p>
            <a:r>
              <a:rPr lang="en-AU" dirty="0" smtClean="0"/>
              <a:t>FDIS </a:t>
            </a:r>
            <a:r>
              <a:rPr lang="en-AU" dirty="0"/>
              <a:t>ballot</a:t>
            </a:r>
            <a:r>
              <a:rPr lang="en-AU" dirty="0" smtClean="0"/>
              <a:t>:</a:t>
            </a:r>
            <a:endParaRPr lang="en-AU" dirty="0">
              <a:solidFill>
                <a:schemeClr val="accent2"/>
              </a:solidFill>
            </a:endParaRPr>
          </a:p>
        </p:txBody>
      </p:sp>
    </p:spTree>
    <p:extLst>
      <p:ext uri="{BB962C8B-B14F-4D97-AF65-F5344CB8AC3E}">
        <p14:creationId xmlns:p14="http://schemas.microsoft.com/office/powerpoint/2010/main" val="133783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handling of corrigenda in the context of PSDO</a:t>
            </a:r>
            <a:endParaRPr lang="en-AU" dirty="0"/>
          </a:p>
        </p:txBody>
      </p:sp>
      <p:sp>
        <p:nvSpPr>
          <p:cNvPr id="3" name="Content Placeholder 2"/>
          <p:cNvSpPr>
            <a:spLocks noGrp="1"/>
          </p:cNvSpPr>
          <p:nvPr>
            <p:ph idx="1"/>
          </p:nvPr>
        </p:nvSpPr>
        <p:spPr/>
        <p:txBody>
          <a:bodyPr/>
          <a:lstStyle/>
          <a:p>
            <a:pPr lvl="1"/>
            <a:r>
              <a:rPr lang="en-US" dirty="0"/>
              <a:t>John Messenger </a:t>
            </a:r>
            <a:r>
              <a:rPr lang="en-US" dirty="0" smtClean="0"/>
              <a:t>(802.1 WG) asks:</a:t>
            </a:r>
          </a:p>
          <a:p>
            <a:pPr lvl="2"/>
            <a:r>
              <a:rPr lang="en-GB" i="1" dirty="0"/>
              <a:t>What did we agree about corrigenda to standards which have been approved in ISO under </a:t>
            </a:r>
            <a:r>
              <a:rPr lang="en-GB" i="1" dirty="0" smtClean="0"/>
              <a:t>PSDO?</a:t>
            </a:r>
          </a:p>
          <a:p>
            <a:pPr lvl="2"/>
            <a:r>
              <a:rPr lang="en-GB" i="1" dirty="0" smtClean="0"/>
              <a:t>The </a:t>
            </a:r>
            <a:r>
              <a:rPr lang="en-GB" i="1" dirty="0"/>
              <a:t>question arises because 802.1 is forwarding a corrigendum on 802.1AB to </a:t>
            </a:r>
            <a:r>
              <a:rPr lang="en-GB" i="1" dirty="0" err="1"/>
              <a:t>RevCom</a:t>
            </a:r>
            <a:r>
              <a:rPr lang="en-GB" i="1" dirty="0"/>
              <a:t>.</a:t>
            </a:r>
            <a:endParaRPr lang="en-AU" i="1" dirty="0"/>
          </a:p>
          <a:p>
            <a:pPr lvl="1"/>
            <a:r>
              <a:rPr lang="en-AU" dirty="0"/>
              <a:t> </a:t>
            </a:r>
            <a:r>
              <a:rPr lang="en-AU" dirty="0" smtClean="0"/>
              <a:t>Andrew Myles responds:</a:t>
            </a:r>
            <a:endParaRPr lang="en-AU" dirty="0"/>
          </a:p>
          <a:p>
            <a:pPr lvl="2"/>
            <a:r>
              <a:rPr lang="en-AU" i="1" dirty="0"/>
              <a:t>I recall that we agreed that we would not send through PSDO process but would instead wait for the next revision</a:t>
            </a:r>
          </a:p>
          <a:p>
            <a:pPr lvl="1"/>
            <a:r>
              <a:rPr lang="en-AU" dirty="0"/>
              <a:t> </a:t>
            </a:r>
            <a:r>
              <a:rPr lang="en-AU" dirty="0" smtClean="0"/>
              <a:t>Discussion needed?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spTree>
    <p:extLst>
      <p:ext uri="{BB962C8B-B14F-4D97-AF65-F5344CB8AC3E}">
        <p14:creationId xmlns:p14="http://schemas.microsoft.com/office/powerpoint/2010/main" val="181970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LC will discuss the process for developing and approving PSDO comment resolutions</a:t>
            </a:r>
            <a:endParaRPr lang="en-AU" dirty="0"/>
          </a:p>
        </p:txBody>
      </p:sp>
      <p:sp>
        <p:nvSpPr>
          <p:cNvPr id="3" name="Content Placeholder 2"/>
          <p:cNvSpPr>
            <a:spLocks noGrp="1"/>
          </p:cNvSpPr>
          <p:nvPr>
            <p:ph idx="1"/>
          </p:nvPr>
        </p:nvSpPr>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the IEEE 802 EC</a:t>
            </a:r>
          </a:p>
          <a:p>
            <a:pPr lvl="1"/>
            <a:r>
              <a:rPr lang="en-AU" dirty="0" smtClean="0"/>
              <a:t>The IEEE 802 JTC1 SC is providing advice on non-technical comments, to ensure consistency across WGs</a:t>
            </a:r>
          </a:p>
          <a:p>
            <a:r>
              <a:rPr lang="en-AU" dirty="0" smtClean="0"/>
              <a:t>Going forward …</a:t>
            </a:r>
          </a:p>
          <a:p>
            <a:pPr lvl="1"/>
            <a:r>
              <a:rPr lang="en-AU" dirty="0" smtClean="0"/>
              <a:t>It is proposed that we institutionalise the practice above</a:t>
            </a:r>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1391599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the UK in October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BSI</a:t>
            </a:r>
          </a:p>
          <a:p>
            <a:r>
              <a:rPr lang="en-AU" dirty="0" smtClean="0"/>
              <a:t>Date</a:t>
            </a:r>
          </a:p>
          <a:p>
            <a:pPr lvl="1"/>
            <a:r>
              <a:rPr lang="en-AU" dirty="0" smtClean="0"/>
              <a:t>Week of 20-24 October 2014</a:t>
            </a:r>
            <a:br>
              <a:rPr lang="en-AU" dirty="0" smtClean="0"/>
            </a:br>
            <a:r>
              <a:rPr lang="en-AU" dirty="0" smtClean="0"/>
              <a:t>(week after WFA meeting in Berlin)</a:t>
            </a:r>
          </a:p>
          <a:p>
            <a:r>
              <a:rPr lang="en-AU" dirty="0" smtClean="0"/>
              <a:t>Location</a:t>
            </a:r>
          </a:p>
          <a:p>
            <a:pPr lvl="1"/>
            <a:r>
              <a:rPr lang="en-AU" dirty="0" smtClean="0"/>
              <a:t>Offices of BSI in London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52</a:t>
            </a:fld>
            <a:endParaRPr lang="en-US"/>
          </a:p>
        </p:txBody>
      </p:sp>
      <p:pic>
        <p:nvPicPr>
          <p:cNvPr id="162930" name="Picture 114" descr="C:\Users\amyles\AppData\Local\Microsoft\Windows\Temporary Internet Files\Content.IE5\553VMVFW\MC90001589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413" y="2586038"/>
            <a:ext cx="2846387"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284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802’s delegation to SC6 in London in October had four delegates</a:t>
            </a:r>
            <a:endParaRPr lang="en-AU" dirty="0"/>
          </a:p>
        </p:txBody>
      </p:sp>
      <p:sp>
        <p:nvSpPr>
          <p:cNvPr id="3" name="Content Placeholder 2"/>
          <p:cNvSpPr>
            <a:spLocks noGrp="1"/>
          </p:cNvSpPr>
          <p:nvPr>
            <p:ph idx="1"/>
          </p:nvPr>
        </p:nvSpPr>
        <p:spPr/>
        <p:txBody>
          <a:bodyPr/>
          <a:lstStyle/>
          <a:p>
            <a:pPr lvl="1"/>
            <a:r>
              <a:rPr lang="en-AU" dirty="0" smtClean="0"/>
              <a:t>IEEE 802 Delegation included</a:t>
            </a:r>
          </a:p>
          <a:p>
            <a:pPr lvl="2"/>
            <a:r>
              <a:rPr lang="en-AU" dirty="0" smtClean="0"/>
              <a:t>Bruce Kraemer (</a:t>
            </a:r>
            <a:r>
              <a:rPr lang="en-AU" dirty="0" err="1" smtClean="0"/>
              <a:t>HoD</a:t>
            </a:r>
            <a:r>
              <a:rPr lang="en-AU" dirty="0" smtClean="0"/>
              <a:t>)</a:t>
            </a:r>
          </a:p>
          <a:p>
            <a:pPr lvl="2"/>
            <a:r>
              <a:rPr lang="en-AU" dirty="0" smtClean="0"/>
              <a:t>Jodi </a:t>
            </a:r>
            <a:r>
              <a:rPr lang="en-AU" dirty="0" err="1" smtClean="0"/>
              <a:t>Haasz</a:t>
            </a:r>
            <a:r>
              <a:rPr lang="en-AU" dirty="0" smtClean="0"/>
              <a:t> (IEEE staff)</a:t>
            </a:r>
          </a:p>
          <a:p>
            <a:pPr lvl="2"/>
            <a:r>
              <a:rPr lang="en-AU" dirty="0" smtClean="0"/>
              <a:t>Stephen </a:t>
            </a:r>
            <a:r>
              <a:rPr lang="en-AU" dirty="0"/>
              <a:t>McCann (</a:t>
            </a:r>
            <a:r>
              <a:rPr lang="en-AU" dirty="0" err="1"/>
              <a:t>HoD</a:t>
            </a:r>
            <a:r>
              <a:rPr lang="en-AU" dirty="0"/>
              <a:t> in </a:t>
            </a:r>
            <a:r>
              <a:rPr lang="en-AU" dirty="0" smtClean="0"/>
              <a:t>training?)</a:t>
            </a:r>
          </a:p>
          <a:p>
            <a:pPr lvl="2"/>
            <a:r>
              <a:rPr lang="en-AU" dirty="0" smtClean="0"/>
              <a:t>Adrian Stephens </a:t>
            </a:r>
            <a:r>
              <a:rPr lang="en-AU" dirty="0"/>
              <a:t>(</a:t>
            </a:r>
            <a:r>
              <a:rPr lang="en-AU" dirty="0" err="1"/>
              <a:t>HoD</a:t>
            </a:r>
            <a:r>
              <a:rPr lang="en-AU" dirty="0"/>
              <a:t> in </a:t>
            </a:r>
            <a:r>
              <a:rPr lang="en-AU" dirty="0" smtClean="0"/>
              <a:t>training?)</a:t>
            </a:r>
          </a:p>
          <a:p>
            <a:pPr lvl="1"/>
            <a:r>
              <a:rPr lang="en-AU" dirty="0" smtClean="0"/>
              <a:t>Other regular IEEE 802 attendees in London included:</a:t>
            </a:r>
            <a:endParaRPr lang="en-AU" dirty="0"/>
          </a:p>
          <a:p>
            <a:pPr lvl="2"/>
            <a:r>
              <a:rPr lang="en-AU" dirty="0" smtClean="0"/>
              <a:t>John Messenger (UK NB)</a:t>
            </a:r>
          </a:p>
          <a:p>
            <a:pPr lvl="2"/>
            <a:r>
              <a:rPr lang="en-AU" dirty="0" smtClean="0"/>
              <a:t>Andrew Myles (US NB)</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1755463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Participation in the SC6 plenary and the WGs was very light</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45151218"/>
              </p:ext>
            </p:extLst>
          </p:nvPr>
        </p:nvGraphicFramePr>
        <p:xfrm>
          <a:off x="685800" y="1676400"/>
          <a:ext cx="7848600" cy="4572000"/>
        </p:xfrm>
        <a:graphic>
          <a:graphicData uri="http://schemas.openxmlformats.org/drawingml/2006/table">
            <a:tbl>
              <a:tblPr firstRow="1" bandRow="1">
                <a:tableStyleId>{21E4AEA4-8DFA-4A89-87EB-49C32662AFE0}</a:tableStyleId>
              </a:tblPr>
              <a:tblGrid>
                <a:gridCol w="1905000"/>
                <a:gridCol w="1485900"/>
                <a:gridCol w="1485900"/>
                <a:gridCol w="1485900"/>
                <a:gridCol w="1485900"/>
              </a:tblGrid>
              <a:tr h="294640">
                <a:tc>
                  <a:txBody>
                    <a:bodyPr/>
                    <a:lstStyle/>
                    <a:p>
                      <a:r>
                        <a:rPr lang="en-AU" sz="1400" dirty="0" smtClean="0"/>
                        <a:t>Org</a:t>
                      </a:r>
                      <a:endParaRPr lang="en-AU" sz="1400" dirty="0"/>
                    </a:p>
                  </a:txBody>
                  <a:tcPr/>
                </a:tc>
                <a:tc>
                  <a:txBody>
                    <a:bodyPr/>
                    <a:lstStyle/>
                    <a:p>
                      <a:r>
                        <a:rPr lang="en-AU" sz="1400" dirty="0" smtClean="0"/>
                        <a:t>SC6</a:t>
                      </a:r>
                      <a:endParaRPr lang="en-AU" sz="1400" dirty="0"/>
                    </a:p>
                  </a:txBody>
                  <a:tcPr/>
                </a:tc>
                <a:tc>
                  <a:txBody>
                    <a:bodyPr/>
                    <a:lstStyle/>
                    <a:p>
                      <a:r>
                        <a:rPr lang="en-AU" sz="1400" dirty="0" smtClean="0"/>
                        <a:t>WG1</a:t>
                      </a:r>
                      <a:endParaRPr lang="en-AU" sz="1400" dirty="0"/>
                    </a:p>
                  </a:txBody>
                  <a:tcPr/>
                </a:tc>
                <a:tc>
                  <a:txBody>
                    <a:bodyPr/>
                    <a:lstStyle/>
                    <a:p>
                      <a:r>
                        <a:rPr lang="en-AU" sz="1400" dirty="0" smtClean="0"/>
                        <a:t>WG7</a:t>
                      </a:r>
                      <a:endParaRPr lang="en-AU" sz="1400" dirty="0"/>
                    </a:p>
                  </a:txBody>
                  <a:tcPr/>
                </a:tc>
                <a:tc>
                  <a:txBody>
                    <a:bodyPr/>
                    <a:lstStyle/>
                    <a:p>
                      <a:r>
                        <a:rPr lang="en-AU" sz="1400" dirty="0" smtClean="0"/>
                        <a:t>WG10</a:t>
                      </a:r>
                      <a:endParaRPr lang="en-AU" sz="1400" dirty="0"/>
                    </a:p>
                  </a:txBody>
                  <a:tcPr/>
                </a:tc>
              </a:tr>
              <a:tr h="294640">
                <a:tc>
                  <a:txBody>
                    <a:bodyPr/>
                    <a:lstStyle/>
                    <a:p>
                      <a:r>
                        <a:rPr lang="en-AU" sz="1400" dirty="0" smtClean="0"/>
                        <a:t>Austria</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Belgium</a:t>
                      </a:r>
                      <a:endParaRPr lang="en-AU" sz="1400" dirty="0"/>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China</a:t>
                      </a:r>
                      <a:endParaRPr lang="en-AU" sz="1400" dirty="0"/>
                    </a:p>
                  </a:txBody>
                  <a:tcPr/>
                </a:tc>
                <a:tc>
                  <a:txBody>
                    <a:bodyPr/>
                    <a:lstStyle/>
                    <a:p>
                      <a:r>
                        <a:rPr lang="en-AU" sz="1400" dirty="0" smtClean="0"/>
                        <a:t>Y</a:t>
                      </a:r>
                      <a:endParaRPr lang="en-AU" sz="1400" dirty="0"/>
                    </a:p>
                  </a:txBody>
                  <a:tcPr/>
                </a:tc>
                <a:tc>
                  <a:txBody>
                    <a:bodyPr/>
                    <a:lstStyle/>
                    <a:p>
                      <a:r>
                        <a:rPr lang="en-AU" sz="1400" dirty="0" smtClean="0"/>
                        <a:t>3</a:t>
                      </a:r>
                      <a:endParaRPr lang="en-AU" sz="1400" dirty="0"/>
                    </a:p>
                  </a:txBody>
                  <a:tcPr/>
                </a:tc>
                <a:tc>
                  <a:txBody>
                    <a:bodyPr/>
                    <a:lstStyle/>
                    <a:p>
                      <a:r>
                        <a:rPr lang="en-AU" sz="1400" dirty="0" smtClean="0"/>
                        <a:t>3</a:t>
                      </a:r>
                      <a:endParaRPr lang="en-AU" sz="1400" dirty="0"/>
                    </a:p>
                  </a:txBody>
                  <a:tcPr/>
                </a:tc>
                <a:tc>
                  <a:txBody>
                    <a:bodyPr/>
                    <a:lstStyle/>
                    <a:p>
                      <a:r>
                        <a:rPr lang="en-AU" sz="1400" dirty="0" smtClean="0"/>
                        <a:t>2</a:t>
                      </a:r>
                      <a:endParaRPr lang="en-AU" sz="1400" dirty="0"/>
                    </a:p>
                  </a:txBody>
                  <a:tcPr/>
                </a:tc>
              </a:tr>
              <a:tr h="294640">
                <a:tc>
                  <a:txBody>
                    <a:bodyPr/>
                    <a:lstStyle/>
                    <a:p>
                      <a:r>
                        <a:rPr lang="en-AU" sz="1400" dirty="0" smtClean="0"/>
                        <a:t>Italy</a:t>
                      </a:r>
                      <a:endParaRPr lang="en-AU" sz="1400" dirty="0"/>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Korea</a:t>
                      </a:r>
                      <a:endParaRPr lang="en-AU" sz="1400" dirty="0"/>
                    </a:p>
                  </a:txBody>
                  <a:tcPr/>
                </a:tc>
                <a:tc>
                  <a:txBody>
                    <a:bodyPr/>
                    <a:lstStyle/>
                    <a:p>
                      <a:r>
                        <a:rPr lang="en-AU" sz="1400" dirty="0" smtClean="0"/>
                        <a:t>Y</a:t>
                      </a:r>
                      <a:endParaRPr lang="en-AU" sz="1400" dirty="0"/>
                    </a:p>
                  </a:txBody>
                  <a:tcPr/>
                </a:tc>
                <a:tc>
                  <a:txBody>
                    <a:bodyPr/>
                    <a:lstStyle/>
                    <a:p>
                      <a:r>
                        <a:rPr lang="en-AU" sz="1400" dirty="0" smtClean="0"/>
                        <a:t>4</a:t>
                      </a:r>
                      <a:endParaRPr lang="en-AU" sz="1400" dirty="0"/>
                    </a:p>
                  </a:txBody>
                  <a:tcPr/>
                </a:tc>
                <a:tc>
                  <a:txBody>
                    <a:bodyPr/>
                    <a:lstStyle/>
                    <a:p>
                      <a:r>
                        <a:rPr lang="en-AU" sz="1400" dirty="0" smtClean="0"/>
                        <a:t>2</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Spain</a:t>
                      </a:r>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Switzerland</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UK</a:t>
                      </a:r>
                      <a:endParaRPr lang="en-AU" sz="1400" dirty="0"/>
                    </a:p>
                  </a:txBody>
                  <a:tcPr/>
                </a:tc>
                <a:tc>
                  <a:txBody>
                    <a:bodyPr/>
                    <a:lstStyle/>
                    <a:p>
                      <a:r>
                        <a:rPr lang="en-AU" sz="1400" dirty="0" smtClean="0"/>
                        <a:t>Y</a:t>
                      </a:r>
                      <a:endParaRPr lang="en-AU" sz="1400" dirty="0"/>
                    </a:p>
                  </a:txBody>
                  <a:tcPr/>
                </a:tc>
                <a:tc>
                  <a:txBody>
                    <a:bodyPr/>
                    <a:lstStyle/>
                    <a:p>
                      <a:r>
                        <a:rPr lang="en-AU" sz="1400" dirty="0" smtClean="0"/>
                        <a:t>2</a:t>
                      </a:r>
                      <a:endParaRPr lang="en-AU" sz="1400" dirty="0"/>
                    </a:p>
                  </a:txBody>
                  <a:tcPr/>
                </a:tc>
                <a:tc>
                  <a:txBody>
                    <a:bodyPr/>
                    <a:lstStyle/>
                    <a:p>
                      <a:r>
                        <a:rPr lang="en-AU" sz="1400" dirty="0" smtClean="0"/>
                        <a:t>3</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USA</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Officers</a:t>
                      </a:r>
                      <a:endParaRPr lang="en-AU" sz="1400" dirty="0"/>
                    </a:p>
                  </a:txBody>
                  <a:tcPr/>
                </a:tc>
                <a:tc>
                  <a:txBody>
                    <a:bodyPr/>
                    <a:lstStyle/>
                    <a:p>
                      <a:r>
                        <a:rPr lang="en-AU" sz="1400" dirty="0" smtClean="0"/>
                        <a:t>2</a:t>
                      </a:r>
                      <a:endParaRPr lang="en-AU" sz="1400" dirty="0"/>
                    </a:p>
                  </a:txBody>
                  <a:tcPr/>
                </a:tc>
                <a:tc>
                  <a:txBody>
                    <a:bodyPr/>
                    <a:lstStyle/>
                    <a:p>
                      <a:r>
                        <a:rPr lang="en-AU" sz="1400" dirty="0" smtClean="0"/>
                        <a:t>2</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ECMA</a:t>
                      </a:r>
                      <a:endParaRPr lang="en-AU" sz="1400" dirty="0"/>
                    </a:p>
                  </a:txBody>
                  <a:tcPr/>
                </a:tc>
                <a:tc>
                  <a:txBody>
                    <a:bodyPr/>
                    <a:lstStyle/>
                    <a:p>
                      <a:r>
                        <a:rPr lang="en-AU" sz="1400" dirty="0" smtClean="0"/>
                        <a:t>N</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IEEE 802</a:t>
                      </a:r>
                      <a:endParaRPr lang="en-AU" sz="1400" dirty="0"/>
                    </a:p>
                  </a:txBody>
                  <a:tcPr/>
                </a:tc>
                <a:tc>
                  <a:txBody>
                    <a:bodyPr/>
                    <a:lstStyle/>
                    <a:p>
                      <a:r>
                        <a:rPr lang="en-AU" sz="1400" dirty="0" smtClean="0"/>
                        <a:t>N</a:t>
                      </a:r>
                      <a:endParaRPr lang="en-AU" sz="1400" dirty="0"/>
                    </a:p>
                  </a:txBody>
                  <a:tcPr/>
                </a:tc>
                <a:tc>
                  <a:txBody>
                    <a:bodyPr/>
                    <a:lstStyle/>
                    <a:p>
                      <a:r>
                        <a:rPr lang="en-AU" sz="1400" dirty="0" smtClean="0"/>
                        <a:t>4</a:t>
                      </a:r>
                      <a:endParaRPr lang="en-AU" sz="1400" dirty="0"/>
                    </a:p>
                  </a:txBody>
                  <a:tcPr/>
                </a:tc>
                <a:tc>
                  <a:txBody>
                    <a:bodyPr/>
                    <a:lstStyle/>
                    <a:p>
                      <a:r>
                        <a:rPr lang="en-AU" sz="1400" dirty="0" smtClean="0"/>
                        <a:t>4</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IEEE 1888</a:t>
                      </a:r>
                      <a:endParaRPr lang="en-AU" sz="1400" dirty="0"/>
                    </a:p>
                  </a:txBody>
                  <a:tcPr/>
                </a:tc>
                <a:tc>
                  <a:txBody>
                    <a:bodyPr/>
                    <a:lstStyle/>
                    <a:p>
                      <a:r>
                        <a:rPr lang="en-AU" sz="1400" dirty="0" smtClean="0"/>
                        <a:t>N</a:t>
                      </a:r>
                      <a:endParaRPr lang="en-AU" sz="1400" dirty="0"/>
                    </a:p>
                  </a:txBody>
                  <a:tcPr/>
                </a:tc>
                <a:tc>
                  <a:txBody>
                    <a:bodyPr/>
                    <a:lstStyle/>
                    <a:p>
                      <a:r>
                        <a:rPr lang="en-AU" sz="1400" dirty="0" smtClean="0"/>
                        <a:t>0</a:t>
                      </a:r>
                      <a:endParaRPr lang="en-AU" sz="1400" dirty="0"/>
                    </a:p>
                  </a:txBody>
                  <a:tcPr/>
                </a:tc>
                <a:tc>
                  <a:txBody>
                    <a:bodyPr/>
                    <a:lstStyle/>
                    <a:p>
                      <a:r>
                        <a:rPr lang="en-AU" sz="1400" dirty="0" smtClean="0"/>
                        <a:t>2</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ISO Secretariat</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bl>
          </a:graphicData>
        </a:graphic>
      </p:graphicFrame>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54</a:t>
            </a:fld>
            <a:endParaRPr lang="en-US"/>
          </a:p>
        </p:txBody>
      </p:sp>
    </p:spTree>
    <p:extLst>
      <p:ext uri="{BB962C8B-B14F-4D97-AF65-F5344CB8AC3E}">
        <p14:creationId xmlns:p14="http://schemas.microsoft.com/office/powerpoint/2010/main" val="1627681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submitted various updates to SC6 for their information</a:t>
            </a:r>
            <a:endParaRPr lang="en-AU" dirty="0"/>
          </a:p>
        </p:txBody>
      </p:sp>
      <p:sp>
        <p:nvSpPr>
          <p:cNvPr id="3" name="Content Placeholder 2"/>
          <p:cNvSpPr>
            <a:spLocks noGrp="1"/>
          </p:cNvSpPr>
          <p:nvPr>
            <p:ph idx="1"/>
          </p:nvPr>
        </p:nvSpPr>
        <p:spPr/>
        <p:txBody>
          <a:bodyPr/>
          <a:lstStyle/>
          <a:p>
            <a:pPr lvl="1" latinLnBrk="1"/>
            <a:r>
              <a:rPr lang="en-AU" dirty="0" smtClean="0"/>
              <a:t>In London, IEEE 802 provided WG updates</a:t>
            </a:r>
            <a:endParaRPr lang="en-AU" dirty="0"/>
          </a:p>
          <a:p>
            <a:pPr lvl="2" latinLnBrk="1"/>
            <a:r>
              <a:rPr lang="en-GB" dirty="0" smtClean="0"/>
              <a:t>6N16042: </a:t>
            </a:r>
            <a:r>
              <a:rPr lang="en-GB" dirty="0"/>
              <a:t>IEEE-SA 802 Liaison </a:t>
            </a:r>
            <a:r>
              <a:rPr lang="en-GB" dirty="0" smtClean="0"/>
              <a:t>Overview</a:t>
            </a:r>
          </a:p>
          <a:p>
            <a:pPr lvl="2" latinLnBrk="1"/>
            <a:r>
              <a:rPr lang="en-GB" dirty="0" smtClean="0"/>
              <a:t>6N16017: </a:t>
            </a:r>
            <a:r>
              <a:rPr lang="en-GB" dirty="0"/>
              <a:t>IEEE </a:t>
            </a:r>
            <a:r>
              <a:rPr lang="en-GB" dirty="0" smtClean="0"/>
              <a:t>802-1-SC6-Overview - done</a:t>
            </a:r>
          </a:p>
          <a:p>
            <a:pPr lvl="2" latinLnBrk="1"/>
            <a:r>
              <a:rPr lang="en-GB" dirty="0" smtClean="0"/>
              <a:t>6N16019: </a:t>
            </a:r>
            <a:r>
              <a:rPr lang="en-GB" dirty="0"/>
              <a:t>IEEE 802.3 Ethernet Working Group </a:t>
            </a:r>
            <a:r>
              <a:rPr lang="en-GB" dirty="0" smtClean="0"/>
              <a:t>Update - done</a:t>
            </a:r>
          </a:p>
          <a:p>
            <a:pPr lvl="2" latinLnBrk="1"/>
            <a:r>
              <a:rPr lang="en-GB" dirty="0" smtClean="0"/>
              <a:t>6N16018: </a:t>
            </a:r>
            <a:r>
              <a:rPr lang="en-GB" dirty="0"/>
              <a:t>IEEE-SA 802.11-Liaison </a:t>
            </a:r>
            <a:r>
              <a:rPr lang="en-GB" dirty="0" smtClean="0"/>
              <a:t>Overview - done</a:t>
            </a:r>
          </a:p>
          <a:p>
            <a:pPr lvl="2" latinLnBrk="1"/>
            <a:r>
              <a:rPr lang="en-GB" dirty="0" smtClean="0"/>
              <a:t>6N16022: </a:t>
            </a:r>
            <a:r>
              <a:rPr lang="en-GB" dirty="0"/>
              <a:t>IEEE 802.15 Projects: Summary Overview </a:t>
            </a:r>
            <a:endParaRPr lang="en-AU" dirty="0"/>
          </a:p>
          <a:p>
            <a:pPr lvl="2" latinLnBrk="1"/>
            <a:r>
              <a:rPr lang="en-GB" dirty="0" smtClean="0"/>
              <a:t>6N16024: Overview </a:t>
            </a:r>
            <a:r>
              <a:rPr lang="en-GB" dirty="0"/>
              <a:t>of the IEEE 802.22 Working Group </a:t>
            </a:r>
            <a:r>
              <a:rPr lang="en-GB" dirty="0" smtClean="0"/>
              <a:t>Activities</a:t>
            </a:r>
          </a:p>
          <a:p>
            <a:pPr lvl="1" latinLnBrk="1"/>
            <a:r>
              <a:rPr lang="en-GB" dirty="0" smtClean="0"/>
              <a:t>There was very little discussion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42677313"/>
              </p:ext>
            </p:extLst>
          </p:nvPr>
        </p:nvGraphicFramePr>
        <p:xfrm>
          <a:off x="990600" y="4724400"/>
          <a:ext cx="914400" cy="771525"/>
        </p:xfrm>
        <a:graphic>
          <a:graphicData uri="http://schemas.openxmlformats.org/presentationml/2006/ole">
            <mc:AlternateContent xmlns:mc="http://schemas.openxmlformats.org/markup-compatibility/2006">
              <mc:Choice xmlns:v="urn:schemas-microsoft-com:vml" Requires="v">
                <p:oleObj spid="_x0000_s19881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47244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56042383"/>
              </p:ext>
            </p:extLst>
          </p:nvPr>
        </p:nvGraphicFramePr>
        <p:xfrm>
          <a:off x="1752600" y="4724400"/>
          <a:ext cx="914400" cy="771525"/>
        </p:xfrm>
        <a:graphic>
          <a:graphicData uri="http://schemas.openxmlformats.org/presentationml/2006/ole">
            <mc:AlternateContent xmlns:mc="http://schemas.openxmlformats.org/markup-compatibility/2006">
              <mc:Choice xmlns:v="urn:schemas-microsoft-com:vml" Requires="v">
                <p:oleObj spid="_x0000_s19881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752600" y="47244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91682912"/>
              </p:ext>
            </p:extLst>
          </p:nvPr>
        </p:nvGraphicFramePr>
        <p:xfrm>
          <a:off x="4800600" y="4724400"/>
          <a:ext cx="914400" cy="771525"/>
        </p:xfrm>
        <a:graphic>
          <a:graphicData uri="http://schemas.openxmlformats.org/presentationml/2006/ole">
            <mc:AlternateContent xmlns:mc="http://schemas.openxmlformats.org/markup-compatibility/2006">
              <mc:Choice xmlns:v="urn:schemas-microsoft-com:vml" Requires="v">
                <p:oleObj spid="_x0000_s198817"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4800600" y="47244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57473763"/>
              </p:ext>
            </p:extLst>
          </p:nvPr>
        </p:nvGraphicFramePr>
        <p:xfrm>
          <a:off x="2438400" y="4724400"/>
          <a:ext cx="914400" cy="771525"/>
        </p:xfrm>
        <a:graphic>
          <a:graphicData uri="http://schemas.openxmlformats.org/presentationml/2006/ole">
            <mc:AlternateContent xmlns:mc="http://schemas.openxmlformats.org/markup-compatibility/2006">
              <mc:Choice xmlns:v="urn:schemas-microsoft-com:vml" Requires="v">
                <p:oleObj spid="_x0000_s198818"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2438400" y="47244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2938750"/>
              </p:ext>
            </p:extLst>
          </p:nvPr>
        </p:nvGraphicFramePr>
        <p:xfrm>
          <a:off x="3200400" y="4724400"/>
          <a:ext cx="914400" cy="771525"/>
        </p:xfrm>
        <a:graphic>
          <a:graphicData uri="http://schemas.openxmlformats.org/presentationml/2006/ole">
            <mc:AlternateContent xmlns:mc="http://schemas.openxmlformats.org/markup-compatibility/2006">
              <mc:Choice xmlns:v="urn:schemas-microsoft-com:vml" Requires="v">
                <p:oleObj spid="_x0000_s198819"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3200400" y="47244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64679727"/>
              </p:ext>
            </p:extLst>
          </p:nvPr>
        </p:nvGraphicFramePr>
        <p:xfrm>
          <a:off x="4038600" y="4724400"/>
          <a:ext cx="914400" cy="771525"/>
        </p:xfrm>
        <a:graphic>
          <a:graphicData uri="http://schemas.openxmlformats.org/presentationml/2006/ole">
            <mc:AlternateContent xmlns:mc="http://schemas.openxmlformats.org/markup-compatibility/2006">
              <mc:Choice xmlns:v="urn:schemas-microsoft-com:vml" Requires="v">
                <p:oleObj spid="_x0000_s198820" name="Acrobat Document" showAsIcon="1" r:id="rId13" imgW="914400" imgH="771480" progId="AcroExch.Document.11">
                  <p:embed/>
                </p:oleObj>
              </mc:Choice>
              <mc:Fallback>
                <p:oleObj name="Acrobat Document" showAsIcon="1" r:id="rId13" imgW="914400" imgH="771480" progId="AcroExch.Document.11">
                  <p:embed/>
                  <p:pic>
                    <p:nvPicPr>
                      <p:cNvPr id="0" name=""/>
                      <p:cNvPicPr/>
                      <p:nvPr/>
                    </p:nvPicPr>
                    <p:blipFill>
                      <a:blip r:embed="rId14"/>
                      <a:stretch>
                        <a:fillRect/>
                      </a:stretch>
                    </p:blipFill>
                    <p:spPr>
                      <a:xfrm>
                        <a:off x="4038600" y="4724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88246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1066800"/>
          </a:xfrm>
        </p:spPr>
        <p:txBody>
          <a:bodyPr/>
          <a:lstStyle/>
          <a:p>
            <a:r>
              <a:rPr lang="en-AU" dirty="0" smtClean="0"/>
              <a:t>Nothing of technical significance occurred at the SC6 meeting in London but there were procedural changes</a:t>
            </a:r>
            <a:endParaRPr lang="en-AU" dirty="0"/>
          </a:p>
        </p:txBody>
      </p:sp>
      <p:sp>
        <p:nvSpPr>
          <p:cNvPr id="3" name="Content Placeholder 2"/>
          <p:cNvSpPr>
            <a:spLocks noGrp="1"/>
          </p:cNvSpPr>
          <p:nvPr>
            <p:ph sz="half" idx="1"/>
          </p:nvPr>
        </p:nvSpPr>
        <p:spPr/>
        <p:txBody>
          <a:bodyPr/>
          <a:lstStyle/>
          <a:p>
            <a:pPr lvl="1"/>
            <a:r>
              <a:rPr lang="en-AU" dirty="0" smtClean="0"/>
              <a:t>There was little technical discussion </a:t>
            </a:r>
            <a:r>
              <a:rPr lang="en-AU" dirty="0"/>
              <a:t>in WG1 or WG7 </a:t>
            </a:r>
            <a:r>
              <a:rPr lang="en-AU" dirty="0" smtClean="0"/>
              <a:t>at </a:t>
            </a:r>
            <a:r>
              <a:rPr lang="en-AU" dirty="0"/>
              <a:t>the London meeting </a:t>
            </a:r>
            <a:r>
              <a:rPr lang="en-AU" dirty="0" smtClean="0"/>
              <a:t>relevant to IEEE 802 </a:t>
            </a:r>
            <a:r>
              <a:rPr lang="en-AU" dirty="0"/>
              <a:t>at the London meeting </a:t>
            </a:r>
          </a:p>
          <a:p>
            <a:pPr lvl="2"/>
            <a:r>
              <a:rPr lang="en-AU" dirty="0" smtClean="0"/>
              <a:t>The </a:t>
            </a:r>
            <a:r>
              <a:rPr lang="en-AU" dirty="0"/>
              <a:t>lack of discussion on </a:t>
            </a:r>
            <a:r>
              <a:rPr lang="en-AU" dirty="0" err="1"/>
              <a:t>TePA</a:t>
            </a:r>
            <a:r>
              <a:rPr lang="en-AU" dirty="0"/>
              <a:t> in London means we can remove the topic from future SC </a:t>
            </a:r>
            <a:r>
              <a:rPr lang="en-AU" dirty="0" smtClean="0"/>
              <a:t>agendas</a:t>
            </a:r>
          </a:p>
          <a:p>
            <a:pPr lvl="2"/>
            <a:r>
              <a:rPr lang="en-AU" dirty="0"/>
              <a:t>There is still no news on EUHT in SC6 meaning we can remove </a:t>
            </a:r>
            <a:r>
              <a:rPr lang="en-AU" dirty="0" smtClean="0"/>
              <a:t>the topic from future SC agendas</a:t>
            </a:r>
          </a:p>
          <a:p>
            <a:pPr lvl="2"/>
            <a:r>
              <a:rPr lang="en-AU" dirty="0"/>
              <a:t>There was little discussion related to “</a:t>
            </a:r>
            <a:r>
              <a:rPr lang="en-GB" dirty="0"/>
              <a:t>WLAN Cloud</a:t>
            </a:r>
            <a:r>
              <a:rPr lang="en-AU" dirty="0"/>
              <a:t>” in WG7 </a:t>
            </a:r>
            <a:r>
              <a:rPr lang="en-AU" dirty="0" smtClean="0"/>
              <a:t>but </a:t>
            </a:r>
            <a:r>
              <a:rPr lang="en-AU" dirty="0"/>
              <a:t>there will be a </a:t>
            </a:r>
            <a:r>
              <a:rPr lang="en-AU" dirty="0" smtClean="0"/>
              <a:t>teleconference soon</a:t>
            </a:r>
          </a:p>
          <a:p>
            <a:pPr lvl="2"/>
            <a:r>
              <a:rPr lang="en-AU" dirty="0"/>
              <a:t>There was </a:t>
            </a:r>
            <a:r>
              <a:rPr lang="en-AU" dirty="0" smtClean="0"/>
              <a:t>no discussion </a:t>
            </a:r>
            <a:r>
              <a:rPr lang="en-AU" dirty="0"/>
              <a:t>related to “</a:t>
            </a:r>
            <a:r>
              <a:rPr lang="en-GB" dirty="0"/>
              <a:t>WLAN </a:t>
            </a:r>
            <a:r>
              <a:rPr lang="en-GB" dirty="0" smtClean="0"/>
              <a:t>Optimisation</a:t>
            </a:r>
            <a:r>
              <a:rPr lang="en-AU" dirty="0" smtClean="0"/>
              <a:t>” </a:t>
            </a:r>
            <a:r>
              <a:rPr lang="en-AU" dirty="0"/>
              <a:t>in WG7 </a:t>
            </a:r>
            <a:r>
              <a:rPr lang="en-AU" dirty="0" smtClean="0"/>
              <a:t>but </a:t>
            </a:r>
            <a:r>
              <a:rPr lang="en-AU" dirty="0"/>
              <a:t>there will be a teleconference soon</a:t>
            </a:r>
          </a:p>
          <a:p>
            <a:pPr lvl="2"/>
            <a:endParaRPr lang="en-AU" dirty="0" smtClean="0"/>
          </a:p>
        </p:txBody>
      </p:sp>
      <p:sp>
        <p:nvSpPr>
          <p:cNvPr id="6" name="Content Placeholder 5"/>
          <p:cNvSpPr>
            <a:spLocks noGrp="1"/>
          </p:cNvSpPr>
          <p:nvPr>
            <p:ph sz="half" idx="2"/>
          </p:nvPr>
        </p:nvSpPr>
        <p:spPr/>
        <p:txBody>
          <a:bodyPr/>
          <a:lstStyle/>
          <a:p>
            <a:pPr lvl="1"/>
            <a:r>
              <a:rPr lang="en-AU" dirty="0"/>
              <a:t>There </a:t>
            </a:r>
            <a:r>
              <a:rPr lang="en-AU" dirty="0" smtClean="0"/>
              <a:t>were some </a:t>
            </a:r>
            <a:r>
              <a:rPr lang="en-AU" dirty="0"/>
              <a:t>significant procedural </a:t>
            </a:r>
            <a:r>
              <a:rPr lang="en-AU" dirty="0" smtClean="0"/>
              <a:t>issues in </a:t>
            </a:r>
            <a:r>
              <a:rPr lang="en-AU" dirty="0"/>
              <a:t>SC6 </a:t>
            </a:r>
            <a:r>
              <a:rPr lang="en-AU" dirty="0" smtClean="0"/>
              <a:t>arising out </a:t>
            </a:r>
            <a:r>
              <a:rPr lang="en-AU" dirty="0"/>
              <a:t>of the London meeting</a:t>
            </a:r>
          </a:p>
          <a:p>
            <a:pPr lvl="2"/>
            <a:r>
              <a:rPr lang="en-AU" dirty="0" smtClean="0"/>
              <a:t>SC6 agreed that IEEE 802.22 WG will have maintenance responsibility for ISO/IEC/IEEE 8802-22 </a:t>
            </a:r>
          </a:p>
          <a:p>
            <a:pPr lvl="2"/>
            <a:r>
              <a:rPr lang="en-AU" dirty="0" smtClean="0"/>
              <a:t>Dr </a:t>
            </a:r>
            <a:r>
              <a:rPr lang="en-AU" dirty="0" err="1"/>
              <a:t>Wael</a:t>
            </a:r>
            <a:r>
              <a:rPr lang="en-AU" dirty="0"/>
              <a:t> </a:t>
            </a:r>
            <a:r>
              <a:rPr lang="en-AU" dirty="0" err="1"/>
              <a:t>Badawy</a:t>
            </a:r>
            <a:r>
              <a:rPr lang="en-AU" dirty="0"/>
              <a:t> </a:t>
            </a:r>
            <a:r>
              <a:rPr lang="en-AU" dirty="0" smtClean="0"/>
              <a:t>(Canada NB) </a:t>
            </a:r>
            <a:r>
              <a:rPr lang="en-AU" dirty="0"/>
              <a:t>was appointed at pro-tem Chair of WG1</a:t>
            </a:r>
          </a:p>
          <a:p>
            <a:pPr lvl="2"/>
            <a:r>
              <a:rPr lang="en-AU" dirty="0"/>
              <a:t>It appears likely that teleconferences we will be used more often in SC6 </a:t>
            </a:r>
            <a:r>
              <a:rPr lang="en-AU" dirty="0" smtClean="0"/>
              <a:t>in the future</a:t>
            </a:r>
          </a:p>
          <a:p>
            <a:pPr lvl="2"/>
            <a:r>
              <a:rPr lang="en-AU" dirty="0" smtClean="0"/>
              <a:t>Robin Task (UK NB) has retired and the UK NBs future participation in SC6  is uncertain</a:t>
            </a:r>
          </a:p>
          <a:p>
            <a:pPr lvl="2"/>
            <a:r>
              <a:rPr lang="en-AU" dirty="0" smtClean="0"/>
              <a:t>The date and location of the next SC meeting is unknown</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3448878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presentations based on </a:t>
            </a:r>
            <a:r>
              <a:rPr lang="en-AU" dirty="0" err="1" smtClean="0"/>
              <a:t>TePA</a:t>
            </a:r>
            <a:r>
              <a:rPr lang="en-AU" dirty="0" smtClean="0"/>
              <a:t>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5071097"/>
              </p:ext>
            </p:extLst>
          </p:nvPr>
        </p:nvGraphicFramePr>
        <p:xfrm>
          <a:off x="685800" y="1981200"/>
          <a:ext cx="7772400" cy="3962400"/>
        </p:xfrm>
        <a:graphic>
          <a:graphicData uri="http://schemas.openxmlformats.org/drawingml/2006/table">
            <a:tbl>
              <a:tblPr firstRow="1" bandRow="1">
                <a:tableStyleId>{21E4AEA4-8DFA-4A89-87EB-49C32662AFE0}</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by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lack of discussion on </a:t>
            </a:r>
            <a:r>
              <a:rPr lang="en-AU" dirty="0" err="1" smtClean="0"/>
              <a:t>TePA</a:t>
            </a:r>
            <a:r>
              <a:rPr lang="en-AU" dirty="0" smtClean="0"/>
              <a:t> in London means we can remove the topic from future SC agendas</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China NB has previously promoted proposals for various </a:t>
            </a:r>
            <a:r>
              <a:rPr lang="en-AU" dirty="0" err="1" smtClean="0"/>
              <a:t>TePA</a:t>
            </a:r>
            <a:r>
              <a:rPr lang="en-AU" dirty="0" smtClean="0"/>
              <a:t> based proposals, including WAPI, </a:t>
            </a:r>
            <a:r>
              <a:rPr lang="en-AU" dirty="0" err="1" smtClean="0"/>
              <a:t>TLSec</a:t>
            </a:r>
            <a:r>
              <a:rPr lang="en-AU" dirty="0" smtClean="0"/>
              <a:t>, TEPA-AC, TAAA &amp; </a:t>
            </a:r>
            <a:r>
              <a:rPr lang="en-AU" dirty="0" err="1" smtClean="0"/>
              <a:t>TISec</a:t>
            </a:r>
            <a:endParaRPr lang="en-AU" dirty="0" smtClean="0"/>
          </a:p>
          <a:p>
            <a:pPr lvl="1"/>
            <a:r>
              <a:rPr lang="en-AU" dirty="0" smtClean="0"/>
              <a:t>So far no NPs have been proposed for these proposals, except WAPI, which was withdrawn in 2012 after much controversy</a:t>
            </a:r>
          </a:p>
          <a:p>
            <a:pPr lvl="1"/>
            <a:r>
              <a:rPr lang="en-AU" dirty="0" smtClean="0"/>
              <a:t>It was suggested that the China NB may now propose NPs after their Snowden presentation in Ottawa in Feb 2014, but  none have been submitted and any such NPs face a variety of difficulties anyway</a:t>
            </a:r>
          </a:p>
          <a:p>
            <a:pPr lvl="2"/>
            <a:r>
              <a:rPr lang="en-AU" dirty="0" smtClean="0"/>
              <a:t>Snowden is a very weak justification for a problem best handled by open &amp; transparent standards</a:t>
            </a:r>
          </a:p>
          <a:p>
            <a:pPr lvl="2"/>
            <a:r>
              <a:rPr lang="en-AU" dirty="0" smtClean="0"/>
              <a:t>There are no known technical or market justifications for these NPs</a:t>
            </a:r>
          </a:p>
          <a:p>
            <a:pPr lvl="2"/>
            <a:r>
              <a:rPr lang="en-AU" dirty="0" smtClean="0"/>
              <a:t>It will be very difficult to identify 5 interested experts from 5 NBs</a:t>
            </a:r>
          </a:p>
          <a:p>
            <a:pPr lvl="1"/>
            <a:r>
              <a:rPr lang="en-AU" dirty="0" smtClean="0"/>
              <a:t>There was no discussion about any of the  </a:t>
            </a:r>
            <a:r>
              <a:rPr lang="en-AU" dirty="0" err="1" smtClean="0"/>
              <a:t>TePA</a:t>
            </a:r>
            <a:r>
              <a:rPr lang="en-AU" dirty="0" smtClean="0"/>
              <a:t> proposals at the recent SC6 F2F meeting in London</a:t>
            </a:r>
          </a:p>
          <a:p>
            <a:pPr lvl="1"/>
            <a:r>
              <a:rPr lang="en-AU" dirty="0" smtClean="0"/>
              <a:t>This SC will remove this topic from future agendas until there is further activity in SC6 </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28025362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security discussion between IEEE 802 and the Swiss NB seems to be finished</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A discussion has been  held between the IEEE 802 delegation to SC6 and the Swiss NB over many months on security issues …in an attempt to create a better understanding between the two sides</a:t>
            </a:r>
          </a:p>
          <a:p>
            <a:pPr lvl="1"/>
            <a:r>
              <a:rPr lang="en-AU" dirty="0" smtClean="0"/>
              <a:t>An early agreement (August 2013) was that each side should do some “homework”:</a:t>
            </a:r>
          </a:p>
          <a:p>
            <a:pPr lvl="2"/>
            <a:r>
              <a:rPr lang="en-AU" dirty="0" smtClean="0"/>
              <a:t>Dan Harkins: </a:t>
            </a:r>
            <a:r>
              <a:rPr lang="en-AU" dirty="0"/>
              <a:t>how certificates are used and validated in </a:t>
            </a:r>
            <a:r>
              <a:rPr lang="en-AU" dirty="0" smtClean="0"/>
              <a:t>802.1X/EAP-TLS</a:t>
            </a:r>
          </a:p>
          <a:p>
            <a:pPr lvl="2"/>
            <a:r>
              <a:rPr lang="en-AU" dirty="0" smtClean="0"/>
              <a:t>Hans </a:t>
            </a:r>
            <a:r>
              <a:rPr lang="en-AU" dirty="0" err="1" smtClean="0"/>
              <a:t>Thomman</a:t>
            </a:r>
            <a:r>
              <a:rPr lang="en-AU" dirty="0" smtClean="0"/>
              <a:t>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submitted his “homework to SC6 in Feb 2014 (see N15845)</a:t>
            </a:r>
          </a:p>
          <a:p>
            <a:pPr lvl="2"/>
            <a:r>
              <a:rPr lang="en-AU" dirty="0" smtClean="0"/>
              <a:t>No problems were identified </a:t>
            </a:r>
            <a:r>
              <a:rPr lang="en-AU" dirty="0"/>
              <a:t>by SC6 NB members in Ottawa</a:t>
            </a:r>
            <a:r>
              <a:rPr lang="en-AU" dirty="0" smtClean="0"/>
              <a:t> in N15845</a:t>
            </a:r>
          </a:p>
          <a:p>
            <a:pPr lvl="1"/>
            <a:r>
              <a:rPr lang="en-AU" dirty="0" smtClean="0"/>
              <a:t>Hans </a:t>
            </a:r>
            <a:r>
              <a:rPr lang="en-AU" dirty="0"/>
              <a:t>Rudolf </a:t>
            </a:r>
            <a:r>
              <a:rPr lang="en-AU" dirty="0" smtClean="0"/>
              <a:t>Thomann was asked in Ottawa to prepare </a:t>
            </a:r>
            <a:r>
              <a:rPr lang="en-AU" sz="1600" dirty="0"/>
              <a:t>the</a:t>
            </a:r>
            <a:r>
              <a:rPr lang="en-AU" dirty="0" smtClean="0"/>
              <a:t> equivalent for </a:t>
            </a:r>
            <a:r>
              <a:rPr lang="en-AU" dirty="0" err="1" smtClean="0"/>
              <a:t>TePA</a:t>
            </a:r>
            <a:r>
              <a:rPr lang="en-AU" dirty="0" smtClean="0"/>
              <a:t>, which he agree to complete</a:t>
            </a:r>
          </a:p>
          <a:p>
            <a:pPr lvl="1"/>
            <a:r>
              <a:rPr lang="en-AU" dirty="0" smtClean="0"/>
              <a:t>This topic was not discussed at the London SC6 meeting and no further action is expected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617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other proposals relevant to IEEE 802.11 are/were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64081383"/>
              </p:ext>
            </p:extLst>
          </p:nvPr>
        </p:nvGraphicFramePr>
        <p:xfrm>
          <a:off x="685800" y="1981200"/>
          <a:ext cx="7772400" cy="3662680"/>
        </p:xfrm>
        <a:graphic>
          <a:graphicData uri="http://schemas.openxmlformats.org/drawingml/2006/table">
            <a:tbl>
              <a:tblPr firstRow="1" bandRow="1">
                <a:tableStyleId>{21E4AEA4-8DFA-4A89-87EB-49C32662AFE0}</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Failed PWI proposal in WG7</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txBody>
                  <a:tcPr/>
                </a:tc>
                <a:tc>
                  <a:txBody>
                    <a:bodyPr/>
                    <a:lstStyle/>
                    <a:p>
                      <a:r>
                        <a:rPr lang="en-AU" sz="1600" dirty="0" smtClean="0"/>
                        <a:t>Number</a:t>
                      </a:r>
                      <a:r>
                        <a:rPr lang="en-AU" sz="1600" baseline="0" dirty="0" smtClean="0"/>
                        <a:t> of proprietary sniffer systems</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Failed PWI proposal in WG7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60</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no news on EUHT in London meaning we can remove the topic from future SC agendas …</a:t>
            </a:r>
            <a:endParaRPr lang="en-AU" dirty="0"/>
          </a:p>
        </p:txBody>
      </p:sp>
      <p:sp>
        <p:nvSpPr>
          <p:cNvPr id="3" name="Content Placeholder 2"/>
          <p:cNvSpPr>
            <a:spLocks noGrp="1"/>
          </p:cNvSpPr>
          <p:nvPr>
            <p:ph idx="1"/>
          </p:nvPr>
        </p:nvSpPr>
        <p:spPr/>
        <p:txBody>
          <a:bodyPr/>
          <a:lstStyle/>
          <a:p>
            <a:pPr lvl="1"/>
            <a:r>
              <a:rPr lang="en-AU" smtClean="0"/>
              <a:t>There is no further news on standardisation of EUHT in ISO/IEC:</a:t>
            </a:r>
          </a:p>
          <a:p>
            <a:pPr lvl="2"/>
            <a:r>
              <a:rPr lang="en-AU" smtClean="0"/>
              <a:t>it was not discussed in Korea in June 2013, in Ottawa in February 2014 or London in October 2014</a:t>
            </a:r>
          </a:p>
          <a:p>
            <a:pPr lvl="1"/>
            <a:r>
              <a:rPr lang="en-AU" smtClean="0"/>
              <a:t>Nufront presented to the IEEE 802.11 WG and conducted a Q&amp;A in Hawaii in May 2013</a:t>
            </a:r>
          </a:p>
          <a:p>
            <a:pPr lvl="2"/>
            <a:r>
              <a:rPr lang="en-AU" smtClean="0"/>
              <a:t>See </a:t>
            </a:r>
            <a:r>
              <a:rPr lang="en-AU" smtClean="0">
                <a:hlinkClick r:id="rId2"/>
              </a:rPr>
              <a:t>595r0</a:t>
            </a:r>
            <a:r>
              <a:rPr lang="en-AU" smtClean="0"/>
              <a:t> &amp; </a:t>
            </a:r>
            <a:r>
              <a:rPr lang="en-AU" smtClean="0">
                <a:hlinkClick r:id="rId2"/>
              </a:rPr>
              <a:t>595r1</a:t>
            </a:r>
            <a:r>
              <a:rPr lang="en-AU" smtClean="0"/>
              <a:t> for presentation, and </a:t>
            </a:r>
            <a:r>
              <a:rPr lang="en-AU" smtClean="0">
                <a:hlinkClick r:id="rId3"/>
              </a:rPr>
              <a:t>13-640r0</a:t>
            </a:r>
            <a:r>
              <a:rPr lang="en-AU" smtClean="0"/>
              <a:t> for Q&amp;A minutes</a:t>
            </a:r>
          </a:p>
          <a:p>
            <a:pPr lvl="1"/>
            <a:r>
              <a:rPr lang="en-AU" smtClean="0"/>
              <a:t>Nufront presented to IEEE 802.11 WG  and this SC in relation to EUHT, and more explicitly coexistence with IEEE 802.11 in Sept 2013</a:t>
            </a:r>
          </a:p>
          <a:p>
            <a:pPr lvl="2"/>
            <a:r>
              <a:rPr lang="en-AU" smtClean="0"/>
              <a:t>See </a:t>
            </a:r>
            <a:r>
              <a:rPr lang="en-AU" smtClean="0">
                <a:hlinkClick r:id="rId4"/>
              </a:rPr>
              <a:t>13-1147</a:t>
            </a:r>
            <a:r>
              <a:rPr lang="en-AU" smtClean="0"/>
              <a:t>, </a:t>
            </a:r>
            <a:r>
              <a:rPr lang="en-AU" smtClean="0">
                <a:hlinkClick r:id="rId5"/>
              </a:rPr>
              <a:t>13-1148</a:t>
            </a:r>
            <a:r>
              <a:rPr lang="en-AU" smtClean="0"/>
              <a:t>, </a:t>
            </a:r>
            <a:r>
              <a:rPr lang="en-AU" smtClean="0">
                <a:hlinkClick r:id="rId6"/>
              </a:rPr>
              <a:t>13-1149</a:t>
            </a:r>
            <a:r>
              <a:rPr lang="en-AU" smtClean="0"/>
              <a:t>, </a:t>
            </a:r>
            <a:r>
              <a:rPr lang="en-AU" smtClean="0">
                <a:hlinkClick r:id="rId7"/>
              </a:rPr>
              <a:t>13-1150</a:t>
            </a:r>
            <a:endParaRPr lang="en-AU" smtClean="0"/>
          </a:p>
          <a:p>
            <a:pPr lvl="1"/>
            <a:r>
              <a:rPr lang="en-AU" smtClean="0"/>
              <a:t>It was hoped that Nufront would return in March 2014 to participate in HEW, but they did not … and nothing has happened in IEEE 802 since</a:t>
            </a:r>
          </a:p>
          <a:p>
            <a:pPr lvl="2"/>
            <a:r>
              <a:rPr lang="en-AU" smtClean="0"/>
              <a:t>The individuals involved have apparently been reallocated to other work</a:t>
            </a:r>
          </a:p>
          <a:p>
            <a:pPr lvl="1"/>
            <a:r>
              <a:rPr lang="en-AU" smtClean="0"/>
              <a:t>We can probably drop EUHT as a topic for discussion by this SC</a:t>
            </a:r>
          </a:p>
          <a:p>
            <a:pPr lvl="1"/>
            <a:endParaRPr lang="en-AU"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 but it seems EUHT is now being promoted as an ITS solution in China   </a:t>
            </a:r>
            <a:endParaRPr lang="en-AU" dirty="0"/>
          </a:p>
        </p:txBody>
      </p:sp>
      <p:sp>
        <p:nvSpPr>
          <p:cNvPr id="3" name="Content Placeholder 2"/>
          <p:cNvSpPr>
            <a:spLocks noGrp="1"/>
          </p:cNvSpPr>
          <p:nvPr>
            <p:ph sz="half" idx="1"/>
          </p:nvPr>
        </p:nvSpPr>
        <p:spPr/>
        <p:txBody>
          <a:bodyPr/>
          <a:lstStyle/>
          <a:p>
            <a:pPr marL="0" indent="0"/>
            <a:r>
              <a:rPr lang="en-AU" dirty="0" err="1" smtClean="0"/>
              <a:t>Nufront</a:t>
            </a:r>
            <a:r>
              <a:rPr lang="en-AU" dirty="0" smtClean="0"/>
              <a:t> is promoting EUHT as an ITS solution in China</a:t>
            </a:r>
          </a:p>
          <a:p>
            <a:pPr marL="0" lvl="1" indent="-158750"/>
            <a:r>
              <a:rPr lang="en-AU" dirty="0" smtClean="0"/>
              <a:t>See </a:t>
            </a:r>
            <a:r>
              <a:rPr lang="en-AU" dirty="0" smtClean="0">
                <a:hlinkClick r:id="rId2"/>
              </a:rPr>
              <a:t>here</a:t>
            </a:r>
            <a:endParaRPr lang="en-AU" dirty="0"/>
          </a:p>
          <a:p>
            <a:pPr marL="0" lvl="1" indent="-158750"/>
            <a:endParaRPr lang="en-AU" dirty="0" smtClean="0"/>
          </a:p>
          <a:p>
            <a:pPr marL="0" lvl="1" indent="-158750"/>
            <a:endParaRPr lang="en-AU" dirty="0"/>
          </a:p>
          <a:p>
            <a:pPr marL="0" lvl="1" indent="-158750"/>
            <a:endParaRPr lang="en-AU" dirty="0" smtClean="0"/>
          </a:p>
          <a:p>
            <a:pPr marL="0" lvl="1" indent="-158750"/>
            <a:endParaRPr lang="en-AU" dirty="0"/>
          </a:p>
          <a:p>
            <a:pPr marL="0" lvl="1" indent="-158750"/>
            <a:endParaRPr lang="en-AU" dirty="0" smtClean="0"/>
          </a:p>
          <a:p>
            <a:pPr marL="0" lvl="1" indent="-158750"/>
            <a:endParaRPr lang="en-AU" dirty="0"/>
          </a:p>
          <a:p>
            <a:pPr marL="0" lvl="1" indent="-158750"/>
            <a:r>
              <a:rPr lang="en-AU" dirty="0" smtClean="0"/>
              <a:t>It is claimed to be better than 11p based solutions</a:t>
            </a:r>
          </a:p>
          <a:p>
            <a:pPr marL="0" lvl="1" indent="-158750"/>
            <a:endParaRPr lang="en-AU" dirty="0"/>
          </a:p>
        </p:txBody>
      </p:sp>
      <p:sp>
        <p:nvSpPr>
          <p:cNvPr id="6" name="Content Placeholder 5"/>
          <p:cNvSpPr>
            <a:spLocks noGrp="1"/>
          </p:cNvSpPr>
          <p:nvPr>
            <p:ph sz="half" idx="2"/>
          </p:nvPr>
        </p:nvSpPr>
        <p:spPr/>
        <p:txBody>
          <a:bodyPr/>
          <a:lstStyle/>
          <a:p>
            <a:pPr marL="0" indent="0"/>
            <a:r>
              <a:rPr lang="en-AU" dirty="0" smtClean="0"/>
              <a:t>EUHT </a:t>
            </a:r>
            <a:r>
              <a:rPr lang="en-AU" dirty="0" smtClean="0"/>
              <a:t>has been ratified as a</a:t>
            </a:r>
            <a:r>
              <a:rPr lang="en-AU" dirty="0"/>
              <a:t> </a:t>
            </a:r>
            <a:r>
              <a:rPr lang="en-AU" dirty="0" smtClean="0"/>
              <a:t>Chinese ITS standard</a:t>
            </a:r>
          </a:p>
          <a:p>
            <a:pPr lvl="1"/>
            <a:r>
              <a:rPr lang="en-AU" dirty="0" smtClean="0"/>
              <a:t>Voluntary standards are GB/T 31024.1-2014 and </a:t>
            </a:r>
            <a:r>
              <a:rPr lang="en-AU" dirty="0"/>
              <a:t>GB/T </a:t>
            </a:r>
            <a:r>
              <a:rPr lang="en-AU" dirty="0" smtClean="0"/>
              <a:t>31024.2-2014: Cooperative intelligent transportation systems – Dedicated and short range communications</a:t>
            </a:r>
          </a:p>
          <a:p>
            <a:pPr lvl="1"/>
            <a:r>
              <a:rPr lang="en-AU" dirty="0" smtClean="0"/>
              <a:t>“Execute” date is 1 Feb 2015</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pic>
        <p:nvPicPr>
          <p:cNvPr id="194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61" t="21943" r="7430"/>
          <a:stretch/>
        </p:blipFill>
        <p:spPr bwMode="auto">
          <a:xfrm>
            <a:off x="761999" y="3124200"/>
            <a:ext cx="3200401" cy="255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520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June 2013, 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 at the Seoul meeting in June 2013</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were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1924824"/>
              </p:ext>
            </p:extLst>
          </p:nvPr>
        </p:nvGraphicFramePr>
        <p:xfrm>
          <a:off x="0" y="2657475"/>
          <a:ext cx="914400" cy="771525"/>
        </p:xfrm>
        <a:graphic>
          <a:graphicData uri="http://schemas.openxmlformats.org/presentationml/2006/ole">
            <mc:AlternateContent xmlns:mc="http://schemas.openxmlformats.org/markup-compatibility/2006">
              <mc:Choice xmlns:v="urn:schemas-microsoft-com:vml" Requires="v">
                <p:oleObj spid="_x0000_s14724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657475"/>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0907605"/>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724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267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Feb 2014, the appropriate WG for the two PWI proposal related to WLAN was discussed …</a:t>
            </a:r>
            <a:endParaRPr lang="en-AU" dirty="0"/>
          </a:p>
        </p:txBody>
      </p:sp>
      <p:sp>
        <p:nvSpPr>
          <p:cNvPr id="3" name="Content Placeholder 2"/>
          <p:cNvSpPr>
            <a:spLocks noGrp="1"/>
          </p:cNvSpPr>
          <p:nvPr>
            <p:ph idx="1"/>
          </p:nvPr>
        </p:nvSpPr>
        <p:spPr/>
        <p:txBody>
          <a:bodyPr/>
          <a:lstStyle/>
          <a:p>
            <a:pPr lvl="1"/>
            <a:r>
              <a:rPr lang="en-AU" dirty="0" smtClean="0"/>
              <a:t>WG1 and WG7 had a joint meeting in Ottawa in Feb 2014 to discuss the appropriate WG for the two PWI proposals</a:t>
            </a:r>
          </a:p>
          <a:p>
            <a:pPr lvl="1"/>
            <a:r>
              <a:rPr lang="en-AU" dirty="0" smtClean="0"/>
              <a:t>New presentations were provided</a:t>
            </a:r>
          </a:p>
          <a:p>
            <a:pPr lvl="2"/>
            <a:r>
              <a:rPr lang="en-GB" dirty="0" smtClean="0"/>
              <a:t>N15913: WLAN Cloud</a:t>
            </a:r>
          </a:p>
          <a:p>
            <a:pPr lvl="3"/>
            <a:r>
              <a:rPr lang="en-GB" dirty="0" smtClean="0"/>
              <a:t>Proponents were not in attendance</a:t>
            </a:r>
          </a:p>
          <a:p>
            <a:pPr lvl="3"/>
            <a:r>
              <a:rPr lang="en-GB" dirty="0" smtClean="0"/>
              <a:t>But presented by China NB representative</a:t>
            </a:r>
          </a:p>
          <a:p>
            <a:pPr lvl="2"/>
            <a:r>
              <a:rPr lang="en-GB" dirty="0" smtClean="0"/>
              <a:t>N15911: Optimization technology in WLAN</a:t>
            </a:r>
          </a:p>
          <a:p>
            <a:pPr lvl="3"/>
            <a:r>
              <a:rPr lang="en-GB" dirty="0" smtClean="0"/>
              <a:t>Presented by proponents</a:t>
            </a:r>
          </a:p>
          <a:p>
            <a:pPr lvl="1"/>
            <a:r>
              <a:rPr lang="en-GB" dirty="0"/>
              <a:t>C</a:t>
            </a:r>
            <a:r>
              <a:rPr lang="en-GB" dirty="0" smtClean="0"/>
              <a:t>ases </a:t>
            </a:r>
            <a:r>
              <a:rPr lang="en-GB" dirty="0"/>
              <a:t>were made for both to remain in </a:t>
            </a:r>
            <a:r>
              <a:rPr lang="en-GB" dirty="0" smtClean="0"/>
              <a:t>WG7</a:t>
            </a:r>
          </a:p>
          <a:p>
            <a:pPr lvl="2"/>
            <a:r>
              <a:rPr lang="en-GB" i="1" dirty="0" smtClean="0"/>
              <a:t>WLAN Cloud </a:t>
            </a:r>
            <a:r>
              <a:rPr lang="en-GB" dirty="0" smtClean="0"/>
              <a:t>makes no change to WLAN interface; only the AP to controller interface (maybe they should go to IETF and change CAPWAP?)</a:t>
            </a:r>
          </a:p>
          <a:p>
            <a:pPr lvl="2"/>
            <a:r>
              <a:rPr lang="en-GB" i="1" dirty="0"/>
              <a:t>Optimization technology in </a:t>
            </a:r>
            <a:r>
              <a:rPr lang="en-GB" i="1" dirty="0" smtClean="0"/>
              <a:t>WLAN</a:t>
            </a:r>
            <a:r>
              <a:rPr lang="en-GB" dirty="0" smtClean="0"/>
              <a:t> </a:t>
            </a:r>
            <a:r>
              <a:rPr lang="en-GB" dirty="0"/>
              <a:t>makes no change to WLAN </a:t>
            </a:r>
            <a:r>
              <a:rPr lang="en-GB" dirty="0" smtClean="0"/>
              <a:t>interface, rather defining an interface between a sniffer and the database</a:t>
            </a:r>
            <a:endParaRPr lang="en-GB" dirty="0"/>
          </a:p>
          <a:p>
            <a:pPr lvl="2"/>
            <a:endParaRPr lang="en-GB" dirty="0"/>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4256438645"/>
              </p:ext>
            </p:extLst>
          </p:nvPr>
        </p:nvGraphicFramePr>
        <p:xfrm>
          <a:off x="0" y="3048000"/>
          <a:ext cx="914400" cy="771525"/>
        </p:xfrm>
        <a:graphic>
          <a:graphicData uri="http://schemas.openxmlformats.org/presentationml/2006/ole">
            <mc:AlternateContent xmlns:mc="http://schemas.openxmlformats.org/markup-compatibility/2006">
              <mc:Choice xmlns:v="urn:schemas-microsoft-com:vml" Requires="v">
                <p:oleObj spid="_x0000_s171493"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0" y="3048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574335"/>
              </p:ext>
            </p:extLst>
          </p:nvPr>
        </p:nvGraphicFramePr>
        <p:xfrm>
          <a:off x="14287" y="3733800"/>
          <a:ext cx="914400" cy="771525"/>
        </p:xfrm>
        <a:graphic>
          <a:graphicData uri="http://schemas.openxmlformats.org/presentationml/2006/ole">
            <mc:AlternateContent xmlns:mc="http://schemas.openxmlformats.org/markup-compatibility/2006">
              <mc:Choice xmlns:v="urn:schemas-microsoft-com:vml" Requires="v">
                <p:oleObj spid="_x0000_s171494"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4287"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248131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and it was “decided” in Feb 2014 to address the proposals in WG7 but neither PWI was approved</a:t>
            </a:r>
            <a:endParaRPr lang="en-AU" dirty="0"/>
          </a:p>
        </p:txBody>
      </p:sp>
      <p:sp>
        <p:nvSpPr>
          <p:cNvPr id="3" name="Content Placeholder 2"/>
          <p:cNvSpPr>
            <a:spLocks noGrp="1"/>
          </p:cNvSpPr>
          <p:nvPr>
            <p:ph idx="1"/>
          </p:nvPr>
        </p:nvSpPr>
        <p:spPr>
          <a:xfrm>
            <a:off x="685800" y="1828800"/>
            <a:ext cx="7772400" cy="4114800"/>
          </a:xfrm>
        </p:spPr>
        <p:txBody>
          <a:bodyPr/>
          <a:lstStyle/>
          <a:p>
            <a:pPr lvl="1"/>
            <a:r>
              <a:rPr lang="en-GB" dirty="0" smtClean="0"/>
              <a:t>No formal decision was made by the joint WG1/WG7 meeting, or by the SC6 plenary meeting …</a:t>
            </a:r>
          </a:p>
          <a:p>
            <a:pPr lvl="1"/>
            <a:r>
              <a:rPr lang="en-GB" dirty="0" smtClean="0"/>
              <a:t>… but apparently the WG1 and WG7 Chairs made a decision that both activities should take place in WG7</a:t>
            </a:r>
          </a:p>
          <a:p>
            <a:pPr lvl="1"/>
            <a:r>
              <a:rPr lang="en-GB" dirty="0" smtClean="0"/>
              <a:t>... </a:t>
            </a:r>
            <a:r>
              <a:rPr lang="en-GB" dirty="0"/>
              <a:t>t</a:t>
            </a:r>
            <a:r>
              <a:rPr lang="en-GB" dirty="0" smtClean="0"/>
              <a:t>o which the </a:t>
            </a:r>
            <a:r>
              <a:rPr lang="en-GB" dirty="0"/>
              <a:t>US NB objected </a:t>
            </a:r>
            <a:r>
              <a:rPr lang="en-GB" dirty="0" smtClean="0"/>
              <a:t>on procedural grounds, but was ignored</a:t>
            </a:r>
          </a:p>
          <a:p>
            <a:pPr lvl="1"/>
            <a:r>
              <a:rPr lang="en-GB" dirty="0"/>
              <a:t>A resolution to start a PWI on “</a:t>
            </a:r>
            <a:r>
              <a:rPr lang="en-GB" i="1" dirty="0"/>
              <a:t>Optimization technology in WLAN</a:t>
            </a:r>
            <a:r>
              <a:rPr lang="en-GB" dirty="0"/>
              <a:t>” in WG7 failed</a:t>
            </a:r>
          </a:p>
          <a:p>
            <a:pPr lvl="2"/>
            <a:r>
              <a:rPr lang="en-GB" dirty="0"/>
              <a:t>Failed </a:t>
            </a:r>
            <a:r>
              <a:rPr lang="en-GB" dirty="0" smtClean="0"/>
              <a:t>2/3/2, and no </a:t>
            </a:r>
            <a:r>
              <a:rPr lang="en-GB" dirty="0"/>
              <a:t>further action was taken</a:t>
            </a:r>
          </a:p>
          <a:p>
            <a:pPr lvl="2"/>
            <a:r>
              <a:rPr lang="en-GB" dirty="0"/>
              <a:t>N15911 was subsequently removed from </a:t>
            </a:r>
            <a:r>
              <a:rPr lang="en-GB" dirty="0" smtClean="0"/>
              <a:t>the SC6 document </a:t>
            </a:r>
            <a:r>
              <a:rPr lang="en-GB" dirty="0"/>
              <a:t>sever</a:t>
            </a:r>
          </a:p>
          <a:p>
            <a:pPr lvl="1"/>
            <a:r>
              <a:rPr lang="en-GB" dirty="0"/>
              <a:t>A resolution to send the </a:t>
            </a:r>
            <a:r>
              <a:rPr lang="en-GB" dirty="0" smtClean="0"/>
              <a:t>“</a:t>
            </a:r>
            <a:r>
              <a:rPr lang="en-GB" i="1" dirty="0" smtClean="0"/>
              <a:t>WLAN Cloud</a:t>
            </a:r>
            <a:r>
              <a:rPr lang="en-GB" dirty="0" smtClean="0"/>
              <a:t>” </a:t>
            </a:r>
            <a:r>
              <a:rPr lang="en-GB" dirty="0"/>
              <a:t>document out for comment before the May 2014 interim WG7 meeting passed</a:t>
            </a:r>
          </a:p>
          <a:p>
            <a:pPr lvl="2"/>
            <a:r>
              <a:rPr lang="en-GB" dirty="0"/>
              <a:t>Comments </a:t>
            </a:r>
            <a:r>
              <a:rPr lang="en-GB" dirty="0" smtClean="0"/>
              <a:t>were requested </a:t>
            </a:r>
            <a:r>
              <a:rPr lang="en-GB" dirty="0"/>
              <a:t>by 30 </a:t>
            </a:r>
            <a:r>
              <a:rPr lang="en-GB" dirty="0" smtClean="0"/>
              <a:t>April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0910501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i="1" dirty="0"/>
              <a:t>WLAN Cloud</a:t>
            </a:r>
            <a:r>
              <a:rPr lang="en-GB" dirty="0"/>
              <a:t>” </a:t>
            </a:r>
            <a:r>
              <a:rPr lang="en-GB" dirty="0" smtClean="0"/>
              <a:t>document at an interim meeting  in May 2014 </a:t>
            </a:r>
            <a:endParaRPr lang="en-AU" dirty="0"/>
          </a:p>
        </p:txBody>
      </p:sp>
      <p:sp>
        <p:nvSpPr>
          <p:cNvPr id="8" name="Content Placeholder 7"/>
          <p:cNvSpPr>
            <a:spLocks noGrp="1"/>
          </p:cNvSpPr>
          <p:nvPr>
            <p:ph idx="1"/>
          </p:nvPr>
        </p:nvSpPr>
        <p:spPr/>
        <p:txBody>
          <a:bodyPr/>
          <a:lstStyle/>
          <a:p>
            <a:pPr lvl="1"/>
            <a:r>
              <a:rPr lang="en-GB" dirty="0" smtClean="0"/>
              <a:t>The IEEE </a:t>
            </a:r>
            <a:r>
              <a:rPr lang="en-GB" dirty="0"/>
              <a:t>802.11 WG responded </a:t>
            </a:r>
            <a:r>
              <a:rPr lang="en-GB" dirty="0" smtClean="0"/>
              <a:t>to the call for comments on the “</a:t>
            </a:r>
            <a:r>
              <a:rPr lang="en-GB" i="1" dirty="0" smtClean="0"/>
              <a:t>WLAN Cloud</a:t>
            </a:r>
            <a:r>
              <a:rPr lang="en-GB" dirty="0" smtClean="0"/>
              <a:t>” </a:t>
            </a:r>
            <a:r>
              <a:rPr lang="en-GB" dirty="0"/>
              <a:t>document </a:t>
            </a:r>
            <a:r>
              <a:rPr lang="en-GB" dirty="0" smtClean="0"/>
              <a:t>in March 2014</a:t>
            </a:r>
          </a:p>
          <a:p>
            <a:pPr lvl="2"/>
            <a:r>
              <a:rPr lang="en-GB" dirty="0" smtClean="0"/>
              <a:t>See N15931</a:t>
            </a:r>
          </a:p>
          <a:p>
            <a:pPr lvl="1"/>
            <a:r>
              <a:rPr lang="en-GB" dirty="0" smtClean="0"/>
              <a:t>The China NB responded in May 2014</a:t>
            </a:r>
            <a:endParaRPr lang="en-GB" dirty="0"/>
          </a:p>
          <a:p>
            <a:pPr lvl="2"/>
            <a:r>
              <a:rPr lang="en-GB" dirty="0" smtClean="0"/>
              <a:t>See N15951 – “</a:t>
            </a:r>
            <a:r>
              <a:rPr lang="en-US" i="1" dirty="0"/>
              <a:t>The Research Report on Framework and Interface of WLAN Virtual </a:t>
            </a:r>
            <a:r>
              <a:rPr lang="en-US" i="1" dirty="0" smtClean="0"/>
              <a:t>Network</a:t>
            </a:r>
            <a:r>
              <a:rPr lang="en-US" dirty="0" smtClean="0"/>
              <a:t>”</a:t>
            </a:r>
          </a:p>
          <a:p>
            <a:pPr lvl="1"/>
            <a:r>
              <a:rPr lang="en-GB" dirty="0" smtClean="0"/>
              <a:t>The </a:t>
            </a:r>
            <a:r>
              <a:rPr lang="en-GB" dirty="0"/>
              <a:t>China NB </a:t>
            </a:r>
            <a:r>
              <a:rPr lang="en-GB" dirty="0" smtClean="0"/>
              <a:t>responded with a revision </a:t>
            </a:r>
            <a:r>
              <a:rPr lang="en-GB" dirty="0"/>
              <a:t>in May 2014</a:t>
            </a:r>
          </a:p>
          <a:p>
            <a:pPr lvl="2"/>
            <a:r>
              <a:rPr lang="en-GB" dirty="0"/>
              <a:t>See </a:t>
            </a:r>
            <a:r>
              <a:rPr lang="en-GB" dirty="0" smtClean="0"/>
              <a:t>N15966 </a:t>
            </a:r>
            <a:r>
              <a:rPr lang="en-GB" dirty="0"/>
              <a:t>– “</a:t>
            </a:r>
            <a:r>
              <a:rPr lang="en-US" i="1" dirty="0"/>
              <a:t>The Research Report on Framework and Interface of WLAN Virtual Network</a:t>
            </a:r>
            <a:r>
              <a:rPr lang="en-US" dirty="0" smtClean="0"/>
              <a:t>”</a:t>
            </a:r>
          </a:p>
          <a:p>
            <a:pPr lvl="2"/>
            <a:r>
              <a:rPr lang="en-US" dirty="0" smtClean="0"/>
              <a:t>This version also solved a copyright issue with a diagram copied from an IETF RFC</a:t>
            </a:r>
          </a:p>
          <a:p>
            <a:pPr lvl="1"/>
            <a:r>
              <a:rPr lang="en-US" dirty="0" smtClean="0"/>
              <a:t>All these documents were apparently discussed in May 2014 at the WG7 meeting in Beijing …</a:t>
            </a:r>
          </a:p>
          <a:p>
            <a:pPr lvl="1"/>
            <a:r>
              <a:rPr lang="en-US" dirty="0" smtClean="0"/>
              <a:t>… and the China NB experts were requested to provide updates</a:t>
            </a:r>
            <a:endParaRPr lang="en-US" dirty="0"/>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66</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72018184"/>
              </p:ext>
            </p:extLst>
          </p:nvPr>
        </p:nvGraphicFramePr>
        <p:xfrm>
          <a:off x="-76200" y="3048000"/>
          <a:ext cx="914400" cy="771525"/>
        </p:xfrm>
        <a:graphic>
          <a:graphicData uri="http://schemas.openxmlformats.org/presentationml/2006/ole">
            <mc:AlternateContent xmlns:mc="http://schemas.openxmlformats.org/markup-compatibility/2006">
              <mc:Choice xmlns:v="urn:schemas-microsoft-com:vml" Requires="v">
                <p:oleObj spid="_x0000_s18167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30480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82772631"/>
              </p:ext>
            </p:extLst>
          </p:nvPr>
        </p:nvGraphicFramePr>
        <p:xfrm>
          <a:off x="-76200" y="3962400"/>
          <a:ext cx="914400" cy="771525"/>
        </p:xfrm>
        <a:graphic>
          <a:graphicData uri="http://schemas.openxmlformats.org/presentationml/2006/ole">
            <mc:AlternateContent xmlns:mc="http://schemas.openxmlformats.org/markup-compatibility/2006">
              <mc:Choice xmlns:v="urn:schemas-microsoft-com:vml" Requires="v">
                <p:oleObj spid="_x0000_s18167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76200" y="39624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58951607"/>
              </p:ext>
            </p:extLst>
          </p:nvPr>
        </p:nvGraphicFramePr>
        <p:xfrm>
          <a:off x="-152400" y="2057400"/>
          <a:ext cx="914400" cy="771525"/>
        </p:xfrm>
        <a:graphic>
          <a:graphicData uri="http://schemas.openxmlformats.org/presentationml/2006/ole">
            <mc:AlternateContent xmlns:mc="http://schemas.openxmlformats.org/markup-compatibility/2006">
              <mc:Choice xmlns:v="urn:schemas-microsoft-com:vml" Requires="v">
                <p:oleObj spid="_x0000_s181672"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524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251534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latest version of “</a:t>
            </a:r>
            <a:r>
              <a:rPr lang="en-GB" dirty="0"/>
              <a:t>WLAN Cloud</a:t>
            </a:r>
            <a:r>
              <a:rPr lang="en-AU" dirty="0" smtClean="0"/>
              <a:t>” seems to ignore the IEEE 802.11 WG liaison</a:t>
            </a:r>
            <a:endParaRPr lang="en-AU" dirty="0"/>
          </a:p>
        </p:txBody>
      </p:sp>
      <p:sp>
        <p:nvSpPr>
          <p:cNvPr id="3" name="Content Placeholder 2"/>
          <p:cNvSpPr>
            <a:spLocks noGrp="1"/>
          </p:cNvSpPr>
          <p:nvPr>
            <p:ph idx="1"/>
          </p:nvPr>
        </p:nvSpPr>
        <p:spPr/>
        <p:txBody>
          <a:bodyPr/>
          <a:lstStyle/>
          <a:p>
            <a:pPr lvl="1"/>
            <a:r>
              <a:rPr lang="en-GB" dirty="0" smtClean="0"/>
              <a:t>N15966 seems to propose the following</a:t>
            </a:r>
          </a:p>
          <a:p>
            <a:pPr lvl="2"/>
            <a:r>
              <a:rPr lang="en-GB" dirty="0" smtClean="0"/>
              <a:t>Multiple SPs …</a:t>
            </a:r>
          </a:p>
          <a:p>
            <a:pPr lvl="2"/>
            <a:r>
              <a:rPr lang="en-GB" dirty="0" smtClean="0"/>
              <a:t>… using a single AP</a:t>
            </a:r>
          </a:p>
          <a:p>
            <a:pPr lvl="2"/>
            <a:r>
              <a:rPr lang="en-GB" dirty="0" smtClean="0"/>
              <a:t>… with a single SSID</a:t>
            </a:r>
          </a:p>
          <a:p>
            <a:pPr lvl="2"/>
            <a:r>
              <a:rPr lang="en-GB" dirty="0" smtClean="0"/>
              <a:t>… directing clients onto SP specific VLANs</a:t>
            </a:r>
          </a:p>
          <a:p>
            <a:pPr lvl="1"/>
            <a:r>
              <a:rPr lang="en-GB" dirty="0" smtClean="0"/>
              <a:t> It does not acknowledge the IEEE 802.11 WG liaison that states this is already possible</a:t>
            </a:r>
          </a:p>
          <a:p>
            <a:pPr lvl="1"/>
            <a:r>
              <a:rPr lang="en-GB" dirty="0" smtClean="0"/>
              <a:t>It makes an additional claim that HS2.0 “</a:t>
            </a:r>
            <a:r>
              <a:rPr lang="en-AU" i="1" dirty="0" smtClean="0"/>
              <a:t>cannot </a:t>
            </a:r>
            <a:r>
              <a:rPr lang="en-AU" i="1" dirty="0"/>
              <a:t>support private network though it can support WLAN users access Internet</a:t>
            </a:r>
            <a:r>
              <a:rPr lang="en-AU" dirty="0" smtClean="0"/>
              <a:t>.”</a:t>
            </a:r>
          </a:p>
          <a:p>
            <a:pPr lvl="2"/>
            <a:r>
              <a:rPr lang="en-AU" dirty="0" smtClean="0"/>
              <a:t>This assertion is not justified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1746817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smtClean="0"/>
              <a:t>The China NB appears to be starting to understand that “</a:t>
            </a:r>
            <a:r>
              <a:rPr lang="en-GB" dirty="0"/>
              <a:t>WLAN Cloud</a:t>
            </a:r>
            <a:r>
              <a:rPr lang="en-AU" dirty="0" smtClean="0"/>
              <a:t>” has limited additional value</a:t>
            </a:r>
            <a:endParaRPr lang="en-AU" dirty="0"/>
          </a:p>
        </p:txBody>
      </p:sp>
      <p:sp>
        <p:nvSpPr>
          <p:cNvPr id="3" name="Content Placeholder 2"/>
          <p:cNvSpPr>
            <a:spLocks noGrp="1"/>
          </p:cNvSpPr>
          <p:nvPr>
            <p:ph idx="1"/>
          </p:nvPr>
        </p:nvSpPr>
        <p:spPr/>
        <p:txBody>
          <a:bodyPr/>
          <a:lstStyle/>
          <a:p>
            <a:pPr lvl="1"/>
            <a:r>
              <a:rPr lang="en-AU" dirty="0" smtClean="0"/>
              <a:t>A China NB rep sent the following e-mail to the IEEE 802 JTC1 SC Chair after the May 2014 WG7 interim meeting  </a:t>
            </a:r>
          </a:p>
          <a:p>
            <a:pPr lvl="2"/>
            <a:r>
              <a:rPr lang="en-AU" i="1" dirty="0" smtClean="0"/>
              <a:t>Based on current discussion, I think we have reached the following common points:</a:t>
            </a:r>
          </a:p>
          <a:p>
            <a:pPr lvl="3"/>
            <a:r>
              <a:rPr lang="en-AU" i="1" dirty="0" smtClean="0"/>
              <a:t>1) WLAN </a:t>
            </a:r>
            <a:r>
              <a:rPr lang="en-AU" i="1" dirty="0" err="1" smtClean="0"/>
              <a:t>virtuallization</a:t>
            </a:r>
            <a:r>
              <a:rPr lang="en-AU" i="1" dirty="0" smtClean="0"/>
              <a:t> is needed by the market</a:t>
            </a:r>
          </a:p>
          <a:p>
            <a:pPr lvl="3"/>
            <a:r>
              <a:rPr lang="en-AU" i="1" dirty="0" smtClean="0"/>
              <a:t>2) </a:t>
            </a:r>
            <a:r>
              <a:rPr lang="en-AU" i="1" dirty="0" err="1" smtClean="0"/>
              <a:t>Hostspot</a:t>
            </a:r>
            <a:r>
              <a:rPr lang="en-AU" i="1" dirty="0" smtClean="0"/>
              <a:t> 2.0 can almost do the same function and get some trial site already</a:t>
            </a:r>
          </a:p>
          <a:p>
            <a:pPr lvl="3"/>
            <a:r>
              <a:rPr lang="en-AU" i="1" dirty="0" smtClean="0"/>
              <a:t>3) This proposal's technologies is different from hotspot 2.</a:t>
            </a:r>
          </a:p>
          <a:p>
            <a:pPr lvl="3"/>
            <a:r>
              <a:rPr lang="en-AU" i="1" dirty="0" smtClean="0"/>
              <a:t>4) This proposal is just another technical approach to solve the problem just like </a:t>
            </a:r>
            <a:r>
              <a:rPr lang="en-AU" i="1" dirty="0" err="1" smtClean="0"/>
              <a:t>tftp</a:t>
            </a:r>
            <a:r>
              <a:rPr lang="en-AU" i="1" dirty="0" smtClean="0"/>
              <a:t> vs. ftp, etc.</a:t>
            </a:r>
            <a:endParaRPr lang="en-AU" i="1" dirty="0"/>
          </a:p>
          <a:p>
            <a:pPr lvl="2"/>
            <a:r>
              <a:rPr lang="en-AU" i="1" dirty="0" smtClean="0"/>
              <a:t>But now, we have to reach a point to make a decision if we shall push another technical approach forward?</a:t>
            </a:r>
            <a:endParaRPr lang="en-AU" dirty="0"/>
          </a:p>
          <a:p>
            <a:pPr lvl="1"/>
            <a:r>
              <a:rPr lang="en-AU" dirty="0" smtClean="0"/>
              <a:t>It appears the China NB is starting to realise the </a:t>
            </a:r>
            <a:r>
              <a:rPr lang="en-GB" dirty="0"/>
              <a:t>WLAN Cloud </a:t>
            </a:r>
            <a:r>
              <a:rPr lang="en-AU" dirty="0" smtClean="0"/>
              <a:t>proposal is not needed</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3102024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has been claimed that “</a:t>
            </a:r>
            <a:r>
              <a:rPr lang="en-GB" dirty="0"/>
              <a:t>WLAN Cloud</a:t>
            </a:r>
            <a:r>
              <a:rPr lang="en-AU" dirty="0" smtClean="0"/>
              <a:t>” is required for CMCC to upgrade existing equipment</a:t>
            </a:r>
            <a:endParaRPr lang="en-AU" dirty="0"/>
          </a:p>
        </p:txBody>
      </p:sp>
      <p:sp>
        <p:nvSpPr>
          <p:cNvPr id="3" name="Content Placeholder 2"/>
          <p:cNvSpPr>
            <a:spLocks noGrp="1"/>
          </p:cNvSpPr>
          <p:nvPr>
            <p:ph idx="1"/>
          </p:nvPr>
        </p:nvSpPr>
        <p:spPr>
          <a:xfrm>
            <a:off x="685800" y="2057400"/>
            <a:ext cx="7772400" cy="4114800"/>
          </a:xfrm>
        </p:spPr>
        <p:txBody>
          <a:bodyPr/>
          <a:lstStyle/>
          <a:p>
            <a:pPr lvl="1"/>
            <a:r>
              <a:rPr lang="en-AU" dirty="0" smtClean="0"/>
              <a:t>An e-mail from a China NB rep to the SC Chair states:</a:t>
            </a:r>
          </a:p>
          <a:p>
            <a:pPr lvl="2"/>
            <a:r>
              <a:rPr lang="en-AU" i="1" dirty="0" smtClean="0"/>
              <a:t>Now</a:t>
            </a:r>
            <a:r>
              <a:rPr lang="en-AU" i="1" dirty="0"/>
              <a:t>, I can give you some facts about market </a:t>
            </a:r>
            <a:r>
              <a:rPr lang="en-AU" i="1" dirty="0" smtClean="0"/>
              <a:t>issues:</a:t>
            </a:r>
            <a:endParaRPr lang="en-AU" i="1" dirty="0"/>
          </a:p>
          <a:p>
            <a:pPr lvl="3"/>
            <a:r>
              <a:rPr lang="en-AU" i="1" dirty="0" smtClean="0"/>
              <a:t>CMCC </a:t>
            </a:r>
            <a:r>
              <a:rPr lang="en-AU" i="1" dirty="0"/>
              <a:t>has placed more than 4 million fit APs and many ACs already. They will place more this kind of devices this </a:t>
            </a:r>
            <a:r>
              <a:rPr lang="en-AU" i="1" dirty="0" smtClean="0"/>
              <a:t>year.</a:t>
            </a:r>
          </a:p>
          <a:p>
            <a:pPr lvl="3"/>
            <a:r>
              <a:rPr lang="en-AU" i="1" dirty="0" smtClean="0"/>
              <a:t>All </a:t>
            </a:r>
            <a:r>
              <a:rPr lang="en-AU" i="1" dirty="0"/>
              <a:t>kinds of devices is hard to upgrade to hotspot 2.0 via only software </a:t>
            </a:r>
            <a:r>
              <a:rPr lang="en-AU" i="1" dirty="0" smtClean="0"/>
              <a:t>upgrade</a:t>
            </a:r>
          </a:p>
          <a:p>
            <a:pPr lvl="3"/>
            <a:r>
              <a:rPr lang="en-AU" i="1" dirty="0" smtClean="0"/>
              <a:t>There </a:t>
            </a:r>
            <a:r>
              <a:rPr lang="en-AU" i="1" dirty="0"/>
              <a:t>are many government, corporation also placed more than millions of fit APs and many ACs already</a:t>
            </a:r>
            <a:r>
              <a:rPr lang="en-AU" i="1" dirty="0" smtClean="0"/>
              <a:t>.</a:t>
            </a:r>
          </a:p>
          <a:p>
            <a:pPr lvl="2"/>
            <a:r>
              <a:rPr lang="en-AU" i="1" dirty="0" smtClean="0"/>
              <a:t>How </a:t>
            </a:r>
            <a:r>
              <a:rPr lang="en-AU" i="1" dirty="0"/>
              <a:t>to protect the existed investment is an important issue for CMCC.</a:t>
            </a:r>
            <a:br>
              <a:rPr lang="en-AU" i="1" dirty="0"/>
            </a:br>
            <a:r>
              <a:rPr lang="en-AU" i="1" dirty="0"/>
              <a:t>CMCC is paying attention on the progress about hotspot 2.0 now, but I don't know if hotspot2.0 has give some solution to protect the existed </a:t>
            </a:r>
            <a:r>
              <a:rPr lang="en-AU" i="1" dirty="0" smtClean="0"/>
              <a:t>investment.</a:t>
            </a:r>
            <a:endParaRPr lang="en-AU" i="1" dirty="0"/>
          </a:p>
          <a:p>
            <a:pPr lvl="2"/>
            <a:r>
              <a:rPr lang="en-AU" i="1" dirty="0" smtClean="0"/>
              <a:t>This </a:t>
            </a:r>
            <a:r>
              <a:rPr lang="en-AU" i="1" dirty="0"/>
              <a:t>proposal can contribute a solution existed to protect the existed investment </a:t>
            </a:r>
            <a:r>
              <a:rPr lang="en-AU" i="1" dirty="0" smtClean="0"/>
              <a:t>because </a:t>
            </a:r>
            <a:r>
              <a:rPr lang="en-AU" i="1" dirty="0"/>
              <a:t>what we need to do is just to upgrade software of fit APs and ACs</a:t>
            </a:r>
            <a:r>
              <a:rPr lang="en-AU" dirty="0" smtClean="0"/>
              <a:t>.</a:t>
            </a:r>
          </a:p>
          <a:p>
            <a:pPr lvl="1"/>
            <a:r>
              <a:rPr lang="en-AU" dirty="0" smtClean="0"/>
              <a:t>It seems the underlying issue for this representative is a mechanism to upgrade existing gear</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303978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little discussion related to “</a:t>
            </a:r>
            <a:r>
              <a:rPr lang="en-GB" i="1" dirty="0"/>
              <a:t>WLAN Cloud</a:t>
            </a:r>
            <a:r>
              <a:rPr lang="en-AU" dirty="0" smtClean="0"/>
              <a:t>” in WG7 in London but there will be a teleconference</a:t>
            </a:r>
            <a:br>
              <a:rPr lang="en-AU" dirty="0" smtClean="0"/>
            </a:br>
            <a:endParaRPr lang="en-AU" dirty="0"/>
          </a:p>
        </p:txBody>
      </p:sp>
      <p:sp>
        <p:nvSpPr>
          <p:cNvPr id="3" name="Content Placeholder 2"/>
          <p:cNvSpPr>
            <a:spLocks noGrp="1"/>
          </p:cNvSpPr>
          <p:nvPr>
            <p:ph idx="1"/>
          </p:nvPr>
        </p:nvSpPr>
        <p:spPr/>
        <p:txBody>
          <a:bodyPr/>
          <a:lstStyle/>
          <a:p>
            <a:pPr lvl="1"/>
            <a:r>
              <a:rPr lang="en-AU" dirty="0" smtClean="0"/>
              <a:t>The London meeting of SC6  did not progress the “</a:t>
            </a:r>
            <a:r>
              <a:rPr lang="en-AU" i="1" dirty="0" smtClean="0"/>
              <a:t>WLAN Cloud”:</a:t>
            </a:r>
            <a:r>
              <a:rPr lang="en-AU" dirty="0" smtClean="0"/>
              <a:t> topic because of a lack of new submissions</a:t>
            </a:r>
          </a:p>
          <a:p>
            <a:pPr lvl="1"/>
            <a:r>
              <a:rPr lang="en-AU" dirty="0" smtClean="0"/>
              <a:t>A China NB rep claimed that no submissions were made (and the experts did not attend) because the China NB believed the rules did not allow further discussion without an NP proposal </a:t>
            </a:r>
          </a:p>
          <a:p>
            <a:pPr lvl="1"/>
            <a:r>
              <a:rPr lang="en-AU" dirty="0" smtClean="0"/>
              <a:t>Limited discussion indicate that the China NB experts believe the proposal is valuable because it is at the “IP level” and allows existing devices to be upgraded in software</a:t>
            </a:r>
          </a:p>
          <a:p>
            <a:pPr lvl="2"/>
            <a:r>
              <a:rPr lang="en-AU" dirty="0" smtClean="0"/>
              <a:t>It appears they want to standardise connection managers</a:t>
            </a:r>
          </a:p>
          <a:p>
            <a:pPr lvl="2"/>
            <a:r>
              <a:rPr lang="en-AU" dirty="0" smtClean="0"/>
              <a:t>Of course, there is no reason in principle why most devices cannot be upgraded to HS2.0</a:t>
            </a:r>
          </a:p>
          <a:p>
            <a:pPr lvl="2"/>
            <a:r>
              <a:rPr lang="en-AU" dirty="0" smtClean="0"/>
              <a:t>Stephen McCann will provide some additional colour</a:t>
            </a:r>
          </a:p>
          <a:p>
            <a:pPr lvl="1"/>
            <a:r>
              <a:rPr lang="en-AU" dirty="0" smtClean="0"/>
              <a:t>WG7 agreed to set up a teleconference to discuss this issue further</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2733388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This SC6 needs to determine a plan </a:t>
            </a:r>
            <a:r>
              <a:rPr lang="en-AU" dirty="0" err="1" smtClean="0"/>
              <a:t>wrt</a:t>
            </a:r>
            <a:r>
              <a:rPr lang="en-AU" dirty="0" smtClean="0"/>
              <a:t> the </a:t>
            </a:r>
            <a:r>
              <a:rPr lang="en-AU" dirty="0"/>
              <a:t>“</a:t>
            </a:r>
            <a:r>
              <a:rPr lang="en-GB" i="1" dirty="0"/>
              <a:t>WLAN Cloud</a:t>
            </a:r>
            <a:r>
              <a:rPr lang="en-AU" dirty="0" smtClean="0"/>
              <a:t>” teleconference</a:t>
            </a:r>
            <a:endParaRPr lang="en-AU" dirty="0"/>
          </a:p>
        </p:txBody>
      </p:sp>
      <p:sp>
        <p:nvSpPr>
          <p:cNvPr id="3" name="Content Placeholder 2"/>
          <p:cNvSpPr>
            <a:spLocks noGrp="1"/>
          </p:cNvSpPr>
          <p:nvPr>
            <p:ph idx="1"/>
          </p:nvPr>
        </p:nvSpPr>
        <p:spPr/>
        <p:txBody>
          <a:bodyPr/>
          <a:lstStyle/>
          <a:p>
            <a:pPr lvl="1"/>
            <a:r>
              <a:rPr lang="en-AU" dirty="0" smtClean="0"/>
              <a:t>The “</a:t>
            </a:r>
            <a:r>
              <a:rPr lang="en-AU" i="1" dirty="0" smtClean="0"/>
              <a:t>WLAN Cloud</a:t>
            </a:r>
            <a:r>
              <a:rPr lang="en-AU" dirty="0" smtClean="0"/>
              <a:t>” teleconference date/time has not yet been determined but it is expected IEEE 802 experts will need to attend</a:t>
            </a:r>
          </a:p>
          <a:p>
            <a:pPr lvl="1"/>
            <a:r>
              <a:rPr lang="en-AU" dirty="0" smtClean="0"/>
              <a:t>The key issue seems to be the asserted (by the China NB) inability for HS2.0 based equipment to be upgraded</a:t>
            </a:r>
          </a:p>
          <a:p>
            <a:pPr lvl="1"/>
            <a:r>
              <a:rPr lang="en-AU" dirty="0" smtClean="0"/>
              <a:t>How should the IEEE 802 reps respond?</a:t>
            </a:r>
          </a:p>
          <a:p>
            <a:pPr lvl="1"/>
            <a:r>
              <a:rPr lang="en-AU" dirty="0" smtClean="0"/>
              <a:t>Discuss! </a:t>
            </a:r>
            <a:r>
              <a:rPr lang="en-AU"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18648562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i="1" dirty="0" smtClean="0"/>
              <a:t>Optimization </a:t>
            </a:r>
            <a:r>
              <a:rPr lang="en-GB" i="1" dirty="0"/>
              <a:t>technology in </a:t>
            </a:r>
            <a:r>
              <a:rPr lang="en-GB" i="1" dirty="0" smtClean="0"/>
              <a:t>WLAN</a:t>
            </a:r>
            <a:r>
              <a:rPr lang="en-GB" dirty="0" smtClean="0"/>
              <a:t>” </a:t>
            </a:r>
            <a:r>
              <a:rPr lang="en-GB" dirty="0"/>
              <a:t>document </a:t>
            </a:r>
            <a:r>
              <a:rPr lang="en-GB" dirty="0" smtClean="0"/>
              <a:t>in late May 2014 </a:t>
            </a:r>
            <a:endParaRPr lang="en-AU" dirty="0"/>
          </a:p>
        </p:txBody>
      </p:sp>
      <p:sp>
        <p:nvSpPr>
          <p:cNvPr id="8" name="Content Placeholder 7"/>
          <p:cNvSpPr>
            <a:spLocks noGrp="1"/>
          </p:cNvSpPr>
          <p:nvPr>
            <p:ph idx="1"/>
          </p:nvPr>
        </p:nvSpPr>
        <p:spPr/>
        <p:txBody>
          <a:bodyPr/>
          <a:lstStyle/>
          <a:p>
            <a:pPr lvl="1"/>
            <a:r>
              <a:rPr lang="en-GB" dirty="0" smtClean="0"/>
              <a:t>The China NB </a:t>
            </a:r>
            <a:r>
              <a:rPr lang="en-GB" dirty="0"/>
              <a:t>uploaded a new </a:t>
            </a:r>
            <a:r>
              <a:rPr lang="en-GB" dirty="0" smtClean="0"/>
              <a:t>“</a:t>
            </a:r>
            <a:r>
              <a:rPr lang="en-GB" i="1" dirty="0" smtClean="0"/>
              <a:t>Optimization </a:t>
            </a:r>
            <a:r>
              <a:rPr lang="en-GB" i="1" dirty="0"/>
              <a:t>technology in </a:t>
            </a:r>
            <a:r>
              <a:rPr lang="en-GB" i="1" dirty="0" smtClean="0"/>
              <a:t>WLAN</a:t>
            </a:r>
            <a:r>
              <a:rPr lang="en-GB" dirty="0" smtClean="0"/>
              <a:t>” document in May 2014, replacing the version previously removed from the SC6 server</a:t>
            </a:r>
          </a:p>
          <a:p>
            <a:pPr lvl="2"/>
            <a:r>
              <a:rPr lang="en-GB" dirty="0" smtClean="0"/>
              <a:t>See N15961 – “</a:t>
            </a:r>
            <a:r>
              <a:rPr lang="en-AU" i="1" dirty="0"/>
              <a:t>Optimization Technology in WLAN</a:t>
            </a:r>
            <a:r>
              <a:rPr lang="en-US" dirty="0" smtClean="0"/>
              <a:t>”</a:t>
            </a:r>
          </a:p>
          <a:p>
            <a:pPr lvl="1"/>
            <a:r>
              <a:rPr lang="en-US" dirty="0" smtClean="0"/>
              <a:t>This document was apparently discussed in May 2014 at the WG7 meeting in Beijing …</a:t>
            </a:r>
          </a:p>
          <a:p>
            <a:pPr lvl="2"/>
            <a:r>
              <a:rPr lang="en-US" dirty="0" smtClean="0"/>
              <a:t>It appears to add some material based on the discussion in Ottawa</a:t>
            </a:r>
          </a:p>
          <a:p>
            <a:pPr lvl="2"/>
            <a:r>
              <a:rPr lang="en-US" dirty="0" smtClean="0"/>
              <a:t>But it is really confusing  … appearing to include a series of quasi-quotes from IEEE 802 reps at the Ottawa meeting</a:t>
            </a:r>
          </a:p>
          <a:p>
            <a:pPr lvl="2"/>
            <a:r>
              <a:rPr lang="en-US" dirty="0" smtClean="0"/>
              <a:t>It appears that an early draft of a standards was shown in Beijing but is apparently unavailable to those not in Beijing</a:t>
            </a:r>
          </a:p>
          <a:p>
            <a:pPr lvl="1"/>
            <a:r>
              <a:rPr lang="en-US" dirty="0" smtClean="0"/>
              <a:t>… </a:t>
            </a:r>
            <a:r>
              <a:rPr lang="en-US" dirty="0"/>
              <a:t>and the China NB experts were requested to provide updates</a:t>
            </a:r>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99837261"/>
              </p:ext>
            </p:extLst>
          </p:nvPr>
        </p:nvGraphicFramePr>
        <p:xfrm>
          <a:off x="0" y="2362200"/>
          <a:ext cx="914400" cy="771525"/>
        </p:xfrm>
        <a:graphic>
          <a:graphicData uri="http://schemas.openxmlformats.org/presentationml/2006/ole">
            <mc:AlternateContent xmlns:mc="http://schemas.openxmlformats.org/markup-compatibility/2006">
              <mc:Choice xmlns:v="urn:schemas-microsoft-com:vml" Requires="v">
                <p:oleObj spid="_x0000_s18241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035342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There was </a:t>
            </a:r>
            <a:r>
              <a:rPr lang="en-AU" dirty="0" smtClean="0"/>
              <a:t>no discussion </a:t>
            </a:r>
            <a:r>
              <a:rPr lang="en-AU" dirty="0"/>
              <a:t>related to </a:t>
            </a:r>
            <a:r>
              <a:rPr lang="en-AU" dirty="0" smtClean="0"/>
              <a:t>“</a:t>
            </a:r>
            <a:r>
              <a:rPr lang="en-GB" i="1" dirty="0"/>
              <a:t>Optimization technology in WLAN</a:t>
            </a:r>
            <a:r>
              <a:rPr lang="en-AU" dirty="0" smtClean="0"/>
              <a:t>” </a:t>
            </a:r>
            <a:r>
              <a:rPr lang="en-AU" dirty="0"/>
              <a:t>in WG7 in London but there will be a teleconference</a:t>
            </a:r>
            <a:br>
              <a:rPr lang="en-AU" dirty="0"/>
            </a:br>
            <a:endParaRPr lang="en-AU" dirty="0"/>
          </a:p>
        </p:txBody>
      </p:sp>
      <p:sp>
        <p:nvSpPr>
          <p:cNvPr id="3" name="Content Placeholder 2"/>
          <p:cNvSpPr>
            <a:spLocks noGrp="1"/>
          </p:cNvSpPr>
          <p:nvPr>
            <p:ph idx="1"/>
          </p:nvPr>
        </p:nvSpPr>
        <p:spPr/>
        <p:txBody>
          <a:bodyPr/>
          <a:lstStyle/>
          <a:p>
            <a:pPr lvl="1"/>
            <a:r>
              <a:rPr lang="en-AU" dirty="0" smtClean="0"/>
              <a:t>The </a:t>
            </a:r>
            <a:r>
              <a:rPr lang="en-AU" dirty="0"/>
              <a:t>London meeting of SC6  did not progress the </a:t>
            </a:r>
            <a:r>
              <a:rPr lang="en-GB" i="1" dirty="0"/>
              <a:t>Optimization technology in WLAN</a:t>
            </a:r>
            <a:r>
              <a:rPr lang="en-GB" dirty="0"/>
              <a:t>”</a:t>
            </a:r>
            <a:r>
              <a:rPr lang="en-AU" dirty="0" smtClean="0"/>
              <a:t> </a:t>
            </a:r>
            <a:r>
              <a:rPr lang="en-AU" dirty="0"/>
              <a:t>topic because of a lack of new submissions</a:t>
            </a:r>
          </a:p>
          <a:p>
            <a:pPr lvl="1"/>
            <a:r>
              <a:rPr lang="en-AU" dirty="0"/>
              <a:t>A China NB rep claimed that no submissions were made (and the experts did not attend) because the China NB believed the rules did nit allow further discussion without an NP proposal </a:t>
            </a:r>
          </a:p>
          <a:p>
            <a:pPr lvl="1"/>
            <a:r>
              <a:rPr lang="en-AU" dirty="0" smtClean="0"/>
              <a:t>No technical discussion occurred in London</a:t>
            </a:r>
          </a:p>
          <a:p>
            <a:pPr lvl="1"/>
            <a:r>
              <a:rPr lang="en-AU" dirty="0" smtClean="0"/>
              <a:t>The US NB did comment that none of the stakeholders identified by the China NB were participating in WG7  </a:t>
            </a:r>
          </a:p>
          <a:p>
            <a:pPr lvl="2"/>
            <a:r>
              <a:rPr lang="en-AU" b="0" dirty="0" smtClean="0"/>
              <a:t>Fluke’s </a:t>
            </a:r>
            <a:r>
              <a:rPr lang="en-AU" b="0" dirty="0" err="1"/>
              <a:t>AirMagnet</a:t>
            </a:r>
            <a:r>
              <a:rPr lang="en-AU" b="0" dirty="0"/>
              <a:t>, </a:t>
            </a:r>
            <a:r>
              <a:rPr lang="en-AU" b="0" dirty="0" smtClean="0"/>
              <a:t>Motorola’s </a:t>
            </a:r>
            <a:r>
              <a:rPr lang="en-AU" b="0" dirty="0" err="1" smtClean="0"/>
              <a:t>AirDefense</a:t>
            </a:r>
            <a:r>
              <a:rPr lang="en-AU" b="0" dirty="0"/>
              <a:t>, 7Signal’s Sapphire, etc.</a:t>
            </a:r>
            <a:endParaRPr lang="en-AU" dirty="0" smtClean="0"/>
          </a:p>
          <a:p>
            <a:pPr lvl="1"/>
            <a:r>
              <a:rPr lang="en-AU" dirty="0" smtClean="0"/>
              <a:t>WG7 </a:t>
            </a:r>
            <a:r>
              <a:rPr lang="en-AU" dirty="0"/>
              <a:t>agreed to set up a teleconference to discuss this issue further</a:t>
            </a:r>
          </a:p>
          <a:p>
            <a:pPr lvl="2"/>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spTree>
    <p:extLst>
      <p:ext uri="{BB962C8B-B14F-4D97-AF65-F5344CB8AC3E}">
        <p14:creationId xmlns:p14="http://schemas.microsoft.com/office/powerpoint/2010/main" val="1352603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This SC6 needs to determine a plan </a:t>
            </a:r>
            <a:r>
              <a:rPr lang="en-AU" dirty="0" err="1" smtClean="0"/>
              <a:t>wrt</a:t>
            </a:r>
            <a:r>
              <a:rPr lang="en-AU" dirty="0" smtClean="0"/>
              <a:t> the “</a:t>
            </a:r>
            <a:r>
              <a:rPr lang="en-GB" i="1" dirty="0"/>
              <a:t>Optimization technology in WLAN </a:t>
            </a:r>
            <a:r>
              <a:rPr lang="en-AU" dirty="0" smtClean="0"/>
              <a:t>” teleconference</a:t>
            </a:r>
            <a:endParaRPr lang="en-AU" dirty="0"/>
          </a:p>
        </p:txBody>
      </p:sp>
      <p:sp>
        <p:nvSpPr>
          <p:cNvPr id="3" name="Content Placeholder 2"/>
          <p:cNvSpPr>
            <a:spLocks noGrp="1"/>
          </p:cNvSpPr>
          <p:nvPr>
            <p:ph idx="1"/>
          </p:nvPr>
        </p:nvSpPr>
        <p:spPr/>
        <p:txBody>
          <a:bodyPr/>
          <a:lstStyle/>
          <a:p>
            <a:pPr lvl="1"/>
            <a:r>
              <a:rPr lang="en-AU" dirty="0" smtClean="0"/>
              <a:t>The “</a:t>
            </a:r>
            <a:r>
              <a:rPr lang="en-GB" i="1" dirty="0"/>
              <a:t>Optimization technology in WLAN</a:t>
            </a:r>
            <a:r>
              <a:rPr lang="en-AU" dirty="0" smtClean="0"/>
              <a:t>” teleconference date/time has not yet been determined but it is expected IEEE 802 experts will need to attend</a:t>
            </a:r>
          </a:p>
          <a:p>
            <a:pPr lvl="1"/>
            <a:r>
              <a:rPr lang="en-AU" dirty="0" smtClean="0"/>
              <a:t>The main issue is not really clear</a:t>
            </a:r>
          </a:p>
          <a:p>
            <a:pPr lvl="1"/>
            <a:r>
              <a:rPr lang="en-AU" dirty="0" smtClean="0"/>
              <a:t>How should the IEEE 802 reps respond?</a:t>
            </a:r>
          </a:p>
          <a:p>
            <a:pPr lvl="1"/>
            <a:r>
              <a:rPr lang="en-AU" dirty="0" smtClean="0"/>
              <a:t>Discuss! </a:t>
            </a:r>
            <a:r>
              <a:rPr lang="en-AU"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4279103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IEEE 802.22 WG been given revision responsibility for IEEE 802.22 by SC6</a:t>
            </a:r>
            <a:endParaRPr lang="en-AU" dirty="0"/>
          </a:p>
        </p:txBody>
      </p:sp>
      <p:sp>
        <p:nvSpPr>
          <p:cNvPr id="3" name="Content Placeholder 2"/>
          <p:cNvSpPr>
            <a:spLocks noGrp="1"/>
          </p:cNvSpPr>
          <p:nvPr>
            <p:ph idx="1"/>
          </p:nvPr>
        </p:nvSpPr>
        <p:spPr/>
        <p:txBody>
          <a:bodyPr/>
          <a:lstStyle/>
          <a:p>
            <a:pPr lvl="1"/>
            <a:r>
              <a:rPr lang="en-AU" dirty="0" smtClean="0"/>
              <a:t>IEEE 802.1/3/11 standards are being liaised to ISO/IEC JTC1/SC6 for ratification under the PSDO based on an agreement by SC6 that the relevant IEEE 802 WG has responsibility </a:t>
            </a:r>
            <a:r>
              <a:rPr lang="en-AU" dirty="0"/>
              <a:t>for the revision process </a:t>
            </a:r>
            <a:endParaRPr lang="en-AU" dirty="0" smtClean="0"/>
          </a:p>
          <a:p>
            <a:pPr lvl="1"/>
            <a:r>
              <a:rPr lang="en-AU" dirty="0" smtClean="0"/>
              <a:t>The agreement by SC6 is based on the existence of </a:t>
            </a:r>
            <a:r>
              <a:rPr lang="en-AU" dirty="0"/>
              <a:t>an established </a:t>
            </a:r>
            <a:r>
              <a:rPr lang="en-AU" dirty="0" smtClean="0"/>
              <a:t>mechanism (N15606) for NBs to </a:t>
            </a:r>
            <a:r>
              <a:rPr lang="en-AU" dirty="0"/>
              <a:t>contribute to the revision process in the IEEE </a:t>
            </a:r>
            <a:r>
              <a:rPr lang="en-AU" dirty="0" smtClean="0"/>
              <a:t>802 WG</a:t>
            </a:r>
          </a:p>
          <a:p>
            <a:pPr lvl="1"/>
            <a:r>
              <a:rPr lang="en-AU" dirty="0" smtClean="0"/>
              <a:t>The agreement was ratified by resolutions in SC6 in relation to each of IEEE 802.1/3/11</a:t>
            </a:r>
          </a:p>
          <a:p>
            <a:pPr lvl="1"/>
            <a:r>
              <a:rPr lang="en-AU" dirty="0" smtClean="0"/>
              <a:t>IEEE 802.22 WG sent a request for a similar agreement in relation to IEEE 802.22 in July 2014</a:t>
            </a:r>
          </a:p>
          <a:p>
            <a:pPr lvl="1"/>
            <a:r>
              <a:rPr lang="en-AU" dirty="0" smtClean="0"/>
              <a:t>The request was addressed at the SC6 meeting in October 2014, and was approved</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2670422"/>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9663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33588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Dr </a:t>
            </a:r>
            <a:r>
              <a:rPr lang="en-AU" dirty="0" err="1"/>
              <a:t>Wael</a:t>
            </a:r>
            <a:r>
              <a:rPr lang="en-AU" dirty="0"/>
              <a:t> </a:t>
            </a:r>
            <a:r>
              <a:rPr lang="en-AU" dirty="0" err="1"/>
              <a:t>Badawy</a:t>
            </a:r>
            <a:r>
              <a:rPr lang="en-AU" dirty="0"/>
              <a:t> (Canada NB) was appointed at pro-tem </a:t>
            </a:r>
            <a:r>
              <a:rPr lang="en-AU" dirty="0" smtClean="0"/>
              <a:t>Convener of </a:t>
            </a:r>
            <a:r>
              <a:rPr lang="en-AU" dirty="0"/>
              <a:t>WG1</a:t>
            </a:r>
          </a:p>
        </p:txBody>
      </p:sp>
      <p:sp>
        <p:nvSpPr>
          <p:cNvPr id="3" name="Content Placeholder 2"/>
          <p:cNvSpPr>
            <a:spLocks noGrp="1"/>
          </p:cNvSpPr>
          <p:nvPr>
            <p:ph idx="1"/>
          </p:nvPr>
        </p:nvSpPr>
        <p:spPr/>
        <p:txBody>
          <a:bodyPr/>
          <a:lstStyle/>
          <a:p>
            <a:pPr lvl="1"/>
            <a:r>
              <a:rPr lang="en-AU" dirty="0" smtClean="0"/>
              <a:t>The WG1 </a:t>
            </a:r>
            <a:r>
              <a:rPr lang="en-AU" dirty="0"/>
              <a:t>C</a:t>
            </a:r>
            <a:r>
              <a:rPr lang="en-AU" dirty="0" smtClean="0"/>
              <a:t>onvenor was </a:t>
            </a:r>
            <a:r>
              <a:rPr lang="en-AU" b="0" dirty="0" smtClean="0"/>
              <a:t>Seung-Ok </a:t>
            </a:r>
            <a:r>
              <a:rPr lang="en-AU" b="0" dirty="0"/>
              <a:t>Lim </a:t>
            </a:r>
            <a:r>
              <a:rPr lang="en-AU" b="0" dirty="0" smtClean="0"/>
              <a:t>(Korea NB) but he resigned in London </a:t>
            </a:r>
          </a:p>
          <a:p>
            <a:pPr lvl="1"/>
            <a:r>
              <a:rPr lang="en-AU" b="0" dirty="0" smtClean="0"/>
              <a:t>However, Dr </a:t>
            </a:r>
            <a:r>
              <a:rPr lang="en-AU" b="0" dirty="0" err="1" smtClean="0"/>
              <a:t>Wael</a:t>
            </a:r>
            <a:r>
              <a:rPr lang="en-AU" b="0" dirty="0" smtClean="0"/>
              <a:t> </a:t>
            </a:r>
            <a:r>
              <a:rPr lang="en-AU" b="0" dirty="0" err="1" smtClean="0"/>
              <a:t>Badawy</a:t>
            </a:r>
            <a:r>
              <a:rPr lang="en-AU" b="0" dirty="0" smtClean="0"/>
              <a:t> </a:t>
            </a:r>
            <a:r>
              <a:rPr lang="en-AU" dirty="0"/>
              <a:t>(</a:t>
            </a:r>
            <a:r>
              <a:rPr lang="en-AU" b="0" dirty="0" smtClean="0"/>
              <a:t>Canada NB) nominated to take his place</a:t>
            </a:r>
          </a:p>
          <a:p>
            <a:pPr lvl="2"/>
            <a:r>
              <a:rPr lang="en-AU" dirty="0" smtClean="0"/>
              <a:t>See N16014</a:t>
            </a:r>
          </a:p>
          <a:p>
            <a:pPr lvl="1"/>
            <a:r>
              <a:rPr lang="en-AU" b="0" dirty="0" smtClean="0"/>
              <a:t>In London, it was agreed that </a:t>
            </a:r>
            <a:r>
              <a:rPr lang="en-AU" b="0" dirty="0" err="1" smtClean="0"/>
              <a:t>Wael</a:t>
            </a:r>
            <a:r>
              <a:rPr lang="en-AU" b="0" dirty="0" smtClean="0"/>
              <a:t> should be pro-tem Convenor, with nominations called for an election at the next F2F meeting</a:t>
            </a:r>
          </a:p>
          <a:p>
            <a:pPr lvl="1"/>
            <a:r>
              <a:rPr lang="en-AU" dirty="0" smtClean="0"/>
              <a:t>It was speculated that a China NB rep may nominate too.</a:t>
            </a:r>
            <a:endParaRPr lang="en-AU" b="0"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39123812"/>
              </p:ext>
            </p:extLst>
          </p:nvPr>
        </p:nvGraphicFramePr>
        <p:xfrm>
          <a:off x="0" y="2743200"/>
          <a:ext cx="914400" cy="771525"/>
        </p:xfrm>
        <a:graphic>
          <a:graphicData uri="http://schemas.openxmlformats.org/presentationml/2006/ole">
            <mc:AlternateContent xmlns:mc="http://schemas.openxmlformats.org/markup-compatibility/2006">
              <mc:Choice xmlns:v="urn:schemas-microsoft-com:vml" Requires="v">
                <p:oleObj spid="_x0000_s18849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70038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It appears likely that teleconferences we will be used more often in SC6 in the future</a:t>
            </a:r>
          </a:p>
        </p:txBody>
      </p:sp>
      <p:sp>
        <p:nvSpPr>
          <p:cNvPr id="3" name="Content Placeholder 2"/>
          <p:cNvSpPr>
            <a:spLocks noGrp="1"/>
          </p:cNvSpPr>
          <p:nvPr>
            <p:ph idx="1"/>
          </p:nvPr>
        </p:nvSpPr>
        <p:spPr/>
        <p:txBody>
          <a:bodyPr/>
          <a:lstStyle/>
          <a:p>
            <a:pPr lvl="1"/>
            <a:r>
              <a:rPr lang="en-AU" dirty="0" smtClean="0"/>
              <a:t>The idea have replacing WG1 F2F meetings with teleconferences was discussed in Ottawa in Feb 2014, somewhat controversially</a:t>
            </a:r>
          </a:p>
          <a:p>
            <a:pPr lvl="2"/>
            <a:r>
              <a:rPr lang="en-AU" dirty="0" smtClean="0"/>
              <a:t>The idea was to avoid useless long distance travel</a:t>
            </a:r>
          </a:p>
          <a:p>
            <a:pPr lvl="1"/>
            <a:r>
              <a:rPr lang="en-AU" dirty="0" smtClean="0"/>
              <a:t>The US NB rep raised the issue again in London</a:t>
            </a:r>
          </a:p>
          <a:p>
            <a:pPr lvl="2"/>
            <a:r>
              <a:rPr lang="en-AU" dirty="0" smtClean="0"/>
              <a:t>In WG1 it was highlighted because of the lack of substantive technical agenda items</a:t>
            </a:r>
          </a:p>
          <a:p>
            <a:pPr lvl="2"/>
            <a:r>
              <a:rPr lang="en-AU" dirty="0" smtClean="0"/>
              <a:t>In WG7 it was highlighted as a way of resolving issues related to </a:t>
            </a:r>
            <a:r>
              <a:rPr lang="en-AU" dirty="0"/>
              <a:t>“</a:t>
            </a:r>
            <a:r>
              <a:rPr lang="en-GB" i="1" dirty="0"/>
              <a:t>WLAN Cloud</a:t>
            </a:r>
            <a:r>
              <a:rPr lang="en-AU" dirty="0"/>
              <a:t>” </a:t>
            </a:r>
            <a:r>
              <a:rPr lang="en-AU" dirty="0" smtClean="0"/>
              <a:t> and </a:t>
            </a:r>
            <a:r>
              <a:rPr lang="en-AU" dirty="0"/>
              <a:t>“</a:t>
            </a:r>
            <a:r>
              <a:rPr lang="en-GB" i="1" dirty="0" smtClean="0"/>
              <a:t>Optimization </a:t>
            </a:r>
            <a:r>
              <a:rPr lang="en-GB" i="1" dirty="0"/>
              <a:t>technology in WLAN</a:t>
            </a:r>
            <a:r>
              <a:rPr lang="en-AU" dirty="0"/>
              <a:t>” </a:t>
            </a:r>
            <a:endParaRPr lang="en-AU" dirty="0" smtClean="0"/>
          </a:p>
          <a:p>
            <a:pPr lvl="2"/>
            <a:r>
              <a:rPr lang="en-AU" dirty="0" smtClean="0"/>
              <a:t>The outcome was</a:t>
            </a:r>
          </a:p>
          <a:p>
            <a:pPr lvl="3"/>
            <a:r>
              <a:rPr lang="en-AU" dirty="0" smtClean="0"/>
              <a:t>WG1 may consider teleconferences after next F2F</a:t>
            </a:r>
          </a:p>
          <a:p>
            <a:pPr lvl="3"/>
            <a:r>
              <a:rPr lang="en-AU" dirty="0" smtClean="0"/>
              <a:t>WG7 will use teleconferences</a:t>
            </a:r>
          </a:p>
          <a:p>
            <a:pPr lvl="3"/>
            <a:r>
              <a:rPr lang="en-AU" dirty="0" smtClean="0"/>
              <a:t>SC6 will allow calling into plenaries, but NB will not be allowed to vote remotely (that may change in 2016)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2925595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Robin </a:t>
            </a:r>
            <a:r>
              <a:rPr lang="en-AU" dirty="0" smtClean="0"/>
              <a:t>Tasker </a:t>
            </a:r>
            <a:r>
              <a:rPr lang="en-AU" dirty="0"/>
              <a:t>(UK NB) has retired and the UK NBs future participation in SC6  is uncertain</a:t>
            </a:r>
          </a:p>
        </p:txBody>
      </p:sp>
      <p:sp>
        <p:nvSpPr>
          <p:cNvPr id="3" name="Content Placeholder 2"/>
          <p:cNvSpPr>
            <a:spLocks noGrp="1"/>
          </p:cNvSpPr>
          <p:nvPr>
            <p:ph idx="1"/>
          </p:nvPr>
        </p:nvSpPr>
        <p:spPr/>
        <p:txBody>
          <a:bodyPr/>
          <a:lstStyle/>
          <a:p>
            <a:pPr lvl="1"/>
            <a:r>
              <a:rPr lang="en-AU" dirty="0" smtClean="0"/>
              <a:t>Robin Tasker from the UK NB has been a long time supporter of IEEE 802 within SC6</a:t>
            </a:r>
          </a:p>
          <a:p>
            <a:pPr lvl="2"/>
            <a:r>
              <a:rPr lang="en-AU" dirty="0" smtClean="0"/>
              <a:t>He was honoured for his support with an IEEE-SA Medallion in Dec 2013</a:t>
            </a:r>
          </a:p>
          <a:p>
            <a:pPr lvl="1"/>
            <a:r>
              <a:rPr lang="en-AU" dirty="0" smtClean="0"/>
              <a:t>Robin has now decided to retire and so will no longer be participating in SC6</a:t>
            </a:r>
          </a:p>
          <a:p>
            <a:pPr lvl="1"/>
            <a:r>
              <a:rPr lang="en-AU" dirty="0" smtClean="0"/>
              <a:t>It is not currently not clear if the UK NB will continue to participate in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3389470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date and location of the next SC6 meeting is uncertain</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Hong Kong or &lt;unknown&gt;?</a:t>
            </a:r>
          </a:p>
          <a:p>
            <a:r>
              <a:rPr lang="en-AU" dirty="0" smtClean="0"/>
              <a:t>Date</a:t>
            </a:r>
          </a:p>
          <a:p>
            <a:pPr lvl="1"/>
            <a:r>
              <a:rPr lang="en-AU" dirty="0" smtClean="0"/>
              <a:t>May or June 2015?</a:t>
            </a:r>
          </a:p>
          <a:p>
            <a:pPr lvl="1"/>
            <a:r>
              <a:rPr lang="en-AU" dirty="0" smtClean="0"/>
              <a:t>Note: SC Chair has passed on schedule of IEEE 802 and WFA to SC6 Chair</a:t>
            </a:r>
          </a:p>
          <a:p>
            <a:r>
              <a:rPr lang="en-AU" dirty="0" smtClean="0"/>
              <a:t>Location</a:t>
            </a:r>
          </a:p>
          <a:p>
            <a:pPr lvl="1"/>
            <a:r>
              <a:rPr lang="en-AU" dirty="0" smtClean="0"/>
              <a:t>Hong Kong or Geneva?</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79</a:t>
            </a:fld>
            <a:endParaRPr lang="en-US"/>
          </a:p>
        </p:txBody>
      </p:sp>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a:t>
            </a:r>
            <a:r>
              <a:rPr lang="en-AU" dirty="0" smtClean="0"/>
              <a:t>so that </a:t>
            </a:r>
            <a:r>
              <a:rPr lang="en-AU" dirty="0" smtClean="0"/>
              <a:t>“experts”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the London meeting but no one raised this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80</a:t>
            </a:fld>
            <a:endParaRPr lang="en-US"/>
          </a:p>
        </p:txBody>
      </p:sp>
    </p:spTree>
    <p:extLst>
      <p:ext uri="{BB962C8B-B14F-4D97-AF65-F5344CB8AC3E}">
        <p14:creationId xmlns:p14="http://schemas.microsoft.com/office/powerpoint/2010/main" val="2285021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931243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number of people who asked to be added to the SC6 reflectors have been added:</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t>jmessenger@advaoptical.com</a:t>
            </a:r>
          </a:p>
          <a:p>
            <a:pPr lvl="2"/>
            <a:r>
              <a:rPr lang="en-AU" dirty="0" smtClean="0"/>
              <a:t>…</a:t>
            </a:r>
          </a:p>
          <a:p>
            <a:pPr lvl="1"/>
            <a:r>
              <a:rPr lang="en-AU" dirty="0" smtClean="0"/>
              <a:t>Yell if you would like to be added too</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1594141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San Antonio in Nov 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Summary for IEEE 802 Ex Com</a:t>
            </a:r>
            <a:endParaRPr lang="en-AU" dirty="0"/>
          </a:p>
        </p:txBody>
      </p:sp>
      <p:sp>
        <p:nvSpPr>
          <p:cNvPr id="3" name="Content Placeholder 2"/>
          <p:cNvSpPr>
            <a:spLocks noGrp="1"/>
          </p:cNvSpPr>
          <p:nvPr>
            <p:ph idx="1"/>
          </p:nvPr>
        </p:nvSpPr>
        <p:spPr/>
        <p:txBody>
          <a:bodyPr/>
          <a:lstStyle/>
          <a:p>
            <a:pPr algn="ctr"/>
            <a:r>
              <a:rPr lang="en-AU" dirty="0" smtClean="0"/>
              <a:t>For presentation to opening session of IEEE 802 </a:t>
            </a:r>
            <a:r>
              <a:rPr lang="en-AU" dirty="0" err="1" smtClean="0"/>
              <a:t>ExCom</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85</a:t>
            </a:fld>
            <a:endParaRPr lang="en-US"/>
          </a:p>
        </p:txBody>
      </p:sp>
    </p:spTree>
    <p:extLst>
      <p:ext uri="{BB962C8B-B14F-4D97-AF65-F5344CB8AC3E}">
        <p14:creationId xmlns:p14="http://schemas.microsoft.com/office/powerpoint/2010/main" val="38462923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relationship with SC6 is moving into a mode with good outcomes  and lower participation needs</a:t>
            </a:r>
            <a:endParaRPr lang="en-AU" dirty="0"/>
          </a:p>
        </p:txBody>
      </p:sp>
      <p:sp>
        <p:nvSpPr>
          <p:cNvPr id="3" name="Content Placeholder 2"/>
          <p:cNvSpPr>
            <a:spLocks noGrp="1"/>
          </p:cNvSpPr>
          <p:nvPr>
            <p:ph idx="1"/>
          </p:nvPr>
        </p:nvSpPr>
        <p:spPr/>
        <p:txBody>
          <a:bodyPr/>
          <a:lstStyle/>
          <a:p>
            <a:pPr lvl="1"/>
            <a:r>
              <a:rPr lang="en-AU" dirty="0" smtClean="0"/>
              <a:t>IEEE 802 continues to successfully use the PSDO process to ratify IEEE 802 standards as ISO/IEC/IEEE standards</a:t>
            </a:r>
          </a:p>
          <a:p>
            <a:pPr lvl="2"/>
            <a:r>
              <a:rPr lang="en-AU" dirty="0" smtClean="0"/>
              <a:t>10 standards/amendments have completed the PSDO process</a:t>
            </a:r>
          </a:p>
          <a:p>
            <a:pPr lvl="2"/>
            <a:r>
              <a:rPr lang="en-AU" dirty="0"/>
              <a:t>10 standards/amendments </a:t>
            </a:r>
            <a:r>
              <a:rPr lang="en-AU" dirty="0" smtClean="0"/>
              <a:t>are in the PSDO pipeline</a:t>
            </a:r>
          </a:p>
          <a:p>
            <a:pPr lvl="2"/>
            <a:r>
              <a:rPr lang="en-AU" dirty="0" smtClean="0"/>
              <a:t>802.22 WG was given maintenance responsibility for ISO/IEC/IEEE 8802-22</a:t>
            </a:r>
          </a:p>
          <a:p>
            <a:pPr lvl="1"/>
            <a:r>
              <a:rPr lang="en-AU" dirty="0" smtClean="0"/>
              <a:t>The threats from various proposed activities in ISO/IEC JTC1/SC6 have diminished to the point we can almost go into tracking mode</a:t>
            </a:r>
          </a:p>
          <a:p>
            <a:pPr lvl="1"/>
            <a:r>
              <a:rPr lang="en-AU" dirty="0" smtClean="0"/>
              <a:t>It appears </a:t>
            </a:r>
            <a:r>
              <a:rPr lang="en-AU" dirty="0"/>
              <a:t>ISO/IEC JTC1/SC6 </a:t>
            </a:r>
            <a:r>
              <a:rPr lang="en-AU" dirty="0" smtClean="0"/>
              <a:t>will start making greater use of Webex meaning less need for F2F participation in their meetings </a:t>
            </a:r>
          </a:p>
          <a:p>
            <a:pPr lvl="1"/>
            <a:r>
              <a:rPr lang="en-AU" dirty="0" smtClean="0"/>
              <a:t>Note: Robin Tasker (UK NB) and a great supporter of IEEE 802 over many years is retiring</a:t>
            </a:r>
            <a:endParaRPr lang="en-AU" dirty="0"/>
          </a:p>
          <a:p>
            <a:pPr lvl="1"/>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86</a:t>
            </a:fld>
            <a:endParaRPr lang="en-US"/>
          </a:p>
        </p:txBody>
      </p:sp>
    </p:spTree>
    <p:extLst>
      <p:ext uri="{BB962C8B-B14F-4D97-AF65-F5344CB8AC3E}">
        <p14:creationId xmlns:p14="http://schemas.microsoft.com/office/powerpoint/2010/main" val="16544459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80191469"/>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87</a:t>
            </a:fld>
            <a:endParaRPr lang="en-US"/>
          </a:p>
        </p:txBody>
      </p:sp>
    </p:spTree>
    <p:extLst>
      <p:ext uri="{BB962C8B-B14F-4D97-AF65-F5344CB8AC3E}">
        <p14:creationId xmlns:p14="http://schemas.microsoft.com/office/powerpoint/2010/main" val="12295933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7631452"/>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To </a:t>
                      </a:r>
                      <a:r>
                        <a:rPr lang="en-AU" sz="1600" b="1" baseline="0" dirty="0" smtClean="0">
                          <a:solidFill>
                            <a:schemeClr val="accent6"/>
                          </a:solidFill>
                          <a:latin typeface="+mj-lt"/>
                        </a:rPr>
                        <a:t>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To </a:t>
                      </a:r>
                      <a:r>
                        <a:rPr lang="en-AU" sz="1600" b="1" kern="1200" baseline="0" dirty="0" smtClean="0">
                          <a:solidFill>
                            <a:schemeClr val="accent6"/>
                          </a:solidFill>
                          <a:latin typeface="+mn-lt"/>
                          <a:ea typeface="+mn-ea"/>
                          <a:cs typeface="+mn-cs"/>
                        </a:rPr>
                        <a:t>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 (Oct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a:t>
                      </a:r>
                      <a:r>
                        <a:rPr lang="en-AU" sz="1600" b="1" kern="1200" baseline="0" dirty="0" smtClean="0">
                          <a:solidFill>
                            <a:schemeClr val="accent6"/>
                          </a:solidFill>
                          <a:latin typeface="+mn-lt"/>
                          <a:ea typeface="+mn-ea"/>
                          <a:cs typeface="+mn-cs"/>
                        </a:rPr>
                        <a:t>o 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a:t>
                      </a:r>
                      <a:r>
                        <a:rPr lang="en-AU" sz="1600" b="1" baseline="0" dirty="0" smtClean="0">
                          <a:solidFill>
                            <a:schemeClr val="accent6"/>
                          </a:solidFill>
                          <a:latin typeface="+mj-lt"/>
                        </a:rPr>
                        <a:t>o 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15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88</a:t>
            </a:fld>
            <a:endParaRPr lang="en-US"/>
          </a:p>
        </p:txBody>
      </p:sp>
    </p:spTree>
    <p:extLst>
      <p:ext uri="{BB962C8B-B14F-4D97-AF65-F5344CB8AC3E}">
        <p14:creationId xmlns:p14="http://schemas.microsoft.com/office/powerpoint/2010/main" val="40831963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threats from </a:t>
            </a:r>
            <a:r>
              <a:rPr lang="en-AU" dirty="0" smtClean="0"/>
              <a:t>SC6 </a:t>
            </a:r>
            <a:r>
              <a:rPr lang="en-AU" dirty="0"/>
              <a:t>activities </a:t>
            </a:r>
            <a:r>
              <a:rPr lang="en-AU" dirty="0" smtClean="0"/>
              <a:t>have </a:t>
            </a:r>
            <a:r>
              <a:rPr lang="en-AU" dirty="0"/>
              <a:t>diminished to the point we can almost go into tracking mode</a:t>
            </a:r>
            <a:br>
              <a:rPr lang="en-AU" dirty="0"/>
            </a:br>
            <a:endParaRPr lang="en-AU" dirty="0"/>
          </a:p>
        </p:txBody>
      </p:sp>
      <p:sp>
        <p:nvSpPr>
          <p:cNvPr id="3" name="Content Placeholder 2"/>
          <p:cNvSpPr>
            <a:spLocks noGrp="1"/>
          </p:cNvSpPr>
          <p:nvPr>
            <p:ph idx="1"/>
          </p:nvPr>
        </p:nvSpPr>
        <p:spPr/>
        <p:txBody>
          <a:bodyPr/>
          <a:lstStyle/>
          <a:p>
            <a:pPr lvl="1"/>
            <a:r>
              <a:rPr lang="en-AU" dirty="0" smtClean="0"/>
              <a:t>Recent threats to IEEE 802 standards from proposed SC6 activities have virtually disappeared</a:t>
            </a:r>
          </a:p>
          <a:p>
            <a:pPr lvl="2"/>
            <a:r>
              <a:rPr lang="en-AU" dirty="0" smtClean="0"/>
              <a:t>WAPI – no mention in SC6 (London)</a:t>
            </a:r>
          </a:p>
          <a:p>
            <a:pPr lvl="2"/>
            <a:r>
              <a:rPr lang="en-AU" dirty="0" err="1" smtClean="0"/>
              <a:t>TePA</a:t>
            </a:r>
            <a:r>
              <a:rPr lang="en-AU" dirty="0" smtClean="0"/>
              <a:t> proposals – no mention in SC6 (London), no progress in SC27</a:t>
            </a:r>
          </a:p>
          <a:p>
            <a:pPr lvl="2"/>
            <a:r>
              <a:rPr lang="en-AU" dirty="0" smtClean="0"/>
              <a:t>UHT/EUHT – no mention in SC6 (London)</a:t>
            </a:r>
          </a:p>
          <a:p>
            <a:pPr lvl="3"/>
            <a:r>
              <a:rPr lang="en-AU" dirty="0" smtClean="0"/>
              <a:t>Interestingly, EUHT is now being proposed as an ITS solution in China</a:t>
            </a:r>
          </a:p>
          <a:p>
            <a:pPr lvl="1"/>
            <a:r>
              <a:rPr lang="en-AU" dirty="0" smtClean="0"/>
              <a:t>Remaining proposals (</a:t>
            </a:r>
            <a:r>
              <a:rPr lang="en-AU" i="1" dirty="0"/>
              <a:t>WLAN </a:t>
            </a:r>
            <a:r>
              <a:rPr lang="en-AU" i="1" dirty="0" smtClean="0"/>
              <a:t>Cloud</a:t>
            </a:r>
            <a:r>
              <a:rPr lang="en-AU" dirty="0" smtClean="0"/>
              <a:t>, </a:t>
            </a:r>
            <a:r>
              <a:rPr lang="en-GB" i="1" dirty="0" smtClean="0"/>
              <a:t>Optimization </a:t>
            </a:r>
            <a:r>
              <a:rPr lang="en-GB" i="1" dirty="0"/>
              <a:t>technology in </a:t>
            </a:r>
            <a:r>
              <a:rPr lang="en-GB" i="1" dirty="0" smtClean="0"/>
              <a:t>WLAN) </a:t>
            </a:r>
            <a:r>
              <a:rPr lang="en-AU" dirty="0" smtClean="0"/>
              <a:t>of interest progressing glacially:</a:t>
            </a:r>
          </a:p>
          <a:p>
            <a:pPr lvl="2"/>
            <a:r>
              <a:rPr lang="en-AU" dirty="0"/>
              <a:t>N</a:t>
            </a:r>
            <a:r>
              <a:rPr lang="en-AU" dirty="0" smtClean="0"/>
              <a:t>either were discussed at length in SC6 (London)</a:t>
            </a:r>
          </a:p>
          <a:p>
            <a:pPr lvl="2"/>
            <a:r>
              <a:rPr lang="en-AU" dirty="0" smtClean="0"/>
              <a:t>Bothe will be discussed in a teleconference</a:t>
            </a:r>
          </a:p>
          <a:p>
            <a:pPr lvl="2"/>
            <a:r>
              <a:rPr lang="en-AU" dirty="0" smtClean="0"/>
              <a:t>Neither are likely to get sufficient support for an NP</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1180960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7924800" cy="1066800"/>
          </a:xfrm>
        </p:spPr>
        <p:txBody>
          <a:bodyPr/>
          <a:lstStyle/>
          <a:p>
            <a:r>
              <a:rPr lang="en-US" dirty="0" smtClean="0"/>
              <a:t>The IEEE 802 JTC1 SC has two slots at the San Antonio plenary meeting, but may only need one slot</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p>
          <a:p>
            <a:pPr marL="180975" indent="-180975">
              <a:spcBef>
                <a:spcPts val="800"/>
              </a:spcBef>
              <a:buFont typeface="Arial" pitchFamily="34" charset="0"/>
              <a:buChar char="•"/>
              <a:defRPr/>
            </a:pPr>
            <a:r>
              <a:rPr lang="en-AU" sz="1600" dirty="0" smtClean="0">
                <a:solidFill>
                  <a:srgbClr val="FF0000"/>
                </a:solidFill>
                <a:latin typeface="+mj-lt"/>
              </a:rPr>
              <a:t>Note: Probably any motions today</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4 Nov 2014, </a:t>
            </a:r>
            <a:r>
              <a:rPr lang="en-US" sz="1600" b="1" dirty="0">
                <a:latin typeface="+mj-lt"/>
              </a:rPr>
              <a:t>PM1</a:t>
            </a:r>
          </a:p>
        </p:txBody>
      </p:sp>
      <p:sp>
        <p:nvSpPr>
          <p:cNvPr id="13" name="Rectangle 12"/>
          <p:cNvSpPr/>
          <p:nvPr/>
        </p:nvSpPr>
        <p:spPr bwMode="auto">
          <a:xfrm>
            <a:off x="3352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Wednesday</a:t>
            </a:r>
            <a:endParaRPr lang="en-US" sz="1600" b="1" dirty="0">
              <a:latin typeface="+mj-lt"/>
            </a:endParaRPr>
          </a:p>
          <a:p>
            <a:pPr algn="ctr">
              <a:defRPr/>
            </a:pPr>
            <a:r>
              <a:rPr lang="en-US" sz="1600" b="1" dirty="0" smtClean="0">
                <a:latin typeface="+mj-lt"/>
              </a:rPr>
              <a:t>5 Nov 2014, </a:t>
            </a:r>
            <a:r>
              <a:rPr lang="en-US" sz="1600" b="1" dirty="0">
                <a:latin typeface="+mj-lt"/>
              </a:rPr>
              <a:t>PM1</a:t>
            </a:r>
          </a:p>
        </p:txBody>
      </p:sp>
      <p:cxnSp>
        <p:nvCxnSpPr>
          <p:cNvPr id="3" name="Straight Connector 2"/>
          <p:cNvCxnSpPr/>
          <p:nvPr/>
        </p:nvCxnSpPr>
        <p:spPr bwMode="auto">
          <a:xfrm>
            <a:off x="3352800" y="1752600"/>
            <a:ext cx="2514600" cy="4343400"/>
          </a:xfrm>
          <a:prstGeom prst="line">
            <a:avLst/>
          </a:prstGeom>
          <a:solidFill>
            <a:schemeClr val="accent1"/>
          </a:solidFill>
          <a:ln w="63500" cap="flat" cmpd="sng" algn="ctr">
            <a:solidFill>
              <a:srgbClr val="FF0000"/>
            </a:solidFill>
            <a:prstDash val="solid"/>
            <a:round/>
            <a:headEnd type="none" w="sm" len="sm"/>
            <a:tailEnd type="none" w="sm" len="sm"/>
          </a:ln>
          <a:effectLst/>
        </p:spPr>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It appears </a:t>
            </a:r>
            <a:r>
              <a:rPr lang="en-AU" dirty="0" smtClean="0"/>
              <a:t>SC6 </a:t>
            </a:r>
            <a:r>
              <a:rPr lang="en-AU" dirty="0"/>
              <a:t>will start making greater use of Webex meaning </a:t>
            </a:r>
            <a:r>
              <a:rPr lang="en-AU" dirty="0" smtClean="0"/>
              <a:t>less F2F </a:t>
            </a:r>
            <a:r>
              <a:rPr lang="en-AU" dirty="0"/>
              <a:t>participation </a:t>
            </a:r>
            <a:r>
              <a:rPr lang="en-AU" dirty="0" smtClean="0"/>
              <a:t>needs</a:t>
            </a:r>
            <a:r>
              <a:rPr lang="en-AU" dirty="0"/>
              <a:t/>
            </a:r>
            <a:br>
              <a:rPr lang="en-AU" dirty="0"/>
            </a:br>
            <a:endParaRPr lang="en-AU" dirty="0"/>
          </a:p>
        </p:txBody>
      </p:sp>
      <p:sp>
        <p:nvSpPr>
          <p:cNvPr id="3" name="Content Placeholder 2"/>
          <p:cNvSpPr>
            <a:spLocks noGrp="1"/>
          </p:cNvSpPr>
          <p:nvPr>
            <p:ph idx="1"/>
          </p:nvPr>
        </p:nvSpPr>
        <p:spPr/>
        <p:txBody>
          <a:bodyPr/>
          <a:lstStyle/>
          <a:p>
            <a:pPr lvl="1"/>
            <a:r>
              <a:rPr lang="en-AU" dirty="0" smtClean="0"/>
              <a:t>IEEE 802  and its members have invested a great deal of time and travel budget into SC6 over many years</a:t>
            </a:r>
          </a:p>
          <a:p>
            <a:pPr lvl="1"/>
            <a:r>
              <a:rPr lang="en-AU" dirty="0" smtClean="0"/>
              <a:t>During most of that period the investment, including attendance at F2F meetings, has been justified in some way</a:t>
            </a:r>
          </a:p>
          <a:p>
            <a:pPr lvl="1"/>
            <a:r>
              <a:rPr lang="en-AU" dirty="0" smtClean="0"/>
              <a:t>However, the lack of technical discussion in recent F2F meetings (especially London) call into question the need for ongoing attendance</a:t>
            </a:r>
          </a:p>
          <a:p>
            <a:pPr lvl="1"/>
            <a:r>
              <a:rPr lang="en-AU" dirty="0" smtClean="0"/>
              <a:t>Fortunately it appears SC6 may finally move to a teleconference model for at least its WGs</a:t>
            </a:r>
          </a:p>
          <a:p>
            <a:pPr lvl="2"/>
            <a:r>
              <a:rPr lang="en-AU" dirty="0" smtClean="0"/>
              <a:t>Two teleconferences of interest are scheduled for SC6/WG7 to discuss </a:t>
            </a:r>
            <a:r>
              <a:rPr lang="en-AU" i="1" dirty="0"/>
              <a:t>WLAN Cloud</a:t>
            </a:r>
            <a:r>
              <a:rPr lang="en-AU" dirty="0"/>
              <a:t>, </a:t>
            </a:r>
            <a:r>
              <a:rPr lang="en-GB" i="1" dirty="0"/>
              <a:t>Optimization technology in </a:t>
            </a:r>
            <a:r>
              <a:rPr lang="en-GB" i="1" dirty="0" smtClean="0"/>
              <a:t>WLAN</a:t>
            </a:r>
          </a:p>
          <a:p>
            <a:pPr lvl="2"/>
            <a:r>
              <a:rPr lang="en-GB" dirty="0" smtClean="0"/>
              <a:t>SC6/WG1 will probably move to teleconferences after next F2F</a:t>
            </a:r>
          </a:p>
          <a:p>
            <a:pPr lvl="2"/>
            <a:r>
              <a:rPr lang="en-GB" dirty="0" smtClean="0"/>
              <a:t>SC6 Plenary may move to </a:t>
            </a:r>
            <a:r>
              <a:rPr lang="en-GB" dirty="0"/>
              <a:t>teleconferences </a:t>
            </a:r>
            <a:r>
              <a:rPr lang="en-GB" dirty="0" smtClean="0"/>
              <a:t>in 2016 after rules change</a:t>
            </a:r>
            <a:endParaRPr lang="en-AU"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90</a:t>
            </a:fld>
            <a:endParaRPr lang="en-US"/>
          </a:p>
        </p:txBody>
      </p:sp>
    </p:spTree>
    <p:extLst>
      <p:ext uri="{BB962C8B-B14F-4D97-AF65-F5344CB8AC3E}">
        <p14:creationId xmlns:p14="http://schemas.microsoft.com/office/powerpoint/2010/main" val="2193411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9346</Words>
  <Application>Microsoft Office PowerPoint</Application>
  <PresentationFormat>On-screen Show (4:3)</PresentationFormat>
  <Paragraphs>1346</Paragraphs>
  <Slides>90</Slides>
  <Notes>15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90</vt:i4>
      </vt:variant>
    </vt:vector>
  </HeadingPairs>
  <TitlesOfParts>
    <vt:vector size="94" baseType="lpstr">
      <vt:lpstr>802-11-Submission</vt:lpstr>
      <vt:lpstr>Acrobat Document</vt:lpstr>
      <vt:lpstr>Presentation</vt:lpstr>
      <vt:lpstr>Document</vt:lpstr>
      <vt:lpstr>IEEE 802 JTC1 Standing Committee Nov 2014 agenda</vt:lpstr>
      <vt:lpstr>This presentation will be used to run the IEEE 802 JTC1 SC meetings in San Antonio in Nov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two slots at the San Antonio plenary meeting, but may only need one slot</vt:lpstr>
      <vt:lpstr>The IEEE 802 JTC1 SC has a detailed list of agenda items to be considered</vt:lpstr>
      <vt:lpstr>The IEEE 802 JTC1 SC will consider approving its agenda for the Athens meeting</vt:lpstr>
      <vt:lpstr>The IEEE 802 JTC1 SC will consider approval of the minutes of its Athens meeting</vt:lpstr>
      <vt:lpstr>The goals of the IEEE 802 JTC1 SC were reaffirmed by the IEEE 802 EC in March 2014</vt:lpstr>
      <vt:lpstr>The IEEE 802 WGs continue to liaise drafts to SC6 for their information</vt:lpstr>
      <vt:lpstr>IEEE 802.11 WG has liaised a variety of drafts to SC6</vt:lpstr>
      <vt:lpstr>IEEE 802.11 WG will continue to consider drafts for liaison</vt:lpstr>
      <vt:lpstr>IEEE 802.1 WG has liaised a variety of drafts to SC6</vt:lpstr>
      <vt:lpstr>IEEE 802.1 WG will continue to consider drafts for liaison</vt:lpstr>
      <vt:lpstr>The SC may discuss the possibility of liaising IEEE 802.15 drafts to SC6</vt:lpstr>
      <vt:lpstr>IEEE 802 continues to notify SC6 of various new projects</vt:lpstr>
      <vt:lpstr>IEEE 802 has pushed ten standards completely through the PSDO ratification process</vt:lpstr>
      <vt:lpstr>IEEE 802.11-2012 has been ratified as ISO/IEC/IEEE 8802-11:2012 &amp; FDIS comment resolutions  liaised</vt:lpstr>
      <vt:lpstr>IEEE 802.1X-2010 has been ratified as ISO/IEC/IEEE 8802-1X:2013 &amp; FDIS comment resolutions  liaised</vt:lpstr>
      <vt:lpstr>IEEE 802.1AE-2006 has been ratified as ISO/IEC/IEEE 8802-1AE:2013 &amp; FDIS comment resolutions  liaised</vt:lpstr>
      <vt:lpstr>IEEE 802.1AB-2009 has been ratified as ISO/IEC/IEEE 8802-1AB:2014 &amp; FDIS comment resolutions  liaised</vt:lpstr>
      <vt:lpstr>IEEE 802.1AR-2009 has been ratified as ISO/IEC/IEEE 8802-1AR:2014 &amp; FDIS comment resolutions  liaised</vt:lpstr>
      <vt:lpstr>IEEE 802.1AS-2011 has been ratified as ISO/IEC 8802-1AS:2014 &amp; FDIS comment resolutions  liaised</vt:lpstr>
      <vt:lpstr>IEEE 802.3-2012 has been ratified as ISO/IEC/IEEE 8802-3:2014 &amp; FDIS comment resolutions  liaised</vt:lpstr>
      <vt:lpstr>IEEE 802.11ae-2012 has been ratified as ISO/IEC 8802-11:2012/Amd 1:2014 &amp; FDIS comments  liaised</vt:lpstr>
      <vt:lpstr>IEEE 802.11aa-2012 has been ratified as ISO/IEC 8802-11:2012/Amd 2:2014 &amp; FDIS comments liaised</vt:lpstr>
      <vt:lpstr>IEEE 802.11ad-2012 has been ratified as ISO/IEC 8802-11:2012/Amd 3:2014 &amp; FDIS comments liaised</vt:lpstr>
      <vt:lpstr>IEEE 802 has ten standards in the pipeline for ratification under the PSDO</vt:lpstr>
      <vt:lpstr>IEEE 802.11ac-2013 passed its pre-ballot; comments during the pre-ballot need to be resolved</vt:lpstr>
      <vt:lpstr>The SC needs to respond to China NB comments on 802.11ac in the 60 day pre-ballot</vt:lpstr>
      <vt:lpstr>The SC needs to respond to China NB comments on 802.11ac in the 60 day pre-ballot</vt:lpstr>
      <vt:lpstr>The SC needs to respond to China NB comments on 802.11ac in the 60 day pre-ballot</vt:lpstr>
      <vt:lpstr>The SC needs to respond to China NB comments on 802.11ac in the 60 day pre-ballot</vt:lpstr>
      <vt:lpstr>IEEE 802.11af-2013 passed its pre-ballot; comment during the pre-ballot need to be resolved</vt:lpstr>
      <vt:lpstr>The SC needs to respond to China NB comments on 802.11af in the 60 day pre-ballot</vt:lpstr>
      <vt:lpstr>IEEE 802.1AEbw-2013 passed pre-ballot in Jan 2014, and is waiting for FDIS ballot to start </vt:lpstr>
      <vt:lpstr>IEEE 802.1AEbn-2011 passed pre-ballot in Feb 2014, and is waiting for FDIS ballot to start </vt:lpstr>
      <vt:lpstr>IEEE 802.1Xbx-2014 will be submitted to PSDO process after IEEE ratification &amp; publication </vt:lpstr>
      <vt:lpstr>IEEE 802.1Q-Rev-2014 will be submitted to PSDO process after IEEE ratification &amp; publication </vt:lpstr>
      <vt:lpstr>IEEE 802-2014 is waiting for the start of the pre-ballot</vt:lpstr>
      <vt:lpstr>IEEE 802.1 WG needs to respond to China NB comments on 802 in the 60 day pre-ballot</vt:lpstr>
      <vt:lpstr>IEEE 802.3.1-2013 passed its pre-ballot; comment during the pre-ballot need to be resolved</vt:lpstr>
      <vt:lpstr>IEEE 802.3 WG needs to respond to China NB comments on 802.3.1 in the 60 day pre-ballot</vt:lpstr>
      <vt:lpstr>FDIS ballot on 802.22 is scheduled to close on 15 Feb 2015</vt:lpstr>
      <vt:lpstr>802.22a will be sent to PSDO when 802.22 completes the PSDO process</vt:lpstr>
      <vt:lpstr>The SC will discuss handling of corrigenda in the context of PSDO</vt:lpstr>
      <vt:lpstr>The LC will discuss the process for developing and approving PSDO comment resolutions</vt:lpstr>
      <vt:lpstr>The last SC6 meeting was held in the UK in October 2014</vt:lpstr>
      <vt:lpstr>The IEEE 802’s delegation to SC6 in London in October had four delegates</vt:lpstr>
      <vt:lpstr>Participation in the SC6 plenary and the WGs was very light</vt:lpstr>
      <vt:lpstr>IEEE 802 submitted various updates to SC6 for their information</vt:lpstr>
      <vt:lpstr>Nothing of technical significance occurred at the SC6 meeting in London but there were procedural changes</vt:lpstr>
      <vt:lpstr>A number of security presentations based on TePA  have been considered by SC6</vt:lpstr>
      <vt:lpstr>The lack of discussion on TePA in London means we can remove the topic from future SC agendas</vt:lpstr>
      <vt:lpstr>The security discussion between IEEE 802 and the Swiss NB seems to be finished</vt:lpstr>
      <vt:lpstr>A number of other proposals relevant to IEEE 802.11 are/were being considered by SC6</vt:lpstr>
      <vt:lpstr>There was no news on EUHT in London meaning we can remove the topic from future SC agendas …</vt:lpstr>
      <vt:lpstr>… but it seems EUHT is now being promoted as an ITS solution in China   </vt:lpstr>
      <vt:lpstr>In June 2013, SC6/WG7 decided to delay decisions on two PWI proposals related to WLAN</vt:lpstr>
      <vt:lpstr>In Feb 2014, the appropriate WG for the two PWI proposal related to WLAN was discussed …</vt:lpstr>
      <vt:lpstr>… and it was “decided” in Feb 2014 to address the proposals in WG7 but neither PWI was approved</vt:lpstr>
      <vt:lpstr>SC6/WG7 discussed the “WLAN Cloud” document at an interim meeting  in May 2014 </vt:lpstr>
      <vt:lpstr>The latest version of “WLAN Cloud” seems to ignore the IEEE 802.11 WG liaison</vt:lpstr>
      <vt:lpstr>The China NB appears to be starting to understand that “WLAN Cloud” has limited additional value</vt:lpstr>
      <vt:lpstr>It has been claimed that “WLAN Cloud” is required for CMCC to upgrade existing equipment</vt:lpstr>
      <vt:lpstr>There was little discussion related to “WLAN Cloud” in WG7 in London but there will be a teleconference </vt:lpstr>
      <vt:lpstr>This SC6 needs to determine a plan wrt the “WLAN Cloud” teleconference</vt:lpstr>
      <vt:lpstr>SC6/WG7 discussed the “Optimization technology in WLAN” document in late May 2014 </vt:lpstr>
      <vt:lpstr>There was no discussion related to “Optimization technology in WLAN” in WG7 in London but there will be a teleconference </vt:lpstr>
      <vt:lpstr>This SC6 needs to determine a plan wrt the “Optimization technology in WLAN ” teleconference</vt:lpstr>
      <vt:lpstr>IEEE 802.22 WG been given revision responsibility for IEEE 802.22 by SC6</vt:lpstr>
      <vt:lpstr>Dr Wael Badawy (Canada NB) was appointed at pro-tem Convener of WG1</vt:lpstr>
      <vt:lpstr>It appears likely that teleconferences we will be used more often in SC6 in the future</vt:lpstr>
      <vt:lpstr>Robin Tasker (UK NB) has retired and the UK NBs future participation in SC6  is uncertain</vt:lpstr>
      <vt:lpstr>The date and location of the next SC6 meeting is uncertain</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Summary for IEEE 802 Ex Com</vt:lpstr>
      <vt:lpstr>The relationship with SC6 is moving into a mode with good outcomes  and lower participation needs</vt:lpstr>
      <vt:lpstr>IEEE 802 has pushed ten standards completely through the PSDO ratification process</vt:lpstr>
      <vt:lpstr>IEEE 802 has ten standards in the pipeline for ratification under the PSDO</vt:lpstr>
      <vt:lpstr>The threats from SC6 activities have diminished to the point we can almost go into tracking mode </vt:lpstr>
      <vt:lpstr>It appears SC6 will start making greater use of Webex meaning less F2F participation needs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2014-11-04T20:57:59Z</dcterms:modified>
</cp:coreProperties>
</file>