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5"/>
  </p:notesMasterIdLst>
  <p:handoutMasterIdLst>
    <p:handoutMasterId r:id="rId26"/>
  </p:handoutMasterIdLst>
  <p:sldIdLst>
    <p:sldId id="271" r:id="rId2"/>
    <p:sldId id="272" r:id="rId3"/>
    <p:sldId id="304" r:id="rId4"/>
    <p:sldId id="273" r:id="rId5"/>
    <p:sldId id="274" r:id="rId6"/>
    <p:sldId id="275" r:id="rId7"/>
    <p:sldId id="276" r:id="rId8"/>
    <p:sldId id="307" r:id="rId9"/>
    <p:sldId id="291" r:id="rId10"/>
    <p:sldId id="327" r:id="rId11"/>
    <p:sldId id="278" r:id="rId12"/>
    <p:sldId id="313" r:id="rId13"/>
    <p:sldId id="336" r:id="rId14"/>
    <p:sldId id="340" r:id="rId15"/>
    <p:sldId id="326" r:id="rId16"/>
    <p:sldId id="325" r:id="rId17"/>
    <p:sldId id="305" r:id="rId18"/>
    <p:sldId id="289" r:id="rId19"/>
    <p:sldId id="297" r:id="rId20"/>
    <p:sldId id="339" r:id="rId21"/>
    <p:sldId id="303" r:id="rId22"/>
    <p:sldId id="328" r:id="rId23"/>
    <p:sldId id="341" r:id="rId24"/>
  </p:sldIdLst>
  <p:sldSz cx="9144000" cy="6858000" type="screen4x3"/>
  <p:notesSz cx="6858000" cy="9296400"/>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othy Stanley" initials="D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22" autoAdjust="0"/>
    <p:restoredTop sz="95683" autoAdjust="0"/>
  </p:normalViewPr>
  <p:slideViewPr>
    <p:cSldViewPr>
      <p:cViewPr>
        <p:scale>
          <a:sx n="93" d="100"/>
          <a:sy n="93" d="100"/>
        </p:scale>
        <p:origin x="-180" y="6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822" y="-7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974458" y="175750"/>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802.11-14/1331r1</a:t>
            </a:r>
            <a:endParaRPr lang="en-US" dirty="0"/>
          </a:p>
        </p:txBody>
      </p:sp>
      <p:sp>
        <p:nvSpPr>
          <p:cNvPr id="3075" name="Rectangle 3"/>
          <p:cNvSpPr>
            <a:spLocks noGrp="1" noChangeArrowheads="1"/>
          </p:cNvSpPr>
          <p:nvPr>
            <p:ph type="dt" sz="quarter" idx="1"/>
          </p:nvPr>
        </p:nvSpPr>
        <p:spPr bwMode="auto">
          <a:xfrm>
            <a:off x="687684" y="175750"/>
            <a:ext cx="753411"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November 2014</a:t>
            </a:r>
            <a:endParaRPr lang="en-US" dirty="0"/>
          </a:p>
        </p:txBody>
      </p:sp>
      <p:sp>
        <p:nvSpPr>
          <p:cNvPr id="3076" name="Rectangle 4"/>
          <p:cNvSpPr>
            <a:spLocks noGrp="1" noChangeArrowheads="1"/>
          </p:cNvSpPr>
          <p:nvPr>
            <p:ph type="ftr" sz="quarter" idx="2"/>
          </p:nvPr>
        </p:nvSpPr>
        <p:spPr bwMode="auto">
          <a:xfrm>
            <a:off x="4154528" y="8997440"/>
            <a:ext cx="209429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dirty="0" smtClean="0"/>
              <a:t>Dorothy Stanley, Aruba Networks</a:t>
            </a:r>
            <a:endParaRPr lang="en-US" dirty="0"/>
          </a:p>
        </p:txBody>
      </p:sp>
      <p:sp>
        <p:nvSpPr>
          <p:cNvPr id="3077" name="Rectangle 5"/>
          <p:cNvSpPr>
            <a:spLocks noGrp="1" noChangeArrowheads="1"/>
          </p:cNvSpPr>
          <p:nvPr>
            <p:ph type="sldNum" sz="quarter" idx="3"/>
          </p:nvPr>
        </p:nvSpPr>
        <p:spPr bwMode="auto">
          <a:xfrm>
            <a:off x="3093968" y="8997440"/>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smtClean="0"/>
            </a:lvl1pPr>
          </a:lstStyle>
          <a:p>
            <a:pPr>
              <a:defRPr/>
            </a:pPr>
            <a:r>
              <a:rPr lang="en-US"/>
              <a:t>Page </a:t>
            </a:r>
            <a:fld id="{9EAE64DA-2228-41CE-9098-6582A99B8B51}" type="slidenum">
              <a:rPr lang="en-US"/>
              <a:pPr>
                <a:defRPr/>
              </a:pPr>
              <a:t>‹#›</a:t>
            </a:fld>
            <a:endParaRPr lang="en-US"/>
          </a:p>
        </p:txBody>
      </p:sp>
      <p:sp>
        <p:nvSpPr>
          <p:cNvPr id="3078" name="Line 6"/>
          <p:cNvSpPr>
            <a:spLocks noChangeShapeType="1"/>
          </p:cNvSpPr>
          <p:nvPr/>
        </p:nvSpPr>
        <p:spPr bwMode="auto">
          <a:xfrm>
            <a:off x="686115" y="388013"/>
            <a:ext cx="548577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86114" y="8997440"/>
            <a:ext cx="718145" cy="184666"/>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86114" y="8986308"/>
            <a:ext cx="5638067"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25037029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16850" y="96239"/>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802.11-14/1331r1</a:t>
            </a:r>
            <a:endParaRPr lang="en-US"/>
          </a:p>
        </p:txBody>
      </p:sp>
      <p:sp>
        <p:nvSpPr>
          <p:cNvPr id="2051" name="Rectangle 3"/>
          <p:cNvSpPr>
            <a:spLocks noGrp="1" noChangeArrowheads="1"/>
          </p:cNvSpPr>
          <p:nvPr>
            <p:ph type="dt" idx="1"/>
          </p:nvPr>
        </p:nvSpPr>
        <p:spPr bwMode="auto">
          <a:xfrm>
            <a:off x="646863" y="96239"/>
            <a:ext cx="92006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November 2014</a:t>
            </a:r>
            <a:endParaRPr lang="en-US"/>
          </a:p>
        </p:txBody>
      </p:sp>
      <p:sp>
        <p:nvSpPr>
          <p:cNvPr id="10244" name="Rectangle 4"/>
          <p:cNvSpPr>
            <a:spLocks noGrp="1" noRot="1" noChangeAspect="1" noChangeArrowheads="1" noTextEdit="1"/>
          </p:cNvSpPr>
          <p:nvPr>
            <p:ph type="sldImg" idx="2"/>
          </p:nvPr>
        </p:nvSpPr>
        <p:spPr bwMode="auto">
          <a:xfrm>
            <a:off x="1114425" y="703263"/>
            <a:ext cx="4629150" cy="347345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3772" y="4416029"/>
            <a:ext cx="5030456" cy="4183857"/>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627338" y="9000621"/>
            <a:ext cx="15853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smtClean="0"/>
            </a:lvl5pPr>
          </a:lstStyle>
          <a:p>
            <a:pPr lvl="4">
              <a:defRPr/>
            </a:pPr>
            <a:r>
              <a:rPr lang="en-US"/>
              <a:t>Jon Rosdahl, CSR</a:t>
            </a:r>
          </a:p>
        </p:txBody>
      </p:sp>
      <p:sp>
        <p:nvSpPr>
          <p:cNvPr id="2055" name="Rectangle 7"/>
          <p:cNvSpPr>
            <a:spLocks noGrp="1" noChangeArrowheads="1"/>
          </p:cNvSpPr>
          <p:nvPr>
            <p:ph type="sldNum" sz="quarter" idx="5"/>
          </p:nvPr>
        </p:nvSpPr>
        <p:spPr bwMode="auto">
          <a:xfrm>
            <a:off x="3176570" y="9000621"/>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a:t>Page </a:t>
            </a:r>
            <a:fld id="{F4F34E98-D62A-4186-8764-CE3AA6FA445F}" type="slidenum">
              <a:rPr lang="en-US"/>
              <a:pPr>
                <a:defRPr/>
              </a:pPr>
              <a:t>‹#›</a:t>
            </a:fld>
            <a:endParaRPr lang="en-US"/>
          </a:p>
        </p:txBody>
      </p:sp>
      <p:sp>
        <p:nvSpPr>
          <p:cNvPr id="2056" name="Rectangle 8"/>
          <p:cNvSpPr>
            <a:spLocks noChangeArrowheads="1"/>
          </p:cNvSpPr>
          <p:nvPr/>
        </p:nvSpPr>
        <p:spPr bwMode="auto">
          <a:xfrm>
            <a:off x="715945" y="9000621"/>
            <a:ext cx="718145" cy="184666"/>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15945" y="8999030"/>
            <a:ext cx="542611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0583" y="297371"/>
            <a:ext cx="557683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1990768641"/>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r>
              <a:rPr lang="en-US" smtClean="0"/>
              <a:t>doc.: IEEE 802.11-14/1331r1</a:t>
            </a:r>
            <a:endParaRPr lang="en-US"/>
          </a:p>
        </p:txBody>
      </p:sp>
      <p:sp>
        <p:nvSpPr>
          <p:cNvPr id="11267" name="Rectangle 3"/>
          <p:cNvSpPr>
            <a:spLocks noGrp="1" noChangeArrowheads="1"/>
          </p:cNvSpPr>
          <p:nvPr>
            <p:ph type="dt" sz="quarter" idx="1"/>
          </p:nvPr>
        </p:nvSpPr>
        <p:spPr>
          <a:noFill/>
        </p:spPr>
        <p:txBody>
          <a:bodyPr/>
          <a:lstStyle/>
          <a:p>
            <a:r>
              <a:rPr lang="en-US" smtClean="0"/>
              <a:t>November 2014</a:t>
            </a:r>
            <a:endParaRPr lang="en-US"/>
          </a:p>
        </p:txBody>
      </p:sp>
      <p:sp>
        <p:nvSpPr>
          <p:cNvPr id="11268" name="Rectangle 6"/>
          <p:cNvSpPr>
            <a:spLocks noGrp="1" noChangeArrowheads="1"/>
          </p:cNvSpPr>
          <p:nvPr>
            <p:ph type="ftr" sz="quarter" idx="4"/>
          </p:nvPr>
        </p:nvSpPr>
        <p:spPr>
          <a:noFill/>
        </p:spPr>
        <p:txBody>
          <a:bodyPr/>
          <a:lstStyle/>
          <a:p>
            <a:pPr lvl="4"/>
            <a:r>
              <a:rPr lang="en-US"/>
              <a:t>Jon Rosdahl, CSR</a:t>
            </a:r>
          </a:p>
        </p:txBody>
      </p:sp>
      <p:sp>
        <p:nvSpPr>
          <p:cNvPr id="11269" name="Rectangle 7"/>
          <p:cNvSpPr>
            <a:spLocks noGrp="1" noChangeArrowheads="1"/>
          </p:cNvSpPr>
          <p:nvPr>
            <p:ph type="sldNum" sz="quarter" idx="5"/>
          </p:nvPr>
        </p:nvSpPr>
        <p:spPr>
          <a:xfrm>
            <a:off x="3279163" y="9000621"/>
            <a:ext cx="415177" cy="184666"/>
          </a:xfrm>
          <a:noFill/>
        </p:spPr>
        <p:txBody>
          <a:bodyPr/>
          <a:lstStyle/>
          <a:p>
            <a:r>
              <a:rPr lang="en-US"/>
              <a:t>Page </a:t>
            </a:r>
            <a:fld id="{6D0DD3B1-FAAC-4237-A86B-E499F2492F54}" type="slidenum">
              <a:rPr lang="en-US"/>
              <a:pPr/>
              <a:t>1</a:t>
            </a:fld>
            <a:endParaRPr lang="en-US"/>
          </a:p>
        </p:txBody>
      </p:sp>
      <p:sp>
        <p:nvSpPr>
          <p:cNvPr id="11270" name="Rectangle 2"/>
          <p:cNvSpPr>
            <a:spLocks noGrp="1" noRot="1" noChangeAspect="1" noChangeArrowheads="1" noTextEdit="1"/>
          </p:cNvSpPr>
          <p:nvPr>
            <p:ph type="sldImg"/>
          </p:nvPr>
        </p:nvSpPr>
        <p:spPr>
          <a:xfrm>
            <a:off x="1114425" y="703263"/>
            <a:ext cx="4629150" cy="3473450"/>
          </a:xfrm>
          <a:ln/>
        </p:spPr>
      </p:sp>
      <p:sp>
        <p:nvSpPr>
          <p:cNvPr id="112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802.11-14/1331r1</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10</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802.11-14/1331r1</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39035714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802.11-14/1331r1</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802.11-14/1331r1</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13</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802.11-14/1331r1</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14</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2.1.2.9, See sections for Definitions, 3.9.2 (75 to 50), 3.3.7 (Liaison), 6.5 (standing committee), 9.1.3 (ANA)</a:t>
            </a:r>
            <a:r>
              <a:rPr lang="en-US" baseline="0" dirty="0" smtClean="0"/>
              <a:t> </a:t>
            </a:r>
            <a:endParaRPr lang="en-US" dirty="0"/>
          </a:p>
        </p:txBody>
      </p:sp>
      <p:sp>
        <p:nvSpPr>
          <p:cNvPr id="4" name="Header Placeholder 3"/>
          <p:cNvSpPr>
            <a:spLocks noGrp="1"/>
          </p:cNvSpPr>
          <p:nvPr>
            <p:ph type="hdr" sz="quarter" idx="10"/>
          </p:nvPr>
        </p:nvSpPr>
        <p:spPr/>
        <p:txBody>
          <a:bodyPr/>
          <a:lstStyle/>
          <a:p>
            <a:pPr>
              <a:defRPr/>
            </a:pPr>
            <a:r>
              <a:rPr lang="en-US" smtClean="0"/>
              <a:t>doc.: IEEE 802.11-14/1331r1</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15</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xfrm>
            <a:off x="4026725" y="96238"/>
            <a:ext cx="2185983"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doc.: IEEE 802.11-14/1331r1</a:t>
            </a:r>
            <a:endParaRPr lang="en-US" altLang="en-US" sz="1400" smtClean="0"/>
          </a:p>
        </p:txBody>
      </p:sp>
      <p:sp>
        <p:nvSpPr>
          <p:cNvPr id="26627" name="Rectangle 3"/>
          <p:cNvSpPr>
            <a:spLocks noGrp="1" noChangeArrowheads="1"/>
          </p:cNvSpPr>
          <p:nvPr>
            <p:ph type="dt" sz="quarter" idx="1"/>
          </p:nvPr>
        </p:nvSpPr>
        <p:spPr>
          <a:xfrm>
            <a:off x="646863" y="96238"/>
            <a:ext cx="743537"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November 2014</a:t>
            </a:r>
          </a:p>
        </p:txBody>
      </p:sp>
      <p:sp>
        <p:nvSpPr>
          <p:cNvPr id="26628" name="Rectangle 6"/>
          <p:cNvSpPr>
            <a:spLocks noGrp="1" noChangeArrowheads="1"/>
          </p:cNvSpPr>
          <p:nvPr>
            <p:ph type="ftr" sz="quarter" idx="4"/>
          </p:nvPr>
        </p:nvSpPr>
        <p:spPr>
          <a:xfrm>
            <a:off x="3581860" y="9000620"/>
            <a:ext cx="2630848"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altLang="en-US" sz="1200" b="0" smtClean="0"/>
              <a:t>Adrian Stephens, Intel Corporation</a:t>
            </a:r>
          </a:p>
        </p:txBody>
      </p:sp>
      <p:sp>
        <p:nvSpPr>
          <p:cNvPr id="26629" name="Rectangle 7"/>
          <p:cNvSpPr>
            <a:spLocks noGrp="1" noChangeArrowheads="1"/>
          </p:cNvSpPr>
          <p:nvPr>
            <p:ph type="sldNum" sz="quarter" idx="5"/>
          </p:nvPr>
        </p:nvSpPr>
        <p:spPr>
          <a:xfrm>
            <a:off x="3202218" y="9000620"/>
            <a:ext cx="49212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200" b="0"/>
              <a:t>Page </a:t>
            </a:r>
            <a:fld id="{EB4EB6DB-92D8-4AF6-8303-A3D3C62ADD1F}" type="slidenum">
              <a:rPr lang="en-US" altLang="en-US" sz="1200" b="0"/>
              <a:pPr/>
              <a:t>16</a:t>
            </a:fld>
            <a:endParaRPr lang="en-US" altLang="en-US" sz="1200" b="0"/>
          </a:p>
        </p:txBody>
      </p:sp>
      <p:sp>
        <p:nvSpPr>
          <p:cNvPr id="26630" name="Rectangle 2"/>
          <p:cNvSpPr>
            <a:spLocks noGrp="1" noRot="1" noChangeAspect="1" noChangeArrowheads="1" noTextEdit="1"/>
          </p:cNvSpPr>
          <p:nvPr>
            <p:ph type="sldImg"/>
          </p:nvPr>
        </p:nvSpPr>
        <p:spPr>
          <a:xfrm>
            <a:off x="1114425" y="703263"/>
            <a:ext cx="4629150" cy="3473450"/>
          </a:xfrm>
          <a:ln/>
        </p:spPr>
      </p:sp>
      <p:sp>
        <p:nvSpPr>
          <p:cNvPr id="266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t>Agenda item 2.2</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802.11-14/1331r1</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17</a:t>
            </a:fld>
            <a:endParaRPr lang="en-US"/>
          </a:p>
        </p:txBody>
      </p:sp>
    </p:spTree>
    <p:extLst>
      <p:ext uri="{BB962C8B-B14F-4D97-AF65-F5344CB8AC3E}">
        <p14:creationId xmlns:p14="http://schemas.microsoft.com/office/powerpoint/2010/main" val="31336232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802.11-14/1331r1</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18</a:t>
            </a:fld>
            <a:endParaRPr lang="en-US"/>
          </a:p>
        </p:txBody>
      </p:sp>
    </p:spTree>
    <p:extLst>
      <p:ext uri="{BB962C8B-B14F-4D97-AF65-F5344CB8AC3E}">
        <p14:creationId xmlns:p14="http://schemas.microsoft.com/office/powerpoint/2010/main" val="905639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802.11-14/1331r1</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19</a:t>
            </a:fld>
            <a:endParaRPr lang="en-US"/>
          </a:p>
        </p:txBody>
      </p:sp>
    </p:spTree>
    <p:extLst>
      <p:ext uri="{BB962C8B-B14F-4D97-AF65-F5344CB8AC3E}">
        <p14:creationId xmlns:p14="http://schemas.microsoft.com/office/powerpoint/2010/main" val="1483981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p:spPr>
        <p:txBody>
          <a:bodyPr/>
          <a:lstStyle/>
          <a:p>
            <a:r>
              <a:rPr lang="en-US" smtClean="0"/>
              <a:t>doc.: IEEE 802.11-14/1331r1</a:t>
            </a:r>
            <a:endParaRPr lang="en-US"/>
          </a:p>
        </p:txBody>
      </p:sp>
      <p:sp>
        <p:nvSpPr>
          <p:cNvPr id="12291" name="Rectangle 3"/>
          <p:cNvSpPr>
            <a:spLocks noGrp="1" noChangeArrowheads="1"/>
          </p:cNvSpPr>
          <p:nvPr>
            <p:ph type="dt" sz="quarter" idx="1"/>
          </p:nvPr>
        </p:nvSpPr>
        <p:spPr>
          <a:noFill/>
        </p:spPr>
        <p:txBody>
          <a:bodyPr/>
          <a:lstStyle/>
          <a:p>
            <a:r>
              <a:rPr lang="en-US" smtClean="0"/>
              <a:t>November 2014</a:t>
            </a:r>
            <a:endParaRPr lang="en-US"/>
          </a:p>
        </p:txBody>
      </p:sp>
      <p:sp>
        <p:nvSpPr>
          <p:cNvPr id="12292" name="Rectangle 6"/>
          <p:cNvSpPr>
            <a:spLocks noGrp="1" noChangeArrowheads="1"/>
          </p:cNvSpPr>
          <p:nvPr>
            <p:ph type="ftr" sz="quarter" idx="4"/>
          </p:nvPr>
        </p:nvSpPr>
        <p:spPr>
          <a:noFill/>
        </p:spPr>
        <p:txBody>
          <a:bodyPr/>
          <a:lstStyle/>
          <a:p>
            <a:pPr lvl="4"/>
            <a:r>
              <a:rPr lang="en-US"/>
              <a:t>Jon Rosdahl, CSR</a:t>
            </a:r>
          </a:p>
        </p:txBody>
      </p:sp>
      <p:sp>
        <p:nvSpPr>
          <p:cNvPr id="12293" name="Rectangle 7"/>
          <p:cNvSpPr>
            <a:spLocks noGrp="1" noChangeArrowheads="1"/>
          </p:cNvSpPr>
          <p:nvPr>
            <p:ph type="sldNum" sz="quarter" idx="5"/>
          </p:nvPr>
        </p:nvSpPr>
        <p:spPr>
          <a:xfrm>
            <a:off x="3279163" y="9000621"/>
            <a:ext cx="415177" cy="184666"/>
          </a:xfrm>
          <a:noFill/>
        </p:spPr>
        <p:txBody>
          <a:bodyPr/>
          <a:lstStyle/>
          <a:p>
            <a:r>
              <a:rPr lang="en-US"/>
              <a:t>Page </a:t>
            </a:r>
            <a:fld id="{7A4FDB48-E15B-4B47-8687-1B7C1224EF6A}" type="slidenum">
              <a:rPr lang="en-US"/>
              <a:pPr/>
              <a:t>2</a:t>
            </a:fld>
            <a:endParaRPr lang="en-US"/>
          </a:p>
        </p:txBody>
      </p:sp>
      <p:sp>
        <p:nvSpPr>
          <p:cNvPr id="12294" name="Rectangle 2"/>
          <p:cNvSpPr>
            <a:spLocks noGrp="1" noRot="1" noChangeAspect="1" noChangeArrowheads="1" noTextEdit="1"/>
          </p:cNvSpPr>
          <p:nvPr>
            <p:ph type="sldImg"/>
          </p:nvPr>
        </p:nvSpPr>
        <p:spPr>
          <a:xfrm>
            <a:off x="1114425" y="703263"/>
            <a:ext cx="4629150" cy="3473450"/>
          </a:xfrm>
          <a:ln cap="flat"/>
        </p:spPr>
      </p:sp>
      <p:sp>
        <p:nvSpPr>
          <p:cNvPr id="12295" name="Rectangle 3"/>
          <p:cNvSpPr>
            <a:spLocks noGrp="1" noChangeArrowheads="1"/>
          </p:cNvSpPr>
          <p:nvPr>
            <p:ph type="body" idx="1"/>
          </p:nvPr>
        </p:nvSpPr>
        <p:spPr>
          <a:noFill/>
          <a:ln/>
        </p:spPr>
        <p:txBody>
          <a:bodyPr lIns="95250" rIns="95250"/>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2.1.2.9, See sections for Definitions, 3.9.2 (75 to 50), 3.3.7 (Liaison), 6.5 (standing committee), 9.1.3 (ANA)</a:t>
            </a:r>
            <a:r>
              <a:rPr lang="en-US" baseline="0" dirty="0" smtClean="0"/>
              <a:t> </a:t>
            </a:r>
            <a:endParaRPr lang="en-US" dirty="0"/>
          </a:p>
        </p:txBody>
      </p:sp>
      <p:sp>
        <p:nvSpPr>
          <p:cNvPr id="4" name="Header Placeholder 3"/>
          <p:cNvSpPr>
            <a:spLocks noGrp="1"/>
          </p:cNvSpPr>
          <p:nvPr>
            <p:ph type="hdr" sz="quarter" idx="10"/>
          </p:nvPr>
        </p:nvSpPr>
        <p:spPr/>
        <p:txBody>
          <a:bodyPr/>
          <a:lstStyle/>
          <a:p>
            <a:pPr>
              <a:defRPr/>
            </a:pPr>
            <a:r>
              <a:rPr lang="en-US" smtClean="0"/>
              <a:t>doc.: IEEE 802.11-14/1331r1</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20</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6850" y="96239"/>
            <a:ext cx="2195858" cy="215444"/>
          </a:xfrm>
        </p:spPr>
        <p:txBody>
          <a:bodyPr/>
          <a:lstStyle/>
          <a:p>
            <a:pPr>
              <a:defRPr/>
            </a:pPr>
            <a:r>
              <a:rPr lang="en-US" smtClean="0"/>
              <a:t>doc.: IEEE 802.11-14/1331r1</a:t>
            </a:r>
            <a:endParaRPr lang="en-US" dirty="0"/>
          </a:p>
        </p:txBody>
      </p:sp>
      <p:sp>
        <p:nvSpPr>
          <p:cNvPr id="5" name="Date Placeholder 4"/>
          <p:cNvSpPr>
            <a:spLocks noGrp="1"/>
          </p:cNvSpPr>
          <p:nvPr>
            <p:ph type="dt" idx="11"/>
          </p:nvPr>
        </p:nvSpPr>
        <p:spPr>
          <a:xfrm>
            <a:off x="646863" y="96239"/>
            <a:ext cx="753411" cy="215444"/>
          </a:xfrm>
        </p:spPr>
        <p:txBody>
          <a:bodyPr/>
          <a:lstStyle/>
          <a:p>
            <a:pPr>
              <a:defRPr/>
            </a:pPr>
            <a:r>
              <a:rPr lang="en-US" smtClean="0"/>
              <a:t>November 2014</a:t>
            </a:r>
            <a:endParaRPr lang="en-US" dirty="0"/>
          </a:p>
        </p:txBody>
      </p:sp>
      <p:sp>
        <p:nvSpPr>
          <p:cNvPr id="6" name="Footer Placeholder 5"/>
          <p:cNvSpPr>
            <a:spLocks noGrp="1"/>
          </p:cNvSpPr>
          <p:nvPr>
            <p:ph type="ftr" sz="quarter" idx="12"/>
          </p:nvPr>
        </p:nvSpPr>
        <p:spPr>
          <a:xfrm>
            <a:off x="3656752" y="9000621"/>
            <a:ext cx="2555956" cy="184666"/>
          </a:xfrm>
        </p:spPr>
        <p:txBody>
          <a:bodyPr/>
          <a:lstStyle/>
          <a:p>
            <a:pPr lvl="4">
              <a:defRPr/>
            </a:pPr>
            <a:r>
              <a:rPr lang="en-US" dirty="0" smtClean="0"/>
              <a:t>Dorothy Stanley, Aruba Networks</a:t>
            </a:r>
            <a:endParaRPr lang="en-US" dirty="0"/>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21</a:t>
            </a:fld>
            <a:endParaRPr lang="en-US"/>
          </a:p>
        </p:txBody>
      </p:sp>
    </p:spTree>
    <p:extLst>
      <p:ext uri="{BB962C8B-B14F-4D97-AF65-F5344CB8AC3E}">
        <p14:creationId xmlns:p14="http://schemas.microsoft.com/office/powerpoint/2010/main" val="32807356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802.11-14/1331r1</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22</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802.11-06/0528r0</a:t>
            </a:r>
            <a:endParaRPr lang="en-US"/>
          </a:p>
        </p:txBody>
      </p:sp>
      <p:sp>
        <p:nvSpPr>
          <p:cNvPr id="5" name="Date Placeholder 4"/>
          <p:cNvSpPr>
            <a:spLocks noGrp="1"/>
          </p:cNvSpPr>
          <p:nvPr>
            <p:ph type="dt" idx="11"/>
          </p:nvPr>
        </p:nvSpPr>
        <p:spPr/>
        <p:txBody>
          <a:bodyPr/>
          <a:lstStyle/>
          <a:p>
            <a:pPr>
              <a:defRPr/>
            </a:pPr>
            <a:r>
              <a:rPr lang="en-US" smtClean="0"/>
              <a:t>May 2006</a:t>
            </a:r>
            <a:endParaRPr lang="en-US" dirty="0"/>
          </a:p>
        </p:txBody>
      </p:sp>
      <p:sp>
        <p:nvSpPr>
          <p:cNvPr id="6" name="Footer Placeholder 5"/>
          <p:cNvSpPr>
            <a:spLocks noGrp="1"/>
          </p:cNvSpPr>
          <p:nvPr>
            <p:ph type="ftr" sz="quarter" idx="12"/>
          </p:nvPr>
        </p:nvSpPr>
        <p:spPr/>
        <p:txBody>
          <a:bodyPr/>
          <a:lstStyle/>
          <a:p>
            <a:pPr lvl="4">
              <a:defRPr/>
            </a:pPr>
            <a:r>
              <a:rPr lang="en-US" smtClean="0"/>
              <a:t>Bruce Kraemer, Marvell</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23</a:t>
            </a:fld>
            <a:endParaRPr lang="en-US"/>
          </a:p>
        </p:txBody>
      </p:sp>
    </p:spTree>
    <p:extLst>
      <p:ext uri="{BB962C8B-B14F-4D97-AF65-F5344CB8AC3E}">
        <p14:creationId xmlns:p14="http://schemas.microsoft.com/office/powerpoint/2010/main" val="2873460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802.11-14/1331r1</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3</a:t>
            </a:fld>
            <a:endParaRPr lang="en-US"/>
          </a:p>
        </p:txBody>
      </p:sp>
    </p:spTree>
    <p:extLst>
      <p:ext uri="{BB962C8B-B14F-4D97-AF65-F5344CB8AC3E}">
        <p14:creationId xmlns:p14="http://schemas.microsoft.com/office/powerpoint/2010/main" val="2811169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2.1.1</a:t>
            </a:r>
            <a:endParaRPr lang="en-US" dirty="0"/>
          </a:p>
        </p:txBody>
      </p:sp>
      <p:sp>
        <p:nvSpPr>
          <p:cNvPr id="4" name="Header Placeholder 3"/>
          <p:cNvSpPr>
            <a:spLocks noGrp="1"/>
          </p:cNvSpPr>
          <p:nvPr>
            <p:ph type="hdr" sz="quarter" idx="10"/>
          </p:nvPr>
        </p:nvSpPr>
        <p:spPr/>
        <p:txBody>
          <a:bodyPr/>
          <a:lstStyle/>
          <a:p>
            <a:pPr>
              <a:defRPr/>
            </a:pPr>
            <a:r>
              <a:rPr lang="en-US" smtClean="0"/>
              <a:t>doc.: IEEE 802.11-14/1331r1</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4</a:t>
            </a:fld>
            <a:endParaRPr lang="en-US"/>
          </a:p>
        </p:txBody>
      </p:sp>
    </p:spTree>
    <p:extLst>
      <p:ext uri="{BB962C8B-B14F-4D97-AF65-F5344CB8AC3E}">
        <p14:creationId xmlns:p14="http://schemas.microsoft.com/office/powerpoint/2010/main" val="3952039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802.11-14/1331r1</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802.11-14/1331r1</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6</a:t>
            </a:fld>
            <a:endParaRPr lang="en-US"/>
          </a:p>
        </p:txBody>
      </p:sp>
    </p:spTree>
    <p:extLst>
      <p:ext uri="{BB962C8B-B14F-4D97-AF65-F5344CB8AC3E}">
        <p14:creationId xmlns:p14="http://schemas.microsoft.com/office/powerpoint/2010/main" val="1678578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p:spPr>
        <p:txBody>
          <a:bodyPr/>
          <a:lstStyle/>
          <a:p>
            <a:r>
              <a:rPr lang="en-US" smtClean="0"/>
              <a:t>doc.: IEEE 802.11-14/1331r1</a:t>
            </a:r>
            <a:endParaRPr lang="en-US"/>
          </a:p>
        </p:txBody>
      </p:sp>
      <p:sp>
        <p:nvSpPr>
          <p:cNvPr id="13315" name="Rectangle 3"/>
          <p:cNvSpPr>
            <a:spLocks noGrp="1" noChangeArrowheads="1"/>
          </p:cNvSpPr>
          <p:nvPr>
            <p:ph type="dt" sz="quarter" idx="1"/>
          </p:nvPr>
        </p:nvSpPr>
        <p:spPr>
          <a:noFill/>
        </p:spPr>
        <p:txBody>
          <a:bodyPr/>
          <a:lstStyle/>
          <a:p>
            <a:r>
              <a:rPr lang="en-US" smtClean="0"/>
              <a:t>November 2014</a:t>
            </a:r>
            <a:endParaRPr lang="en-US"/>
          </a:p>
        </p:txBody>
      </p:sp>
      <p:sp>
        <p:nvSpPr>
          <p:cNvPr id="13316" name="Rectangle 6"/>
          <p:cNvSpPr>
            <a:spLocks noGrp="1" noChangeArrowheads="1"/>
          </p:cNvSpPr>
          <p:nvPr>
            <p:ph type="ftr" sz="quarter" idx="4"/>
          </p:nvPr>
        </p:nvSpPr>
        <p:spPr>
          <a:noFill/>
        </p:spPr>
        <p:txBody>
          <a:bodyPr/>
          <a:lstStyle/>
          <a:p>
            <a:pPr lvl="4"/>
            <a:r>
              <a:rPr lang="en-US"/>
              <a:t>Jon Rosdahl, CSR</a:t>
            </a:r>
          </a:p>
        </p:txBody>
      </p:sp>
      <p:sp>
        <p:nvSpPr>
          <p:cNvPr id="13317" name="Rectangle 7"/>
          <p:cNvSpPr>
            <a:spLocks noGrp="1" noChangeArrowheads="1"/>
          </p:cNvSpPr>
          <p:nvPr>
            <p:ph type="sldNum" sz="quarter" idx="5"/>
          </p:nvPr>
        </p:nvSpPr>
        <p:spPr>
          <a:xfrm>
            <a:off x="3279163" y="9000621"/>
            <a:ext cx="415177" cy="184666"/>
          </a:xfrm>
          <a:noFill/>
        </p:spPr>
        <p:txBody>
          <a:bodyPr/>
          <a:lstStyle/>
          <a:p>
            <a:r>
              <a:rPr lang="en-US"/>
              <a:t>Page </a:t>
            </a:r>
            <a:fld id="{A3D196C6-C4A5-4DEA-A136-C30BCA8401B0}" type="slidenum">
              <a:rPr lang="en-US"/>
              <a:pPr/>
              <a:t>7</a:t>
            </a:fld>
            <a:endParaRPr lang="en-US"/>
          </a:p>
        </p:txBody>
      </p:sp>
      <p:sp>
        <p:nvSpPr>
          <p:cNvPr id="13318" name="Rectangle 7"/>
          <p:cNvSpPr txBox="1">
            <a:spLocks noGrp="1" noChangeArrowheads="1"/>
          </p:cNvSpPr>
          <p:nvPr/>
        </p:nvSpPr>
        <p:spPr bwMode="auto">
          <a:xfrm>
            <a:off x="3885887" y="8830468"/>
            <a:ext cx="2972114" cy="465933"/>
          </a:xfrm>
          <a:prstGeom prst="rect">
            <a:avLst/>
          </a:prstGeom>
          <a:noFill/>
          <a:ln w="9525">
            <a:noFill/>
            <a:miter lim="800000"/>
            <a:headEnd/>
            <a:tailEnd/>
          </a:ln>
        </p:spPr>
        <p:txBody>
          <a:bodyPr lIns="92643" tIns="46321" rIns="92643" bIns="46321" anchor="b"/>
          <a:lstStyle/>
          <a:p>
            <a:pPr algn="r" defTabSz="927100"/>
            <a:fld id="{79C13437-2E59-4BF7-9AFD-498D09D2BC71}" type="slidenum">
              <a:rPr lang="en-US"/>
              <a:pPr algn="r" defTabSz="927100"/>
              <a:t>7</a:t>
            </a:fld>
            <a:endParaRPr lang="en-US"/>
          </a:p>
        </p:txBody>
      </p:sp>
      <p:sp>
        <p:nvSpPr>
          <p:cNvPr id="13319" name="Rectangle 2"/>
          <p:cNvSpPr>
            <a:spLocks noGrp="1" noRot="1" noChangeAspect="1" noChangeArrowheads="1" noTextEdit="1"/>
          </p:cNvSpPr>
          <p:nvPr>
            <p:ph type="sldImg"/>
          </p:nvPr>
        </p:nvSpPr>
        <p:spPr>
          <a:xfrm>
            <a:off x="1108075" y="698500"/>
            <a:ext cx="4643438" cy="3482975"/>
          </a:xfrm>
          <a:ln/>
        </p:spPr>
      </p:sp>
      <p:sp>
        <p:nvSpPr>
          <p:cNvPr id="13320" name="Rectangle 3"/>
          <p:cNvSpPr>
            <a:spLocks noGrp="1" noChangeArrowheads="1"/>
          </p:cNvSpPr>
          <p:nvPr>
            <p:ph type="body" idx="1"/>
          </p:nvPr>
        </p:nvSpPr>
        <p:spPr>
          <a:xfrm>
            <a:off x="915343" y="4416029"/>
            <a:ext cx="5027316" cy="4182267"/>
          </a:xfrm>
          <a:noFill/>
          <a:ln/>
        </p:spPr>
        <p:txBody>
          <a:bodyPr lIns="92643" tIns="46321" rIns="92643" bIns="46321"/>
          <a:lstStyle/>
          <a:p>
            <a:pPr defTabSz="914400"/>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Shape 1"/>
          <p:cNvSpPr txBox="1">
            <a:spLocks noChangeArrowheads="1"/>
          </p:cNvSpPr>
          <p:nvPr/>
        </p:nvSpPr>
        <p:spPr bwMode="auto">
          <a:xfrm>
            <a:off x="0" y="0"/>
            <a:ext cx="0" cy="0"/>
          </a:xfrm>
          <a:prstGeom prst="rect">
            <a:avLst/>
          </a:prstGeom>
          <a:noFill/>
          <a:ln w="9525">
            <a:noFill/>
            <a:miter lim="800000"/>
            <a:headEnd/>
            <a:tailEnd/>
          </a:ln>
        </p:spPr>
        <p:txBody>
          <a:bodyPr lIns="91192" tIns="45591" rIns="91192" bIns="45591" anchorCtr="1"/>
          <a:lstStyle/>
          <a:p>
            <a:pPr algn="ctr"/>
            <a:fld id="{707BCB17-2216-4251-98E6-E0BD79E31066}" type="slidenum">
              <a:rPr lang="en-US" sz="1400">
                <a:solidFill>
                  <a:srgbClr val="FFFFFF"/>
                </a:solidFill>
                <a:latin typeface="Arial" pitchFamily="34" charset="0"/>
                <a:cs typeface="DejaVu Sans" pitchFamily="34" charset="0"/>
              </a:rPr>
              <a:pPr algn="ctr"/>
              <a:t>8</a:t>
            </a:fld>
            <a:endParaRPr lang="en-US">
              <a:solidFill>
                <a:srgbClr val="000000"/>
              </a:solidFill>
              <a:latin typeface="Arial" pitchFamily="34" charset="0"/>
              <a:cs typeface="DejaVu Sans" pitchFamily="34" charset="0"/>
            </a:endParaRPr>
          </a:p>
        </p:txBody>
      </p:sp>
      <p:sp>
        <p:nvSpPr>
          <p:cNvPr id="53251" name="CustomShape 2"/>
          <p:cNvSpPr>
            <a:spLocks noChangeArrowheads="1"/>
          </p:cNvSpPr>
          <p:nvPr/>
        </p:nvSpPr>
        <p:spPr bwMode="auto">
          <a:xfrm>
            <a:off x="3884613" y="8829966"/>
            <a:ext cx="2971800" cy="464820"/>
          </a:xfrm>
          <a:prstGeom prst="rect">
            <a:avLst/>
          </a:prstGeom>
          <a:noFill/>
          <a:ln w="9525">
            <a:noFill/>
            <a:miter lim="800000"/>
            <a:headEnd/>
            <a:tailEnd/>
          </a:ln>
        </p:spPr>
        <p:txBody>
          <a:bodyPr lIns="91192" tIns="47416" rIns="91192" bIns="47416" anchor="b"/>
          <a:lstStyle/>
          <a:p>
            <a:pPr algn="r"/>
            <a:fld id="{6E982711-15F3-4074-AE32-76C8958DD224}" type="slidenum">
              <a:rPr lang="en-US">
                <a:solidFill>
                  <a:srgbClr val="000000"/>
                </a:solidFill>
                <a:latin typeface="Arial" pitchFamily="34" charset="0"/>
                <a:cs typeface="DejaVu Sans" pitchFamily="34" charset="0"/>
              </a:rPr>
              <a:pPr algn="r"/>
              <a:t>8</a:t>
            </a:fld>
            <a:endParaRPr lang="en-US" dirty="0">
              <a:solidFill>
                <a:srgbClr val="000000"/>
              </a:solidFill>
              <a:latin typeface="Arial" pitchFamily="34" charset="0"/>
              <a:cs typeface="DejaVu Sans" pitchFamily="34" charset="0"/>
            </a:endParaRPr>
          </a:p>
        </p:txBody>
      </p:sp>
      <p:sp>
        <p:nvSpPr>
          <p:cNvPr id="53252" name="CustomShape 3"/>
          <p:cNvSpPr>
            <a:spLocks noChangeArrowheads="1"/>
          </p:cNvSpPr>
          <p:nvPr/>
        </p:nvSpPr>
        <p:spPr bwMode="auto">
          <a:xfrm>
            <a:off x="1143000" y="697230"/>
            <a:ext cx="4572000" cy="3486150"/>
          </a:xfrm>
          <a:prstGeom prst="rect">
            <a:avLst/>
          </a:prstGeom>
          <a:solidFill>
            <a:srgbClr val="FFFFFF"/>
          </a:solidFill>
          <a:ln w="9363">
            <a:solidFill>
              <a:srgbClr val="000000"/>
            </a:solidFill>
            <a:miter lim="800000"/>
            <a:headEnd/>
            <a:tailEnd/>
          </a:ln>
        </p:spPr>
        <p:txBody>
          <a:bodyPr lIns="92647" tIns="46324" rIns="92647" bIns="46324"/>
          <a:lstStyle/>
          <a:p>
            <a:endParaRPr lang="en-US">
              <a:solidFill>
                <a:srgbClr val="000000"/>
              </a:solidFill>
              <a:latin typeface="Arial" pitchFamily="34" charset="0"/>
              <a:cs typeface="DejaVu Sans" pitchFamily="34" charset="0"/>
            </a:endParaRPr>
          </a:p>
        </p:txBody>
      </p:sp>
      <p:sp>
        <p:nvSpPr>
          <p:cNvPr id="53253" name="PlaceHolder 4"/>
          <p:cNvSpPr txBox="1">
            <a:spLocks noGrp="1"/>
          </p:cNvSpPr>
          <p:nvPr>
            <p:ph type="body" sz="quarter" idx="1"/>
          </p:nvPr>
        </p:nvSpPr>
        <p:spPr bwMode="auto">
          <a:xfrm>
            <a:off x="685800" y="4415791"/>
            <a:ext cx="5486400" cy="4278604"/>
          </a:xfrm>
          <a:noFill/>
        </p:spPr>
        <p:txBody>
          <a:bodyPr numCol="1">
            <a:prstTxWarp prst="textNoShape">
              <a:avLst/>
            </a:prstTxWarp>
          </a:bodyPr>
          <a:lstStyle/>
          <a:p>
            <a:pPr eaLnBrk="1"/>
            <a:endParaRPr smtClean="0">
              <a:latin typeface="Arial" pitchFamily="34" charset="0"/>
              <a:cs typeface="DejaVu Sans"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2.1.2.1</a:t>
            </a:r>
            <a:endParaRPr lang="en-US" dirty="0"/>
          </a:p>
        </p:txBody>
      </p:sp>
      <p:sp>
        <p:nvSpPr>
          <p:cNvPr id="4" name="Header Placeholder 3"/>
          <p:cNvSpPr>
            <a:spLocks noGrp="1"/>
          </p:cNvSpPr>
          <p:nvPr>
            <p:ph type="hdr" sz="quarter" idx="10"/>
          </p:nvPr>
        </p:nvSpPr>
        <p:spPr/>
        <p:txBody>
          <a:bodyPr/>
          <a:lstStyle/>
          <a:p>
            <a:pPr>
              <a:defRPr/>
            </a:pPr>
            <a:r>
              <a:rPr lang="en-US" smtClean="0"/>
              <a:t>doc.: IEEE 802.11-14/1331r1</a:t>
            </a:r>
            <a:endParaRPr lang="en-US"/>
          </a:p>
        </p:txBody>
      </p:sp>
      <p:sp>
        <p:nvSpPr>
          <p:cNvPr id="5" name="Date Placeholder 4"/>
          <p:cNvSpPr>
            <a:spLocks noGrp="1"/>
          </p:cNvSpPr>
          <p:nvPr>
            <p:ph type="dt" idx="11"/>
          </p:nvPr>
        </p:nvSpPr>
        <p:spPr/>
        <p:txBody>
          <a:bodyPr/>
          <a:lstStyle/>
          <a:p>
            <a:pPr>
              <a:defRPr/>
            </a:pPr>
            <a:r>
              <a:rPr lang="en-US" smtClean="0"/>
              <a:t>November 2014</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1760162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2014</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3794715A-9459-479D-A91A-AA0D18E717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2014</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BDAB140-1F37-41A1-86FB-23042E79CF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FD90922-50F1-4D9A-A0A0-0AA119072222}" type="slidenum">
              <a:rPr lang="en-US"/>
              <a:pPr>
                <a:defRPr/>
              </a:pPr>
              <a:t>‹#›</a:t>
            </a:fld>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2014</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85800" y="381000"/>
            <a:ext cx="1752600" cy="276999"/>
          </a:xfrm>
          <a:ln/>
        </p:spPr>
        <p:txBody>
          <a:bodyPr/>
          <a:lstStyle>
            <a:lvl1pPr>
              <a:defRPr/>
            </a:lvl1pPr>
          </a:lstStyle>
          <a:p>
            <a:pPr>
              <a:defRPr/>
            </a:pPr>
            <a:r>
              <a:rPr lang="en-US" smtClean="0"/>
              <a:t>November 2014</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34B414-E725-475F-8EFC-03D12F3C5E1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665287" cy="276999"/>
          </a:xfrm>
          <a:ln/>
        </p:spPr>
        <p:txBody>
          <a:bodyPr/>
          <a:lstStyle>
            <a:lvl1pPr>
              <a:defRPr/>
            </a:lvl1pPr>
          </a:lstStyle>
          <a:p>
            <a:pPr>
              <a:defRPr/>
            </a:pPr>
            <a:r>
              <a:rPr lang="en-US" smtClean="0"/>
              <a:t>November 2014</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7DC20B9-232F-45E3-915F-318DA7AF099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2014</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3CAF4A0-171B-47A7-BAFF-76E509FBC4B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November 2014</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08CBE8C2-2801-4446-8A57-44AC89C9FB9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November 2014</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5F1A9F3-FE6C-43A0-821F-45182110889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304800"/>
            <a:ext cx="1676400" cy="276999"/>
          </a:xfrm>
          <a:ln/>
        </p:spPr>
        <p:txBody>
          <a:bodyPr/>
          <a:lstStyle>
            <a:lvl1pPr>
              <a:defRPr/>
            </a:lvl1pPr>
          </a:lstStyle>
          <a:p>
            <a:pPr>
              <a:defRPr/>
            </a:pPr>
            <a:r>
              <a:rPr lang="en-US" smtClean="0"/>
              <a:t>November 2014</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F8DB7B0-6F79-49ED-8154-EC3DF24343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6731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2014</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3FE0FAA6-9929-41F0-9BE4-0F3ED59E90A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2014</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CA38D67-E29A-48CE-9E94-4D8E3C833C5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817687" cy="276999"/>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defRPr sz="1800" b="1" smtClean="0"/>
            </a:lvl1pPr>
          </a:lstStyle>
          <a:p>
            <a:pPr>
              <a:defRPr/>
            </a:pPr>
            <a:r>
              <a:rPr lang="en-US" smtClean="0"/>
              <a:t>November 2014</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mtClean="0"/>
            </a:lvl1pPr>
          </a:lstStyle>
          <a:p>
            <a:pPr>
              <a:defRPr/>
            </a:pPr>
            <a:r>
              <a:rPr lang="en-US" smtClean="0"/>
              <a:t>D. Stanley Aruba Networks</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mtClean="0"/>
            </a:lvl1pPr>
          </a:lstStyle>
          <a:p>
            <a:pPr>
              <a:defRPr/>
            </a:pPr>
            <a:r>
              <a:rPr lang="en-US"/>
              <a:t>Slide </a:t>
            </a:r>
            <a:fld id="{A7DEFA53-F68A-4830-A981-09096874D339}"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a:t>
            </a:r>
            <a:r>
              <a:rPr lang="en-US" sz="1800" b="1" dirty="0" smtClean="0"/>
              <a:t>802.11-14/1331r1</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11/dcn/13/11-13-0001-04-0000-802-11-operations-manual.docx" TargetMode="External"/><Relationship Id="rId3" Type="http://schemas.openxmlformats.org/officeDocument/2006/relationships/hyperlink" Target="http://standards.ieee.org/board/aud/LMSC.pdf" TargetMode="External"/><Relationship Id="rId7" Type="http://schemas.openxmlformats.org/officeDocument/2006/relationships/hyperlink" Target="http://www.ieee802.org/PNP/approved/IEEE_802_Chairs_guidelines_v18.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grouper.ieee.org/groups/802/PNP/approved/IEEE_802_LMSC_OM_approved_120725.pdf" TargetMode="External"/><Relationship Id="rId5" Type="http://schemas.openxmlformats.org/officeDocument/2006/relationships/hyperlink" Target="http://www.ieee802.org/PNP/approved/IEEE_802_WG_PandP_v16.pdf" TargetMode="External"/><Relationship Id="rId10" Type="http://schemas.openxmlformats.org/officeDocument/2006/relationships/hyperlink" Target="http://www.ieee802.org/devdocs.shtml" TargetMode="External"/><Relationship Id="rId4" Type="http://schemas.openxmlformats.org/officeDocument/2006/relationships/hyperlink" Target="http://www.ieee802.org/PNP/approved/IEEE_802_OM_v15.pdf" TargetMode="External"/><Relationship Id="rId9" Type="http://schemas.openxmlformats.org/officeDocument/2006/relationships/hyperlink" Target="http://www.ieee802.org/11/Rules/rules.s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ec/dcn/14/ec-14-0066-02-00EC-november-2014-rule-changes.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ieee802.org/PNP/2014-11/IEEE_802_WG_PandP_v17.doc"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4/11-14-0629-02-0000-802-11-operations-manual.doc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mentor.ieee.org/802.11/dcn/14/11-14-0629-04-0000-802-11-operations-manual.doc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ieee802.org/11/Reflector.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www.ieee802.org/11"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mailto:listserv@listserv.ieee.or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1/dcn/14/11-14-0629-02-0000-802-11-operations-manual.doc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mentor.ieee.org/802.11/dcn/14/11-14-0629-04-0000-802-11-operations-manual.docx"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14/11-14-0629-05-0000-802-11-operations-manual.docx"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board/pat/loa.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85800" y="381000"/>
            <a:ext cx="1828800" cy="276999"/>
          </a:xfrm>
          <a:noFill/>
        </p:spPr>
        <p:txBody>
          <a:bodyPr/>
          <a:lstStyle/>
          <a:p>
            <a:r>
              <a:rPr lang="en-US" smtClean="0"/>
              <a:t>November 2014</a:t>
            </a:r>
            <a:endParaRPr lang="en-US" dirty="0"/>
          </a:p>
        </p:txBody>
      </p:sp>
      <p:sp>
        <p:nvSpPr>
          <p:cNvPr id="1028" name="Footer Placeholder 4"/>
          <p:cNvSpPr>
            <a:spLocks noGrp="1"/>
          </p:cNvSpPr>
          <p:nvPr>
            <p:ph type="ftr" sz="quarter" idx="11"/>
          </p:nvPr>
        </p:nvSpPr>
        <p:spPr>
          <a:noFill/>
        </p:spPr>
        <p:txBody>
          <a:bodyPr/>
          <a:lstStyle/>
          <a:p>
            <a:r>
              <a:rPr lang="en-US" smtClean="0"/>
              <a:t>D. Stanley Aruba Networks</a:t>
            </a:r>
            <a:endParaRPr lang="en-US"/>
          </a:p>
        </p:txBody>
      </p:sp>
      <p:sp>
        <p:nvSpPr>
          <p:cNvPr id="1030" name="Rectangle 2"/>
          <p:cNvSpPr>
            <a:spLocks noGrp="1" noChangeArrowheads="1"/>
          </p:cNvSpPr>
          <p:nvPr>
            <p:ph type="title"/>
          </p:nvPr>
        </p:nvSpPr>
        <p:spPr>
          <a:xfrm>
            <a:off x="685800" y="685800"/>
            <a:ext cx="7772400" cy="762000"/>
          </a:xfrm>
          <a:noFill/>
        </p:spPr>
        <p:txBody>
          <a:bodyPr/>
          <a:lstStyle/>
          <a:p>
            <a:r>
              <a:rPr lang="en-US" dirty="0" smtClean="0"/>
              <a:t>2</a:t>
            </a:r>
            <a:r>
              <a:rPr lang="en-US" baseline="30000" dirty="0" smtClean="0"/>
              <a:t>nd</a:t>
            </a:r>
            <a:r>
              <a:rPr lang="en-US" dirty="0" smtClean="0"/>
              <a:t>  Vice Chair Report November 2014</a:t>
            </a:r>
          </a:p>
        </p:txBody>
      </p:sp>
      <p:sp>
        <p:nvSpPr>
          <p:cNvPr id="1031" name="Rectangle 3"/>
          <p:cNvSpPr>
            <a:spLocks noGrp="1" noChangeArrowheads="1"/>
          </p:cNvSpPr>
          <p:nvPr>
            <p:ph type="body" idx="1"/>
          </p:nvPr>
        </p:nvSpPr>
        <p:spPr>
          <a:xfrm>
            <a:off x="685800" y="1524000"/>
            <a:ext cx="7772400" cy="381000"/>
          </a:xfrm>
          <a:noFill/>
        </p:spPr>
        <p:txBody>
          <a:bodyPr/>
          <a:lstStyle/>
          <a:p>
            <a:pPr algn="ctr">
              <a:buFontTx/>
              <a:buNone/>
            </a:pPr>
            <a:r>
              <a:rPr lang="en-US" sz="2000" dirty="0" smtClean="0"/>
              <a:t>Date:</a:t>
            </a:r>
            <a:r>
              <a:rPr lang="en-US" sz="2000" b="0" dirty="0" smtClean="0"/>
              <a:t> </a:t>
            </a:r>
            <a:r>
              <a:rPr lang="en-US" sz="2000" b="0" dirty="0" smtClean="0"/>
              <a:t>2014-11-06</a:t>
            </a:r>
            <a:endParaRPr lang="en-US" sz="2000" b="0" dirty="0" smtClean="0"/>
          </a:p>
          <a:p>
            <a:pPr algn="ctr">
              <a:buFontTx/>
              <a:buNone/>
            </a:pPr>
            <a:endParaRPr lang="en-US" sz="2000" b="0" dirty="0" smtClean="0"/>
          </a:p>
        </p:txBody>
      </p:sp>
      <p:graphicFrame>
        <p:nvGraphicFramePr>
          <p:cNvPr id="1026" name="Object 4"/>
          <p:cNvGraphicFramePr>
            <a:graphicFrameLocks noChangeAspect="1"/>
          </p:cNvGraphicFramePr>
          <p:nvPr>
            <p:extLst>
              <p:ext uri="{D42A27DB-BD31-4B8C-83A1-F6EECF244321}">
                <p14:modId xmlns:p14="http://schemas.microsoft.com/office/powerpoint/2010/main" val="3452954218"/>
              </p:ext>
            </p:extLst>
          </p:nvPr>
        </p:nvGraphicFramePr>
        <p:xfrm>
          <a:off x="609600" y="2292350"/>
          <a:ext cx="7997825" cy="2670175"/>
        </p:xfrm>
        <a:graphic>
          <a:graphicData uri="http://schemas.openxmlformats.org/presentationml/2006/ole">
            <mc:AlternateContent xmlns:mc="http://schemas.openxmlformats.org/markup-compatibility/2006">
              <mc:Choice xmlns:v="urn:schemas-microsoft-com:vml" Requires="v">
                <p:oleObj spid="_x0000_s1096" name="Document" r:id="rId4" imgW="8239149" imgH="2751163" progId="Word.Document.8">
                  <p:embed/>
                </p:oleObj>
              </mc:Choice>
              <mc:Fallback>
                <p:oleObj name="Document" r:id="rId4" imgW="8239149" imgH="2751163" progId="Word.Document.8">
                  <p:embed/>
                  <p:pic>
                    <p:nvPicPr>
                      <p:cNvPr id="0" name="Object 4"/>
                      <p:cNvPicPr>
                        <a:picLocks noChangeAspect="1" noChangeArrowheads="1"/>
                      </p:cNvPicPr>
                      <p:nvPr/>
                    </p:nvPicPr>
                    <p:blipFill>
                      <a:blip r:embed="rId5"/>
                      <a:srcRect/>
                      <a:stretch>
                        <a:fillRect/>
                      </a:stretch>
                    </p:blipFill>
                    <p:spPr bwMode="auto">
                      <a:xfrm>
                        <a:off x="609600" y="2292350"/>
                        <a:ext cx="7997825" cy="2670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Rectangle 5"/>
          <p:cNvSpPr>
            <a:spLocks noChangeArrowheads="1"/>
          </p:cNvSpPr>
          <p:nvPr/>
        </p:nvSpPr>
        <p:spPr bwMode="auto">
          <a:xfrm>
            <a:off x="533400" y="1939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a:t>Authors:</a:t>
            </a:r>
            <a:endParaRPr lang="en-US" sz="20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IEEE-SA Rule documents</a:t>
            </a:r>
            <a:endParaRPr lang="en-US" dirty="0"/>
          </a:p>
        </p:txBody>
      </p:sp>
      <p:sp>
        <p:nvSpPr>
          <p:cNvPr id="3" name="Content Placeholder 2"/>
          <p:cNvSpPr>
            <a:spLocks noGrp="1"/>
          </p:cNvSpPr>
          <p:nvPr>
            <p:ph idx="1"/>
          </p:nvPr>
        </p:nvSpPr>
        <p:spPr>
          <a:xfrm>
            <a:off x="685800" y="1600200"/>
            <a:ext cx="7772400" cy="4800600"/>
          </a:xfrm>
        </p:spPr>
        <p:txBody>
          <a:bodyPr/>
          <a:lstStyle/>
          <a:p>
            <a:endParaRPr lang="en-US" dirty="0" smtClean="0"/>
          </a:p>
          <a:p>
            <a:r>
              <a:rPr lang="en-US" dirty="0" smtClean="0"/>
              <a:t>The current version of the IEEE-SA Standards Board Bylaws is available at: </a:t>
            </a:r>
          </a:p>
          <a:p>
            <a:pPr lvl="1">
              <a:buNone/>
            </a:pPr>
            <a:r>
              <a:rPr lang="en-US" sz="1600" dirty="0" smtClean="0">
                <a:hlinkClick r:id="rId3"/>
              </a:rPr>
              <a:t>http://standards.ieee.org/develop/policies/bylaws/index.html</a:t>
            </a:r>
            <a:r>
              <a:rPr lang="en-US" sz="1600" dirty="0" smtClean="0"/>
              <a:t> (HTML version) </a:t>
            </a:r>
          </a:p>
          <a:p>
            <a:pPr lvl="1">
              <a:buNone/>
            </a:pPr>
            <a:r>
              <a:rPr lang="en-US" sz="1600" dirty="0" smtClean="0">
                <a:hlinkClick r:id="rId4"/>
              </a:rPr>
              <a:t>http://standards.ieee.org/develop/policies/bylaws/sb_bylaws.pdf</a:t>
            </a:r>
            <a:r>
              <a:rPr lang="en-US" sz="1600" dirty="0" smtClean="0"/>
              <a:t> (PDF version)</a:t>
            </a:r>
            <a:r>
              <a:rPr lang="en-US" sz="1200" dirty="0" smtClean="0"/>
              <a:t> </a:t>
            </a:r>
          </a:p>
          <a:p>
            <a:pPr>
              <a:buNone/>
            </a:pPr>
            <a:r>
              <a:rPr lang="en-US" sz="1600" dirty="0" smtClean="0"/>
              <a:t/>
            </a:r>
            <a:br>
              <a:rPr lang="en-US" sz="1600" dirty="0" smtClean="0"/>
            </a:br>
            <a:endParaRPr lang="en-US" sz="1600" dirty="0" smtClean="0"/>
          </a:p>
          <a:p>
            <a:r>
              <a:rPr lang="en-US" dirty="0" smtClean="0"/>
              <a:t>The current version of the IEEE-SA Standards Board Operations Manual is available at: </a:t>
            </a:r>
          </a:p>
          <a:p>
            <a:pPr lvl="1">
              <a:buNone/>
            </a:pPr>
            <a:r>
              <a:rPr lang="en-US" sz="1600" dirty="0" smtClean="0">
                <a:hlinkClick r:id="rId5"/>
              </a:rPr>
              <a:t>http://standards.ieee.org/develop/policies/opman/index.html</a:t>
            </a:r>
            <a:r>
              <a:rPr lang="en-US" sz="1600" dirty="0" smtClean="0"/>
              <a:t> (HTML version) </a:t>
            </a:r>
          </a:p>
          <a:p>
            <a:pPr lvl="1">
              <a:buNone/>
            </a:pPr>
            <a:r>
              <a:rPr lang="en-US" sz="1600" dirty="0" smtClean="0">
                <a:hlinkClick r:id="rId6"/>
              </a:rPr>
              <a:t>http://standards.ieee.org/develop/policies/opman/sb_om.pdf</a:t>
            </a:r>
            <a:r>
              <a:rPr lang="en-US" sz="1600" dirty="0" smtClean="0"/>
              <a:t> (PDF version) </a:t>
            </a:r>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extLst>
      <p:ext uri="{BB962C8B-B14F-4D97-AF65-F5344CB8AC3E}">
        <p14:creationId xmlns:p14="http://schemas.microsoft.com/office/powerpoint/2010/main" val="41316977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November 2014</a:t>
            </a:r>
            <a:endParaRPr lang="en-US"/>
          </a:p>
        </p:txBody>
      </p:sp>
      <p:sp>
        <p:nvSpPr>
          <p:cNvPr id="8195" name="Footer Placeholder 4"/>
          <p:cNvSpPr>
            <a:spLocks noGrp="1"/>
          </p:cNvSpPr>
          <p:nvPr>
            <p:ph type="ftr" sz="quarter" idx="11"/>
          </p:nvPr>
        </p:nvSpPr>
        <p:spPr>
          <a:noFill/>
        </p:spPr>
        <p:txBody>
          <a:bodyPr/>
          <a:lstStyle/>
          <a:p>
            <a:r>
              <a:rPr lang="en-US" smtClean="0"/>
              <a:t>D. Stanley Aruba Networks</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802, 802.11 rules documents </a:t>
            </a:r>
          </a:p>
        </p:txBody>
      </p:sp>
      <p:sp>
        <p:nvSpPr>
          <p:cNvPr id="8198" name="Rectangle 3"/>
          <p:cNvSpPr>
            <a:spLocks noGrp="1" noChangeArrowheads="1"/>
          </p:cNvSpPr>
          <p:nvPr>
            <p:ph type="body" idx="1"/>
          </p:nvPr>
        </p:nvSpPr>
        <p:spPr>
          <a:xfrm>
            <a:off x="685800" y="1371600"/>
            <a:ext cx="8229600" cy="5181600"/>
          </a:xfrm>
          <a:noFill/>
        </p:spPr>
        <p:txBody>
          <a:bodyPr/>
          <a:lstStyle/>
          <a:p>
            <a:r>
              <a:rPr lang="en-US" sz="2000" dirty="0" smtClean="0"/>
              <a:t>IEEE 802 Policies &amp; Procedures </a:t>
            </a:r>
          </a:p>
          <a:p>
            <a:pPr lvl="1"/>
            <a:r>
              <a:rPr lang="en-US" sz="1600" dirty="0" smtClean="0"/>
              <a:t>(link to </a:t>
            </a:r>
            <a:r>
              <a:rPr lang="en-US" sz="1600" dirty="0" err="1" smtClean="0"/>
              <a:t>AudCom</a:t>
            </a:r>
            <a:r>
              <a:rPr lang="en-US" sz="1600" dirty="0" smtClean="0"/>
              <a:t>, approved by IEEE-SA Standards Board Dec 2012) </a:t>
            </a:r>
          </a:p>
          <a:p>
            <a:pPr lvl="1"/>
            <a:r>
              <a:rPr lang="en-US" sz="1600" dirty="0" smtClean="0">
                <a:hlinkClick r:id="rId3"/>
              </a:rPr>
              <a:t>http://standards.ieee.org/board/aud/LMSC.pdf</a:t>
            </a:r>
            <a:endParaRPr lang="en-US" sz="1600" dirty="0" smtClean="0"/>
          </a:p>
          <a:p>
            <a:r>
              <a:rPr lang="en-US" sz="2000" dirty="0" smtClean="0"/>
              <a:t>IEEE 802 Operations Manual (18 July 2014)</a:t>
            </a:r>
          </a:p>
          <a:p>
            <a:pPr lvl="1">
              <a:lnSpc>
                <a:spcPct val="80000"/>
              </a:lnSpc>
              <a:defRPr/>
            </a:pPr>
            <a:r>
              <a:rPr lang="en-US" altLang="en-US" sz="1600" dirty="0">
                <a:hlinkClick r:id="rId4"/>
              </a:rPr>
              <a:t>http://</a:t>
            </a:r>
            <a:r>
              <a:rPr lang="en-US" altLang="en-US" sz="1600" dirty="0" smtClean="0">
                <a:hlinkClick r:id="rId4"/>
              </a:rPr>
              <a:t>www.ieee802.org/PNP/approved/IEEE_802_OM_v15.pdf</a:t>
            </a:r>
            <a:r>
              <a:rPr lang="en-US" altLang="en-US" sz="1600" dirty="0" smtClean="0"/>
              <a:t>   </a:t>
            </a:r>
          </a:p>
          <a:p>
            <a:pPr>
              <a:lnSpc>
                <a:spcPct val="80000"/>
              </a:lnSpc>
              <a:defRPr/>
            </a:pPr>
            <a:r>
              <a:rPr lang="en-US" sz="2000" dirty="0" smtClean="0"/>
              <a:t>IEEE 802 Working Group Policies &amp;Procedures (18 July 2014)</a:t>
            </a:r>
          </a:p>
          <a:p>
            <a:pPr lvl="1"/>
            <a:r>
              <a:rPr lang="en-US" altLang="en-US" sz="1600" dirty="0" smtClean="0">
                <a:hlinkClick r:id="rId5"/>
              </a:rPr>
              <a:t>http://www.ieee802.org/PNP/approved/IEEE_802_WG_PandP_v16.pdf</a:t>
            </a:r>
            <a:endParaRPr lang="en-US" sz="1600" dirty="0" smtClean="0"/>
          </a:p>
          <a:p>
            <a:r>
              <a:rPr lang="en-US" sz="2000" dirty="0" smtClean="0"/>
              <a:t>IEEE 802 LMSC Chair's Guidelines (18 July 2014)</a:t>
            </a:r>
            <a:endParaRPr lang="en-US" sz="2000" dirty="0" smtClean="0">
              <a:hlinkClick r:id="rId6"/>
            </a:endParaRPr>
          </a:p>
          <a:p>
            <a:pPr lvl="1"/>
            <a:r>
              <a:rPr lang="en-US" sz="1600" dirty="0" smtClean="0">
                <a:hlinkClick r:id="rId7"/>
              </a:rPr>
              <a:t>http://www.ieee802.org/PNP/approved/IEEE_802_Chairs_guidelines_v18.pdf</a:t>
            </a:r>
            <a:r>
              <a:rPr lang="en-US" sz="1600" dirty="0" smtClean="0"/>
              <a:t> </a:t>
            </a:r>
          </a:p>
          <a:p>
            <a:r>
              <a:rPr lang="en-US" sz="2000" dirty="0" smtClean="0"/>
              <a:t>IEEE 802.11 WG OM: (18 July 2014)</a:t>
            </a:r>
          </a:p>
          <a:p>
            <a:pPr lvl="1"/>
            <a:r>
              <a:rPr lang="en-US" altLang="en-US" sz="1600" dirty="0" smtClean="0">
                <a:hlinkClick r:id="rId8"/>
              </a:rPr>
              <a:t>https</a:t>
            </a:r>
            <a:r>
              <a:rPr lang="en-US" altLang="en-US" sz="1600" dirty="0">
                <a:hlinkClick r:id="rId8"/>
              </a:rPr>
              <a:t>://</a:t>
            </a:r>
            <a:r>
              <a:rPr lang="en-US" altLang="en-US" sz="1600" dirty="0" smtClean="0">
                <a:hlinkClick r:id="rId8"/>
              </a:rPr>
              <a:t>mentor.ieee.org/802.11/dcn/14/11-14-0629-02-0000-802-11-operations-manual.docx</a:t>
            </a:r>
            <a:r>
              <a:rPr lang="en-US" altLang="en-US" sz="1600" dirty="0" smtClean="0"/>
              <a:t> </a:t>
            </a:r>
          </a:p>
          <a:p>
            <a:r>
              <a:rPr lang="en-US" sz="2400" dirty="0" smtClean="0"/>
              <a:t>Policies and Procedures hierarchy</a:t>
            </a:r>
          </a:p>
          <a:p>
            <a:pPr lvl="1"/>
            <a:r>
              <a:rPr lang="en-US" sz="1600" dirty="0" smtClean="0">
                <a:hlinkClick r:id="rId9"/>
              </a:rPr>
              <a:t>http://www.ieee802.org/11/Rules/rules.shtml</a:t>
            </a:r>
            <a:endParaRPr lang="en-US" sz="1600" dirty="0" smtClean="0"/>
          </a:p>
          <a:p>
            <a:pPr marL="342900" lvl="1" indent="-342900">
              <a:buFontTx/>
              <a:buChar char="•"/>
            </a:pPr>
            <a:r>
              <a:rPr lang="en-US" altLang="en-US" sz="1800" b="1" dirty="0" smtClean="0"/>
              <a:t>IEEE </a:t>
            </a:r>
            <a:r>
              <a:rPr lang="en-US" altLang="en-US" sz="1800" b="1" dirty="0"/>
              <a:t>802 Procedural document website: </a:t>
            </a:r>
            <a:r>
              <a:rPr lang="en-US" altLang="en-US" sz="1800" dirty="0">
                <a:hlinkClick r:id="rId10"/>
              </a:rPr>
              <a:t>http://www.ieee802.org/devdocs.shtml</a:t>
            </a:r>
            <a:r>
              <a:rPr lang="en-US" altLang="en-US" sz="1800" dirty="0"/>
              <a:t> </a:t>
            </a:r>
          </a:p>
          <a:p>
            <a:endParaRPr lang="en-US" dirty="0" smtClean="0"/>
          </a:p>
          <a:p>
            <a:pPr lvl="1"/>
            <a:endParaRPr lang="en-US" sz="18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sz="2800" dirty="0" smtClean="0"/>
              <a:t>November 2014 IEEE 802 EC Rule Changes</a:t>
            </a:r>
            <a:endParaRPr lang="en-US" sz="2800" dirty="0"/>
          </a:p>
        </p:txBody>
      </p:sp>
      <p:sp>
        <p:nvSpPr>
          <p:cNvPr id="3" name="Content Placeholder 2"/>
          <p:cNvSpPr>
            <a:spLocks noGrp="1"/>
          </p:cNvSpPr>
          <p:nvPr>
            <p:ph idx="1"/>
          </p:nvPr>
        </p:nvSpPr>
        <p:spPr>
          <a:xfrm>
            <a:off x="609600" y="1600200"/>
            <a:ext cx="8458200" cy="5105400"/>
          </a:xfrm>
        </p:spPr>
        <p:txBody>
          <a:bodyPr/>
          <a:lstStyle/>
          <a:p>
            <a:r>
              <a:rPr lang="en-US" dirty="0" smtClean="0"/>
              <a:t>LMSC P&amp;P – no changes proposed</a:t>
            </a:r>
            <a:endParaRPr lang="en-US" b="0" dirty="0" smtClean="0"/>
          </a:p>
          <a:p>
            <a:r>
              <a:rPr lang="en-US" dirty="0" smtClean="0"/>
              <a:t>802 LMSC  OM</a:t>
            </a:r>
          </a:p>
          <a:p>
            <a:pPr lvl="1"/>
            <a:r>
              <a:rPr lang="en-US" dirty="0" smtClean="0"/>
              <a:t>Section 4.3 change to clarify SG rules (source: 802.11)</a:t>
            </a:r>
          </a:p>
          <a:p>
            <a:pPr marL="342900" lvl="1" indent="-342900">
              <a:buFontTx/>
              <a:buChar char="•"/>
            </a:pPr>
            <a:r>
              <a:rPr lang="en-US" sz="2400" b="1" dirty="0"/>
              <a:t>WG P&amp;P - Expect EC approval of changes in March </a:t>
            </a:r>
            <a:r>
              <a:rPr lang="en-US" sz="2400" b="1" dirty="0" smtClean="0"/>
              <a:t>2015</a:t>
            </a:r>
          </a:p>
          <a:p>
            <a:pPr lvl="1"/>
            <a:r>
              <a:rPr lang="en-US" dirty="0" smtClean="0"/>
              <a:t>EC changes under consideration are summarized in </a:t>
            </a:r>
            <a:r>
              <a:rPr lang="en-US" dirty="0" smtClean="0">
                <a:hlinkClick r:id="rId3"/>
              </a:rPr>
              <a:t>https://mentor.ieee.org/802-ec/dcn/14/ec-14-0066-02-00EC-november-2014-rule-changes.pdf</a:t>
            </a:r>
            <a:r>
              <a:rPr lang="en-US" dirty="0" smtClean="0"/>
              <a:t> and speculatively edited here: </a:t>
            </a:r>
            <a:r>
              <a:rPr lang="en-US" u="sng" dirty="0" smtClean="0">
                <a:hlinkClick r:id="rId4"/>
              </a:rPr>
              <a:t>http://www.ieee802.org/PNP/2014-11/IEEE_802_WG_PandP_v17.doc</a:t>
            </a:r>
            <a:r>
              <a:rPr lang="en-US" u="sng" dirty="0" smtClean="0"/>
              <a:t> </a:t>
            </a:r>
            <a:endParaRPr lang="en-US" dirty="0" smtClean="0"/>
          </a:p>
          <a:p>
            <a:pPr lvl="1"/>
            <a:r>
              <a:rPr lang="en-US" dirty="0" smtClean="0"/>
              <a:t>Many changes, to align with IEEE WG P&amp;P baseline</a:t>
            </a:r>
          </a:p>
          <a:p>
            <a:pPr lvl="1"/>
            <a:r>
              <a:rPr lang="en-US" dirty="0" smtClean="0"/>
              <a:t>Clarification questions, suggested corrections to IEEE P&amp;P baseline being sent to </a:t>
            </a:r>
            <a:r>
              <a:rPr lang="en-US" dirty="0" err="1" smtClean="0"/>
              <a:t>Audcom</a:t>
            </a:r>
            <a:endParaRPr lang="en-US" dirty="0" smtClean="0"/>
          </a:p>
          <a:p>
            <a:r>
              <a:rPr lang="en-US" dirty="0" smtClean="0"/>
              <a:t>Chair’s Guidelines – no changes proposed</a:t>
            </a:r>
          </a:p>
        </p:txBody>
      </p:sp>
      <p:sp>
        <p:nvSpPr>
          <p:cNvPr id="4" name="Date Placeholder 3"/>
          <p:cNvSpPr>
            <a:spLocks noGrp="1"/>
          </p:cNvSpPr>
          <p:nvPr>
            <p:ph type="dt" sz="half" idx="10"/>
          </p:nvPr>
        </p:nvSpPr>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sz="2800" dirty="0" smtClean="0"/>
              <a:t>802 LMSC OM: 4.3 Study Groups</a:t>
            </a:r>
            <a:endParaRPr lang="en-US" sz="2800" dirty="0"/>
          </a:p>
        </p:txBody>
      </p:sp>
      <p:sp>
        <p:nvSpPr>
          <p:cNvPr id="3" name="Content Placeholder 2"/>
          <p:cNvSpPr>
            <a:spLocks noGrp="1"/>
          </p:cNvSpPr>
          <p:nvPr>
            <p:ph idx="1"/>
          </p:nvPr>
        </p:nvSpPr>
        <p:spPr>
          <a:xfrm>
            <a:off x="609600" y="1600200"/>
            <a:ext cx="8458200" cy="4724400"/>
          </a:xfrm>
        </p:spPr>
        <p:txBody>
          <a:bodyPr/>
          <a:lstStyle/>
          <a:p>
            <a:pPr marL="0" indent="0">
              <a:buNone/>
            </a:pPr>
            <a:r>
              <a:rPr lang="en-US" sz="2000" dirty="0" smtClean="0"/>
              <a:t>4.3.1 Study </a:t>
            </a:r>
            <a:r>
              <a:rPr lang="en-US" sz="2000" dirty="0"/>
              <a:t>group operation</a:t>
            </a:r>
          </a:p>
          <a:p>
            <a:pPr marL="0" indent="0">
              <a:buNone/>
            </a:pPr>
            <a:r>
              <a:rPr lang="en-US" sz="2000" b="0" dirty="0"/>
              <a:t>Progress of each Study Group shall be presented at the closing Sponsor meeting of each IEEE </a:t>
            </a:r>
            <a:r>
              <a:rPr lang="en-US" sz="2000" b="0" dirty="0" smtClean="0"/>
              <a:t>802 </a:t>
            </a:r>
            <a:r>
              <a:rPr lang="en-US" sz="2000" b="0" dirty="0"/>
              <a:t>LMSC plenary session by the appropriate WG, TAG, or ECSG Chair. Study Groups may </a:t>
            </a:r>
            <a:r>
              <a:rPr lang="en-US" sz="2000" b="0" dirty="0" smtClean="0"/>
              <a:t>elect </a:t>
            </a:r>
            <a:r>
              <a:rPr lang="en-US" sz="2000" b="0" dirty="0"/>
              <a:t>officers other than the Chair, if </a:t>
            </a:r>
            <a:r>
              <a:rPr lang="en-US" sz="2000" b="0" dirty="0" smtClean="0"/>
              <a:t>necessary, </a:t>
            </a:r>
            <a:r>
              <a:rPr lang="en-US" sz="2000" b="0" i="1" dirty="0"/>
              <a:t>and will follow the general operating </a:t>
            </a:r>
            <a:r>
              <a:rPr lang="en-US" sz="2000" b="0" i="1" dirty="0" smtClean="0"/>
              <a:t>procedures for </a:t>
            </a:r>
            <a:r>
              <a:rPr lang="en-US" sz="2000" b="0" i="1" dirty="0"/>
              <a:t>WGs specified in the IEEE 802 LMSC WG P&amp;P. </a:t>
            </a:r>
            <a:r>
              <a:rPr lang="en-US" sz="2000" b="0" i="1" dirty="0" smtClean="0"/>
              <a:t> </a:t>
            </a:r>
            <a:r>
              <a:rPr lang="en-US" sz="2000" b="0" dirty="0" smtClean="0"/>
              <a:t>Because </a:t>
            </a:r>
            <a:r>
              <a:rPr lang="en-US" sz="2000" b="0" dirty="0"/>
              <a:t>of the limited time duration of a </a:t>
            </a:r>
            <a:r>
              <a:rPr lang="en-US" sz="2000" b="0" dirty="0" smtClean="0"/>
              <a:t>Study </a:t>
            </a:r>
            <a:r>
              <a:rPr lang="en-US" sz="2000" b="0" dirty="0"/>
              <a:t>Group, no letter ballots are permitted.</a:t>
            </a:r>
          </a:p>
          <a:p>
            <a:pPr marL="0" indent="0">
              <a:buNone/>
            </a:pPr>
            <a:r>
              <a:rPr lang="en-US" sz="2000" b="0" dirty="0"/>
              <a:t>The election of an ECSG Vice Chair is subject to confirmation by the Sponsor.</a:t>
            </a:r>
          </a:p>
          <a:p>
            <a:pPr marL="0" indent="0">
              <a:buNone/>
            </a:pPr>
            <a:r>
              <a:rPr lang="en-US" sz="2000" dirty="0"/>
              <a:t>4.3.2 </a:t>
            </a:r>
            <a:r>
              <a:rPr lang="en-US" sz="2000" dirty="0" smtClean="0"/>
              <a:t>Voting </a:t>
            </a:r>
            <a:r>
              <a:rPr lang="en-US" sz="2000" dirty="0"/>
              <a:t>at study group meetings</a:t>
            </a:r>
          </a:p>
          <a:p>
            <a:pPr marL="0" indent="0">
              <a:buNone/>
            </a:pPr>
            <a:r>
              <a:rPr lang="en-US" sz="2000" b="0" dirty="0"/>
              <a:t>Any person attending a Study Group meeting may vote on all motions (including recommending </a:t>
            </a:r>
            <a:r>
              <a:rPr lang="en-US" sz="2000" b="0" dirty="0" smtClean="0"/>
              <a:t>approval </a:t>
            </a:r>
            <a:r>
              <a:rPr lang="en-US" sz="2000" b="0" dirty="0"/>
              <a:t>of a PAR). A vote is carried by 75% of those present and voting Approve or </a:t>
            </a:r>
            <a:r>
              <a:rPr lang="en-US" sz="2000" b="0" dirty="0" smtClean="0"/>
              <a:t>Disapprove.</a:t>
            </a:r>
          </a:p>
          <a:p>
            <a:pPr marL="0" indent="0">
              <a:buNone/>
            </a:pPr>
            <a:endParaRPr lang="en-US" sz="2000" b="0" dirty="0"/>
          </a:p>
          <a:p>
            <a:pPr marL="0" indent="0">
              <a:buNone/>
            </a:pPr>
            <a:r>
              <a:rPr lang="en-US" sz="1600" b="0" i="1" dirty="0" smtClean="0"/>
              <a:t>Comment: Clarify WG P&amp;P application to ECSG, WGSG; proposed resolution is to delete the italicized text.</a:t>
            </a:r>
            <a:endParaRPr lang="en-US" b="0" i="1" dirty="0"/>
          </a:p>
        </p:txBody>
      </p:sp>
      <p:sp>
        <p:nvSpPr>
          <p:cNvPr id="4" name="Date Placeholder 3"/>
          <p:cNvSpPr>
            <a:spLocks noGrp="1"/>
          </p:cNvSpPr>
          <p:nvPr>
            <p:ph type="dt" sz="half" idx="10"/>
          </p:nvPr>
        </p:nvSpPr>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extLst>
      <p:ext uri="{BB962C8B-B14F-4D97-AF65-F5344CB8AC3E}">
        <p14:creationId xmlns:p14="http://schemas.microsoft.com/office/powerpoint/2010/main" val="10911976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sz="2800" dirty="0" smtClean="0"/>
              <a:t>LMSC WG P&amp;P Changes</a:t>
            </a:r>
            <a:endParaRPr lang="en-US" sz="2800" dirty="0"/>
          </a:p>
        </p:txBody>
      </p:sp>
      <p:sp>
        <p:nvSpPr>
          <p:cNvPr id="3" name="Content Placeholder 2"/>
          <p:cNvSpPr>
            <a:spLocks noGrp="1"/>
          </p:cNvSpPr>
          <p:nvPr>
            <p:ph idx="1"/>
          </p:nvPr>
        </p:nvSpPr>
        <p:spPr>
          <a:xfrm>
            <a:off x="609600" y="1600200"/>
            <a:ext cx="8458200" cy="4724400"/>
          </a:xfrm>
        </p:spPr>
        <p:txBody>
          <a:bodyPr/>
          <a:lstStyle/>
          <a:p>
            <a:r>
              <a:rPr lang="en-US" dirty="0" smtClean="0"/>
              <a:t>LMSC WG P&amp;P – asking </a:t>
            </a:r>
            <a:r>
              <a:rPr lang="en-US" dirty="0" err="1" smtClean="0"/>
              <a:t>Audcom</a:t>
            </a:r>
            <a:r>
              <a:rPr lang="en-US" dirty="0" smtClean="0"/>
              <a:t> for clarification</a:t>
            </a:r>
          </a:p>
          <a:p>
            <a:pPr lvl="1"/>
            <a:r>
              <a:rPr lang="en-US" dirty="0" smtClean="0"/>
              <a:t>3.4 Fiduciary duty to IEEE</a:t>
            </a:r>
          </a:p>
          <a:p>
            <a:pPr lvl="1"/>
            <a:r>
              <a:rPr lang="en-US" dirty="0" smtClean="0"/>
              <a:t>4.2 Roster information validation</a:t>
            </a:r>
          </a:p>
          <a:p>
            <a:pPr lvl="1"/>
            <a:r>
              <a:rPr lang="en-US" dirty="0" smtClean="0"/>
              <a:t>4.3 Participant definition</a:t>
            </a:r>
          </a:p>
          <a:p>
            <a:pPr lvl="1"/>
            <a:r>
              <a:rPr lang="en-US" dirty="0" smtClean="0"/>
              <a:t>6.0 Electronic meetings</a:t>
            </a:r>
          </a:p>
          <a:p>
            <a:pPr lvl="1"/>
            <a:r>
              <a:rPr lang="en-US" dirty="0" smtClean="0"/>
              <a:t>7.1 Approval of an action (2/3 approval)</a:t>
            </a:r>
          </a:p>
          <a:p>
            <a:pPr lvl="1"/>
            <a:r>
              <a:rPr lang="en-US" dirty="0" smtClean="0"/>
              <a:t>(old 9.7) roll-call votes deleted</a:t>
            </a:r>
          </a:p>
          <a:p>
            <a:pPr lvl="1"/>
            <a:r>
              <a:rPr lang="en-US" dirty="0" smtClean="0"/>
              <a:t>(was 9.6) text deleted, ensure that we still have text regarding duration of WG LBs ballots</a:t>
            </a:r>
          </a:p>
          <a:p>
            <a:pPr marL="0" indent="0">
              <a:buNone/>
            </a:pPr>
            <a:endParaRPr lang="en-US" dirty="0" smtClean="0"/>
          </a:p>
          <a:p>
            <a:pPr marL="0" indent="0">
              <a:buNone/>
            </a:pPr>
            <a:endParaRPr lang="en-US" dirty="0" smtClean="0"/>
          </a:p>
          <a:p>
            <a:pPr lvl="1"/>
            <a:endParaRPr lang="en-US" dirty="0" smtClean="0"/>
          </a:p>
          <a:p>
            <a:pPr lvl="1"/>
            <a:endParaRPr lang="en-US" dirty="0" smtClean="0"/>
          </a:p>
        </p:txBody>
      </p:sp>
      <p:sp>
        <p:nvSpPr>
          <p:cNvPr id="4" name="Date Placeholder 3"/>
          <p:cNvSpPr>
            <a:spLocks noGrp="1"/>
          </p:cNvSpPr>
          <p:nvPr>
            <p:ph type="dt" sz="half" idx="10"/>
          </p:nvPr>
        </p:nvSpPr>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extLst>
      <p:ext uri="{BB962C8B-B14F-4D97-AF65-F5344CB8AC3E}">
        <p14:creationId xmlns:p14="http://schemas.microsoft.com/office/powerpoint/2010/main" val="13781706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 OM Status and changes</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a:t>Document </a:t>
            </a:r>
            <a:r>
              <a:rPr lang="en-US" dirty="0">
                <a:hlinkClick r:id="rId3"/>
              </a:rPr>
              <a:t>11-14-0629-02 </a:t>
            </a:r>
            <a:r>
              <a:rPr lang="en-US" dirty="0"/>
              <a:t>contains the current IEEE 902.11 Operations Manual (approved July 2014)</a:t>
            </a:r>
          </a:p>
          <a:p>
            <a:r>
              <a:rPr lang="en-US" b="0" dirty="0" smtClean="0"/>
              <a:t>Changes </a:t>
            </a:r>
            <a:r>
              <a:rPr lang="en-US" b="0" dirty="0"/>
              <a:t>proposed in </a:t>
            </a:r>
            <a:r>
              <a:rPr lang="en-US" b="0" dirty="0">
                <a:hlinkClick r:id="rId4"/>
              </a:rPr>
              <a:t>https://</a:t>
            </a:r>
            <a:r>
              <a:rPr lang="en-US" b="0" dirty="0" smtClean="0">
                <a:hlinkClick r:id="rId4"/>
              </a:rPr>
              <a:t>mentor.ieee.org/802.11/dcn/14/11-14-0629-04-0000-802-11-operations-manual.docx</a:t>
            </a:r>
            <a:r>
              <a:rPr lang="en-US" b="0" dirty="0" smtClean="0"/>
              <a:t> </a:t>
            </a:r>
            <a:endParaRPr lang="en-US" b="0" dirty="0"/>
          </a:p>
          <a:p>
            <a:pPr lvl="1"/>
            <a:r>
              <a:rPr lang="en-US" dirty="0" smtClean="0"/>
              <a:t>fix </a:t>
            </a:r>
            <a:r>
              <a:rPr lang="en-US" dirty="0"/>
              <a:t>the IEEE standards companion reference </a:t>
            </a:r>
            <a:r>
              <a:rPr lang="en-US" dirty="0" smtClean="0"/>
              <a:t>and</a:t>
            </a:r>
            <a:endParaRPr lang="en-US" dirty="0"/>
          </a:p>
          <a:p>
            <a:pPr lvl="1"/>
            <a:r>
              <a:rPr lang="en-US" dirty="0" smtClean="0"/>
              <a:t>make </a:t>
            </a:r>
            <a:r>
              <a:rPr lang="en-US" dirty="0"/>
              <a:t>former-voter rights consistent, together with </a:t>
            </a:r>
            <a:r>
              <a:rPr lang="en-US" dirty="0" smtClean="0"/>
              <a:t>an</a:t>
            </a:r>
            <a:endParaRPr lang="en-US" dirty="0"/>
          </a:p>
          <a:p>
            <a:pPr lvl="1"/>
            <a:r>
              <a:rPr lang="en-US" dirty="0" smtClean="0"/>
              <a:t>e-mail </a:t>
            </a:r>
            <a:r>
              <a:rPr lang="en-US" dirty="0"/>
              <a:t>address correction</a:t>
            </a:r>
            <a:r>
              <a:rPr lang="en-US" dirty="0" smtClean="0"/>
              <a:t>.</a:t>
            </a:r>
          </a:p>
          <a:p>
            <a:r>
              <a:rPr lang="en-US" b="0" dirty="0" smtClean="0"/>
              <a:t>Consider approval of updated document in 802.11 Friday closing plenary</a:t>
            </a:r>
            <a:endParaRPr lang="en-US" b="0" dirty="0"/>
          </a:p>
        </p:txBody>
      </p:sp>
      <p:sp>
        <p:nvSpPr>
          <p:cNvPr id="4" name="Date Placeholder 3"/>
          <p:cNvSpPr>
            <a:spLocks noGrp="1"/>
          </p:cNvSpPr>
          <p:nvPr>
            <p:ph type="dt" sz="half" idx="10"/>
          </p:nvPr>
        </p:nvSpPr>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extLst>
      <p:ext uri="{BB962C8B-B14F-4D97-AF65-F5344CB8AC3E}">
        <p14:creationId xmlns:p14="http://schemas.microsoft.com/office/powerpoint/2010/main" val="25146362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November 2014</a:t>
            </a:r>
            <a:endParaRPr lang="en-US" altLang="en-US" sz="1800" smtClean="0"/>
          </a:p>
        </p:txBody>
      </p:sp>
      <p:sp>
        <p:nvSpPr>
          <p:cNvPr id="2560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 Stanley Aruba Networks</a:t>
            </a:r>
            <a:endParaRPr lang="en-US" altLang="en-US" sz="1200" b="0" smtClean="0"/>
          </a:p>
        </p:txBody>
      </p:sp>
      <p:sp>
        <p:nvSpPr>
          <p:cNvPr id="25605" name="Rectangle 2"/>
          <p:cNvSpPr>
            <a:spLocks noGrp="1" noChangeArrowheads="1"/>
          </p:cNvSpPr>
          <p:nvPr>
            <p:ph type="title"/>
          </p:nvPr>
        </p:nvSpPr>
        <p:spPr>
          <a:xfrm>
            <a:off x="685800" y="685800"/>
            <a:ext cx="7772400" cy="685800"/>
          </a:xfrm>
        </p:spPr>
        <p:txBody>
          <a:bodyPr/>
          <a:lstStyle/>
          <a:p>
            <a:r>
              <a:rPr lang="en-GB" altLang="en-US" smtClean="0"/>
              <a:t>Email Reflectors</a:t>
            </a:r>
          </a:p>
        </p:txBody>
      </p:sp>
      <p:sp>
        <p:nvSpPr>
          <p:cNvPr id="25606" name="Rectangle 3"/>
          <p:cNvSpPr>
            <a:spLocks noGrp="1" noChangeArrowheads="1"/>
          </p:cNvSpPr>
          <p:nvPr>
            <p:ph type="body" idx="1"/>
          </p:nvPr>
        </p:nvSpPr>
        <p:spPr>
          <a:xfrm>
            <a:off x="609600" y="1371600"/>
            <a:ext cx="8153400" cy="5105400"/>
          </a:xfrm>
        </p:spPr>
        <p:txBody>
          <a:bodyPr/>
          <a:lstStyle/>
          <a:p>
            <a:r>
              <a:rPr lang="en-GB" altLang="en-US" dirty="0" smtClean="0"/>
              <a:t>There is an email reflector for the working group,  plus one for each task group.</a:t>
            </a:r>
          </a:p>
          <a:p>
            <a:r>
              <a:rPr lang="en-GB" altLang="en-US" dirty="0" smtClean="0"/>
              <a:t>Write access to the reflectors allowed for those who are members with status: aspirant, nearly-voter, potential-voter, voter.</a:t>
            </a:r>
          </a:p>
          <a:p>
            <a:r>
              <a:rPr lang="en-GB" altLang="en-US" dirty="0" smtClean="0"/>
              <a:t>To make a request, visit the reflector request page:</a:t>
            </a:r>
            <a:br>
              <a:rPr lang="en-GB" altLang="en-US" dirty="0" smtClean="0"/>
            </a:br>
            <a:r>
              <a:rPr lang="en-GB" altLang="en-US" dirty="0" smtClean="0"/>
              <a:t>	</a:t>
            </a:r>
            <a:r>
              <a:rPr lang="en-GB" altLang="en-US" dirty="0" smtClean="0">
                <a:hlinkClick r:id="rId3"/>
              </a:rPr>
              <a:t>http://www.ieee802.org/11/Reflector.html</a:t>
            </a:r>
            <a:endParaRPr lang="en-GB" altLang="en-US" dirty="0" smtClean="0"/>
          </a:p>
          <a:p>
            <a:pPr lvl="1"/>
            <a:r>
              <a:rPr lang="en-GB" altLang="en-US" b="1" dirty="0" smtClean="0"/>
              <a:t>Gathers information and sends an email to Vice Chair</a:t>
            </a:r>
          </a:p>
          <a:p>
            <a:r>
              <a:rPr lang="en-GB" altLang="en-US" dirty="0" smtClean="0"/>
              <a:t>If you change your email address – </a:t>
            </a:r>
            <a:r>
              <a:rPr lang="en-GB" altLang="en-US" u="sng" dirty="0" smtClean="0"/>
              <a:t>please let me know</a:t>
            </a:r>
            <a:r>
              <a:rPr lang="en-GB" altLang="en-US" dirty="0" smtClean="0"/>
              <a:t>.  I will perform a global change to the list servers.</a:t>
            </a:r>
          </a:p>
          <a:p>
            <a:r>
              <a:rPr lang="en-GB" altLang="en-US" dirty="0" smtClean="0"/>
              <a:t>Public read access to all reflectors is available via the 802.11 home page </a:t>
            </a:r>
            <a:r>
              <a:rPr lang="en-GB" altLang="en-US" dirty="0" smtClean="0">
                <a:hlinkClick r:id="rId4"/>
              </a:rPr>
              <a:t>http://www.ieee802.org/11</a:t>
            </a:r>
            <a:r>
              <a:rPr lang="en-GB" altLang="en-US" dirty="0" smtClean="0"/>
              <a:t> on the “</a:t>
            </a:r>
            <a:r>
              <a:rPr lang="en-GB" altLang="en-US" i="1" dirty="0" smtClean="0"/>
              <a:t>WG Email</a:t>
            </a:r>
            <a:r>
              <a:rPr lang="en-GB" altLang="en-US" dirty="0" smtClean="0"/>
              <a:t>” menu.</a:t>
            </a:r>
          </a:p>
        </p:txBody>
      </p:sp>
    </p:spTree>
    <p:extLst>
      <p:ext uri="{BB962C8B-B14F-4D97-AF65-F5344CB8AC3E}">
        <p14:creationId xmlns:p14="http://schemas.microsoft.com/office/powerpoint/2010/main" val="11039394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802-ALL EMAIL List Server</a:t>
            </a:r>
          </a:p>
        </p:txBody>
      </p:sp>
      <p:sp>
        <p:nvSpPr>
          <p:cNvPr id="3" name="Content Placeholder 2"/>
          <p:cNvSpPr>
            <a:spLocks noGrp="1"/>
          </p:cNvSpPr>
          <p:nvPr>
            <p:ph idx="1"/>
          </p:nvPr>
        </p:nvSpPr>
        <p:spPr>
          <a:xfrm>
            <a:off x="685800" y="1981200"/>
            <a:ext cx="7772400" cy="4343400"/>
          </a:xfrm>
        </p:spPr>
        <p:txBody>
          <a:bodyPr/>
          <a:lstStyle/>
          <a:p>
            <a:pPr>
              <a:buNone/>
            </a:pPr>
            <a:r>
              <a:rPr lang="en-US" dirty="0" smtClean="0"/>
              <a:t>IEEE 802-ALL EMAIL List Server</a:t>
            </a:r>
          </a:p>
          <a:p>
            <a:r>
              <a:rPr lang="en-US" b="0" dirty="0" smtClean="0"/>
              <a:t>IEEE 802 only provides e-mailed session announcements. To join this list and stay informed about upcoming plenary sessions, send email to </a:t>
            </a:r>
            <a:r>
              <a:rPr lang="en-US" b="0" u="sng" dirty="0" smtClean="0">
                <a:hlinkClick r:id="rId3"/>
              </a:rPr>
              <a:t>listserv@listserv.ieee.org</a:t>
            </a:r>
            <a:r>
              <a:rPr lang="en-US" b="0" dirty="0" smtClean="0"/>
              <a:t> with no subject and with the following 2 lines appearing first in the body of the message: </a:t>
            </a:r>
          </a:p>
          <a:p>
            <a:pPr lvl="2">
              <a:buNone/>
            </a:pPr>
            <a:r>
              <a:rPr lang="en-US" b="0" dirty="0" smtClean="0"/>
              <a:t/>
            </a:r>
            <a:br>
              <a:rPr lang="en-US" b="0" dirty="0" smtClean="0"/>
            </a:br>
            <a:r>
              <a:rPr lang="en-US" sz="2400" b="1" dirty="0" smtClean="0"/>
              <a:t>subscribe  stds-802-all</a:t>
            </a:r>
          </a:p>
          <a:p>
            <a:pPr lvl="2">
              <a:buNone/>
            </a:pPr>
            <a:r>
              <a:rPr lang="en-US" sz="2400" b="1" dirty="0" smtClean="0"/>
              <a:t>	end</a:t>
            </a:r>
            <a:endParaRPr lang="en-US" sz="2400" b="1" dirty="0"/>
          </a:p>
        </p:txBody>
      </p:sp>
      <p:sp>
        <p:nvSpPr>
          <p:cNvPr id="4" name="Date Placeholder 3"/>
          <p:cNvSpPr>
            <a:spLocks noGrp="1"/>
          </p:cNvSpPr>
          <p:nvPr>
            <p:ph type="dt" sz="half" idx="10"/>
          </p:nvPr>
        </p:nvSpPr>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for Posting Documents</a:t>
            </a:r>
            <a:endParaRPr lang="en-US" dirty="0"/>
          </a:p>
        </p:txBody>
      </p:sp>
      <p:sp>
        <p:nvSpPr>
          <p:cNvPr id="3" name="Content Placeholder 2"/>
          <p:cNvSpPr>
            <a:spLocks noGrp="1"/>
          </p:cNvSpPr>
          <p:nvPr>
            <p:ph idx="1"/>
          </p:nvPr>
        </p:nvSpPr>
        <p:spPr/>
        <p:txBody>
          <a:bodyPr/>
          <a:lstStyle/>
          <a:p>
            <a:r>
              <a:rPr lang="en-US" dirty="0" smtClean="0"/>
              <a:t>From the 802.11 OM – </a:t>
            </a:r>
          </a:p>
          <a:p>
            <a:pPr lvl="1"/>
            <a:r>
              <a:rPr lang="en-US" sz="2800" dirty="0" smtClean="0"/>
              <a:t>All submissions presented to and all minutes shall be posted to the 802.11 document server.</a:t>
            </a:r>
          </a:p>
          <a:p>
            <a:pPr lvl="1"/>
            <a:r>
              <a:rPr lang="en-US" sz="2800" dirty="0" smtClean="0"/>
              <a:t>Please check to ensure all documents are posted</a:t>
            </a:r>
          </a:p>
          <a:p>
            <a:pPr lvl="2"/>
            <a:r>
              <a:rPr lang="en-US" sz="2600" dirty="0" smtClean="0"/>
              <a:t>If you have a “pending” document that is in error, let Adrian or Jon or Dorothy know.</a:t>
            </a:r>
          </a:p>
          <a:p>
            <a:pPr lvl="1"/>
            <a:r>
              <a:rPr lang="en-US" sz="2800" dirty="0" smtClean="0"/>
              <a:t>Secretaries should put “Minutes” in the lower left corner for “minutes” of meetings.</a:t>
            </a:r>
          </a:p>
        </p:txBody>
      </p:sp>
      <p:sp>
        <p:nvSpPr>
          <p:cNvPr id="4" name="Date Placeholder 3"/>
          <p:cNvSpPr>
            <a:spLocks noGrp="1"/>
          </p:cNvSpPr>
          <p:nvPr>
            <p:ph type="dt" sz="half" idx="10"/>
          </p:nvPr>
        </p:nvSpPr>
        <p:spPr/>
        <p:txBody>
          <a:bodyPr/>
          <a:lstStyle/>
          <a:p>
            <a:pPr>
              <a:defRPr/>
            </a:pPr>
            <a:r>
              <a:rPr lang="en-US" smtClean="0"/>
              <a:t>November 2014</a:t>
            </a:r>
            <a:endParaRPr lang="en-US"/>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Wednesday – </a:t>
            </a:r>
            <a:br>
              <a:rPr lang="en-US" sz="3200" dirty="0" smtClean="0"/>
            </a:br>
            <a:r>
              <a:rPr lang="en-US" sz="3200" dirty="0" smtClean="0"/>
              <a:t>802.11 Mid-Week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November 2014</a:t>
            </a:r>
            <a:endParaRPr lang="en-US"/>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November 2014</a:t>
            </a:r>
            <a:endParaRPr lang="en-US"/>
          </a:p>
        </p:txBody>
      </p:sp>
      <p:sp>
        <p:nvSpPr>
          <p:cNvPr id="3075" name="Footer Placeholder 4"/>
          <p:cNvSpPr>
            <a:spLocks noGrp="1"/>
          </p:cNvSpPr>
          <p:nvPr>
            <p:ph type="ftr" sz="quarter" idx="11"/>
          </p:nvPr>
        </p:nvSpPr>
        <p:spPr>
          <a:noFill/>
        </p:spPr>
        <p:txBody>
          <a:bodyPr/>
          <a:lstStyle/>
          <a:p>
            <a:r>
              <a:rPr lang="en-US" smtClean="0"/>
              <a:t>D. Stanley Aruba Networks</a:t>
            </a:r>
            <a:endParaRPr lang="en-US"/>
          </a:p>
        </p:txBody>
      </p:sp>
      <p:sp>
        <p:nvSpPr>
          <p:cNvPr id="3077" name="Rectangle 2"/>
          <p:cNvSpPr>
            <a:spLocks noGrp="1" noChangeArrowheads="1"/>
          </p:cNvSpPr>
          <p:nvPr>
            <p:ph type="title"/>
          </p:nvPr>
        </p:nvSpPr>
        <p:spPr>
          <a:xfrm>
            <a:off x="685800" y="685800"/>
            <a:ext cx="7772400" cy="533400"/>
          </a:xfrm>
          <a:noFill/>
        </p:spPr>
        <p:txBody>
          <a:bodyPr/>
          <a:lstStyle/>
          <a:p>
            <a:r>
              <a:rPr lang="en-US" dirty="0" smtClean="0"/>
              <a:t>Abstract</a:t>
            </a:r>
          </a:p>
        </p:txBody>
      </p:sp>
      <p:sp>
        <p:nvSpPr>
          <p:cNvPr id="3078" name="Rectangle 3"/>
          <p:cNvSpPr>
            <a:spLocks noGrp="1" noChangeArrowheads="1"/>
          </p:cNvSpPr>
          <p:nvPr>
            <p:ph type="body" idx="1"/>
          </p:nvPr>
        </p:nvSpPr>
        <p:spPr>
          <a:xfrm>
            <a:off x="685800" y="1295400"/>
            <a:ext cx="7924800" cy="5029200"/>
          </a:xfrm>
          <a:noFill/>
        </p:spPr>
        <p:txBody>
          <a:bodyPr/>
          <a:lstStyle/>
          <a:p>
            <a:pPr>
              <a:buFontTx/>
              <a:buNone/>
            </a:pPr>
            <a:r>
              <a:rPr lang="en-US" dirty="0" smtClean="0"/>
              <a:t>This slide contains requested reports and status from the 802.11 2</a:t>
            </a:r>
            <a:r>
              <a:rPr lang="en-US" baseline="30000" dirty="0" smtClean="0"/>
              <a:t>nd</a:t>
            </a:r>
            <a:r>
              <a:rPr lang="en-US" dirty="0" smtClean="0"/>
              <a:t>  Vice-Chair:</a:t>
            </a:r>
          </a:p>
          <a:p>
            <a:pPr lvl="1">
              <a:buFontTx/>
              <a:buNone/>
            </a:pPr>
            <a:r>
              <a:rPr lang="en-US" dirty="0" smtClean="0"/>
              <a:t>	Current Patent Slides </a:t>
            </a:r>
          </a:p>
          <a:p>
            <a:pPr lvl="1">
              <a:buFontTx/>
              <a:buNone/>
            </a:pPr>
            <a:r>
              <a:rPr lang="en-US" dirty="0" smtClean="0"/>
              <a:t>	Current Policies and Procedures and Operations Manual for IEEE-SA, IEEE 802, and IEEE 802.11</a:t>
            </a:r>
          </a:p>
          <a:p>
            <a:pPr lvl="1">
              <a:buFontTx/>
              <a:buNone/>
            </a:pPr>
            <a:r>
              <a:rPr lang="en-US" dirty="0" smtClean="0"/>
              <a:t>	Reminder on Posting Documents</a:t>
            </a:r>
          </a:p>
          <a:p>
            <a:pPr lvl="1">
              <a:buFontTx/>
              <a:buNone/>
            </a:pPr>
            <a:r>
              <a:rPr lang="en-US" dirty="0" smtClean="0"/>
              <a:t>	Joining the 802.11 email reflectors</a:t>
            </a:r>
          </a:p>
          <a:p>
            <a:pPr lvl="1">
              <a:buNone/>
            </a:pPr>
            <a:r>
              <a:rPr lang="en-US" dirty="0"/>
              <a:t>	Joining 802 All List Server</a:t>
            </a:r>
          </a:p>
          <a:p>
            <a:pPr lvl="1">
              <a:buFontTx/>
              <a:buNone/>
            </a:pPr>
            <a:r>
              <a:rPr lang="en-US" dirty="0"/>
              <a:t>	</a:t>
            </a:r>
            <a:r>
              <a:rPr lang="en-US" dirty="0" smtClean="0"/>
              <a:t>Known proposed changes to 802 P&amp;P, 802 OM, 802WG P&amp;P, Chair’s Guidelines</a:t>
            </a:r>
          </a:p>
          <a:p>
            <a:pPr lvl="1">
              <a:buNone/>
            </a:pPr>
            <a:r>
              <a:rPr lang="en-US" dirty="0"/>
              <a:t>	Proposed revisions to 802.11 </a:t>
            </a:r>
            <a:r>
              <a:rPr lang="en-US" dirty="0" smtClean="0"/>
              <a:t>OM </a:t>
            </a:r>
          </a:p>
          <a:p>
            <a:pPr lvl="1">
              <a:buNone/>
            </a:pPr>
            <a:r>
              <a:rPr lang="en-US" dirty="0"/>
              <a:t>	</a:t>
            </a:r>
            <a:endParaRPr lang="en-US" dirty="0" smtClean="0"/>
          </a:p>
          <a:p>
            <a:pPr lvl="1">
              <a:buFontTx/>
              <a:buNone/>
            </a:pPr>
            <a:endParaRPr lang="en-US" dirty="0" smtClean="0"/>
          </a:p>
          <a:p>
            <a:pPr>
              <a:buFontTx/>
              <a:buNone/>
            </a:pPr>
            <a:r>
              <a:rPr lang="en-US" dirty="0" smtClean="0"/>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 OM Status and changes</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a:t>Document </a:t>
            </a:r>
            <a:r>
              <a:rPr lang="en-US" dirty="0">
                <a:hlinkClick r:id="rId3"/>
              </a:rPr>
              <a:t>11-14-0629-02 </a:t>
            </a:r>
            <a:r>
              <a:rPr lang="en-US" dirty="0"/>
              <a:t>contains the current IEEE 902.11 Operations Manual (approved July 2014)</a:t>
            </a:r>
          </a:p>
          <a:p>
            <a:r>
              <a:rPr lang="en-US" b="0" dirty="0" smtClean="0"/>
              <a:t>Changes </a:t>
            </a:r>
            <a:r>
              <a:rPr lang="en-US" b="0" dirty="0"/>
              <a:t>proposed in </a:t>
            </a:r>
            <a:r>
              <a:rPr lang="en-US" b="0" dirty="0">
                <a:hlinkClick r:id="rId4"/>
              </a:rPr>
              <a:t>https://</a:t>
            </a:r>
            <a:r>
              <a:rPr lang="en-US" b="0" dirty="0" smtClean="0">
                <a:hlinkClick r:id="rId4"/>
              </a:rPr>
              <a:t>mentor.ieee.org/802.11/dcn/14/11-14-0629-04-0000-802-11-operations-manual.docx</a:t>
            </a:r>
            <a:r>
              <a:rPr lang="en-US" b="0" dirty="0" smtClean="0"/>
              <a:t> </a:t>
            </a:r>
            <a:endParaRPr lang="en-US" b="0" dirty="0"/>
          </a:p>
          <a:p>
            <a:pPr lvl="1"/>
            <a:r>
              <a:rPr lang="en-US" dirty="0" smtClean="0"/>
              <a:t>fix </a:t>
            </a:r>
            <a:r>
              <a:rPr lang="en-US" dirty="0"/>
              <a:t>the IEEE standards companion reference </a:t>
            </a:r>
            <a:r>
              <a:rPr lang="en-US" dirty="0" smtClean="0"/>
              <a:t>and</a:t>
            </a:r>
            <a:endParaRPr lang="en-US" dirty="0"/>
          </a:p>
          <a:p>
            <a:pPr lvl="1"/>
            <a:r>
              <a:rPr lang="en-US" dirty="0" smtClean="0"/>
              <a:t>make </a:t>
            </a:r>
            <a:r>
              <a:rPr lang="en-US" dirty="0"/>
              <a:t>former-voter rights consistent, together with </a:t>
            </a:r>
            <a:r>
              <a:rPr lang="en-US" dirty="0" smtClean="0"/>
              <a:t>an</a:t>
            </a:r>
            <a:endParaRPr lang="en-US" dirty="0"/>
          </a:p>
          <a:p>
            <a:pPr lvl="1"/>
            <a:r>
              <a:rPr lang="en-US" dirty="0" smtClean="0"/>
              <a:t>e-mail </a:t>
            </a:r>
            <a:r>
              <a:rPr lang="en-US" dirty="0"/>
              <a:t>address correction</a:t>
            </a:r>
            <a:r>
              <a:rPr lang="en-US" dirty="0" smtClean="0"/>
              <a:t>.</a:t>
            </a:r>
          </a:p>
          <a:p>
            <a:r>
              <a:rPr lang="en-US" b="0" dirty="0" smtClean="0"/>
              <a:t>Consider approval of updated document in 802.11 Friday closing plenary</a:t>
            </a:r>
            <a:endParaRPr lang="en-US" b="0" dirty="0"/>
          </a:p>
        </p:txBody>
      </p:sp>
      <p:sp>
        <p:nvSpPr>
          <p:cNvPr id="4" name="Date Placeholder 3"/>
          <p:cNvSpPr>
            <a:spLocks noGrp="1"/>
          </p:cNvSpPr>
          <p:nvPr>
            <p:ph type="dt" sz="half" idx="10"/>
          </p:nvPr>
        </p:nvSpPr>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extLst>
      <p:ext uri="{BB962C8B-B14F-4D97-AF65-F5344CB8AC3E}">
        <p14:creationId xmlns:p14="http://schemas.microsoft.com/office/powerpoint/2010/main" val="13497408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Friday – </a:t>
            </a:r>
            <a:br>
              <a:rPr lang="en-US" sz="3200" dirty="0" smtClean="0"/>
            </a:br>
            <a:r>
              <a:rPr lang="en-US" sz="3200" dirty="0" smtClean="0"/>
              <a:t>802.11 Closing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November 2014</a:t>
            </a:r>
            <a:endParaRPr lang="en-US"/>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 OM Changes</a:t>
            </a:r>
            <a:endParaRPr lang="en-US" dirty="0"/>
          </a:p>
        </p:txBody>
      </p:sp>
      <p:sp>
        <p:nvSpPr>
          <p:cNvPr id="3" name="Content Placeholder 2"/>
          <p:cNvSpPr>
            <a:spLocks noGrp="1"/>
          </p:cNvSpPr>
          <p:nvPr>
            <p:ph idx="1"/>
          </p:nvPr>
        </p:nvSpPr>
        <p:spPr>
          <a:xfrm>
            <a:off x="304800" y="1600200"/>
            <a:ext cx="8382000" cy="4724400"/>
          </a:xfrm>
        </p:spPr>
        <p:txBody>
          <a:bodyPr/>
          <a:lstStyle/>
          <a:p>
            <a:endParaRPr lang="en-US" dirty="0" smtClean="0"/>
          </a:p>
          <a:p>
            <a:r>
              <a:rPr lang="en-US" dirty="0" smtClean="0"/>
              <a:t>One additional proposed change received on </a:t>
            </a:r>
            <a:r>
              <a:rPr lang="en-US" dirty="0" smtClean="0"/>
              <a:t>the OM: </a:t>
            </a:r>
            <a:r>
              <a:rPr lang="en-US" dirty="0" smtClean="0">
                <a:hlinkClick r:id="rId3"/>
              </a:rPr>
              <a:t>https</a:t>
            </a:r>
            <a:r>
              <a:rPr lang="en-US" dirty="0">
                <a:hlinkClick r:id="rId3"/>
              </a:rPr>
              <a:t>://</a:t>
            </a:r>
            <a:r>
              <a:rPr lang="en-US" dirty="0" smtClean="0">
                <a:hlinkClick r:id="rId3"/>
              </a:rPr>
              <a:t>mentor.ieee.org/802.11/dcn/14/11-14-0629-05-0000-802-11-operations-manual.docx</a:t>
            </a:r>
            <a:r>
              <a:rPr lang="en-US" dirty="0" smtClean="0"/>
              <a:t> </a:t>
            </a:r>
          </a:p>
          <a:p>
            <a:pPr lvl="1"/>
            <a:r>
              <a:rPr lang="en-US" dirty="0"/>
              <a:t>Corrected Adrian’s </a:t>
            </a:r>
            <a:r>
              <a:rPr lang="en-US" dirty="0" smtClean="0"/>
              <a:t>email </a:t>
            </a:r>
          </a:p>
          <a:p>
            <a:pPr lvl="1"/>
            <a:r>
              <a:rPr lang="en-US" dirty="0" smtClean="0"/>
              <a:t>Removed </a:t>
            </a:r>
            <a:r>
              <a:rPr lang="en-US" dirty="0"/>
              <a:t>IEEE standards companion </a:t>
            </a:r>
            <a:r>
              <a:rPr lang="en-US" dirty="0" smtClean="0"/>
              <a:t>reference, replaced with IEEE Standards development process link [other1] </a:t>
            </a:r>
          </a:p>
          <a:p>
            <a:pPr lvl="1"/>
            <a:r>
              <a:rPr lang="en-US" dirty="0"/>
              <a:t>C</a:t>
            </a:r>
            <a:r>
              <a:rPr lang="en-US" dirty="0" smtClean="0"/>
              <a:t>hanged </a:t>
            </a:r>
            <a:r>
              <a:rPr lang="en-US" dirty="0"/>
              <a:t>section 7.1.5 email list reference to refer to WG rather than TG email </a:t>
            </a:r>
            <a:r>
              <a:rPr lang="en-US" dirty="0" smtClean="0"/>
              <a:t>lists</a:t>
            </a:r>
          </a:p>
          <a:p>
            <a:pPr lvl="1"/>
            <a:r>
              <a:rPr lang="en-US" dirty="0" smtClean="0"/>
              <a:t>Addition </a:t>
            </a:r>
            <a:r>
              <a:rPr lang="en-US" dirty="0"/>
              <a:t>to 7.1.5 for mentor document posting, to be consistent with 8.3 </a:t>
            </a:r>
            <a:r>
              <a:rPr lang="en-US" dirty="0" smtClean="0"/>
              <a:t>text</a:t>
            </a:r>
          </a:p>
          <a:p>
            <a:endParaRPr lang="en-US" dirty="0" smtClean="0"/>
          </a:p>
          <a:p>
            <a:r>
              <a:rPr lang="en-US" dirty="0" smtClean="0"/>
              <a:t>Consider a motion to approve the changes</a:t>
            </a:r>
            <a:endParaRPr lang="en-US" dirty="0" smtClean="0"/>
          </a:p>
        </p:txBody>
      </p:sp>
      <p:sp>
        <p:nvSpPr>
          <p:cNvPr id="4" name="Date Placeholder 3"/>
          <p:cNvSpPr>
            <a:spLocks noGrp="1"/>
          </p:cNvSpPr>
          <p:nvPr>
            <p:ph type="dt" sz="half" idx="10"/>
          </p:nvPr>
        </p:nvSpPr>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extLst>
      <p:ext uri="{BB962C8B-B14F-4D97-AF65-F5344CB8AC3E}">
        <p14:creationId xmlns:p14="http://schemas.microsoft.com/office/powerpoint/2010/main" val="41714686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802.11 Operations Manual (OM) changes</a:t>
            </a:r>
            <a:endParaRPr lang="en-GB" dirty="0"/>
          </a:p>
        </p:txBody>
      </p:sp>
      <p:sp>
        <p:nvSpPr>
          <p:cNvPr id="3" name="Content Placeholder 2"/>
          <p:cNvSpPr>
            <a:spLocks noGrp="1"/>
          </p:cNvSpPr>
          <p:nvPr>
            <p:ph idx="1"/>
          </p:nvPr>
        </p:nvSpPr>
        <p:spPr/>
        <p:txBody>
          <a:bodyPr/>
          <a:lstStyle/>
          <a:p>
            <a:r>
              <a:rPr lang="en-GB" dirty="0" smtClean="0"/>
              <a:t>Move: Accept </a:t>
            </a:r>
            <a:r>
              <a:rPr lang="en-GB" dirty="0" smtClean="0"/>
              <a:t>document </a:t>
            </a:r>
            <a:r>
              <a:rPr lang="en-GB" dirty="0" smtClean="0"/>
              <a:t>11-14/0629r5 </a:t>
            </a:r>
            <a:r>
              <a:rPr lang="en-GB" dirty="0" smtClean="0"/>
              <a:t>as the 802.11 operations manual.</a:t>
            </a:r>
          </a:p>
          <a:p>
            <a:r>
              <a:rPr lang="en-GB" dirty="0" smtClean="0"/>
              <a:t>Moved: Dorothy </a:t>
            </a:r>
            <a:r>
              <a:rPr lang="en-GB" dirty="0" smtClean="0"/>
              <a:t>Stanley</a:t>
            </a:r>
            <a:endParaRPr lang="en-GB" dirty="0" smtClean="0"/>
          </a:p>
          <a:p>
            <a:r>
              <a:rPr lang="en-GB" dirty="0" smtClean="0"/>
              <a:t>Seconded: </a:t>
            </a:r>
          </a:p>
          <a:p>
            <a:r>
              <a:rPr lang="en-GB" dirty="0" smtClean="0"/>
              <a:t>Result: </a:t>
            </a:r>
          </a:p>
          <a:p>
            <a:endParaRPr lang="en-GB" dirty="0"/>
          </a:p>
          <a:p>
            <a:r>
              <a:rPr lang="en-GB" dirty="0" smtClean="0"/>
              <a:t>(Revision </a:t>
            </a:r>
            <a:r>
              <a:rPr lang="en-GB" dirty="0"/>
              <a:t>6</a:t>
            </a:r>
            <a:r>
              <a:rPr lang="en-GB" dirty="0" smtClean="0"/>
              <a:t> </a:t>
            </a:r>
            <a:r>
              <a:rPr lang="en-GB" dirty="0" smtClean="0"/>
              <a:t>will also be uploaded containing tracked changes accepted).</a:t>
            </a:r>
            <a:endParaRPr lang="en-GB" dirty="0"/>
          </a:p>
        </p:txBody>
      </p:sp>
      <p:sp>
        <p:nvSpPr>
          <p:cNvPr id="4" name="Date Placeholder 3"/>
          <p:cNvSpPr>
            <a:spLocks noGrp="1"/>
          </p:cNvSpPr>
          <p:nvPr>
            <p:ph type="dt" sz="half" idx="10"/>
          </p:nvPr>
        </p:nvSpPr>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extLst>
      <p:ext uri="{BB962C8B-B14F-4D97-AF65-F5344CB8AC3E}">
        <p14:creationId xmlns:p14="http://schemas.microsoft.com/office/powerpoint/2010/main" val="24884699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Monday– </a:t>
            </a:r>
            <a:br>
              <a:rPr lang="en-US" sz="3200" dirty="0" smtClean="0"/>
            </a:br>
            <a:r>
              <a:rPr lang="en-US" sz="3200" dirty="0" smtClean="0"/>
              <a:t>802.11 Opening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Second Vice Chair Report</a:t>
            </a:r>
            <a:endParaRPr lang="en-US" dirty="0"/>
          </a:p>
        </p:txBody>
      </p:sp>
      <p:sp>
        <p:nvSpPr>
          <p:cNvPr id="4" name="Date Placeholder 3"/>
          <p:cNvSpPr>
            <a:spLocks noGrp="1"/>
          </p:cNvSpPr>
          <p:nvPr>
            <p:ph type="dt" sz="half" idx="10"/>
          </p:nvPr>
        </p:nvSpPr>
        <p:spPr>
          <a:xfrm>
            <a:off x="696913" y="332601"/>
            <a:ext cx="1741487" cy="276999"/>
          </a:xfrm>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a:noFill/>
        </p:spPr>
        <p:txBody>
          <a:bodyPr/>
          <a:lstStyle/>
          <a:p>
            <a:r>
              <a:rPr lang="en-US" smtClean="0"/>
              <a:t>November 2014</a:t>
            </a:r>
            <a:endParaRPr lang="en-US"/>
          </a:p>
        </p:txBody>
      </p:sp>
      <p:sp>
        <p:nvSpPr>
          <p:cNvPr id="4099" name="Footer Placeholder 2"/>
          <p:cNvSpPr>
            <a:spLocks noGrp="1"/>
          </p:cNvSpPr>
          <p:nvPr>
            <p:ph type="ftr" sz="quarter" idx="11"/>
          </p:nvPr>
        </p:nvSpPr>
        <p:spPr>
          <a:noFill/>
        </p:spPr>
        <p:txBody>
          <a:bodyPr/>
          <a:lstStyle/>
          <a:p>
            <a:r>
              <a:rPr lang="en-US" smtClean="0"/>
              <a:t>D. Stanley Aruba Networks</a:t>
            </a:r>
            <a:endParaRPr lang="en-US"/>
          </a:p>
        </p:txBody>
      </p:sp>
      <p:sp>
        <p:nvSpPr>
          <p:cNvPr id="4101" name="Rectangle 1026"/>
          <p:cNvSpPr>
            <a:spLocks noGrp="1" noChangeArrowheads="1"/>
          </p:cNvSpPr>
          <p:nvPr>
            <p:ph type="title" idx="4294967295"/>
          </p:nvPr>
        </p:nvSpPr>
        <p:spPr>
          <a:xfrm>
            <a:off x="304800" y="609600"/>
            <a:ext cx="8839200" cy="381000"/>
          </a:xfrm>
        </p:spPr>
        <p:txBody>
          <a:bodyPr lIns="91440" tIns="45720" rIns="91440" bIns="45720"/>
          <a:lstStyle/>
          <a:p>
            <a:r>
              <a:rPr lang="en-US" sz="2800" u="sng" smtClean="0"/>
              <a:t>Participants, Patents, and Duty to Inform</a:t>
            </a:r>
            <a:endParaRPr lang="en-US" sz="2800" smtClean="0"/>
          </a:p>
        </p:txBody>
      </p:sp>
      <p:sp>
        <p:nvSpPr>
          <p:cNvPr id="4102" name="Rectangle 1027"/>
          <p:cNvSpPr>
            <a:spLocks noGrp="1" noChangeArrowheads="1"/>
          </p:cNvSpPr>
          <p:nvPr>
            <p:ph type="body" idx="4294967295"/>
          </p:nvPr>
        </p:nvSpPr>
        <p:spPr>
          <a:xfrm>
            <a:off x="0" y="1066800"/>
            <a:ext cx="9144000" cy="5334000"/>
          </a:xfrm>
        </p:spPr>
        <p:txBody>
          <a:bodyPr lIns="91440" tIns="45720" rIns="91440" bIns="45720"/>
          <a:lstStyle/>
          <a:p>
            <a:pPr algn="ctr">
              <a:buFontTx/>
              <a:buNone/>
            </a:pPr>
            <a:r>
              <a:rPr lang="en-US" sz="1800" b="0" smtClean="0"/>
              <a:t>All participants in this meeting have certain obligations under the IEEE-SA Patent Policy.</a:t>
            </a:r>
            <a:r>
              <a:rPr lang="en-US" sz="1400" b="0" smtClean="0"/>
              <a:t> </a:t>
            </a:r>
          </a:p>
          <a:p>
            <a:pPr lvl="1"/>
            <a:r>
              <a:rPr lang="en-US" sz="1800" b="1" smtClean="0">
                <a:solidFill>
                  <a:srgbClr val="003399"/>
                </a:solidFill>
              </a:rPr>
              <a:t>Participants </a:t>
            </a:r>
          </a:p>
          <a:p>
            <a:pPr lvl="2">
              <a:buFontTx/>
              <a:buNone/>
            </a:pPr>
            <a:r>
              <a:rPr lang="en-US" sz="1600" b="1" smtClean="0">
                <a:solidFill>
                  <a:srgbClr val="003399"/>
                </a:solidFill>
              </a:rPr>
              <a:t>[Note: </a:t>
            </a:r>
            <a:r>
              <a:rPr lang="en-GB" sz="1600" b="1" smtClean="0">
                <a:solidFill>
                  <a:srgbClr val="003399"/>
                </a:solidFill>
              </a:rPr>
              <a:t>Quoted text excerpted from IEEE-SA Standards Board Bylaws subclause 6.2</a:t>
            </a:r>
            <a:r>
              <a:rPr lang="en-US" sz="1600" b="1" smtClean="0">
                <a:solidFill>
                  <a:srgbClr val="003399"/>
                </a:solidFill>
              </a:rPr>
              <a:t>]:</a:t>
            </a:r>
          </a:p>
          <a:p>
            <a:pPr lvl="2"/>
            <a:r>
              <a:rPr lang="en-US" sz="1600" b="1" smtClean="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sz="1600" smtClean="0"/>
          </a:p>
          <a:p>
            <a:pPr lvl="3"/>
            <a:r>
              <a:rPr lang="en-US" sz="1400" b="1" smtClean="0">
                <a:solidFill>
                  <a:srgbClr val="003399"/>
                </a:solidFill>
              </a:rPr>
              <a:t>“Personal awareness” means that the participant “is personally aware that the holder may have a potential Essential Patent Claim,” even if the participant is not personally aware of the specific patents or patent claims</a:t>
            </a:r>
          </a:p>
          <a:p>
            <a:pPr lvl="2"/>
            <a:r>
              <a:rPr lang="en-US" sz="1600" b="1" smtClean="0">
                <a:solidFill>
                  <a:srgbClr val="003399"/>
                </a:solidFill>
              </a:rPr>
              <a:t>“Should inform the IEEE (or cause the IEEE to be informed)” of the identity of “any other holders of such potential Essential Patent Claims” (that is, third parties that are not affiliated with the participant, with the participant’s employer, or with anyone else that the participant is from or otherwise represents)</a:t>
            </a:r>
          </a:p>
          <a:p>
            <a:pPr lvl="1"/>
            <a:r>
              <a:rPr lang="en-US" sz="1800" b="1" smtClean="0">
                <a:solidFill>
                  <a:srgbClr val="003399"/>
                </a:solidFill>
              </a:rPr>
              <a:t>The above does not apply if the patent claim is already the subject of an Accepted Letter of Assurance that applies to the proposed standard(s) under consideration by this group</a:t>
            </a:r>
          </a:p>
          <a:p>
            <a:pPr lvl="1"/>
            <a:r>
              <a:rPr lang="en-US" sz="1600" b="1" smtClean="0">
                <a:solidFill>
                  <a:srgbClr val="003399"/>
                </a:solidFill>
              </a:rPr>
              <a:t>Early identification of holders of potential Essential Patent Claims is strongly encouraged</a:t>
            </a:r>
          </a:p>
          <a:p>
            <a:pPr lvl="1"/>
            <a:r>
              <a:rPr lang="en-US" sz="1800" b="1" smtClean="0">
                <a:solidFill>
                  <a:srgbClr val="003399"/>
                </a:solidFill>
              </a:rPr>
              <a:t>No duty to perform a patent search</a:t>
            </a:r>
            <a:endParaRPr lang="en-US" sz="18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1"/>
          <p:cNvSpPr>
            <a:spLocks noGrp="1"/>
          </p:cNvSpPr>
          <p:nvPr>
            <p:ph type="dt" sz="quarter" idx="10"/>
          </p:nvPr>
        </p:nvSpPr>
        <p:spPr>
          <a:noFill/>
        </p:spPr>
        <p:txBody>
          <a:bodyPr/>
          <a:lstStyle/>
          <a:p>
            <a:r>
              <a:rPr lang="en-US" smtClean="0"/>
              <a:t>November 2014</a:t>
            </a:r>
            <a:endParaRPr lang="en-US"/>
          </a:p>
        </p:txBody>
      </p:sp>
      <p:sp>
        <p:nvSpPr>
          <p:cNvPr id="5123" name="Footer Placeholder 2"/>
          <p:cNvSpPr>
            <a:spLocks noGrp="1"/>
          </p:cNvSpPr>
          <p:nvPr>
            <p:ph type="ftr" sz="quarter" idx="11"/>
          </p:nvPr>
        </p:nvSpPr>
        <p:spPr>
          <a:noFill/>
        </p:spPr>
        <p:txBody>
          <a:bodyPr/>
          <a:lstStyle/>
          <a:p>
            <a:r>
              <a:rPr lang="en-US" smtClean="0"/>
              <a:t>D. Stanley Aruba Networks</a:t>
            </a:r>
            <a:endParaRPr lang="en-US"/>
          </a:p>
        </p:txBody>
      </p:sp>
      <p:sp>
        <p:nvSpPr>
          <p:cNvPr id="5125" name="Rectangle 2"/>
          <p:cNvSpPr>
            <a:spLocks noGrp="1" noChangeArrowheads="1"/>
          </p:cNvSpPr>
          <p:nvPr>
            <p:ph type="title" idx="4294967295"/>
          </p:nvPr>
        </p:nvSpPr>
        <p:spPr>
          <a:xfrm>
            <a:off x="685800" y="762000"/>
            <a:ext cx="7772400" cy="533400"/>
          </a:xfrm>
        </p:spPr>
        <p:txBody>
          <a:bodyPr lIns="91440" tIns="45720" rIns="91440" bIns="45720"/>
          <a:lstStyle/>
          <a:p>
            <a:r>
              <a:rPr lang="en-GB" sz="2800" u="sng" smtClean="0"/>
              <a:t>Patent Related Links</a:t>
            </a:r>
            <a:endParaRPr lang="en-US" sz="2800" u="sng" smtClean="0"/>
          </a:p>
        </p:txBody>
      </p:sp>
      <p:sp>
        <p:nvSpPr>
          <p:cNvPr id="5126" name="Rectangle 3"/>
          <p:cNvSpPr>
            <a:spLocks noGrp="1" noChangeArrowheads="1"/>
          </p:cNvSpPr>
          <p:nvPr>
            <p:ph type="body" idx="4294967295"/>
          </p:nvPr>
        </p:nvSpPr>
        <p:spPr>
          <a:xfrm>
            <a:off x="0" y="1295400"/>
            <a:ext cx="8991600" cy="3886200"/>
          </a:xfrm>
        </p:spPr>
        <p:txBody>
          <a:bodyPr lIns="91440" tIns="45720" rIns="91440" bIns="45720"/>
          <a:lstStyle/>
          <a:p>
            <a:pPr lvl="1">
              <a:lnSpc>
                <a:spcPct val="90000"/>
              </a:lnSpc>
              <a:buFontTx/>
              <a:buNone/>
            </a:pPr>
            <a:r>
              <a:rPr lang="en-US" sz="1800" dirty="0" smtClean="0">
                <a:cs typeface="Times New Roman" pitchFamily="18" charset="0"/>
              </a:rPr>
              <a:t>	</a:t>
            </a:r>
            <a:r>
              <a:rPr lang="en-US" sz="2400" dirty="0" smtClean="0">
                <a:cs typeface="Times New Roman" pitchFamily="18" charset="0"/>
              </a:rPr>
              <a:t>All participants should be familiar with their obligations under the IEEE-SA Policies &amp; Procedures for standards development.</a:t>
            </a:r>
          </a:p>
          <a:p>
            <a:pPr lvl="1">
              <a:lnSpc>
                <a:spcPct val="90000"/>
              </a:lnSpc>
              <a:buFontTx/>
              <a:buNone/>
            </a:pPr>
            <a:r>
              <a:rPr lang="en-US" sz="2400" dirty="0" smtClean="0">
                <a:cs typeface="Times New Roman" pitchFamily="18" charset="0"/>
              </a:rPr>
              <a:t>	Patent Policy is stated in these sources:</a:t>
            </a:r>
          </a:p>
          <a:p>
            <a:pPr lvl="1">
              <a:lnSpc>
                <a:spcPct val="90000"/>
              </a:lnSpc>
              <a:buFontTx/>
              <a:buNone/>
            </a:pPr>
            <a:r>
              <a:rPr lang="en-GB" sz="2400" dirty="0" smtClean="0"/>
              <a:t>		IEEE-SA Standards Boards Bylaws</a:t>
            </a:r>
          </a:p>
          <a:p>
            <a:pPr lvl="1">
              <a:lnSpc>
                <a:spcPct val="90000"/>
              </a:lnSpc>
              <a:buFontTx/>
              <a:buNone/>
            </a:pPr>
            <a:r>
              <a:rPr lang="en-US" sz="2100" dirty="0" smtClean="0"/>
              <a:t>		</a:t>
            </a:r>
            <a:r>
              <a:rPr lang="en-US" sz="2100" i="1" dirty="0" smtClean="0"/>
              <a:t>http://standards.ieee.org/develop/policies/bylaws/sect6-7.html#6</a:t>
            </a:r>
          </a:p>
          <a:p>
            <a:pPr lvl="1">
              <a:lnSpc>
                <a:spcPct val="90000"/>
              </a:lnSpc>
              <a:buFontTx/>
              <a:buNone/>
            </a:pPr>
            <a:r>
              <a:rPr lang="en-GB" sz="2400" dirty="0" smtClean="0"/>
              <a:t>		IEEE-SA Standards Board Operations Manual</a:t>
            </a:r>
          </a:p>
          <a:p>
            <a:pPr lvl="1">
              <a:lnSpc>
                <a:spcPct val="90000"/>
              </a:lnSpc>
              <a:buFontTx/>
              <a:buNone/>
            </a:pPr>
            <a:r>
              <a:rPr lang="en-US" sz="2400" dirty="0" smtClean="0"/>
              <a:t>		</a:t>
            </a:r>
            <a:r>
              <a:rPr lang="en-US" sz="2100" i="1" dirty="0" smtClean="0"/>
              <a:t>http://standards.ieee.org/develop/policies/opman/sect6.html#6.3</a:t>
            </a:r>
            <a:endParaRPr lang="en-US" sz="2400" dirty="0" smtClean="0"/>
          </a:p>
          <a:p>
            <a:pPr lvl="1">
              <a:lnSpc>
                <a:spcPct val="90000"/>
              </a:lnSpc>
              <a:buFontTx/>
              <a:buNone/>
            </a:pPr>
            <a:r>
              <a:rPr lang="en-US" sz="2400" dirty="0" smtClean="0">
                <a:cs typeface="Times New Roman" pitchFamily="18" charset="0"/>
              </a:rPr>
              <a:t>	Material about the patent policy is available at</a:t>
            </a:r>
            <a:r>
              <a:rPr lang="en-US" sz="2400" dirty="0" smtClean="0"/>
              <a:t> </a:t>
            </a:r>
          </a:p>
          <a:p>
            <a:pPr lvl="1">
              <a:lnSpc>
                <a:spcPct val="90000"/>
              </a:lnSpc>
              <a:buFontTx/>
              <a:buNone/>
            </a:pPr>
            <a:r>
              <a:rPr lang="en-US" sz="2400" dirty="0" smtClean="0"/>
              <a:t>		</a:t>
            </a:r>
            <a:r>
              <a:rPr lang="en-US" sz="2100" i="1" dirty="0" smtClean="0"/>
              <a:t>http://standards.ieee.org/about/sasb/patcom/materials.html</a:t>
            </a:r>
          </a:p>
        </p:txBody>
      </p:sp>
      <p:sp>
        <p:nvSpPr>
          <p:cNvPr id="5127" name="Rectangle 7"/>
          <p:cNvSpPr>
            <a:spLocks noChangeArrowheads="1"/>
          </p:cNvSpPr>
          <p:nvPr/>
        </p:nvSpPr>
        <p:spPr bwMode="auto">
          <a:xfrm>
            <a:off x="685800" y="4876800"/>
            <a:ext cx="7772400" cy="1484313"/>
          </a:xfrm>
          <a:prstGeom prst="rect">
            <a:avLst/>
          </a:prstGeom>
          <a:noFill/>
          <a:ln w="9525">
            <a:noFill/>
            <a:miter lim="800000"/>
            <a:headEnd/>
            <a:tailEnd/>
          </a:ln>
        </p:spPr>
        <p:txBody>
          <a:bodyPr>
            <a:spAutoFit/>
          </a:bodyPr>
          <a:lstStyle/>
          <a:p>
            <a:r>
              <a:rPr lang="en-US" sz="1600" b="1" dirty="0">
                <a:solidFill>
                  <a:srgbClr val="000099"/>
                </a:solidFill>
                <a:latin typeface="Arial" charset="0"/>
              </a:rPr>
              <a:t>If you have questions, contact the IEEE-SA Standards Board Patent Committee Administrator at patcom@ieee.org or visit http://standards.ieee.org/about/sasb/patcom/index.html</a:t>
            </a:r>
          </a:p>
          <a:p>
            <a:pPr algn="ctr">
              <a:lnSpc>
                <a:spcPct val="80000"/>
              </a:lnSpc>
              <a:spcBef>
                <a:spcPct val="20000"/>
              </a:spcBef>
              <a:buClr>
                <a:srgbClr val="CC3300"/>
              </a:buClr>
              <a:buSzPct val="50000"/>
              <a:buFont typeface="Monotype Sorts" pitchFamily="2" charset="2"/>
              <a:buNone/>
            </a:pPr>
            <a:endParaRPr lang="en-US" sz="1600" b="1" dirty="0">
              <a:solidFill>
                <a:srgbClr val="000099"/>
              </a:solidFill>
              <a:latin typeface="Arial" charset="0"/>
            </a:endParaRPr>
          </a:p>
          <a:p>
            <a:pPr algn="ctr">
              <a:lnSpc>
                <a:spcPct val="80000"/>
              </a:lnSpc>
              <a:spcBef>
                <a:spcPct val="20000"/>
              </a:spcBef>
              <a:buClr>
                <a:srgbClr val="CC3300"/>
              </a:buClr>
              <a:buSzPct val="50000"/>
              <a:buFont typeface="Monotype Sorts" pitchFamily="2" charset="2"/>
              <a:buNone/>
            </a:pPr>
            <a:r>
              <a:rPr lang="en-US" sz="1600" b="1" dirty="0">
                <a:solidFill>
                  <a:srgbClr val="000099"/>
                </a:solidFill>
                <a:latin typeface="Arial" charset="0"/>
              </a:rPr>
              <a:t>This slide set is available at </a:t>
            </a:r>
            <a:r>
              <a:rPr lang="en-US" sz="1400" b="1" dirty="0">
                <a:solidFill>
                  <a:srgbClr val="000099"/>
                </a:solidFill>
                <a:latin typeface="Arial" charset="0"/>
              </a:rPr>
              <a:t>https://development.standards.ieee.org/myproject/Public/mytools/mob/slideset.ppt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1"/>
          <p:cNvSpPr>
            <a:spLocks noGrp="1"/>
          </p:cNvSpPr>
          <p:nvPr>
            <p:ph type="dt" sz="quarter" idx="10"/>
          </p:nvPr>
        </p:nvSpPr>
        <p:spPr>
          <a:noFill/>
        </p:spPr>
        <p:txBody>
          <a:bodyPr/>
          <a:lstStyle/>
          <a:p>
            <a:r>
              <a:rPr lang="en-US" smtClean="0"/>
              <a:t>November 2014</a:t>
            </a:r>
            <a:endParaRPr lang="en-US"/>
          </a:p>
        </p:txBody>
      </p:sp>
      <p:sp>
        <p:nvSpPr>
          <p:cNvPr id="6147" name="Footer Placeholder 2"/>
          <p:cNvSpPr>
            <a:spLocks noGrp="1"/>
          </p:cNvSpPr>
          <p:nvPr>
            <p:ph type="ftr" sz="quarter" idx="11"/>
          </p:nvPr>
        </p:nvSpPr>
        <p:spPr>
          <a:noFill/>
        </p:spPr>
        <p:txBody>
          <a:bodyPr/>
          <a:lstStyle/>
          <a:p>
            <a:r>
              <a:rPr lang="en-US" smtClean="0"/>
              <a:t>D. Stanley Aruba Networks</a:t>
            </a:r>
            <a:endParaRPr lang="en-US"/>
          </a:p>
        </p:txBody>
      </p:sp>
      <p:sp>
        <p:nvSpPr>
          <p:cNvPr id="6149" name="Rectangle 1026"/>
          <p:cNvSpPr>
            <a:spLocks noGrp="1" noChangeArrowheads="1"/>
          </p:cNvSpPr>
          <p:nvPr>
            <p:ph type="title" idx="4294967295"/>
          </p:nvPr>
        </p:nvSpPr>
        <p:spPr>
          <a:xfrm>
            <a:off x="304800" y="685800"/>
            <a:ext cx="8686800" cy="609600"/>
          </a:xfrm>
        </p:spPr>
        <p:txBody>
          <a:bodyPr lIns="91440" tIns="45720" rIns="91440" bIns="45720"/>
          <a:lstStyle/>
          <a:p>
            <a:r>
              <a:rPr lang="en-US" smtClean="0"/>
              <a:t>Call for Potentially Essential Patents</a:t>
            </a:r>
          </a:p>
        </p:txBody>
      </p:sp>
      <p:sp>
        <p:nvSpPr>
          <p:cNvPr id="6150" name="Rectangle 1027"/>
          <p:cNvSpPr>
            <a:spLocks noGrp="1" noChangeArrowheads="1"/>
          </p:cNvSpPr>
          <p:nvPr>
            <p:ph type="body" idx="4294967295"/>
          </p:nvPr>
        </p:nvSpPr>
        <p:spPr>
          <a:xfrm>
            <a:off x="685800" y="1371600"/>
            <a:ext cx="8077200" cy="4724400"/>
          </a:xfrm>
        </p:spPr>
        <p:txBody>
          <a:bodyPr lIns="91440" tIns="45720" rIns="91440" bIns="45720"/>
          <a:lstStyle/>
          <a:p>
            <a:r>
              <a:rPr lang="en-US" sz="2800" dirty="0" smtClean="0"/>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r>
              <a:rPr lang="en-US" sz="2400" dirty="0" smtClean="0"/>
              <a:t>Either speak up now or</a:t>
            </a:r>
          </a:p>
          <a:p>
            <a:pPr lvl="1"/>
            <a:r>
              <a:rPr lang="en-US" sz="2400" dirty="0" smtClean="0"/>
              <a:t>Provide the chair of this group with the identity of the holder(s) of any and all such claims as soon as possible or</a:t>
            </a:r>
          </a:p>
          <a:p>
            <a:pPr lvl="1"/>
            <a:r>
              <a:rPr lang="en-US" sz="2400" dirty="0" smtClean="0"/>
              <a:t>Cause an LOA to be submitted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1"/>
          <p:cNvSpPr>
            <a:spLocks noGrp="1"/>
          </p:cNvSpPr>
          <p:nvPr>
            <p:ph type="dt" sz="quarter" idx="10"/>
          </p:nvPr>
        </p:nvSpPr>
        <p:spPr>
          <a:noFill/>
        </p:spPr>
        <p:txBody>
          <a:bodyPr/>
          <a:lstStyle/>
          <a:p>
            <a:r>
              <a:rPr lang="en-US" smtClean="0"/>
              <a:t>November 2014</a:t>
            </a:r>
            <a:endParaRPr lang="en-US"/>
          </a:p>
        </p:txBody>
      </p:sp>
      <p:sp>
        <p:nvSpPr>
          <p:cNvPr id="7171" name="Footer Placeholder 2"/>
          <p:cNvSpPr>
            <a:spLocks noGrp="1"/>
          </p:cNvSpPr>
          <p:nvPr>
            <p:ph type="ftr" sz="quarter" idx="11"/>
          </p:nvPr>
        </p:nvSpPr>
        <p:spPr>
          <a:noFill/>
        </p:spPr>
        <p:txBody>
          <a:bodyPr/>
          <a:lstStyle/>
          <a:p>
            <a:r>
              <a:rPr lang="en-US" smtClean="0"/>
              <a:t>D. Stanley Aruba Networks</a:t>
            </a:r>
            <a:endParaRPr lang="en-US"/>
          </a:p>
        </p:txBody>
      </p:sp>
      <p:sp>
        <p:nvSpPr>
          <p:cNvPr id="7173" name="Rectangle 2"/>
          <p:cNvSpPr>
            <a:spLocks noGrp="1" noChangeArrowheads="1"/>
          </p:cNvSpPr>
          <p:nvPr>
            <p:ph type="title" idx="4294967295"/>
          </p:nvPr>
        </p:nvSpPr>
        <p:spPr>
          <a:xfrm>
            <a:off x="381000" y="685800"/>
            <a:ext cx="8458200" cy="533400"/>
          </a:xfrm>
        </p:spPr>
        <p:txBody>
          <a:bodyPr lIns="91440" tIns="45720" rIns="91440" bIns="45720"/>
          <a:lstStyle/>
          <a:p>
            <a:r>
              <a:rPr lang="en-US" sz="2800" u="sng" dirty="0" smtClean="0"/>
              <a:t>Other Guidelines for IEEE WG Meetings</a:t>
            </a:r>
          </a:p>
        </p:txBody>
      </p:sp>
      <p:sp>
        <p:nvSpPr>
          <p:cNvPr id="7174"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sz="2400" b="1" u="sng">
              <a:solidFill>
                <a:srgbClr val="000099"/>
              </a:solidFill>
              <a:latin typeface="Helvetica" pitchFamily="34" charset="0"/>
            </a:endParaRPr>
          </a:p>
        </p:txBody>
      </p:sp>
      <p:sp>
        <p:nvSpPr>
          <p:cNvPr id="7175" name="Rectangle 4"/>
          <p:cNvSpPr>
            <a:spLocks noChangeArrowheads="1"/>
          </p:cNvSpPr>
          <p:nvPr/>
        </p:nvSpPr>
        <p:spPr bwMode="auto">
          <a:xfrm>
            <a:off x="533400" y="1219200"/>
            <a:ext cx="8229600" cy="51816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700" u="sng">
              <a:solidFill>
                <a:srgbClr val="FF0000"/>
              </a:solidFill>
              <a:latin typeface="Arial" charset="0"/>
            </a:endParaRPr>
          </a:p>
          <a:p>
            <a:pPr marL="230188" indent="-230188">
              <a:lnSpc>
                <a:spcPct val="80000"/>
              </a:lnSpc>
              <a:spcBef>
                <a:spcPct val="20000"/>
              </a:spcBef>
              <a:spcAft>
                <a:spcPct val="40000"/>
              </a:spcAft>
              <a:buClr>
                <a:srgbClr val="CC3300"/>
              </a:buClr>
              <a:buSzPct val="50000"/>
              <a:buFont typeface="Monotype Sorts" pitchFamily="2" charset="2"/>
              <a:buChar char="l"/>
            </a:pPr>
            <a:r>
              <a:rPr lang="en-US" sz="1800" b="1">
                <a:solidFill>
                  <a:srgbClr val="000099"/>
                </a:solidFill>
                <a:latin typeface="Arial" charset="0"/>
              </a:rPr>
              <a:t>All IEEE-SA standards meetings shall be conducted in compliance with all applicable laws, including antitrust and competition laws.</a:t>
            </a:r>
            <a:r>
              <a:rPr lang="en-US" sz="2000" b="1">
                <a:solidFill>
                  <a:srgbClr val="000099"/>
                </a:solidFill>
                <a:latin typeface="Arial" charset="0"/>
              </a:rPr>
              <a:t> </a:t>
            </a:r>
            <a:endParaRPr lang="en-US" sz="1800" b="1">
              <a:solidFill>
                <a:srgbClr val="000099"/>
              </a:solidFill>
              <a:latin typeface="Arial" charset="0"/>
            </a:endParaRP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800" b="1">
                <a:solidFill>
                  <a:srgbClr val="000099"/>
                </a:solidFill>
                <a:latin typeface="Arial" charset="0"/>
              </a:rPr>
              <a:t>Don’t discuss the interpretation, validity, or essentiality of patents/patent claims. </a:t>
            </a: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800" b="1">
                <a:solidFill>
                  <a:srgbClr val="000099"/>
                </a:solidFill>
                <a:latin typeface="Arial" charset="0"/>
              </a:rPr>
              <a:t>Don’t discuss specific license rates, terms, or conditions.</a:t>
            </a:r>
          </a:p>
          <a:p>
            <a:pPr marL="1143000" lvl="2" indent="-228600">
              <a:lnSpc>
                <a:spcPct val="80000"/>
              </a:lnSpc>
              <a:spcBef>
                <a:spcPct val="20000"/>
              </a:spcBef>
              <a:spcAft>
                <a:spcPct val="40000"/>
              </a:spcAft>
              <a:buClr>
                <a:srgbClr val="CC3300"/>
              </a:buClr>
              <a:buSzPct val="50000"/>
              <a:buFont typeface="Monotype Sorts" pitchFamily="2" charset="2"/>
              <a:buChar char="l"/>
            </a:pPr>
            <a:r>
              <a:rPr lang="en-US" sz="1600">
                <a:solidFill>
                  <a:srgbClr val="000099"/>
                </a:solidFill>
                <a:latin typeface="Arial" charset="0"/>
              </a:rPr>
              <a:t>Relative costs, including licensing costs of essential patent claims, of different technical approaches may be discussed in standards development meetings. </a:t>
            </a:r>
          </a:p>
          <a:p>
            <a:pPr marL="1600200" lvl="3" indent="-228600">
              <a:lnSpc>
                <a:spcPct val="80000"/>
              </a:lnSpc>
              <a:spcBef>
                <a:spcPct val="20000"/>
              </a:spcBef>
              <a:spcAft>
                <a:spcPct val="40000"/>
              </a:spcAft>
              <a:buClr>
                <a:srgbClr val="CC3300"/>
              </a:buClr>
              <a:buSzPct val="50000"/>
              <a:buFont typeface="Monotype Sorts" pitchFamily="2" charset="2"/>
              <a:buChar char="l"/>
            </a:pPr>
            <a:r>
              <a:rPr lang="en-GB" sz="1600">
                <a:solidFill>
                  <a:srgbClr val="000099"/>
                </a:solidFill>
                <a:latin typeface="Arial" charset="0"/>
              </a:rPr>
              <a:t>Technical considerations remain primary focus</a:t>
            </a:r>
            <a:endParaRPr lang="en-US" sz="1600">
              <a:solidFill>
                <a:srgbClr val="000099"/>
              </a:solidFill>
              <a:latin typeface="Arial" charset="0"/>
            </a:endParaRP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800" b="1">
                <a:solidFill>
                  <a:srgbClr val="000099"/>
                </a:solidFill>
                <a:latin typeface="Arial" charset="0"/>
              </a:rPr>
              <a:t>Don’t discuss or engage in the fixing of product prices, allocation of customers, or division of sales markets.</a:t>
            </a: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800" b="1">
                <a:solidFill>
                  <a:srgbClr val="000099"/>
                </a:solidFill>
                <a:latin typeface="Arial" charset="0"/>
              </a:rPr>
              <a:t>Don’t discuss the status or substance of ongoing or threatened litigation.</a:t>
            </a: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800" b="1">
                <a:solidFill>
                  <a:srgbClr val="000099"/>
                </a:solidFill>
                <a:latin typeface="Arial" charset="0"/>
              </a:rPr>
              <a:t>Don’t be silent if inappropriate topics are discussed … do formally object.</a:t>
            </a:r>
          </a:p>
          <a:p>
            <a:pPr marL="230188" indent="-230188" algn="ctr">
              <a:lnSpc>
                <a:spcPct val="80000"/>
              </a:lnSpc>
              <a:spcBef>
                <a:spcPct val="20000"/>
              </a:spcBef>
              <a:buClr>
                <a:srgbClr val="CC3300"/>
              </a:buClr>
              <a:buSzPct val="50000"/>
              <a:buFont typeface="Monotype Sorts" pitchFamily="2" charset="2"/>
              <a:buNone/>
            </a:pPr>
            <a:r>
              <a:rPr lang="en-US" sz="1000" b="1">
                <a:solidFill>
                  <a:srgbClr val="000099"/>
                </a:solidFill>
                <a:latin typeface="Arial" charset="0"/>
              </a:rPr>
              <a:t>---------------------------------------------------------------   </a:t>
            </a:r>
            <a:endParaRPr lang="en-US" b="1">
              <a:solidFill>
                <a:srgbClr val="000099"/>
              </a:solidFill>
              <a:latin typeface="Arial" charset="0"/>
            </a:endParaRPr>
          </a:p>
          <a:p>
            <a:pPr marL="230188" indent="-230188" algn="ctr">
              <a:lnSpc>
                <a:spcPct val="80000"/>
              </a:lnSpc>
              <a:spcBef>
                <a:spcPct val="20000"/>
              </a:spcBef>
              <a:buClr>
                <a:srgbClr val="CC3300"/>
              </a:buClr>
              <a:buSzPct val="50000"/>
              <a:buFont typeface="Monotype Sorts" pitchFamily="2" charset="2"/>
              <a:buNone/>
            </a:pPr>
            <a:r>
              <a:rPr lang="en-US" b="1">
                <a:solidFill>
                  <a:srgbClr val="000099"/>
                </a:solidFill>
                <a:latin typeface="Arial" charset="0"/>
              </a:rPr>
              <a:t>See </a:t>
            </a:r>
            <a:r>
              <a:rPr lang="en-US" b="1" i="1">
                <a:solidFill>
                  <a:srgbClr val="000099"/>
                </a:solidFill>
                <a:latin typeface="Arial" charset="0"/>
              </a:rPr>
              <a:t>IEEE-SA Standards Board Operations Manual</a:t>
            </a:r>
            <a:r>
              <a:rPr lang="en-US" b="1">
                <a:solidFill>
                  <a:srgbClr val="000099"/>
                </a:solidFill>
                <a:latin typeface="Arial" charset="0"/>
              </a:rPr>
              <a:t>, clause 5.3.10 and </a:t>
            </a:r>
            <a:r>
              <a:rPr lang="en-GB" b="1">
                <a:solidFill>
                  <a:srgbClr val="000099"/>
                </a:solidFill>
                <a:latin typeface="Arial" charset="0"/>
              </a:rPr>
              <a:t>“Promoting Competition and Innovation: What You Need to Know about the IEEE Standards Association's Antitrust and Competition Policy”</a:t>
            </a:r>
            <a:r>
              <a:rPr lang="en-US" b="1">
                <a:solidFill>
                  <a:srgbClr val="000099"/>
                </a:solidFill>
                <a:latin typeface="Arial" charset="0"/>
              </a:rPr>
              <a:t> for more details.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ustomShape 1"/>
          <p:cNvSpPr>
            <a:spLocks noChangeArrowheads="1"/>
          </p:cNvSpPr>
          <p:nvPr/>
        </p:nvSpPr>
        <p:spPr bwMode="auto">
          <a:xfrm>
            <a:off x="762000" y="609600"/>
            <a:ext cx="7696200" cy="731838"/>
          </a:xfrm>
          <a:prstGeom prst="rect">
            <a:avLst/>
          </a:prstGeom>
          <a:noFill/>
          <a:ln w="9525">
            <a:noFill/>
            <a:miter lim="800000"/>
            <a:headEnd/>
            <a:tailEnd/>
          </a:ln>
        </p:spPr>
        <p:txBody>
          <a:bodyPr lIns="90004" tIns="44997" rIns="90004" bIns="44997" anchor="ctr" anchorCtr="1"/>
          <a:lstStyle/>
          <a:p>
            <a:pPr algn="ctr"/>
            <a:r>
              <a:rPr lang="en-US" sz="4400" dirty="0" smtClean="0">
                <a:solidFill>
                  <a:srgbClr val="000000"/>
                </a:solidFill>
                <a:latin typeface="Arial" pitchFamily="34" charset="0"/>
                <a:cs typeface="DejaVu Sans" pitchFamily="34" charset="0"/>
              </a:rPr>
              <a:t>802 Ground </a:t>
            </a:r>
            <a:r>
              <a:rPr lang="en-US" sz="4400" dirty="0">
                <a:solidFill>
                  <a:srgbClr val="000000"/>
                </a:solidFill>
                <a:latin typeface="Arial" pitchFamily="34" charset="0"/>
                <a:cs typeface="DejaVu Sans" pitchFamily="34" charset="0"/>
              </a:rPr>
              <a:t>rules</a:t>
            </a:r>
            <a:endParaRPr lang="en-US" dirty="0">
              <a:solidFill>
                <a:srgbClr val="000000"/>
              </a:solidFill>
              <a:latin typeface="Arial" pitchFamily="34" charset="0"/>
              <a:cs typeface="DejaVu Sans" pitchFamily="34" charset="0"/>
            </a:endParaRPr>
          </a:p>
        </p:txBody>
      </p:sp>
      <p:sp>
        <p:nvSpPr>
          <p:cNvPr id="26627" name="CustomShape 2"/>
          <p:cNvSpPr>
            <a:spLocks noChangeArrowheads="1"/>
          </p:cNvSpPr>
          <p:nvPr/>
        </p:nvSpPr>
        <p:spPr bwMode="auto">
          <a:xfrm>
            <a:off x="609600" y="1600200"/>
            <a:ext cx="8229600" cy="4525963"/>
          </a:xfrm>
          <a:prstGeom prst="rect">
            <a:avLst/>
          </a:prstGeom>
          <a:noFill/>
          <a:ln w="9525">
            <a:noFill/>
            <a:miter lim="800000"/>
            <a:headEnd/>
            <a:tailEnd/>
          </a:ln>
        </p:spPr>
        <p:txBody>
          <a:bodyPr lIns="90004" tIns="44997" rIns="90004" bIns="44997"/>
          <a:lstStyle/>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Respect … give it, get it</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product pitches</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corporate pitches</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prices</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restrictive notices – </a:t>
            </a:r>
            <a:endParaRPr lang="en-US" sz="3200" dirty="0" smtClean="0">
              <a:solidFill>
                <a:srgbClr val="000000"/>
              </a:solidFill>
              <a:latin typeface="Arial" pitchFamily="34" charset="0"/>
              <a:cs typeface="DejaVu Sans" pitchFamily="34" charset="0"/>
            </a:endParaRPr>
          </a:p>
          <a:p>
            <a:pPr lvl="2" indent="-457200">
              <a:buClr>
                <a:srgbClr val="FF0000"/>
              </a:buClr>
              <a:buSzPct val="100000"/>
            </a:pPr>
            <a:r>
              <a:rPr lang="en-US" sz="3200" dirty="0" smtClean="0">
                <a:solidFill>
                  <a:srgbClr val="000000"/>
                </a:solidFill>
                <a:latin typeface="Arial" pitchFamily="34" charset="0"/>
                <a:cs typeface="DejaVu Sans" pitchFamily="34" charset="0"/>
              </a:rPr>
              <a:t>presentations </a:t>
            </a:r>
            <a:r>
              <a:rPr lang="en-US" sz="3200" dirty="0">
                <a:solidFill>
                  <a:srgbClr val="000000"/>
                </a:solidFill>
                <a:latin typeface="Arial" pitchFamily="34" charset="0"/>
                <a:cs typeface="DejaVu Sans" pitchFamily="34" charset="0"/>
              </a:rPr>
              <a:t>must be openly available</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Silence your cell phone </a:t>
            </a:r>
            <a:r>
              <a:rPr lang="en-US" sz="3200" dirty="0" smtClean="0">
                <a:solidFill>
                  <a:srgbClr val="000000"/>
                </a:solidFill>
                <a:latin typeface="Arial" pitchFamily="34" charset="0"/>
                <a:cs typeface="DejaVu Sans" pitchFamily="34" charset="0"/>
              </a:rPr>
              <a:t>ringers</a:t>
            </a:r>
          </a:p>
          <a:p>
            <a:pPr indent="-457200">
              <a:buClr>
                <a:srgbClr val="FF0000"/>
              </a:buClr>
              <a:buSzPct val="100000"/>
              <a:buFont typeface="Wingdings" pitchFamily="2" charset="2"/>
              <a:buChar char="Ø"/>
            </a:pPr>
            <a:r>
              <a:rPr lang="en-US" sz="3200" dirty="0" smtClean="0">
                <a:solidFill>
                  <a:srgbClr val="000000"/>
                </a:solidFill>
                <a:latin typeface="Arial" pitchFamily="34" charset="0"/>
                <a:cs typeface="DejaVu Sans" pitchFamily="34" charset="0"/>
              </a:rPr>
              <a:t>Silence your electronic devices</a:t>
            </a:r>
          </a:p>
          <a:p>
            <a:pPr indent="-457200">
              <a:buClr>
                <a:srgbClr val="FF0000"/>
              </a:buClr>
              <a:buSzPct val="100000"/>
            </a:pPr>
            <a:endParaRPr lang="en-US" dirty="0">
              <a:solidFill>
                <a:srgbClr val="000000"/>
              </a:solidFill>
              <a:latin typeface="Arial" pitchFamily="34" charset="0"/>
              <a:cs typeface="DejaVu Sans" pitchFamily="34" charset="0"/>
            </a:endParaRPr>
          </a:p>
        </p:txBody>
      </p:sp>
      <p:sp>
        <p:nvSpPr>
          <p:cNvPr id="9" name="Date Placeholder 8"/>
          <p:cNvSpPr>
            <a:spLocks noGrp="1"/>
          </p:cNvSpPr>
          <p:nvPr>
            <p:ph type="dt" sz="half" idx="10"/>
          </p:nvPr>
        </p:nvSpPr>
        <p:spPr/>
        <p:txBody>
          <a:bodyPr/>
          <a:lstStyle/>
          <a:p>
            <a:pPr>
              <a:defRPr/>
            </a:pPr>
            <a:r>
              <a:rPr lang="en-US" smtClean="0"/>
              <a:t>November 2014</a:t>
            </a:r>
            <a:endParaRPr lang="en-US"/>
          </a:p>
        </p:txBody>
      </p:sp>
      <p:sp>
        <p:nvSpPr>
          <p:cNvPr id="11" name="Footer Placeholder 10"/>
          <p:cNvSpPr>
            <a:spLocks noGrp="1"/>
          </p:cNvSpPr>
          <p:nvPr>
            <p:ph type="ftr" sz="quarter" idx="11"/>
          </p:nvPr>
        </p:nvSpPr>
        <p:spPr/>
        <p:txBody>
          <a:bodyPr/>
          <a:lstStyle/>
          <a:p>
            <a:pPr>
              <a:defRPr/>
            </a:pPr>
            <a:r>
              <a:rPr lang="en-US" smtClean="0"/>
              <a:t>D. Stanley Aruba Networks</a:t>
            </a:r>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a:t>
            </a:r>
            <a:r>
              <a:rPr lang="en-US" dirty="0"/>
              <a:t>p</a:t>
            </a:r>
            <a:r>
              <a:rPr lang="en-US" dirty="0" smtClean="0"/>
              <a:t>olicy documents</a:t>
            </a:r>
            <a:endParaRPr lang="en-US" dirty="0"/>
          </a:p>
        </p:txBody>
      </p:sp>
      <p:sp>
        <p:nvSpPr>
          <p:cNvPr id="3" name="Content Placeholder 2"/>
          <p:cNvSpPr>
            <a:spLocks noGrp="1"/>
          </p:cNvSpPr>
          <p:nvPr>
            <p:ph idx="1"/>
          </p:nvPr>
        </p:nvSpPr>
        <p:spPr>
          <a:xfrm>
            <a:off x="685800" y="1143000"/>
            <a:ext cx="8229600" cy="5562600"/>
          </a:xfrm>
        </p:spPr>
        <p:txBody>
          <a:bodyPr/>
          <a:lstStyle/>
          <a:p>
            <a:endParaRPr lang="en-US" dirty="0" smtClean="0"/>
          </a:p>
          <a:p>
            <a:r>
              <a:rPr lang="en-US" dirty="0" smtClean="0"/>
              <a:t>IEEE Code of Ethics</a:t>
            </a:r>
          </a:p>
          <a:p>
            <a:pPr lvl="1"/>
            <a:r>
              <a:rPr lang="en-US" dirty="0" smtClean="0">
                <a:hlinkClick r:id="rId3"/>
              </a:rPr>
              <a:t>http://www.ieee.org/about/corporate/governance/p7-8.html</a:t>
            </a:r>
            <a:r>
              <a:rPr lang="en-US" dirty="0" smtClean="0"/>
              <a:t> </a:t>
            </a:r>
          </a:p>
          <a:p>
            <a:r>
              <a:rPr lang="en-US" dirty="0" smtClean="0"/>
              <a:t>IEEE Standards Association (IEEE-SA) Affiliation FAQ</a:t>
            </a:r>
          </a:p>
          <a:p>
            <a:pPr lvl="1"/>
            <a:r>
              <a:rPr lang="en-US" dirty="0" smtClean="0">
                <a:hlinkClick r:id="rId4"/>
              </a:rPr>
              <a:t>http</a:t>
            </a:r>
            <a:r>
              <a:rPr lang="en-US" dirty="0">
                <a:hlinkClick r:id="rId4"/>
              </a:rPr>
              <a:t>://</a:t>
            </a:r>
            <a:r>
              <a:rPr lang="en-US" dirty="0" smtClean="0">
                <a:hlinkClick r:id="rId4"/>
              </a:rPr>
              <a:t>standards.ieee.org/faqs/affiliation.html</a:t>
            </a:r>
            <a:r>
              <a:rPr lang="en-US" dirty="0" smtClean="0"/>
              <a:t> </a:t>
            </a:r>
          </a:p>
          <a:p>
            <a:r>
              <a:rPr lang="en-US" dirty="0" smtClean="0"/>
              <a:t>Antitrust and </a:t>
            </a:r>
            <a:r>
              <a:rPr lang="en-US" dirty="0"/>
              <a:t>Competition </a:t>
            </a:r>
            <a:r>
              <a:rPr lang="en-US" dirty="0" smtClean="0"/>
              <a:t>Policy</a:t>
            </a:r>
          </a:p>
          <a:p>
            <a:pPr lvl="1"/>
            <a:r>
              <a:rPr lang="en-US" dirty="0" smtClean="0">
                <a:hlinkClick r:id="rId5"/>
              </a:rPr>
              <a:t>http</a:t>
            </a:r>
            <a:r>
              <a:rPr lang="en-US" dirty="0">
                <a:hlinkClick r:id="rId5"/>
              </a:rPr>
              <a:t>://</a:t>
            </a:r>
            <a:r>
              <a:rPr lang="en-US" dirty="0" smtClean="0">
                <a:hlinkClick r:id="rId5"/>
              </a:rPr>
              <a:t>standards.ieee.org/resources/antitrust-guidelines.pdf</a:t>
            </a:r>
            <a:r>
              <a:rPr lang="en-US" dirty="0" smtClean="0"/>
              <a:t>  </a:t>
            </a:r>
            <a:endParaRPr lang="en-US" dirty="0" smtClean="0">
              <a:hlinkClick r:id="rId6"/>
            </a:endParaRPr>
          </a:p>
          <a:p>
            <a:r>
              <a:rPr lang="en-US" dirty="0" smtClean="0"/>
              <a:t>Letter of Assurance Form</a:t>
            </a:r>
          </a:p>
          <a:p>
            <a:pPr lvl="1"/>
            <a:r>
              <a:rPr lang="en-US" dirty="0" smtClean="0">
                <a:hlinkClick r:id="rId7"/>
              </a:rPr>
              <a:t>http</a:t>
            </a:r>
            <a:r>
              <a:rPr lang="en-US" dirty="0">
                <a:hlinkClick r:id="rId7"/>
              </a:rPr>
              <a:t>://</a:t>
            </a:r>
            <a:r>
              <a:rPr lang="en-US" dirty="0" smtClean="0">
                <a:hlinkClick r:id="rId7"/>
              </a:rPr>
              <a:t>standards.ieee.org/board/pat/loa.pdf</a:t>
            </a:r>
            <a:r>
              <a:rPr lang="en-US" dirty="0" smtClean="0"/>
              <a:t>   </a:t>
            </a:r>
            <a:endParaRPr lang="en-US" dirty="0" smtClean="0">
              <a:hlinkClick r:id="rId6"/>
            </a:endParaRPr>
          </a:p>
          <a:p>
            <a:r>
              <a:rPr lang="en-US" dirty="0" smtClean="0"/>
              <a:t>IEEE-SA Patent Committee FAQ &amp; Patent slides</a:t>
            </a:r>
          </a:p>
          <a:p>
            <a:pPr lvl="1"/>
            <a:r>
              <a:rPr lang="en-US" dirty="0" smtClean="0">
                <a:hlinkClick r:id="rId8"/>
              </a:rPr>
              <a:t>http</a:t>
            </a:r>
            <a:r>
              <a:rPr lang="en-US" dirty="0">
                <a:hlinkClick r:id="rId8"/>
              </a:rPr>
              <a:t>://</a:t>
            </a:r>
            <a:r>
              <a:rPr lang="en-US" dirty="0" smtClean="0">
                <a:hlinkClick r:id="rId8"/>
              </a:rPr>
              <a:t>standards.ieee.org/board/pat/faq.pdf</a:t>
            </a:r>
            <a:r>
              <a:rPr lang="en-US" dirty="0" smtClean="0"/>
              <a:t> and </a:t>
            </a:r>
            <a:r>
              <a:rPr lang="en-US" dirty="0" smtClean="0">
                <a:hlinkClick r:id="rId6"/>
              </a:rPr>
              <a:t>http</a:t>
            </a:r>
            <a:r>
              <a:rPr lang="en-US" dirty="0">
                <a:hlinkClick r:id="rId6"/>
              </a:rPr>
              <a:t>://</a:t>
            </a:r>
            <a:r>
              <a:rPr lang="en-US" dirty="0" smtClean="0">
                <a:hlinkClick r:id="rId6"/>
              </a:rPr>
              <a:t>standards.ieee.org/board/pat/pat-slideset.ppt</a:t>
            </a:r>
            <a:r>
              <a:rPr lang="en-US" dirty="0" smtClean="0"/>
              <a:t> </a:t>
            </a:r>
            <a:endParaRPr lang="en-US" dirty="0"/>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November 2014</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24679</TotalTime>
  <Words>1977</Words>
  <Application>Microsoft Office PowerPoint</Application>
  <PresentationFormat>On-screen Show (4:3)</PresentationFormat>
  <Paragraphs>325</Paragraphs>
  <Slides>23</Slides>
  <Notes>23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802-11-Submission</vt:lpstr>
      <vt:lpstr>Document</vt:lpstr>
      <vt:lpstr>2nd  Vice Chair Report November 2014</vt:lpstr>
      <vt:lpstr>Abstract</vt:lpstr>
      <vt:lpstr>Monday–  802.11 Opening Plenary</vt:lpstr>
      <vt:lpstr>Participants, Patents, and Duty to Inform</vt:lpstr>
      <vt:lpstr>Patent Related Links</vt:lpstr>
      <vt:lpstr>Call for Potentially Essential Patents</vt:lpstr>
      <vt:lpstr>Other Guidelines for IEEE WG Meetings</vt:lpstr>
      <vt:lpstr>PowerPoint Presentation</vt:lpstr>
      <vt:lpstr>IEEE-SA policy documents</vt:lpstr>
      <vt:lpstr>Current IEEE-SA Rule documents</vt:lpstr>
      <vt:lpstr>Current IEEE 802, 802.11 rules documents </vt:lpstr>
      <vt:lpstr>November 2014 IEEE 802 EC Rule Changes</vt:lpstr>
      <vt:lpstr>802 LMSC OM: 4.3 Study Groups</vt:lpstr>
      <vt:lpstr>LMSC WG P&amp;P Changes</vt:lpstr>
      <vt:lpstr>IEEE 802.11 OM Status and changes</vt:lpstr>
      <vt:lpstr>Email Reflectors</vt:lpstr>
      <vt:lpstr>IEEE 802-ALL EMAIL List Server</vt:lpstr>
      <vt:lpstr>Reminder for Posting Documents</vt:lpstr>
      <vt:lpstr>Wednesday –  802.11 Mid-Week Plenary</vt:lpstr>
      <vt:lpstr>IEEE 802.11 OM Status and changes</vt:lpstr>
      <vt:lpstr>Friday –  802.11 Closing Plenary</vt:lpstr>
      <vt:lpstr>IEEE 802.11 OM Changes</vt:lpstr>
      <vt:lpstr>802.11 Operations Manual (OM) changes</vt:lpstr>
    </vt:vector>
  </TitlesOfParts>
  <Company>Aruba Networks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2nd Vice Chair Report</dc:title>
  <dc:subject>11-14/0499r0</dc:subject>
  <dc:creator>dstanley@arubanetworks.com</dc:creator>
  <cp:keywords>May 2014</cp:keywords>
  <dc:description>Dorothy Stanley (Aruba Networks)</dc:description>
  <cp:lastModifiedBy>Dorothy Stanley</cp:lastModifiedBy>
  <cp:revision>127</cp:revision>
  <cp:lastPrinted>2014-04-08T14:44:21Z</cp:lastPrinted>
  <dcterms:created xsi:type="dcterms:W3CDTF">2012-03-12T21:29:33Z</dcterms:created>
  <dcterms:modified xsi:type="dcterms:W3CDTF">2014-11-07T03:34:23Z</dcterms:modified>
</cp:coreProperties>
</file>