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36" r:id="rId14"/>
    <p:sldId id="340" r:id="rId15"/>
    <p:sldId id="326" r:id="rId16"/>
    <p:sldId id="325" r:id="rId17"/>
    <p:sldId id="305" r:id="rId18"/>
    <p:sldId id="289" r:id="rId19"/>
    <p:sldId id="297" r:id="rId20"/>
    <p:sldId id="339" r:id="rId21"/>
    <p:sldId id="303" r:id="rId22"/>
    <p:sldId id="328" r:id="rId23"/>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22" autoAdjust="0"/>
    <p:restoredTop sz="95683" autoAdjust="0"/>
  </p:normalViewPr>
  <p:slideViewPr>
    <p:cSldViewPr>
      <p:cViewPr>
        <p:scale>
          <a:sx n="93" d="100"/>
          <a:sy n="93" d="100"/>
        </p:scale>
        <p:origin x="-36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802.11-14/1331r0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2014</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dirty="0" smtClean="0"/>
              <a:t>Dorothy Stanley, Aruba Networks</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802.11-14/1331r0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2014</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a:t>Jon Rosdahl, CSR</a:t>
            </a:r>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802.11-14/1331r0</a:t>
            </a:r>
            <a:endParaRPr lang="en-US"/>
          </a:p>
        </p:txBody>
      </p:sp>
      <p:sp>
        <p:nvSpPr>
          <p:cNvPr id="11267" name="Rectangle 3"/>
          <p:cNvSpPr>
            <a:spLocks noGrp="1" noChangeArrowheads="1"/>
          </p:cNvSpPr>
          <p:nvPr>
            <p:ph type="dt" sz="quarter" idx="1"/>
          </p:nvPr>
        </p:nvSpPr>
        <p:spPr>
          <a:noFill/>
        </p:spPr>
        <p:txBody>
          <a:bodyPr/>
          <a:lstStyle/>
          <a:p>
            <a:r>
              <a:rPr lang="en-US" smtClean="0"/>
              <a:t>November 2014</a:t>
            </a:r>
            <a:endParaRPr lang="en-US"/>
          </a:p>
        </p:txBody>
      </p:sp>
      <p:sp>
        <p:nvSpPr>
          <p:cNvPr id="11268" name="Rectangle 6"/>
          <p:cNvSpPr>
            <a:spLocks noGrp="1" noChangeArrowheads="1"/>
          </p:cNvSpPr>
          <p:nvPr>
            <p:ph type="ftr" sz="quarter" idx="4"/>
          </p:nvPr>
        </p:nvSpPr>
        <p:spPr>
          <a:noFill/>
        </p:spPr>
        <p:txBody>
          <a:bodyPr/>
          <a:lstStyle/>
          <a:p>
            <a:pPr lvl="4"/>
            <a:r>
              <a:rPr lang="en-US"/>
              <a:t>Jon Rosdahl, CSR</a:t>
            </a:r>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2.1.2.9, See sections for Definitions, 3.9.2 (75 to 50), 3.3.7 (Liaison), 6.5 (standing committee), 9.1.3 (ANA)</a:t>
            </a:r>
            <a:r>
              <a:rPr lang="en-US" baseline="0" dirty="0" smtClean="0"/>
              <a:t> </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802.11-14/1331r0</a:t>
            </a:r>
            <a:endParaRPr lang="en-US" altLang="en-US" sz="1400" smtClean="0"/>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November 2014</a:t>
            </a:r>
            <a:endParaRPr lang="en-US" altLang="en-US" sz="1400" smtClean="0"/>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Adrian Stephens, Intel Corporation</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16</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Agenda item 2.2</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802.11-14/1331r0</a:t>
            </a:r>
            <a:endParaRPr lang="en-US"/>
          </a:p>
        </p:txBody>
      </p:sp>
      <p:sp>
        <p:nvSpPr>
          <p:cNvPr id="12291" name="Rectangle 3"/>
          <p:cNvSpPr>
            <a:spLocks noGrp="1" noChangeArrowheads="1"/>
          </p:cNvSpPr>
          <p:nvPr>
            <p:ph type="dt" sz="quarter" idx="1"/>
          </p:nvPr>
        </p:nvSpPr>
        <p:spPr>
          <a:noFill/>
        </p:spPr>
        <p:txBody>
          <a:bodyPr/>
          <a:lstStyle/>
          <a:p>
            <a:r>
              <a:rPr lang="en-US" smtClean="0"/>
              <a:t>November 2014</a:t>
            </a:r>
            <a:endParaRPr lang="en-US"/>
          </a:p>
        </p:txBody>
      </p:sp>
      <p:sp>
        <p:nvSpPr>
          <p:cNvPr id="12292" name="Rectangle 6"/>
          <p:cNvSpPr>
            <a:spLocks noGrp="1" noChangeArrowheads="1"/>
          </p:cNvSpPr>
          <p:nvPr>
            <p:ph type="ftr" sz="quarter" idx="4"/>
          </p:nvPr>
        </p:nvSpPr>
        <p:spPr>
          <a:noFill/>
        </p:spPr>
        <p:txBody>
          <a:bodyPr/>
          <a:lstStyle/>
          <a:p>
            <a:pPr lvl="4"/>
            <a:r>
              <a:rPr lang="en-US"/>
              <a:t>Jon Rosdahl, CSR</a:t>
            </a:r>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2.1.2.9, See sections for Definitions, 3.9.2 (75 to 50), 3.3.7 (Liaison), 6.5 (standing committee), 9.1.3 (ANA)</a:t>
            </a:r>
            <a:r>
              <a:rPr lang="en-US" baseline="0" dirty="0" smtClean="0"/>
              <a:t> </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802.11-14/1331r0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November 2014</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dirty="0" smtClean="0"/>
              <a:t>Dorothy Stanley, Aruba Networks</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802.11-14/1331r0</a:t>
            </a:r>
            <a:endParaRPr lang="en-US"/>
          </a:p>
        </p:txBody>
      </p:sp>
      <p:sp>
        <p:nvSpPr>
          <p:cNvPr id="13315" name="Rectangle 3"/>
          <p:cNvSpPr>
            <a:spLocks noGrp="1" noChangeArrowheads="1"/>
          </p:cNvSpPr>
          <p:nvPr>
            <p:ph type="dt" sz="quarter" idx="1"/>
          </p:nvPr>
        </p:nvSpPr>
        <p:spPr>
          <a:noFill/>
        </p:spPr>
        <p:txBody>
          <a:bodyPr/>
          <a:lstStyle/>
          <a:p>
            <a:r>
              <a:rPr lang="en-US" smtClean="0"/>
              <a:t>November 2014</a:t>
            </a:r>
            <a:endParaRPr lang="en-US"/>
          </a:p>
        </p:txBody>
      </p:sp>
      <p:sp>
        <p:nvSpPr>
          <p:cNvPr id="13316" name="Rectangle 6"/>
          <p:cNvSpPr>
            <a:spLocks noGrp="1" noChangeArrowheads="1"/>
          </p:cNvSpPr>
          <p:nvPr>
            <p:ph type="ftr" sz="quarter" idx="4"/>
          </p:nvPr>
        </p:nvSpPr>
        <p:spPr>
          <a:noFill/>
        </p:spPr>
        <p:txBody>
          <a:bodyPr/>
          <a:lstStyle/>
          <a:p>
            <a:pPr lvl="4"/>
            <a:r>
              <a:rPr lang="en-US"/>
              <a:t>Jon Rosdahl, CSR</a:t>
            </a:r>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802.11-14/1331r0</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752600" cy="276999"/>
          </a:xfrm>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November 2014</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November 2014</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Dorothy Stanley (Aruba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802.11-14/1331r0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3/11-13-0001-04-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approved/IEEE_802_Chairs_guidelines_v18.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6.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5.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4/ec-14-0066-02-00EC-november-2014-rule-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ieee802.org/PNP/2014-11/IEEE_802_WG_PandP_v17.doc"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mentor.ieee.org/802.11/dcn/14/11-14-0629-04-0000-802-11-operations-manual.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mentor.ieee.org/802.11/dcn/14/11-14-0629-04-0000-802-11-operations-manual.docx"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board/pat/loa.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81000"/>
            <a:ext cx="1828800" cy="276999"/>
          </a:xfrm>
          <a:noFill/>
        </p:spPr>
        <p:txBody>
          <a:bodyPr/>
          <a:lstStyle/>
          <a:p>
            <a:r>
              <a:rPr lang="en-US" smtClean="0"/>
              <a:t>November 2014</a:t>
            </a:r>
            <a:endParaRPr lang="en-US" dirty="0"/>
          </a:p>
        </p:txBody>
      </p:sp>
      <p:sp>
        <p:nvSpPr>
          <p:cNvPr id="1028" name="Footer Placeholder 4"/>
          <p:cNvSpPr>
            <a:spLocks noGrp="1"/>
          </p:cNvSpPr>
          <p:nvPr>
            <p:ph type="ftr" sz="quarter" idx="11"/>
          </p:nvPr>
        </p:nvSpPr>
        <p:spPr>
          <a:noFill/>
        </p:spPr>
        <p:txBody>
          <a:bodyPr/>
          <a:lstStyle/>
          <a:p>
            <a:r>
              <a:rPr lang="en-US" smtClean="0"/>
              <a:t>Dorothy Stanley (Aruba Networks)</a:t>
            </a:r>
            <a:endParaRPr lang="en-US"/>
          </a:p>
        </p:txBody>
      </p:sp>
      <p:sp>
        <p:nvSpPr>
          <p:cNvPr id="1029" name="Slide Number Placeholder 5"/>
          <p:cNvSpPr>
            <a:spLocks noGrp="1"/>
          </p:cNvSpPr>
          <p:nvPr>
            <p:ph type="sldNum" sz="quarter" idx="12"/>
          </p:nvPr>
        </p:nvSpPr>
        <p:spPr>
          <a:noFill/>
        </p:spPr>
        <p:txBody>
          <a:bodyPr/>
          <a:lstStyle/>
          <a:p>
            <a:r>
              <a:rPr lang="en-US"/>
              <a:t>Slide </a:t>
            </a:r>
            <a:fld id="{F28C0BFC-EAC2-4E0D-A0A2-F6186880709B}" type="slidenum">
              <a:rPr lang="en-US"/>
              <a:pPr/>
              <a:t>1</a:t>
            </a:fld>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a:t>
            </a:r>
            <a:r>
              <a:rPr lang="en-US" dirty="0" smtClean="0"/>
              <a:t>Nov</a:t>
            </a:r>
            <a:r>
              <a:rPr lang="en-US" dirty="0" smtClean="0"/>
              <a:t>ember </a:t>
            </a:r>
            <a:r>
              <a:rPr lang="en-US" dirty="0" smtClean="0"/>
              <a:t>2014</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2014-11-03</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3452954218"/>
              </p:ext>
            </p:extLst>
          </p:nvPr>
        </p:nvGraphicFramePr>
        <p:xfrm>
          <a:off x="609600" y="2292350"/>
          <a:ext cx="7997825" cy="2670175"/>
        </p:xfrm>
        <a:graphic>
          <a:graphicData uri="http://schemas.openxmlformats.org/presentationml/2006/ole">
            <mc:AlternateContent xmlns:mc="http://schemas.openxmlformats.org/markup-compatibility/2006">
              <mc:Choice xmlns:v="urn:schemas-microsoft-com:vml" Requires="v">
                <p:oleObj spid="_x0000_s1093" name="Document" r:id="rId4" imgW="8239149" imgH="2751163" progId="Word.Document.8">
                  <p:embed/>
                </p:oleObj>
              </mc:Choice>
              <mc:Fallback>
                <p:oleObj name="Document" r:id="rId4" imgW="8239149" imgH="2751163" progId="Word.Document.8">
                  <p:embed/>
                  <p:pic>
                    <p:nvPicPr>
                      <p:cNvPr id="0" name="Object 4"/>
                      <p:cNvPicPr>
                        <a:picLocks noChangeAspect="1" noChangeArrowheads="1"/>
                      </p:cNvPicPr>
                      <p:nvPr/>
                    </p:nvPicPr>
                    <p:blipFill>
                      <a:blip r:embed="rId5"/>
                      <a:srcRect/>
                      <a:stretch>
                        <a:fillRect/>
                      </a:stretch>
                    </p:blipFill>
                    <p:spPr bwMode="auto">
                      <a:xfrm>
                        <a:off x="609600" y="2292350"/>
                        <a:ext cx="7997825" cy="2670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November 2014</a:t>
            </a:r>
            <a:endParaRPr lang="en-US"/>
          </a:p>
        </p:txBody>
      </p:sp>
      <p:sp>
        <p:nvSpPr>
          <p:cNvPr id="8195" name="Footer Placeholder 4"/>
          <p:cNvSpPr>
            <a:spLocks noGrp="1"/>
          </p:cNvSpPr>
          <p:nvPr>
            <p:ph type="ftr" sz="quarter" idx="11"/>
          </p:nvPr>
        </p:nvSpPr>
        <p:spPr>
          <a:noFill/>
        </p:spPr>
        <p:txBody>
          <a:bodyPr/>
          <a:lstStyle/>
          <a:p>
            <a:r>
              <a:rPr lang="en-US" smtClean="0"/>
              <a:t>Dorothy Stanley (Aruba Networks)</a:t>
            </a:r>
            <a:endParaRPr lang="en-US"/>
          </a:p>
        </p:txBody>
      </p:sp>
      <p:sp>
        <p:nvSpPr>
          <p:cNvPr id="8196" name="Slide Number Placeholder 5"/>
          <p:cNvSpPr>
            <a:spLocks noGrp="1"/>
          </p:cNvSpPr>
          <p:nvPr>
            <p:ph type="sldNum" sz="quarter" idx="12"/>
          </p:nvPr>
        </p:nvSpPr>
        <p:spPr>
          <a:noFill/>
        </p:spPr>
        <p:txBody>
          <a:bodyPr/>
          <a:lstStyle/>
          <a:p>
            <a:r>
              <a:rPr lang="en-US"/>
              <a:t>Slide </a:t>
            </a:r>
            <a:fld id="{7C6F31D6-CB86-48B1-825C-1374D93310D0}" type="slidenum">
              <a:rPr lang="en-US"/>
              <a:pPr/>
              <a:t>11</a:t>
            </a:fld>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smtClean="0"/>
              <a:t>IEEE 802 Policies &amp; Procedures </a:t>
            </a:r>
          </a:p>
          <a:p>
            <a:pPr lvl="1"/>
            <a:r>
              <a:rPr lang="en-US" sz="1600" dirty="0" smtClean="0"/>
              <a:t>(link to </a:t>
            </a:r>
            <a:r>
              <a:rPr lang="en-US" sz="1600" dirty="0" err="1" smtClean="0"/>
              <a:t>AudCom</a:t>
            </a:r>
            <a:r>
              <a:rPr lang="en-US" sz="1600" dirty="0" smtClean="0"/>
              <a:t>, approved by IEEE-SA Standards Board Dec 2012) </a:t>
            </a:r>
          </a:p>
          <a:p>
            <a:pPr lvl="1"/>
            <a:r>
              <a:rPr lang="en-US" sz="1600" dirty="0" smtClean="0">
                <a:hlinkClick r:id="rId3"/>
              </a:rPr>
              <a:t>http://standards.ieee.org/board/aud/LMSC.pdf</a:t>
            </a:r>
            <a:endParaRPr lang="en-US" sz="1600" dirty="0" smtClean="0"/>
          </a:p>
          <a:p>
            <a:r>
              <a:rPr lang="en-US" sz="2000" dirty="0" smtClean="0"/>
              <a:t>IEEE 802 Operations Manual (18 July 2014)</a:t>
            </a:r>
          </a:p>
          <a:p>
            <a:pPr lvl="1">
              <a:lnSpc>
                <a:spcPct val="80000"/>
              </a:lnSpc>
              <a:defRPr/>
            </a:pPr>
            <a:r>
              <a:rPr lang="en-US" altLang="en-US" sz="1600" dirty="0">
                <a:hlinkClick r:id="rId4"/>
              </a:rPr>
              <a:t>http://</a:t>
            </a:r>
            <a:r>
              <a:rPr lang="en-US" altLang="en-US" sz="1600" dirty="0" smtClean="0">
                <a:hlinkClick r:id="rId4"/>
              </a:rPr>
              <a:t>www.ieee802.org/PNP/approved/IEEE_802_OM_v15.pdf</a:t>
            </a:r>
            <a:r>
              <a:rPr lang="en-US" altLang="en-US" sz="1600" dirty="0" smtClean="0"/>
              <a:t>   </a:t>
            </a:r>
          </a:p>
          <a:p>
            <a:pPr>
              <a:lnSpc>
                <a:spcPct val="80000"/>
              </a:lnSpc>
              <a:defRPr/>
            </a:pPr>
            <a:r>
              <a:rPr lang="en-US" sz="2000" dirty="0" smtClean="0"/>
              <a:t>IEEE 802 Working Group Policies &amp;Procedures (18 July 2014)</a:t>
            </a:r>
          </a:p>
          <a:p>
            <a:pPr lvl="1"/>
            <a:r>
              <a:rPr lang="en-US" altLang="en-US" sz="1600" dirty="0" smtClean="0">
                <a:hlinkClick r:id="rId5"/>
              </a:rPr>
              <a:t>http://www.ieee802.org/PNP/approved/IEEE_802_WG_PandP_v16.pdf</a:t>
            </a:r>
            <a:endParaRPr lang="en-US" sz="1600" dirty="0" smtClean="0"/>
          </a:p>
          <a:p>
            <a:r>
              <a:rPr lang="en-US" sz="2000" dirty="0" smtClean="0"/>
              <a:t>IEEE 802 LMSC Chair's Guidelines (18 July 2014)</a:t>
            </a:r>
            <a:endParaRPr lang="en-US" sz="2000" dirty="0" smtClean="0">
              <a:hlinkClick r:id="rId6"/>
            </a:endParaRPr>
          </a:p>
          <a:p>
            <a:pPr lvl="1"/>
            <a:r>
              <a:rPr lang="en-US" sz="1600" dirty="0" smtClean="0">
                <a:hlinkClick r:id="rId7"/>
              </a:rPr>
              <a:t>http://www.ieee802.org/PNP/approved/IEEE_802_Chairs_guidelines_v18.pdf</a:t>
            </a:r>
            <a:r>
              <a:rPr lang="en-US" sz="1600" dirty="0" smtClean="0"/>
              <a:t> </a:t>
            </a:r>
          </a:p>
          <a:p>
            <a:r>
              <a:rPr lang="en-US" sz="2000" dirty="0" smtClean="0"/>
              <a:t>IEEE 802.11 WG OM: (18 July 2014)</a:t>
            </a:r>
          </a:p>
          <a:p>
            <a:pPr lvl="1"/>
            <a:r>
              <a:rPr lang="en-US" altLang="en-US" sz="1600" dirty="0" smtClean="0">
                <a:hlinkClick r:id="rId8"/>
              </a:rPr>
              <a:t>https</a:t>
            </a:r>
            <a:r>
              <a:rPr lang="en-US" altLang="en-US" sz="1600" dirty="0">
                <a:hlinkClick r:id="rId8"/>
              </a:rPr>
              <a:t>://</a:t>
            </a:r>
            <a:r>
              <a:rPr lang="en-US" altLang="en-US" sz="1600" dirty="0" smtClean="0">
                <a:hlinkClick r:id="rId8"/>
              </a:rPr>
              <a:t>mentor.ieee.org/802.11/dcn/14/11-14-0629-02-0000-802-11-operations-manual.docx</a:t>
            </a:r>
            <a:r>
              <a:rPr lang="en-US" altLang="en-US" sz="1600" dirty="0" smtClean="0"/>
              <a:t> </a:t>
            </a:r>
          </a:p>
          <a:p>
            <a:r>
              <a:rPr lang="en-US" sz="2400" dirty="0" smtClean="0"/>
              <a:t>Policies and Procedures hierarchy</a:t>
            </a:r>
          </a:p>
          <a:p>
            <a:pPr lvl="1"/>
            <a:r>
              <a:rPr lang="en-US" sz="1600" dirty="0" smtClean="0">
                <a:hlinkClick r:id="rId9"/>
              </a:rPr>
              <a:t>http://www.ieee802.org/11/Rules/rules.shtml</a:t>
            </a:r>
            <a:endParaRPr lang="en-US" sz="1600" dirty="0" smtClean="0"/>
          </a:p>
          <a:p>
            <a:pPr marL="342900" lvl="1" indent="-342900">
              <a:buFontTx/>
              <a:buChar char="•"/>
            </a:pPr>
            <a:r>
              <a:rPr lang="en-US" altLang="en-US" sz="1800" b="1" dirty="0" smtClean="0"/>
              <a:t>IEEE </a:t>
            </a:r>
            <a:r>
              <a:rPr lang="en-US" altLang="en-US" sz="1800" b="1" dirty="0"/>
              <a:t>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November 2014 </a:t>
            </a:r>
            <a:r>
              <a:rPr lang="en-US" sz="2800" dirty="0" smtClean="0"/>
              <a:t>IEEE 802 EC Rule Changes</a:t>
            </a:r>
            <a:endParaRPr lang="en-US" sz="2800" dirty="0"/>
          </a:p>
        </p:txBody>
      </p:sp>
      <p:sp>
        <p:nvSpPr>
          <p:cNvPr id="3" name="Content Placeholder 2"/>
          <p:cNvSpPr>
            <a:spLocks noGrp="1"/>
          </p:cNvSpPr>
          <p:nvPr>
            <p:ph idx="1"/>
          </p:nvPr>
        </p:nvSpPr>
        <p:spPr>
          <a:xfrm>
            <a:off x="609600" y="1600200"/>
            <a:ext cx="8458200" cy="5105400"/>
          </a:xfrm>
        </p:spPr>
        <p:txBody>
          <a:bodyPr/>
          <a:lstStyle/>
          <a:p>
            <a:r>
              <a:rPr lang="en-US" dirty="0" smtClean="0"/>
              <a:t>LMSC P&amp;P – no changes proposed</a:t>
            </a:r>
            <a:endParaRPr lang="en-US" b="0" dirty="0" smtClean="0"/>
          </a:p>
          <a:p>
            <a:r>
              <a:rPr lang="en-US" dirty="0" smtClean="0"/>
              <a:t>802 LMSC  </a:t>
            </a:r>
            <a:r>
              <a:rPr lang="en-US" dirty="0" smtClean="0"/>
              <a:t>OM</a:t>
            </a:r>
          </a:p>
          <a:p>
            <a:pPr lvl="1"/>
            <a:r>
              <a:rPr lang="en-US" dirty="0" smtClean="0"/>
              <a:t>Section 4.3 change to clarify SG rules (source: 802.11)</a:t>
            </a:r>
            <a:endParaRPr lang="en-US" dirty="0" smtClean="0"/>
          </a:p>
          <a:p>
            <a:pPr marL="342900" lvl="1" indent="-342900">
              <a:buFontTx/>
              <a:buChar char="•"/>
            </a:pPr>
            <a:r>
              <a:rPr lang="en-US" sz="2400" b="1" dirty="0"/>
              <a:t>WG P&amp;P - Expect EC approval of changes in March </a:t>
            </a:r>
            <a:r>
              <a:rPr lang="en-US" sz="2400" b="1" dirty="0" smtClean="0"/>
              <a:t>2015</a:t>
            </a:r>
            <a:endParaRPr lang="en-US" sz="2400" b="1" dirty="0" smtClean="0"/>
          </a:p>
          <a:p>
            <a:pPr lvl="1"/>
            <a:r>
              <a:rPr lang="en-US" dirty="0" smtClean="0"/>
              <a:t>EC changes </a:t>
            </a:r>
            <a:r>
              <a:rPr lang="en-US" dirty="0" smtClean="0"/>
              <a:t>under consideration are summarized in </a:t>
            </a:r>
            <a:r>
              <a:rPr lang="en-US" dirty="0" smtClean="0">
                <a:hlinkClick r:id="rId3"/>
              </a:rPr>
              <a:t>https://mentor.ieee.org/802-ec/dcn/14/ec-14-0066-02-00EC-november-2014-rule-changes.pdf</a:t>
            </a:r>
            <a:r>
              <a:rPr lang="en-US" dirty="0" smtClean="0"/>
              <a:t> and speculatively edited here: </a:t>
            </a:r>
            <a:r>
              <a:rPr lang="en-US" u="sng" dirty="0" smtClean="0">
                <a:hlinkClick r:id="rId4"/>
              </a:rPr>
              <a:t>http://www.ieee802.org/PNP/2014-11/IEEE_802_WG_PandP_v17.doc</a:t>
            </a:r>
            <a:r>
              <a:rPr lang="en-US" u="sng" dirty="0" smtClean="0"/>
              <a:t> </a:t>
            </a:r>
            <a:endParaRPr lang="en-US" dirty="0" smtClean="0"/>
          </a:p>
          <a:p>
            <a:pPr lvl="1"/>
            <a:r>
              <a:rPr lang="en-US" dirty="0" smtClean="0"/>
              <a:t>Many changes, to align with IEEE WG P&amp;P baseline</a:t>
            </a:r>
          </a:p>
          <a:p>
            <a:pPr lvl="1"/>
            <a:r>
              <a:rPr lang="en-US" dirty="0" smtClean="0"/>
              <a:t>Clarification questions, suggested corrections to IEEE P&amp;P baseline being sent to </a:t>
            </a:r>
            <a:r>
              <a:rPr lang="en-US" dirty="0" err="1" smtClean="0"/>
              <a:t>Audcom</a:t>
            </a:r>
            <a:endParaRPr lang="en-US" dirty="0" smtClean="0"/>
          </a:p>
          <a:p>
            <a:r>
              <a:rPr lang="en-US" dirty="0" smtClean="0"/>
              <a:t>Chair’s Guidelines – no changes proposed</a:t>
            </a:r>
            <a:endParaRPr lang="en-US"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802 LMSC OM: 4.3 Study Groups</a:t>
            </a:r>
            <a:endParaRPr lang="en-US" sz="2800" dirty="0"/>
          </a:p>
        </p:txBody>
      </p:sp>
      <p:sp>
        <p:nvSpPr>
          <p:cNvPr id="3" name="Content Placeholder 2"/>
          <p:cNvSpPr>
            <a:spLocks noGrp="1"/>
          </p:cNvSpPr>
          <p:nvPr>
            <p:ph idx="1"/>
          </p:nvPr>
        </p:nvSpPr>
        <p:spPr>
          <a:xfrm>
            <a:off x="609600" y="1600200"/>
            <a:ext cx="8458200" cy="4724400"/>
          </a:xfrm>
        </p:spPr>
        <p:txBody>
          <a:bodyPr/>
          <a:lstStyle/>
          <a:p>
            <a:pPr marL="0" indent="0">
              <a:buNone/>
            </a:pPr>
            <a:r>
              <a:rPr lang="en-US" sz="2000" dirty="0" smtClean="0"/>
              <a:t>4.3.1 Study </a:t>
            </a:r>
            <a:r>
              <a:rPr lang="en-US" sz="2000" dirty="0"/>
              <a:t>group operation</a:t>
            </a:r>
          </a:p>
          <a:p>
            <a:pPr marL="0" indent="0">
              <a:buNone/>
            </a:pPr>
            <a:r>
              <a:rPr lang="en-US" sz="2000" b="0" dirty="0"/>
              <a:t>Progress of each Study Group shall be presented at the closing Sponsor meeting of each IEEE </a:t>
            </a:r>
            <a:r>
              <a:rPr lang="en-US" sz="2000" b="0" dirty="0" smtClean="0"/>
              <a:t>802 </a:t>
            </a:r>
            <a:r>
              <a:rPr lang="en-US" sz="2000" b="0" dirty="0"/>
              <a:t>LMSC plenary session by the appropriate WG, TAG, or ECSG Chair. Study Groups may </a:t>
            </a:r>
            <a:r>
              <a:rPr lang="en-US" sz="2000" b="0" dirty="0" smtClean="0"/>
              <a:t>elect </a:t>
            </a:r>
            <a:r>
              <a:rPr lang="en-US" sz="2000" b="0" dirty="0"/>
              <a:t>officers other than the Chair, if </a:t>
            </a:r>
            <a:r>
              <a:rPr lang="en-US" sz="2000" b="0" dirty="0" smtClean="0"/>
              <a:t>necessary, </a:t>
            </a:r>
            <a:r>
              <a:rPr lang="en-US" sz="2000" b="0" i="1" dirty="0"/>
              <a:t>and will follow the general operating </a:t>
            </a:r>
            <a:r>
              <a:rPr lang="en-US" sz="2000" b="0" i="1" dirty="0" smtClean="0"/>
              <a:t>procedures for </a:t>
            </a:r>
            <a:r>
              <a:rPr lang="en-US" sz="2000" b="0" i="1" dirty="0"/>
              <a:t>WGs specified in the IEEE 802 LMSC WG P&amp;P. </a:t>
            </a:r>
            <a:r>
              <a:rPr lang="en-US" sz="2000" b="0" i="1" dirty="0" smtClean="0"/>
              <a:t> </a:t>
            </a:r>
            <a:r>
              <a:rPr lang="en-US" sz="2000" b="0" dirty="0" smtClean="0"/>
              <a:t>Because </a:t>
            </a:r>
            <a:r>
              <a:rPr lang="en-US" sz="2000" b="0" dirty="0"/>
              <a:t>of the limited time duration of a </a:t>
            </a:r>
            <a:r>
              <a:rPr lang="en-US" sz="2000" b="0" dirty="0" smtClean="0"/>
              <a:t>Study </a:t>
            </a:r>
            <a:r>
              <a:rPr lang="en-US" sz="2000" b="0" dirty="0"/>
              <a:t>Group, no letter ballots are permitted.</a:t>
            </a:r>
          </a:p>
          <a:p>
            <a:pPr marL="0" indent="0">
              <a:buNone/>
            </a:pPr>
            <a:r>
              <a:rPr lang="en-US" sz="2000" b="0" dirty="0"/>
              <a:t>The election of an ECSG Vice Chair is subject to confirmation by the Sponsor.</a:t>
            </a:r>
          </a:p>
          <a:p>
            <a:pPr marL="0" indent="0">
              <a:buNone/>
            </a:pPr>
            <a:r>
              <a:rPr lang="en-US" sz="2000" dirty="0"/>
              <a:t>4.3.2 </a:t>
            </a:r>
            <a:r>
              <a:rPr lang="en-US" sz="2000" dirty="0" smtClean="0"/>
              <a:t>Voting </a:t>
            </a:r>
            <a:r>
              <a:rPr lang="en-US" sz="2000" dirty="0"/>
              <a:t>at study group meetings</a:t>
            </a:r>
          </a:p>
          <a:p>
            <a:pPr marL="0" indent="0">
              <a:buNone/>
            </a:pPr>
            <a:r>
              <a:rPr lang="en-US" sz="2000" b="0" dirty="0"/>
              <a:t>Any person attending a Study Group meeting may vote on all motions (including recommending </a:t>
            </a:r>
            <a:r>
              <a:rPr lang="en-US" sz="2000" b="0" dirty="0" smtClean="0"/>
              <a:t>approval </a:t>
            </a:r>
            <a:r>
              <a:rPr lang="en-US" sz="2000" b="0" dirty="0"/>
              <a:t>of a PAR). A vote is carried by 75% of those present and voting Approve or </a:t>
            </a:r>
            <a:r>
              <a:rPr lang="en-US" sz="2000" b="0" dirty="0" smtClean="0"/>
              <a:t>Disapprove.</a:t>
            </a:r>
          </a:p>
          <a:p>
            <a:pPr marL="0" indent="0">
              <a:buNone/>
            </a:pPr>
            <a:endParaRPr lang="en-US" sz="2000" b="0" dirty="0"/>
          </a:p>
          <a:p>
            <a:pPr marL="0" indent="0">
              <a:buNone/>
            </a:pPr>
            <a:r>
              <a:rPr lang="en-US" sz="1600" b="0" i="1" dirty="0" smtClean="0"/>
              <a:t>Comment: Clarify WG P&amp;P application to ECSG, WGSG; proposed resolution is to delete the italicized text.</a:t>
            </a:r>
            <a:endParaRPr lang="en-US" b="0" i="1"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1091197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LMSC WG P&amp;P </a:t>
            </a:r>
            <a:r>
              <a:rPr lang="en-US" sz="2800" dirty="0" smtClean="0"/>
              <a:t>Changes</a:t>
            </a:r>
            <a:endParaRPr lang="en-US" sz="2800" dirty="0"/>
          </a:p>
        </p:txBody>
      </p:sp>
      <p:sp>
        <p:nvSpPr>
          <p:cNvPr id="3" name="Content Placeholder 2"/>
          <p:cNvSpPr>
            <a:spLocks noGrp="1"/>
          </p:cNvSpPr>
          <p:nvPr>
            <p:ph idx="1"/>
          </p:nvPr>
        </p:nvSpPr>
        <p:spPr>
          <a:xfrm>
            <a:off x="609600" y="1600200"/>
            <a:ext cx="8458200" cy="4724400"/>
          </a:xfrm>
        </p:spPr>
        <p:txBody>
          <a:bodyPr/>
          <a:lstStyle/>
          <a:p>
            <a:r>
              <a:rPr lang="en-US" dirty="0" smtClean="0"/>
              <a:t>LMSC WG P&amp;P – asking </a:t>
            </a:r>
            <a:r>
              <a:rPr lang="en-US" dirty="0" err="1" smtClean="0"/>
              <a:t>Audcom</a:t>
            </a:r>
            <a:r>
              <a:rPr lang="en-US" dirty="0" smtClean="0"/>
              <a:t> for clarification</a:t>
            </a:r>
          </a:p>
          <a:p>
            <a:pPr lvl="1"/>
            <a:r>
              <a:rPr lang="en-US" dirty="0" smtClean="0"/>
              <a:t>3.4 Fiduciary duty to IEEE</a:t>
            </a:r>
          </a:p>
          <a:p>
            <a:pPr lvl="1"/>
            <a:r>
              <a:rPr lang="en-US" dirty="0" smtClean="0"/>
              <a:t>4.2 Roster information validation</a:t>
            </a:r>
          </a:p>
          <a:p>
            <a:pPr lvl="1"/>
            <a:r>
              <a:rPr lang="en-US" dirty="0" smtClean="0"/>
              <a:t>4.3 Participant definition</a:t>
            </a:r>
            <a:endParaRPr lang="en-US" dirty="0" smtClean="0"/>
          </a:p>
          <a:p>
            <a:pPr lvl="1"/>
            <a:r>
              <a:rPr lang="en-US" dirty="0" smtClean="0"/>
              <a:t>6.0 Electronic meetings</a:t>
            </a:r>
          </a:p>
          <a:p>
            <a:pPr lvl="1"/>
            <a:r>
              <a:rPr lang="en-US" dirty="0" smtClean="0"/>
              <a:t>7.1 Approval of an action (2/3 approval)</a:t>
            </a:r>
          </a:p>
          <a:p>
            <a:pPr lvl="1"/>
            <a:r>
              <a:rPr lang="en-US" dirty="0" smtClean="0"/>
              <a:t>(old 9.7) roll-call votes deleted</a:t>
            </a:r>
          </a:p>
          <a:p>
            <a:pPr lvl="1"/>
            <a:r>
              <a:rPr lang="en-US" dirty="0" smtClean="0"/>
              <a:t>(was 9.6) text deleted, ensure that we still have text regarding duration of WG LBs ballots</a:t>
            </a:r>
          </a:p>
          <a:p>
            <a:pPr marL="0" indent="0">
              <a:buNone/>
            </a:pPr>
            <a:endParaRPr lang="en-US" dirty="0" smtClean="0"/>
          </a:p>
          <a:p>
            <a:pPr marL="0" indent="0">
              <a:buNone/>
            </a:pPr>
            <a:endParaRPr lang="en-US" dirty="0" smtClean="0"/>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1378170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a:t>
            </a:r>
            <a:r>
              <a:rPr lang="en-US" dirty="0" smtClean="0"/>
              <a:t>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a:hlinkClick r:id="rId3"/>
              </a:rPr>
              <a:t>11-14-0629-02 </a:t>
            </a:r>
            <a:r>
              <a:rPr lang="en-US" dirty="0"/>
              <a:t>contains the current IEEE 902.11 Operations Manual (approved July 2014)</a:t>
            </a:r>
          </a:p>
          <a:p>
            <a:r>
              <a:rPr lang="en-US" b="0" dirty="0" smtClean="0"/>
              <a:t>Changes </a:t>
            </a:r>
            <a:r>
              <a:rPr lang="en-US" b="0" dirty="0"/>
              <a:t>proposed in </a:t>
            </a:r>
            <a:r>
              <a:rPr lang="en-US" b="0" dirty="0">
                <a:hlinkClick r:id="rId4"/>
              </a:rPr>
              <a:t>https://</a:t>
            </a:r>
            <a:r>
              <a:rPr lang="en-US" b="0" dirty="0" smtClean="0">
                <a:hlinkClick r:id="rId4"/>
              </a:rPr>
              <a:t>mentor.ieee.org/802.11/dcn/14/11-14-0629-04-0000-802-11-operations-manual.docx</a:t>
            </a:r>
            <a:r>
              <a:rPr lang="en-US" b="0" dirty="0" smtClean="0"/>
              <a:t> </a:t>
            </a:r>
            <a:endParaRPr lang="en-US" b="0" dirty="0"/>
          </a:p>
          <a:p>
            <a:pPr lvl="1"/>
            <a:r>
              <a:rPr lang="en-US" dirty="0" smtClean="0"/>
              <a:t>fix </a:t>
            </a:r>
            <a:r>
              <a:rPr lang="en-US" dirty="0"/>
              <a:t>the IEEE standards companion reference </a:t>
            </a:r>
            <a:r>
              <a:rPr lang="en-US" dirty="0" smtClean="0"/>
              <a:t>and</a:t>
            </a:r>
            <a:endParaRPr lang="en-US" dirty="0"/>
          </a:p>
          <a:p>
            <a:pPr lvl="1"/>
            <a:r>
              <a:rPr lang="en-US" dirty="0" smtClean="0"/>
              <a:t>make </a:t>
            </a:r>
            <a:r>
              <a:rPr lang="en-US" dirty="0"/>
              <a:t>former-voter rights consistent, together with </a:t>
            </a:r>
            <a:r>
              <a:rPr lang="en-US" dirty="0" smtClean="0"/>
              <a:t>an</a:t>
            </a:r>
            <a:endParaRPr lang="en-US" dirty="0"/>
          </a:p>
          <a:p>
            <a:pPr lvl="1"/>
            <a:r>
              <a:rPr lang="en-US" dirty="0" smtClean="0"/>
              <a:t>e-mail </a:t>
            </a:r>
            <a:r>
              <a:rPr lang="en-US" dirty="0"/>
              <a:t>address correction</a:t>
            </a:r>
            <a:r>
              <a:rPr lang="en-US" dirty="0" smtClean="0"/>
              <a:t>.</a:t>
            </a:r>
          </a:p>
          <a:p>
            <a:r>
              <a:rPr lang="en-US" b="0" dirty="0" smtClean="0"/>
              <a:t>Consider approval of updated document in 802.11 Friday closing plenary</a:t>
            </a:r>
            <a:endParaRPr lang="en-US" b="0"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November 2014</a:t>
            </a:r>
            <a:endParaRPr lang="en-US" altLang="en-US" sz="1800" smtClean="0"/>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p>
        </p:txBody>
      </p:sp>
      <p:sp>
        <p:nvSpPr>
          <p:cNvPr id="2560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C47E752A-6118-485D-B041-5BE35B5D632A}" type="slidenum">
              <a:rPr lang="en-US" altLang="en-US" sz="1200" b="0"/>
              <a:pPr>
                <a:spcBef>
                  <a:spcPct val="0"/>
                </a:spcBef>
                <a:buFontTx/>
                <a:buNone/>
              </a:pPr>
              <a:t>16</a:t>
            </a:fld>
            <a:endParaRPr lang="en-US" altLang="en-US" sz="1200" b="0"/>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November 2014</a:t>
            </a:r>
            <a:endParaRPr lang="en-US"/>
          </a:p>
        </p:txBody>
      </p:sp>
      <p:sp>
        <p:nvSpPr>
          <p:cNvPr id="3075" name="Footer Placeholder 4"/>
          <p:cNvSpPr>
            <a:spLocks noGrp="1"/>
          </p:cNvSpPr>
          <p:nvPr>
            <p:ph type="ftr" sz="quarter" idx="11"/>
          </p:nvPr>
        </p:nvSpPr>
        <p:spPr>
          <a:noFill/>
        </p:spPr>
        <p:txBody>
          <a:bodyPr/>
          <a:lstStyle/>
          <a:p>
            <a:r>
              <a:rPr lang="en-US" smtClean="0"/>
              <a:t>Dorothy Stanley (Aruba Networks)</a:t>
            </a:r>
            <a:endParaRPr lang="en-US"/>
          </a:p>
        </p:txBody>
      </p:sp>
      <p:sp>
        <p:nvSpPr>
          <p:cNvPr id="3076" name="Slide Number Placeholder 5"/>
          <p:cNvSpPr>
            <a:spLocks noGrp="1"/>
          </p:cNvSpPr>
          <p:nvPr>
            <p:ph type="sldNum" sz="quarter" idx="12"/>
          </p:nvPr>
        </p:nvSpPr>
        <p:spPr>
          <a:noFill/>
        </p:spPr>
        <p:txBody>
          <a:bodyPr/>
          <a:lstStyle/>
          <a:p>
            <a:r>
              <a:rPr lang="en-US"/>
              <a:t>Slide </a:t>
            </a:r>
            <a:fld id="{748BD8E1-873F-417F-94A1-6D4E55C91304}" type="slidenum">
              <a:rPr lang="en-US"/>
              <a:pPr/>
              <a:t>2</a:t>
            </a:fld>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smtClean="0"/>
              <a:t>	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 </a:t>
            </a:r>
          </a:p>
          <a:p>
            <a:pPr lvl="1">
              <a:buNone/>
            </a:pPr>
            <a:r>
              <a:rPr lang="en-US" dirty="0"/>
              <a:t>	</a:t>
            </a:r>
            <a:endParaRPr lang="en-US" dirty="0" smtClean="0"/>
          </a:p>
          <a:p>
            <a:pPr lvl="1">
              <a:buFontTx/>
              <a:buNone/>
            </a:pPr>
            <a:endParaRPr lang="en-US" dirty="0" smtClean="0"/>
          </a:p>
          <a:p>
            <a:pPr>
              <a:buFontTx/>
              <a:buNone/>
            </a:pPr>
            <a:r>
              <a:rPr lang="en-US"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a:t>
            </a:r>
            <a:r>
              <a:rPr lang="en-US" dirty="0" smtClean="0"/>
              <a:t>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a:hlinkClick r:id="rId3"/>
              </a:rPr>
              <a:t>11-14-0629-02 </a:t>
            </a:r>
            <a:r>
              <a:rPr lang="en-US" dirty="0"/>
              <a:t>contains the current IEEE 902.11 Operations Manual (approved July 2014)</a:t>
            </a:r>
          </a:p>
          <a:p>
            <a:r>
              <a:rPr lang="en-US" b="0" dirty="0" smtClean="0"/>
              <a:t>Changes </a:t>
            </a:r>
            <a:r>
              <a:rPr lang="en-US" b="0" dirty="0"/>
              <a:t>proposed in </a:t>
            </a:r>
            <a:r>
              <a:rPr lang="en-US" b="0" dirty="0">
                <a:hlinkClick r:id="rId4"/>
              </a:rPr>
              <a:t>https://</a:t>
            </a:r>
            <a:r>
              <a:rPr lang="en-US" b="0" dirty="0" smtClean="0">
                <a:hlinkClick r:id="rId4"/>
              </a:rPr>
              <a:t>mentor.ieee.org/802.11/dcn/14/11-14-0629-04-0000-802-11-operations-manual.docx</a:t>
            </a:r>
            <a:r>
              <a:rPr lang="en-US" b="0" dirty="0" smtClean="0"/>
              <a:t> </a:t>
            </a:r>
            <a:endParaRPr lang="en-US" b="0" dirty="0"/>
          </a:p>
          <a:p>
            <a:pPr lvl="1"/>
            <a:r>
              <a:rPr lang="en-US" dirty="0" smtClean="0"/>
              <a:t>fix </a:t>
            </a:r>
            <a:r>
              <a:rPr lang="en-US" dirty="0"/>
              <a:t>the IEEE standards companion reference </a:t>
            </a:r>
            <a:r>
              <a:rPr lang="en-US" dirty="0" smtClean="0"/>
              <a:t>and</a:t>
            </a:r>
            <a:endParaRPr lang="en-US" dirty="0"/>
          </a:p>
          <a:p>
            <a:pPr lvl="1"/>
            <a:r>
              <a:rPr lang="en-US" dirty="0" smtClean="0"/>
              <a:t>make </a:t>
            </a:r>
            <a:r>
              <a:rPr lang="en-US" dirty="0"/>
              <a:t>former-voter rights consistent, together with </a:t>
            </a:r>
            <a:r>
              <a:rPr lang="en-US" dirty="0" smtClean="0"/>
              <a:t>an</a:t>
            </a:r>
            <a:endParaRPr lang="en-US" dirty="0"/>
          </a:p>
          <a:p>
            <a:pPr lvl="1"/>
            <a:r>
              <a:rPr lang="en-US" dirty="0" smtClean="0"/>
              <a:t>e-mail </a:t>
            </a:r>
            <a:r>
              <a:rPr lang="en-US" dirty="0"/>
              <a:t>address correction</a:t>
            </a:r>
            <a:r>
              <a:rPr lang="en-US" dirty="0" smtClean="0"/>
              <a:t>.</a:t>
            </a:r>
          </a:p>
          <a:p>
            <a:r>
              <a:rPr lang="en-US" b="0" dirty="0" smtClean="0"/>
              <a:t>Consider approval of updated document in 802.11 Friday closing plenary</a:t>
            </a:r>
            <a:endParaRPr lang="en-US" b="0"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20</a:t>
            </a:fld>
            <a:endParaRPr lang="en-US"/>
          </a:p>
        </p:txBody>
      </p:sp>
    </p:spTree>
    <p:extLst>
      <p:ext uri="{BB962C8B-B14F-4D97-AF65-F5344CB8AC3E}">
        <p14:creationId xmlns:p14="http://schemas.microsoft.com/office/powerpoint/2010/main" val="1349740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Changes</a:t>
            </a:r>
            <a:endParaRPr lang="en-US" dirty="0"/>
          </a:p>
        </p:txBody>
      </p:sp>
      <p:sp>
        <p:nvSpPr>
          <p:cNvPr id="3" name="Content Placeholder 2"/>
          <p:cNvSpPr>
            <a:spLocks noGrp="1"/>
          </p:cNvSpPr>
          <p:nvPr>
            <p:ph idx="1"/>
          </p:nvPr>
        </p:nvSpPr>
        <p:spPr>
          <a:xfrm>
            <a:off x="304800" y="1600200"/>
            <a:ext cx="8382000" cy="4724400"/>
          </a:xfrm>
        </p:spPr>
        <p:txBody>
          <a:bodyPr/>
          <a:lstStyle/>
          <a:p>
            <a:endParaRPr lang="en-US" dirty="0" smtClean="0"/>
          </a:p>
          <a:p>
            <a:r>
              <a:rPr lang="en-US" dirty="0" smtClean="0"/>
              <a:t>Discussion on any proposed </a:t>
            </a:r>
            <a:r>
              <a:rPr lang="en-US" dirty="0" smtClean="0"/>
              <a:t>changes, and motion 11-14-0629 latest </a:t>
            </a:r>
            <a:r>
              <a:rPr lang="en-US" dirty="0" err="1" smtClean="0"/>
              <a:t>verison</a:t>
            </a:r>
            <a:endParaRPr lang="en-US"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22</a:t>
            </a:fld>
            <a:endParaRPr lang="en-US"/>
          </a:p>
        </p:txBody>
      </p:sp>
    </p:spTree>
    <p:extLst>
      <p:ext uri="{BB962C8B-B14F-4D97-AF65-F5344CB8AC3E}">
        <p14:creationId xmlns:p14="http://schemas.microsoft.com/office/powerpoint/2010/main" val="4171468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November 2014</a:t>
            </a:r>
            <a:endParaRPr lang="en-US"/>
          </a:p>
        </p:txBody>
      </p:sp>
      <p:sp>
        <p:nvSpPr>
          <p:cNvPr id="4099" name="Footer Placeholder 2"/>
          <p:cNvSpPr>
            <a:spLocks noGrp="1"/>
          </p:cNvSpPr>
          <p:nvPr>
            <p:ph type="ftr" sz="quarter" idx="11"/>
          </p:nvPr>
        </p:nvSpPr>
        <p:spPr>
          <a:noFill/>
        </p:spPr>
        <p:txBody>
          <a:bodyPr/>
          <a:lstStyle/>
          <a:p>
            <a:r>
              <a:rPr lang="en-US" smtClean="0"/>
              <a:t>Dorothy Stanley (Aruba Networks)</a:t>
            </a:r>
            <a:endParaRPr lang="en-US"/>
          </a:p>
        </p:txBody>
      </p:sp>
      <p:sp>
        <p:nvSpPr>
          <p:cNvPr id="4100" name="Slide Number Placeholder 3"/>
          <p:cNvSpPr>
            <a:spLocks noGrp="1"/>
          </p:cNvSpPr>
          <p:nvPr>
            <p:ph type="sldNum" sz="quarter" idx="12"/>
          </p:nvPr>
        </p:nvSpPr>
        <p:spPr>
          <a:noFill/>
        </p:spPr>
        <p:txBody>
          <a:bodyPr/>
          <a:lstStyle/>
          <a:p>
            <a:r>
              <a:rPr lang="en-US"/>
              <a:t>Slide </a:t>
            </a:r>
            <a:fld id="{6A4D246D-0BD2-4B35-8F56-1809690FDAC6}" type="slidenum">
              <a:rPr lang="en-US"/>
              <a:pPr/>
              <a:t>4</a:t>
            </a:fld>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Tx/>
              <a:buNone/>
            </a:pPr>
            <a:r>
              <a:rPr lang="en-US" sz="1800" b="0" smtClean="0"/>
              <a:t>All participants in this meeting have certain obligations under the IEEE-SA Patent Policy.</a:t>
            </a:r>
            <a:r>
              <a:rPr lang="en-US" sz="1400" b="0" smtClean="0"/>
              <a:t> </a:t>
            </a:r>
          </a:p>
          <a:p>
            <a:pPr lvl="1"/>
            <a:r>
              <a:rPr lang="en-US" sz="1800" b="1" smtClean="0">
                <a:solidFill>
                  <a:srgbClr val="003399"/>
                </a:solidFill>
              </a:rPr>
              <a:t>Participants </a:t>
            </a:r>
          </a:p>
          <a:p>
            <a:pPr lvl="2">
              <a:buFontTx/>
              <a:buNone/>
            </a:pPr>
            <a:r>
              <a:rPr lang="en-US" sz="1600" b="1" smtClean="0">
                <a:solidFill>
                  <a:srgbClr val="003399"/>
                </a:solidFill>
              </a:rPr>
              <a:t>[Note: </a:t>
            </a:r>
            <a:r>
              <a:rPr lang="en-GB" sz="1600" b="1" smtClean="0">
                <a:solidFill>
                  <a:srgbClr val="003399"/>
                </a:solidFill>
              </a:rPr>
              <a:t>Quoted text excerpted from IEEE-SA Standards Board Bylaws subclause 6.2</a:t>
            </a:r>
            <a:r>
              <a:rPr lang="en-US" sz="1600" b="1" smtClean="0">
                <a:solidFill>
                  <a:srgbClr val="003399"/>
                </a:solidFill>
              </a:rPr>
              <a:t>]:</a:t>
            </a:r>
          </a:p>
          <a:p>
            <a:pPr lvl="2"/>
            <a:r>
              <a:rPr lang="en-US" sz="1600" b="1"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sz="1600" smtClean="0"/>
          </a:p>
          <a:p>
            <a:pPr lvl="3"/>
            <a:r>
              <a:rPr lang="en-US" sz="1400" b="1" smtClean="0">
                <a:solidFill>
                  <a:srgbClr val="003399"/>
                </a:solidFill>
              </a:rPr>
              <a:t>“Personal awareness” means that the participant “is personally aware that the holder may have a potential Essential Patent Claim,” even if the participant is not personally aware of the specific patents or patent claims</a:t>
            </a:r>
          </a:p>
          <a:p>
            <a:pPr lvl="2"/>
            <a:r>
              <a:rPr lang="en-US" sz="1600" b="1" smtClean="0">
                <a:solidFill>
                  <a:srgbClr val="003399"/>
                </a:solidFill>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lvl="1"/>
            <a:r>
              <a:rPr lang="en-US" sz="1800" b="1" smtClean="0">
                <a:solidFill>
                  <a:srgbClr val="003399"/>
                </a:solidFill>
              </a:rPr>
              <a:t>The above does not apply if the patent claim is already the subject of an Accepted Letter of Assurance that applies to the proposed standard(s) under consideration by this group</a:t>
            </a:r>
          </a:p>
          <a:p>
            <a:pPr lvl="1"/>
            <a:r>
              <a:rPr lang="en-US" sz="1600" b="1" smtClean="0">
                <a:solidFill>
                  <a:srgbClr val="003399"/>
                </a:solidFill>
              </a:rPr>
              <a:t>Early identification of holders of potential Essential Patent Claims is strongly encouraged</a:t>
            </a:r>
          </a:p>
          <a:p>
            <a:pPr lvl="1"/>
            <a:r>
              <a:rPr lang="en-US" sz="1800" b="1" smtClean="0">
                <a:solidFill>
                  <a:srgbClr val="003399"/>
                </a:solidFill>
              </a:rPr>
              <a:t>No duty to perform a patent search</a:t>
            </a:r>
            <a:endParaRPr 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November 2014</a:t>
            </a:r>
            <a:endParaRPr lang="en-US"/>
          </a:p>
        </p:txBody>
      </p:sp>
      <p:sp>
        <p:nvSpPr>
          <p:cNvPr id="5123" name="Footer Placeholder 2"/>
          <p:cNvSpPr>
            <a:spLocks noGrp="1"/>
          </p:cNvSpPr>
          <p:nvPr>
            <p:ph type="ftr" sz="quarter" idx="11"/>
          </p:nvPr>
        </p:nvSpPr>
        <p:spPr>
          <a:noFill/>
        </p:spPr>
        <p:txBody>
          <a:bodyPr/>
          <a:lstStyle/>
          <a:p>
            <a:r>
              <a:rPr lang="en-US" smtClean="0"/>
              <a:t>Dorothy Stanley (Aruba Networks)</a:t>
            </a:r>
            <a:endParaRPr lang="en-US"/>
          </a:p>
        </p:txBody>
      </p:sp>
      <p:sp>
        <p:nvSpPr>
          <p:cNvPr id="5124" name="Slide Number Placeholder 3"/>
          <p:cNvSpPr>
            <a:spLocks noGrp="1"/>
          </p:cNvSpPr>
          <p:nvPr>
            <p:ph type="sldNum" sz="quarter" idx="12"/>
          </p:nvPr>
        </p:nvSpPr>
        <p:spPr>
          <a:noFill/>
        </p:spPr>
        <p:txBody>
          <a:bodyPr/>
          <a:lstStyle/>
          <a:p>
            <a:r>
              <a:rPr lang="en-US"/>
              <a:t>Slide </a:t>
            </a:r>
            <a:fld id="{71DF4160-8AED-4076-9CB6-B798D4963908}" type="slidenum">
              <a:rPr lang="en-US"/>
              <a:pPr/>
              <a:t>5</a:t>
            </a:fld>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Tx/>
              <a:buNone/>
            </a:pPr>
            <a:r>
              <a:rPr lang="en-US" sz="1800" dirty="0" smtClean="0">
                <a:cs typeface="Times New Roman" pitchFamily="18" charset="0"/>
              </a:rPr>
              <a:t>	</a:t>
            </a:r>
            <a:r>
              <a:rPr lang="en-US" sz="2400" dirty="0" smtClean="0">
                <a:cs typeface="Times New Roman" pitchFamily="18" charset="0"/>
              </a:rPr>
              <a:t>All participants should be familiar with their obligations under the IEEE-SA Policies &amp; Procedures for standards development.</a:t>
            </a:r>
          </a:p>
          <a:p>
            <a:pPr lvl="1">
              <a:lnSpc>
                <a:spcPct val="90000"/>
              </a:lnSpc>
              <a:buFontTx/>
              <a:buNone/>
            </a:pPr>
            <a:r>
              <a:rPr lang="en-US" sz="2400" dirty="0" smtClean="0">
                <a:cs typeface="Times New Roman" pitchFamily="18" charset="0"/>
              </a:rPr>
              <a:t>	Patent Policy is stated in these sources:</a:t>
            </a:r>
          </a:p>
          <a:p>
            <a:pPr lvl="1">
              <a:lnSpc>
                <a:spcPct val="90000"/>
              </a:lnSpc>
              <a:buFontTx/>
              <a:buNone/>
            </a:pPr>
            <a:r>
              <a:rPr lang="en-GB" sz="2400" dirty="0" smtClean="0"/>
              <a:t>		IEEE-SA Standards Boards Bylaws</a:t>
            </a:r>
          </a:p>
          <a:p>
            <a:pPr lvl="1">
              <a:lnSpc>
                <a:spcPct val="90000"/>
              </a:lnSpc>
              <a:buFontTx/>
              <a:buNone/>
            </a:pPr>
            <a:r>
              <a:rPr lang="en-US" sz="2100" dirty="0" smtClean="0"/>
              <a:t>		</a:t>
            </a:r>
            <a:r>
              <a:rPr lang="en-US" sz="2100" i="1" dirty="0" smtClean="0"/>
              <a:t>http://standards.ieee.org/develop/policies/bylaws/sect6-7.html#6</a:t>
            </a:r>
          </a:p>
          <a:p>
            <a:pPr lvl="1">
              <a:lnSpc>
                <a:spcPct val="90000"/>
              </a:lnSpc>
              <a:buFontTx/>
              <a:buNone/>
            </a:pPr>
            <a:r>
              <a:rPr lang="en-GB" sz="2400" dirty="0" smtClean="0"/>
              <a:t>		IEEE-SA Standards Board Operations Manual</a:t>
            </a:r>
          </a:p>
          <a:p>
            <a:pPr lvl="1">
              <a:lnSpc>
                <a:spcPct val="90000"/>
              </a:lnSpc>
              <a:buFontTx/>
              <a:buNone/>
            </a:pPr>
            <a:r>
              <a:rPr lang="en-US" sz="2400" dirty="0" smtClean="0"/>
              <a:t>		</a:t>
            </a:r>
            <a:r>
              <a:rPr lang="en-US" sz="2100" i="1" dirty="0" smtClean="0"/>
              <a:t>http://standards.ieee.org/develop/policies/opman/sect6.html#6.3</a:t>
            </a:r>
            <a:endParaRPr lang="en-US" sz="2400" dirty="0" smtClean="0"/>
          </a:p>
          <a:p>
            <a:pPr lvl="1">
              <a:lnSpc>
                <a:spcPct val="90000"/>
              </a:lnSpc>
              <a:buFontTx/>
              <a:buNone/>
            </a:pPr>
            <a:r>
              <a:rPr lang="en-US" sz="2400" dirty="0" smtClean="0">
                <a:cs typeface="Times New Roman" pitchFamily="18" charset="0"/>
              </a:rPr>
              <a:t>	Material about the patent policy is available at</a:t>
            </a:r>
            <a:r>
              <a:rPr lang="en-US" sz="2400" dirty="0" smtClean="0"/>
              <a:t> </a:t>
            </a:r>
          </a:p>
          <a:p>
            <a:pPr lvl="1">
              <a:lnSpc>
                <a:spcPct val="90000"/>
              </a:lnSpc>
              <a:buFontTx/>
              <a:buNone/>
            </a:pPr>
            <a:r>
              <a:rPr lang="en-US" sz="2400" dirty="0" smtClean="0"/>
              <a:t>		</a:t>
            </a:r>
            <a:r>
              <a:rPr lang="en-US" sz="2100" i="1" dirty="0" smtClean="0"/>
              <a:t>http://standards.ieee.org/about/sasb/patcom/materials.html</a:t>
            </a:r>
          </a:p>
        </p:txBody>
      </p:sp>
      <p:sp>
        <p:nvSpPr>
          <p:cNvPr id="5127" name="Rectangle 7"/>
          <p:cNvSpPr>
            <a:spLocks noChangeArrowheads="1"/>
          </p:cNvSpPr>
          <p:nvPr/>
        </p:nvSpPr>
        <p:spPr bwMode="auto">
          <a:xfrm>
            <a:off x="685800" y="4876800"/>
            <a:ext cx="7772400" cy="1484313"/>
          </a:xfrm>
          <a:prstGeom prst="rect">
            <a:avLst/>
          </a:prstGeom>
          <a:noFill/>
          <a:ln w="9525">
            <a:noFill/>
            <a:miter lim="800000"/>
            <a:headEnd/>
            <a:tailEnd/>
          </a:ln>
        </p:spPr>
        <p:txBody>
          <a:bodyPr>
            <a:spAutoFit/>
          </a:bodyPr>
          <a:lstStyle/>
          <a:p>
            <a:r>
              <a:rPr lang="en-US" sz="1600" b="1" dirty="0">
                <a:solidFill>
                  <a:srgbClr val="000099"/>
                </a:solidFill>
                <a:latin typeface="Arial"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buFont typeface="Monotype Sorts" pitchFamily="2" charset="2"/>
              <a:buNone/>
            </a:pPr>
            <a:endParaRPr lang="en-US" sz="1600" b="1" dirty="0">
              <a:solidFill>
                <a:srgbClr val="000099"/>
              </a:solidFill>
              <a:latin typeface="Arial" charset="0"/>
            </a:endParaRPr>
          </a:p>
          <a:p>
            <a:pPr algn="ctr">
              <a:lnSpc>
                <a:spcPct val="80000"/>
              </a:lnSpc>
              <a:spcBef>
                <a:spcPct val="20000"/>
              </a:spcBef>
              <a:buClr>
                <a:srgbClr val="CC3300"/>
              </a:buClr>
              <a:buSzPct val="50000"/>
              <a:buFont typeface="Monotype Sorts" pitchFamily="2" charset="2"/>
              <a:buNone/>
            </a:pPr>
            <a:r>
              <a:rPr lang="en-US" sz="1600" b="1" dirty="0">
                <a:solidFill>
                  <a:srgbClr val="000099"/>
                </a:solidFill>
                <a:latin typeface="Arial" charset="0"/>
              </a:rPr>
              <a:t>This slide set is available at </a:t>
            </a:r>
            <a:r>
              <a:rPr lang="en-US" sz="1400" b="1" dirty="0">
                <a:solidFill>
                  <a:srgbClr val="000099"/>
                </a:solidFill>
                <a:latin typeface="Arial" charset="0"/>
              </a:rPr>
              <a:t>https://development.standards.ieee.org/myproject/Public/mytools/mob/slideset.ppt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November 2014</a:t>
            </a:r>
            <a:endParaRPr lang="en-US"/>
          </a:p>
        </p:txBody>
      </p:sp>
      <p:sp>
        <p:nvSpPr>
          <p:cNvPr id="6147" name="Footer Placeholder 2"/>
          <p:cNvSpPr>
            <a:spLocks noGrp="1"/>
          </p:cNvSpPr>
          <p:nvPr>
            <p:ph type="ftr" sz="quarter" idx="11"/>
          </p:nvPr>
        </p:nvSpPr>
        <p:spPr>
          <a:noFill/>
        </p:spPr>
        <p:txBody>
          <a:bodyPr/>
          <a:lstStyle/>
          <a:p>
            <a:r>
              <a:rPr lang="en-US" smtClean="0"/>
              <a:t>Dorothy Stanley (Aruba Networks)</a:t>
            </a:r>
            <a:endParaRPr lang="en-US"/>
          </a:p>
        </p:txBody>
      </p:sp>
      <p:sp>
        <p:nvSpPr>
          <p:cNvPr id="6148" name="Slide Number Placeholder 3"/>
          <p:cNvSpPr>
            <a:spLocks noGrp="1"/>
          </p:cNvSpPr>
          <p:nvPr>
            <p:ph type="sldNum" sz="quarter" idx="12"/>
          </p:nvPr>
        </p:nvSpPr>
        <p:spPr>
          <a:noFill/>
        </p:spPr>
        <p:txBody>
          <a:bodyPr/>
          <a:lstStyle/>
          <a:p>
            <a:r>
              <a:rPr lang="en-US"/>
              <a:t>Slide </a:t>
            </a:r>
            <a:fld id="{23EDDF58-711B-4973-ADA0-FDE5082A2F10}" type="slidenum">
              <a:rPr lang="en-US"/>
              <a:pPr/>
              <a:t>6</a:t>
            </a:fld>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r>
              <a:rPr 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400" dirty="0" smtClean="0"/>
              <a:t>Either speak up now or</a:t>
            </a:r>
          </a:p>
          <a:p>
            <a:pPr lvl="1"/>
            <a:r>
              <a:rPr lang="en-US" sz="2400" dirty="0" smtClean="0"/>
              <a:t>Provide the chair of this group with the identity of the holder(s) of any and all such claims as soon as possible or</a:t>
            </a:r>
          </a:p>
          <a:p>
            <a:pPr lvl="1"/>
            <a:r>
              <a:rPr lang="en-US" sz="2400" dirty="0" smtClean="0"/>
              <a:t>Cause an LOA to be submitted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2014</a:t>
            </a:r>
            <a:endParaRPr lang="en-US"/>
          </a:p>
        </p:txBody>
      </p:sp>
      <p:sp>
        <p:nvSpPr>
          <p:cNvPr id="7171" name="Footer Placeholder 2"/>
          <p:cNvSpPr>
            <a:spLocks noGrp="1"/>
          </p:cNvSpPr>
          <p:nvPr>
            <p:ph type="ftr" sz="quarter" idx="11"/>
          </p:nvPr>
        </p:nvSpPr>
        <p:spPr>
          <a:noFill/>
        </p:spPr>
        <p:txBody>
          <a:bodyPr/>
          <a:lstStyle/>
          <a:p>
            <a:r>
              <a:rPr lang="en-US" smtClean="0"/>
              <a:t>Dorothy Stanley (Aruba Networks)</a:t>
            </a:r>
            <a:endParaRPr lang="en-US"/>
          </a:p>
        </p:txBody>
      </p:sp>
      <p:sp>
        <p:nvSpPr>
          <p:cNvPr id="7172" name="Slide Number Placeholder 3"/>
          <p:cNvSpPr>
            <a:spLocks noGrp="1"/>
          </p:cNvSpPr>
          <p:nvPr>
            <p:ph type="sldNum" sz="quarter" idx="12"/>
          </p:nvPr>
        </p:nvSpPr>
        <p:spPr>
          <a:noFill/>
        </p:spPr>
        <p:txBody>
          <a:bodyPr/>
          <a:lstStyle/>
          <a:p>
            <a:r>
              <a:rPr lang="en-US"/>
              <a:t>Slide </a:t>
            </a:r>
            <a:fld id="{93BE0984-65A1-4CCD-84E2-D26EFCDEE1A6}" type="slidenum">
              <a:rPr lang="en-US"/>
              <a:pPr/>
              <a:t>7</a:t>
            </a:fld>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700" u="sng">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All IEEE-SA standards meetings shall be conducted in compliance with all applicable laws, including antitrust and competition laws.</a:t>
            </a:r>
            <a:r>
              <a:rPr lang="en-US" sz="2000" b="1">
                <a:solidFill>
                  <a:srgbClr val="000099"/>
                </a:solidFill>
                <a:latin typeface="Arial" charset="0"/>
              </a:rPr>
              <a:t> </a:t>
            </a:r>
            <a:endParaRPr lang="en-US" sz="1800" b="1">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pitchFamily="2" charset="2"/>
              <a:buChar char="l"/>
            </a:pPr>
            <a:r>
              <a:rPr lang="en-US" sz="160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pitchFamily="2" charset="2"/>
              <a:buChar char="l"/>
            </a:pPr>
            <a:r>
              <a:rPr lang="en-GB" sz="1600">
                <a:solidFill>
                  <a:srgbClr val="000099"/>
                </a:solidFill>
                <a:latin typeface="Arial" charset="0"/>
              </a:rPr>
              <a:t>Technical considerations remain primary focus</a:t>
            </a:r>
            <a:endParaRPr lang="en-US" sz="160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pitchFamily="2" charset="2"/>
              <a:buNone/>
            </a:pPr>
            <a:r>
              <a:rPr lang="en-US" sz="1000" b="1">
                <a:solidFill>
                  <a:srgbClr val="000099"/>
                </a:solidFill>
                <a:latin typeface="Arial" charset="0"/>
              </a:rPr>
              <a:t>---------------------------------------------------------------   </a:t>
            </a:r>
            <a:endParaRPr lang="en-US" b="1">
              <a:solidFill>
                <a:srgbClr val="000099"/>
              </a:solidFill>
              <a:latin typeface="Arial" charset="0"/>
            </a:endParaRPr>
          </a:p>
          <a:p>
            <a:pPr marL="230188" indent="-230188" algn="ctr">
              <a:lnSpc>
                <a:spcPct val="80000"/>
              </a:lnSpc>
              <a:spcBef>
                <a:spcPct val="20000"/>
              </a:spcBef>
              <a:buClr>
                <a:srgbClr val="CC3300"/>
              </a:buClr>
              <a:buSzPct val="50000"/>
              <a:buFont typeface="Monotype Sorts" pitchFamily="2" charset="2"/>
              <a:buNone/>
            </a:pPr>
            <a:r>
              <a:rPr lang="en-US" b="1">
                <a:solidFill>
                  <a:srgbClr val="000099"/>
                </a:solidFill>
                <a:latin typeface="Arial" charset="0"/>
              </a:rPr>
              <a:t>See </a:t>
            </a:r>
            <a:r>
              <a:rPr lang="en-US" b="1" i="1">
                <a:solidFill>
                  <a:srgbClr val="000099"/>
                </a:solidFill>
                <a:latin typeface="Arial" charset="0"/>
              </a:rPr>
              <a:t>IEEE-SA Standards Board Operations Manual</a:t>
            </a:r>
            <a:r>
              <a:rPr lang="en-US" b="1">
                <a:solidFill>
                  <a:srgbClr val="000099"/>
                </a:solidFill>
                <a:latin typeface="Arial" charset="0"/>
              </a:rPr>
              <a:t>, clause 5.3.10 and </a:t>
            </a:r>
            <a:r>
              <a:rPr lang="en-GB" b="1">
                <a:solidFill>
                  <a:srgbClr val="000099"/>
                </a:solidFill>
                <a:latin typeface="Arial" charset="0"/>
              </a:rPr>
              <a:t>“Promoting Competition and Innovation: What You Need to Know about the IEEE Standards Association's Antitrust and Competition Policy”</a:t>
            </a:r>
            <a:r>
              <a:rPr lang="en-US" b="1">
                <a:solidFill>
                  <a:srgbClr val="000099"/>
                </a:solidFill>
                <a:latin typeface="Arial" charset="0"/>
              </a:rPr>
              <a:t> for more details.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Silence your cell phone </a:t>
            </a:r>
            <a:r>
              <a:rPr lang="en-US" sz="3200" dirty="0" smtClean="0">
                <a:solidFill>
                  <a:srgbClr val="000000"/>
                </a:solidFill>
                <a:latin typeface="Arial" pitchFamily="34" charset="0"/>
                <a:cs typeface="DejaVu Sans" pitchFamily="34" charset="0"/>
              </a:rPr>
              <a:t>ringers</a:t>
            </a:r>
          </a:p>
          <a:p>
            <a:pPr indent="-457200">
              <a:buClr>
                <a:srgbClr val="FF0000"/>
              </a:buClr>
              <a:buSzPct val="100000"/>
              <a:buFont typeface="Wingdings" pitchFamily="2" charset="2"/>
              <a:buChar char="Ø"/>
            </a:pPr>
            <a:r>
              <a:rPr lang="en-US" sz="3200" dirty="0" smtClean="0">
                <a:solidFill>
                  <a:srgbClr val="000000"/>
                </a:solidFill>
                <a:latin typeface="Arial" pitchFamily="34" charset="0"/>
                <a:cs typeface="DejaVu Sans" pitchFamily="34" charset="0"/>
              </a:rPr>
              <a:t>Silence your electronic devices</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November 2014</a:t>
            </a:r>
            <a:endParaRPr lang="en-US"/>
          </a:p>
        </p:txBody>
      </p:sp>
      <p:sp>
        <p:nvSpPr>
          <p:cNvPr id="10" name="Slide Number Placeholder 9"/>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
        <p:nvSpPr>
          <p:cNvPr id="11" name="Footer Placeholder 10"/>
          <p:cNvSpPr>
            <a:spLocks noGrp="1"/>
          </p:cNvSpPr>
          <p:nvPr>
            <p:ph type="ftr" sz="quarter" idx="11"/>
          </p:nvPr>
        </p:nvSpPr>
        <p:spPr/>
        <p:txBody>
          <a:bodyPr/>
          <a:lstStyle/>
          <a:p>
            <a:pPr>
              <a:defRPr/>
            </a:pPr>
            <a:r>
              <a:rPr lang="en-US" smtClean="0"/>
              <a:t>Dorothy Stanley (Aruba Networks)</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11430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smtClean="0">
                <a:hlinkClick r:id="rId7"/>
              </a:rPr>
              <a:t>http</a:t>
            </a:r>
            <a:r>
              <a:rPr lang="en-US" dirty="0">
                <a:hlinkClick r:id="rId7"/>
              </a:rPr>
              <a:t>://</a:t>
            </a:r>
            <a:r>
              <a:rPr lang="en-US" dirty="0" smtClean="0">
                <a:hlinkClick r:id="rId7"/>
              </a:rPr>
              <a:t>standards.ieee.org/board/pat/loa.pdf</a:t>
            </a:r>
            <a:r>
              <a:rPr lang="en-US" dirty="0" smtClean="0"/>
              <a:t>   </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24054</TotalTime>
  <Words>1930</Words>
  <Application>Microsoft Office PowerPoint</Application>
  <PresentationFormat>On-screen Show (4:3)</PresentationFormat>
  <Paragraphs>328</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802-11-Submission</vt:lpstr>
      <vt:lpstr>Document</vt:lpstr>
      <vt:lpstr>2nd  Vice Chair Report November 2014</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November 2014 IEEE 802 EC Rule Changes</vt:lpstr>
      <vt:lpstr>802 LMSC OM: 4.3 Study Groups</vt:lpstr>
      <vt:lpstr>LMSC WG P&amp;P Changes</vt:lpstr>
      <vt:lpstr>IEEE 802.11 OM Status and changes</vt:lpstr>
      <vt:lpstr>Email Reflectors</vt:lpstr>
      <vt:lpstr>IEEE 802-ALL EMAIL List Server</vt:lpstr>
      <vt:lpstr>Reminder for Posting Documents</vt:lpstr>
      <vt:lpstr>Wednesday –  802.11 Mid-Week Plenary</vt:lpstr>
      <vt:lpstr>IEEE 802.11 OM Status and changes</vt:lpstr>
      <vt:lpstr>Friday –  802.11 Closing Plenary</vt:lpstr>
      <vt:lpstr>IEEE 802.11 OM Changes</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11-14/0499r0</dc:subject>
  <dc:creator>dstanley@arubanetworks.com</dc:creator>
  <cp:keywords>May 2014</cp:keywords>
  <dc:description>Dorothy Stanley (Aruba Networks)</dc:description>
  <cp:lastModifiedBy>Dorothy Stanley</cp:lastModifiedBy>
  <cp:revision>124</cp:revision>
  <cp:lastPrinted>2014-04-08T14:44:21Z</cp:lastPrinted>
  <dcterms:created xsi:type="dcterms:W3CDTF">2012-03-12T21:29:33Z</dcterms:created>
  <dcterms:modified xsi:type="dcterms:W3CDTF">2014-11-03T15:10:53Z</dcterms:modified>
</cp:coreProperties>
</file>