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99" r:id="rId10"/>
    <p:sldId id="397" r:id="rId11"/>
    <p:sldId id="398" r:id="rId12"/>
    <p:sldId id="379" r:id="rId13"/>
    <p:sldId id="383" r:id="rId14"/>
    <p:sldId id="384" r:id="rId15"/>
    <p:sldId id="381" r:id="rId16"/>
    <p:sldId id="382" r:id="rId17"/>
    <p:sldId id="395" r:id="rId18"/>
    <p:sldId id="393" r:id="rId19"/>
    <p:sldId id="394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DA"/>
    <a:srgbClr val="99FF66"/>
    <a:srgbClr val="99CCFF"/>
    <a:srgbClr val="85FFE0"/>
    <a:srgbClr val="00CC99"/>
    <a:srgbClr val="FFCC00"/>
    <a:srgbClr val="86AF83"/>
    <a:srgbClr val="FF33CC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67" autoAdjust="0"/>
  </p:normalViewPr>
  <p:slideViewPr>
    <p:cSldViewPr>
      <p:cViewPr varScale="1">
        <p:scale>
          <a:sx n="65" d="100"/>
          <a:sy n="65" d="100"/>
        </p:scale>
        <p:origin x="7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96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9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802.11-14/1323r1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4-1006" TargetMode="External"/><Relationship Id="rId3" Type="http://schemas.openxmlformats.org/officeDocument/2006/relationships/hyperlink" Target="https://mentor.ieee.org/802.11/dcn/11-14-0998" TargetMode="External"/><Relationship Id="rId7" Type="http://schemas.openxmlformats.org/officeDocument/2006/relationships/hyperlink" Target="https://mentor.ieee.org/802.11/dcn/11-14-1038" TargetMode="External"/><Relationship Id="rId2" Type="http://schemas.openxmlformats.org/officeDocument/2006/relationships/hyperlink" Target="https://mentor.ieee.org/802.11/dcn/11-14-09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4-1039" TargetMode="External"/><Relationship Id="rId5" Type="http://schemas.openxmlformats.org/officeDocument/2006/relationships/hyperlink" Target="https://mentor.ieee.org/802.11/dcn/11-14-0999" TargetMode="External"/><Relationship Id="rId4" Type="http://schemas.openxmlformats.org/officeDocument/2006/relationships/hyperlink" Target="https://mentor.ieee.org/802.11/dcn/11-14-1037" TargetMode="External"/><Relationship Id="rId9" Type="http://schemas.openxmlformats.org/officeDocument/2006/relationships/hyperlink" Target="https://mentor.ieee.org/802.11/dcn/11-14-100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Nov 2014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2014-11-02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1722" y="475496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5090" y="4756586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M4.1.5 Summary of ballots and comment collections</a:t>
            </a:r>
            <a:endParaRPr lang="en-GB" dirty="0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384632"/>
              </p:ext>
            </p:extLst>
          </p:nvPr>
        </p:nvGraphicFramePr>
        <p:xfrm>
          <a:off x="40575" y="1765300"/>
          <a:ext cx="9103425" cy="47546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2014-07-25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2014-09-29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999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2014-10-10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27+2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2014-10-1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2014-10-30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3497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74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M4.1.6 “Ex Officio” voting members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41350" y="2438400"/>
            <a:ext cx="7772400" cy="3886200"/>
          </a:xfrm>
        </p:spPr>
        <p:txBody>
          <a:bodyPr/>
          <a:lstStyle/>
          <a:p>
            <a:r>
              <a:rPr lang="en-GB" smtClean="0"/>
              <a:t>According to the 802 P&amp;P, 802 voting EC members have the right to vote in 802.11.</a:t>
            </a:r>
          </a:p>
          <a:p>
            <a:r>
              <a:rPr lang="en-GB" smtClean="0"/>
              <a:t>The EC members have been asked to indicate if they are interested in exercising this right.   Those interested are recorded as “Ex Officio” voters in 802.11.</a:t>
            </a:r>
          </a:p>
          <a:p>
            <a:r>
              <a:rPr lang="en-GB" smtClean="0"/>
              <a:t>Ex Officio voters will appear in WG ballot pools. 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793312"/>
              </p:ext>
            </p:extLst>
          </p:nvPr>
        </p:nvGraphicFramePr>
        <p:xfrm>
          <a:off x="1452563" y="1111291"/>
          <a:ext cx="5710237" cy="5365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Binary Worksheet" r:id="rId5" imgW="8134243" imgH="7610543" progId="Excel.SheetBinaryMacroEnabled.12">
                  <p:embed/>
                </p:oleObj>
              </mc:Choice>
              <mc:Fallback>
                <p:oleObj name="Binary Worksheet" r:id="rId5" imgW="8134243" imgH="76105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1111291"/>
                        <a:ext cx="5710237" cy="5365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11-11/0270r25  (Oct 2014)</a:t>
            </a:r>
          </a:p>
          <a:p>
            <a:pPr>
              <a:defRPr/>
            </a:pPr>
            <a:r>
              <a:rPr lang="en-GB" dirty="0" smtClean="0"/>
              <a:t>Changes since last meeting:</a:t>
            </a:r>
          </a:p>
          <a:p>
            <a:pPr lvl="1">
              <a:defRPr/>
            </a:pPr>
            <a:r>
              <a:rPr lang="en-GB" dirty="0" smtClean="0"/>
              <a:t>Allocations for </a:t>
            </a:r>
            <a:r>
              <a:rPr lang="en-GB" dirty="0" err="1" smtClean="0"/>
              <a:t>TGah</a:t>
            </a:r>
            <a:endParaRPr lang="en-GB" dirty="0" smtClean="0"/>
          </a:p>
          <a:p>
            <a:pPr lvl="1"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Note,  the ANA has received a request from </a:t>
            </a:r>
            <a:r>
              <a:rPr lang="en-GB" dirty="0" err="1" smtClean="0"/>
              <a:t>TGai</a:t>
            </a:r>
            <a:r>
              <a:rPr lang="en-GB" dirty="0" smtClean="0"/>
              <a:t>.  The request will not be responded to until a discussion on the appropriate use of the remaining Element IDs has taken place.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76" y="1170951"/>
            <a:ext cx="4073107" cy="52127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57287"/>
            <a:ext cx="3886200" cy="5240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803523"/>
              </p:ext>
            </p:extLst>
          </p:nvPr>
        </p:nvGraphicFramePr>
        <p:xfrm>
          <a:off x="533400" y="1243013"/>
          <a:ext cx="8151813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1" name="Worksheet" r:id="rId4" imgW="7934345" imgH="4391010" progId="Excel.Sheet.12">
                  <p:embed/>
                </p:oleObj>
              </mc:Choice>
              <mc:Fallback>
                <p:oleObj name="Worksheet" r:id="rId4" imgW="7934345" imgH="439101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3013"/>
                        <a:ext cx="8151813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topic reports cited on the next slide, forms the opening report of the IEEE 802.11 Working Group for Nov 2014.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433741"/>
              </p:ext>
            </p:extLst>
          </p:nvPr>
        </p:nvGraphicFramePr>
        <p:xfrm>
          <a:off x="152400" y="2057400"/>
          <a:ext cx="8863724" cy="3352800"/>
        </p:xfrm>
        <a:graphic>
          <a:graphicData uri="http://schemas.openxmlformats.org/drawingml/2006/table">
            <a:tbl>
              <a:tblPr/>
              <a:tblGrid>
                <a:gridCol w="3046495"/>
                <a:gridCol w="5817229"/>
              </a:tblGrid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https://mentor.ieee.org/802.11/dcn/11-14-0997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https://mentor.ieee.org/802.11/dcn/11-14-0998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https://mentor.ieee.org/802.11/dcn/11-14-1037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https://mentor.ieee.org/802.11/dcn/11-14-0999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https://mentor.ieee.org/802.11/dcn/11-14-1039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https://mentor.ieee.org/802.11/dcn/11-14-1038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2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https://mentor.ieee.org/802.11/dcn/11-14-1006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https://mentor.ieee.org/802.11/dcn/11-14-1005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2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https://mentor.ieee.org/802.11/dcn/11-14-1038</a:t>
                      </a:r>
                      <a:endParaRPr lang="en-GB" sz="22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004050"/>
              </p:ext>
            </p:extLst>
          </p:nvPr>
        </p:nvGraphicFramePr>
        <p:xfrm>
          <a:off x="304800" y="609601"/>
          <a:ext cx="8534400" cy="5791198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963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2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4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NG60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818174"/>
              </p:ext>
            </p:extLst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67400" y="5897711"/>
            <a:ext cx="2209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Updated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84189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044299"/>
              </p:ext>
            </p:extLst>
          </p:nvPr>
        </p:nvGraphicFramePr>
        <p:xfrm>
          <a:off x="0" y="668890"/>
          <a:ext cx="8991600" cy="5565192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Hurtarte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80078</TotalTime>
  <Words>1198</Words>
  <Application>Microsoft Office PowerPoint</Application>
  <PresentationFormat>On-screen Show (4:3)</PresentationFormat>
  <Paragraphs>486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Nov 2014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“Ex Officio” voting members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1469</cp:revision>
  <cp:lastPrinted>1998-02-10T13:28:06Z</cp:lastPrinted>
  <dcterms:created xsi:type="dcterms:W3CDTF">1998-02-10T13:07:52Z</dcterms:created>
  <dcterms:modified xsi:type="dcterms:W3CDTF">2014-11-03T01:52:04Z</dcterms:modified>
  <cp:category>Adrian Stephens, Intel Corporation</cp:category>
</cp:coreProperties>
</file>