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7"/>
  </p:notesMasterIdLst>
  <p:handoutMasterIdLst>
    <p:handoutMasterId r:id="rId48"/>
  </p:handoutMasterIdLst>
  <p:sldIdLst>
    <p:sldId id="256" r:id="rId2"/>
    <p:sldId id="257" r:id="rId3"/>
    <p:sldId id="268" r:id="rId4"/>
    <p:sldId id="283" r:id="rId5"/>
    <p:sldId id="286" r:id="rId6"/>
    <p:sldId id="287" r:id="rId7"/>
    <p:sldId id="266" r:id="rId8"/>
    <p:sldId id="284" r:id="rId9"/>
    <p:sldId id="279" r:id="rId10"/>
    <p:sldId id="288" r:id="rId11"/>
    <p:sldId id="267" r:id="rId12"/>
    <p:sldId id="290" r:id="rId13"/>
    <p:sldId id="285" r:id="rId14"/>
    <p:sldId id="269" r:id="rId15"/>
    <p:sldId id="270" r:id="rId16"/>
    <p:sldId id="272" r:id="rId17"/>
    <p:sldId id="273" r:id="rId18"/>
    <p:sldId id="265" r:id="rId19"/>
    <p:sldId id="291" r:id="rId20"/>
    <p:sldId id="292" r:id="rId21"/>
    <p:sldId id="274" r:id="rId22"/>
    <p:sldId id="275" r:id="rId23"/>
    <p:sldId id="276" r:id="rId24"/>
    <p:sldId id="277" r:id="rId25"/>
    <p:sldId id="278" r:id="rId26"/>
    <p:sldId id="280" r:id="rId27"/>
    <p:sldId id="262" r:id="rId28"/>
    <p:sldId id="281" r:id="rId29"/>
    <p:sldId id="293" r:id="rId30"/>
    <p:sldId id="294" r:id="rId31"/>
    <p:sldId id="296" r:id="rId32"/>
    <p:sldId id="297" r:id="rId33"/>
    <p:sldId id="298" r:id="rId34"/>
    <p:sldId id="295" r:id="rId35"/>
    <p:sldId id="299" r:id="rId36"/>
    <p:sldId id="301" r:id="rId37"/>
    <p:sldId id="302" r:id="rId38"/>
    <p:sldId id="303" r:id="rId39"/>
    <p:sldId id="300" r:id="rId40"/>
    <p:sldId id="305" r:id="rId41"/>
    <p:sldId id="304" r:id="rId42"/>
    <p:sldId id="306" r:id="rId43"/>
    <p:sldId id="307" r:id="rId44"/>
    <p:sldId id="309" r:id="rId45"/>
    <p:sldId id="282" r:id="rId46"/>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4" autoAdjust="0"/>
    <p:restoredTop sz="94660"/>
  </p:normalViewPr>
  <p:slideViewPr>
    <p:cSldViewPr>
      <p:cViewPr varScale="1">
        <p:scale>
          <a:sx n="92" d="100"/>
          <a:sy n="92" d="100"/>
        </p:scale>
        <p:origin x="-750"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smtClean="0"/>
              <a:t>doc.: IEEE 802.11-yy/1265r0</a:t>
            </a:r>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smtClean="0"/>
              <a:t>September, 2014</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smtClean="0"/>
              <a:t>Dave Taht, Bufferbloat.net</a:t>
            </a:r>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doc.: IEEE 802.11-yy/1265r0</a:t>
            </a:r>
            <a:endParaRPr lang="en-US"/>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smtClean="0"/>
              <a:t>September, 2014</a:t>
            </a:r>
            <a:endParaRPr lang="en-US"/>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smtClean="0"/>
              <a:t>Dave Taht, Bufferbloat.net</a:t>
            </a:r>
            <a:endParaRPr lang="en-US"/>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802.11-yy/1265r0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10</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11</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111CEAF-2593-46CF-BC7F-DCEF9BBBA2E3}" type="slidenum">
              <a:rPr lang="en-US" altLang="en-US"/>
              <a:pPr/>
              <a:t>12</a:t>
            </a:fld>
            <a:endParaRPr lang="en-US" altLang="en-US"/>
          </a:p>
        </p:txBody>
      </p:sp>
      <p:sp>
        <p:nvSpPr>
          <p:cNvPr id="60417" name="Rectangle 1"/>
          <p:cNvSpPr txBox="1">
            <a:spLocks noChangeArrowheads="1"/>
          </p:cNvSpPr>
          <p:nvPr>
            <p:ph type="sldImg"/>
          </p:nvPr>
        </p:nvSpPr>
        <p:spPr bwMode="auto">
          <a:xfrm>
            <a:off x="1147763" y="704850"/>
            <a:ext cx="4638675" cy="3479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ChangeArrowheads="1"/>
          </p:cNvSpPr>
          <p:nvPr>
            <p:ph type="body" idx="1"/>
          </p:nvPr>
        </p:nvSpPr>
        <p:spPr bwMode="auto">
          <a:xfrm>
            <a:off x="693986" y="4407371"/>
            <a:ext cx="5547644" cy="41759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13</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14</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18</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E79F84C-214A-4531-B51B-C3186A3A11CD}" type="slidenum">
              <a:rPr lang="en-US" altLang="en-US"/>
              <a:pPr/>
              <a:t>19</a:t>
            </a:fld>
            <a:endParaRPr lang="en-US" altLang="en-US"/>
          </a:p>
        </p:txBody>
      </p:sp>
      <p:sp>
        <p:nvSpPr>
          <p:cNvPr id="67585" name="Rectangle 1"/>
          <p:cNvSpPr txBox="1">
            <a:spLocks noChangeArrowheads="1"/>
          </p:cNvSpPr>
          <p:nvPr>
            <p:ph type="sldImg"/>
          </p:nvPr>
        </p:nvSpPr>
        <p:spPr bwMode="auto">
          <a:xfrm>
            <a:off x="1147763" y="704850"/>
            <a:ext cx="4638675" cy="3479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ChangeArrowheads="1"/>
          </p:cNvSpPr>
          <p:nvPr>
            <p:ph type="body" idx="1"/>
          </p:nvPr>
        </p:nvSpPr>
        <p:spPr bwMode="auto">
          <a:xfrm>
            <a:off x="693986" y="4407371"/>
            <a:ext cx="5547644" cy="41759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802.11-yy/1265r0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535C233-66AD-4609-BE28-1B56D22C9163}" type="slidenum">
              <a:rPr lang="en-US" altLang="en-US"/>
              <a:pPr/>
              <a:t>20</a:t>
            </a:fld>
            <a:endParaRPr lang="en-US" altLang="en-US"/>
          </a:p>
        </p:txBody>
      </p:sp>
      <p:sp>
        <p:nvSpPr>
          <p:cNvPr id="68609" name="Rectangle 1"/>
          <p:cNvSpPr txBox="1">
            <a:spLocks noChangeArrowheads="1"/>
          </p:cNvSpPr>
          <p:nvPr>
            <p:ph type="sldImg"/>
          </p:nvPr>
        </p:nvSpPr>
        <p:spPr bwMode="auto">
          <a:xfrm>
            <a:off x="1147763" y="704850"/>
            <a:ext cx="4638675" cy="3479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ChangeArrowheads="1"/>
          </p:cNvSpPr>
          <p:nvPr>
            <p:ph type="body" idx="1"/>
          </p:nvPr>
        </p:nvSpPr>
        <p:spPr bwMode="auto">
          <a:xfrm>
            <a:off x="693986" y="4407371"/>
            <a:ext cx="5547644" cy="41759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21</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22</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23</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24</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802.11-yy/1265r0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27</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28</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802.11-yy/1265r0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29</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3</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802.11-yy/1265r0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30</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802.11-yy/1265r0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31</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802.11-yy/1265r0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32</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802.11-yy/1265r0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802.11-yy/1265r0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34</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802.11-yy/1265r0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35</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802.11-yy/1265r0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36</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802.11-yy/1265r0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37</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802.11-yy/1265r0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38</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802.11-yy/1265r0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39</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802.11-yy/1265r0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40</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802.11-yy/1265r0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41</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802.11-yy/1265r0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42</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802.11-yy/1265r0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43</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802.11-yy/1265r0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44</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69B8D87-97D9-4176-AF06-14057261FCE9}" type="slidenum">
              <a:rPr lang="en-US" altLang="en-US"/>
              <a:pPr/>
              <a:t>5</a:t>
            </a:fld>
            <a:endParaRPr lang="en-US" altLang="en-US"/>
          </a:p>
        </p:txBody>
      </p:sp>
      <p:sp>
        <p:nvSpPr>
          <p:cNvPr id="53249" name="Rectangle 1"/>
          <p:cNvSpPr txBox="1">
            <a:spLocks noChangeArrowheads="1"/>
          </p:cNvSpPr>
          <p:nvPr>
            <p:ph type="sldImg"/>
          </p:nvPr>
        </p:nvSpPr>
        <p:spPr bwMode="auto">
          <a:xfrm>
            <a:off x="1147763" y="704850"/>
            <a:ext cx="4638675" cy="3479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ChangeArrowheads="1"/>
          </p:cNvSpPr>
          <p:nvPr>
            <p:ph type="body" idx="1"/>
          </p:nvPr>
        </p:nvSpPr>
        <p:spPr bwMode="auto">
          <a:xfrm>
            <a:off x="693986" y="4407371"/>
            <a:ext cx="5547644" cy="41759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6B36039-FB32-46BE-9BF8-9EA23603AB71}" type="slidenum">
              <a:rPr lang="en-US" altLang="en-US"/>
              <a:pPr/>
              <a:t>6</a:t>
            </a:fld>
            <a:endParaRPr lang="en-US" altLang="en-US"/>
          </a:p>
        </p:txBody>
      </p:sp>
      <p:sp>
        <p:nvSpPr>
          <p:cNvPr id="54273" name="Rectangle 1"/>
          <p:cNvSpPr txBox="1">
            <a:spLocks noChangeArrowheads="1"/>
          </p:cNvSpPr>
          <p:nvPr>
            <p:ph type="sldImg"/>
          </p:nvPr>
        </p:nvSpPr>
        <p:spPr bwMode="auto">
          <a:xfrm>
            <a:off x="1147763" y="704850"/>
            <a:ext cx="4638675" cy="34798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ChangeArrowheads="1"/>
          </p:cNvSpPr>
          <p:nvPr>
            <p:ph type="body" idx="1"/>
          </p:nvPr>
        </p:nvSpPr>
        <p:spPr bwMode="auto">
          <a:xfrm>
            <a:off x="693986" y="4407371"/>
            <a:ext cx="5547644" cy="417594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8</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802.11-14/1264r0</a:t>
            </a:r>
            <a:endParaRPr lang="en-US"/>
          </a:p>
        </p:txBody>
      </p:sp>
      <p:sp>
        <p:nvSpPr>
          <p:cNvPr id="5" name="Rectangle 3"/>
          <p:cNvSpPr>
            <a:spLocks noGrp="1" noChangeArrowheads="1"/>
          </p:cNvSpPr>
          <p:nvPr>
            <p:ph type="dt"/>
          </p:nvPr>
        </p:nvSpPr>
        <p:spPr>
          <a:ln/>
        </p:spPr>
        <p:txBody>
          <a:bodyPr/>
          <a:lstStyle/>
          <a:p>
            <a:r>
              <a:rPr lang="en-US" smtClean="0"/>
              <a:t>September, 2014</a:t>
            </a:r>
            <a:endParaRPr lang="en-US"/>
          </a:p>
        </p:txBody>
      </p:sp>
      <p:sp>
        <p:nvSpPr>
          <p:cNvPr id="6" name="Rectangle 6"/>
          <p:cNvSpPr>
            <a:spLocks noGrp="1" noChangeArrowheads="1"/>
          </p:cNvSpPr>
          <p:nvPr>
            <p:ph type="ftr"/>
          </p:nvPr>
        </p:nvSpPr>
        <p:spPr>
          <a:ln/>
        </p:spPr>
        <p:txBody>
          <a:bodyPr/>
          <a:lstStyle/>
          <a:p>
            <a:r>
              <a:rPr lang="en-US" smtClean="0"/>
              <a:t>Dave Taht, Bufferbloat.net</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9</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Dave Taht, Bufferbloat.net</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Dave Taht, Bufferbloat.net</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September 2014</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Dave Taht, Bufferbloat.net</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September 2014</a:t>
            </a:r>
            <a:endParaRPr lang="en-GB"/>
          </a:p>
        </p:txBody>
      </p:sp>
      <p:sp>
        <p:nvSpPr>
          <p:cNvPr id="6" name="Footer Placeholder 5"/>
          <p:cNvSpPr>
            <a:spLocks noGrp="1"/>
          </p:cNvSpPr>
          <p:nvPr>
            <p:ph type="ftr" idx="11"/>
          </p:nvPr>
        </p:nvSpPr>
        <p:spPr/>
        <p:txBody>
          <a:bodyPr/>
          <a:lstStyle>
            <a:lvl1pPr>
              <a:defRPr/>
            </a:lvl1pPr>
          </a:lstStyle>
          <a:p>
            <a:r>
              <a:rPr lang="en-GB" smtClean="0"/>
              <a:t>Dave Taht, Bufferbloat.net</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September 2014</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smtClean="0"/>
              <a:t>Dave Taht, Bufferbloat.net</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September 2014</a:t>
            </a:r>
            <a:endParaRPr lang="en-GB"/>
          </a:p>
        </p:txBody>
      </p:sp>
      <p:sp>
        <p:nvSpPr>
          <p:cNvPr id="4" name="Footer Placeholder 3"/>
          <p:cNvSpPr>
            <a:spLocks noGrp="1"/>
          </p:cNvSpPr>
          <p:nvPr>
            <p:ph type="ftr" idx="11"/>
          </p:nvPr>
        </p:nvSpPr>
        <p:spPr/>
        <p:txBody>
          <a:bodyPr/>
          <a:lstStyle>
            <a:lvl1pPr>
              <a:defRPr/>
            </a:lvl1pPr>
          </a:lstStyle>
          <a:p>
            <a:r>
              <a:rPr lang="en-GB" smtClean="0"/>
              <a:t>Dave Taht, Bufferbloat.net</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September 2014</a:t>
            </a:r>
            <a:endParaRPr lang="en-GB"/>
          </a:p>
        </p:txBody>
      </p:sp>
      <p:sp>
        <p:nvSpPr>
          <p:cNvPr id="3" name="Footer Placeholder 2"/>
          <p:cNvSpPr>
            <a:spLocks noGrp="1"/>
          </p:cNvSpPr>
          <p:nvPr>
            <p:ph type="ftr" idx="11"/>
          </p:nvPr>
        </p:nvSpPr>
        <p:spPr/>
        <p:txBody>
          <a:bodyPr/>
          <a:lstStyle>
            <a:lvl1pPr>
              <a:defRPr/>
            </a:lvl1pPr>
          </a:lstStyle>
          <a:p>
            <a:r>
              <a:rPr lang="en-GB" smtClean="0"/>
              <a:t>Dave Taht, Bufferbloat.net</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Dave Taht, Bufferbloat.net</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September 2014</a:t>
            </a:r>
            <a:endParaRPr lang="en-GB"/>
          </a:p>
        </p:txBody>
      </p:sp>
      <p:sp>
        <p:nvSpPr>
          <p:cNvPr id="5" name="Footer Placeholder 4"/>
          <p:cNvSpPr>
            <a:spLocks noGrp="1"/>
          </p:cNvSpPr>
          <p:nvPr>
            <p:ph type="ftr" idx="11"/>
          </p:nvPr>
        </p:nvSpPr>
        <p:spPr/>
        <p:txBody>
          <a:bodyPr/>
          <a:lstStyle>
            <a:lvl1pPr>
              <a:defRPr/>
            </a:lvl1pPr>
          </a:lstStyle>
          <a:p>
            <a:r>
              <a:rPr lang="en-GB" smtClean="0"/>
              <a:t>Dave Taht, Bufferbloat.net</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September 2014</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Dave Taht, Bufferbloat.net</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802.11-14/1265r0</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atatracker.ietf.org/doc/draft-nichols-tsvwg-codel/"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eeexplore.ieee.org/stamp/stamp.jsp?reload=true&amp;tp=&amp;arnumber=688612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ieeexplore.ieee.org/stamp/stamp.jsp?tp=&amp;arnumber=6886125"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gettys.wordpress.com/" TargetMode="External"/><Relationship Id="rId3" Type="http://schemas.openxmlformats.org/officeDocument/2006/relationships/hyperlink" Target="http://bufferbloat.net/" TargetMode="External"/><Relationship Id="rId7" Type="http://schemas.openxmlformats.org/officeDocument/2006/relationships/hyperlink" Target="http://mirrors.bufferbloat.net/Talk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hyperlink" Target="http://www.bufferbloat.net/projects/cerowrt" TargetMode="External"/><Relationship Id="rId5" Type="http://schemas.openxmlformats.org/officeDocument/2006/relationships/hyperlink" Target="https://www.bufferbloat.net/projects/codel" TargetMode="External"/><Relationship Id="rId10" Type="http://schemas.openxmlformats.org/officeDocument/2006/relationships/hyperlink" Target="https://github.com/tohojo/netperf-wrapper" TargetMode="External"/><Relationship Id="rId4" Type="http://schemas.openxmlformats.org/officeDocument/2006/relationships/hyperlink" Target="http://lists.bufferbloat.net/" TargetMode="External"/><Relationship Id="rId9" Type="http://schemas.openxmlformats.org/officeDocument/2006/relationships/hyperlink" Target="http://www.bufferbloat.net/projects/cerowrt/wiki/Bloat-video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smtClean="0"/>
              <a:t>September 2014</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smtClean="0"/>
              <a:t>Dave Taht, Bufferbloat.net</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9248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More on </a:t>
            </a:r>
            <a:r>
              <a:rPr lang="en-GB" dirty="0" err="1" smtClean="0"/>
              <a:t>Bufferbloat</a:t>
            </a:r>
            <a:r>
              <a:rPr lang="en-GB" dirty="0" smtClean="0"/>
              <a:t> and making Wi-Fi fast</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2014-09-17</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624994138"/>
              </p:ext>
            </p:extLst>
          </p:nvPr>
        </p:nvGraphicFramePr>
        <p:xfrm>
          <a:off x="517525" y="2281238"/>
          <a:ext cx="8108950" cy="2698750"/>
        </p:xfrm>
        <a:graphic>
          <a:graphicData uri="http://schemas.openxmlformats.org/presentationml/2006/ole">
            <mc:AlternateContent xmlns:mc="http://schemas.openxmlformats.org/markup-compatibility/2006">
              <mc:Choice xmlns:v="urn:schemas-microsoft-com:vml" Requires="v">
                <p:oleObj spid="_x0000_s3085" name="Document" r:id="rId4" imgW="8257888" imgH="2751163" progId="Word.Document.8">
                  <p:embed/>
                </p:oleObj>
              </mc:Choice>
              <mc:Fallback>
                <p:oleObj name="Document" r:id="rId4" imgW="8257888" imgH="2751163" progId="Word.Document.8">
                  <p:embed/>
                  <p:pic>
                    <p:nvPicPr>
                      <p:cNvPr id="0" name="Picture 3"/>
                      <p:cNvPicPr>
                        <a:picLocks noChangeAspect="1" noChangeArrowheads="1"/>
                      </p:cNvPicPr>
                      <p:nvPr/>
                    </p:nvPicPr>
                    <p:blipFill>
                      <a:blip r:embed="rId5"/>
                      <a:srcRect/>
                      <a:stretch>
                        <a:fillRect/>
                      </a:stretch>
                    </p:blipFill>
                    <p:spPr bwMode="auto">
                      <a:xfrm>
                        <a:off x="517525" y="2281238"/>
                        <a:ext cx="8108950" cy="26987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10</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Why Does </a:t>
            </a:r>
            <a:r>
              <a:rPr lang="en-US" dirty="0" err="1" smtClean="0"/>
              <a:t>Bufferbloat</a:t>
            </a:r>
            <a:r>
              <a:rPr lang="en-US" dirty="0" smtClean="0"/>
              <a:t> Happen?</a:t>
            </a:r>
            <a:endParaRPr lang="en-US" dirty="0"/>
          </a:p>
        </p:txBody>
      </p:sp>
    </p:spTree>
    <p:extLst>
      <p:ext uri="{BB962C8B-B14F-4D97-AF65-F5344CB8AC3E}">
        <p14:creationId xmlns:p14="http://schemas.microsoft.com/office/powerpoint/2010/main" val="11619012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11</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It comes from TCP’s bandwidth probing behavior (TCP 101)</a:t>
            </a:r>
            <a:endParaRPr lang="en-US" dirty="0"/>
          </a:p>
        </p:txBody>
      </p:sp>
      <p:sp>
        <p:nvSpPr>
          <p:cNvPr id="10242" name="Rectangle 2"/>
          <p:cNvSpPr>
            <a:spLocks noGrp="1" noChangeArrowheads="1"/>
          </p:cNvSpPr>
          <p:nvPr>
            <p:ph type="body" idx="1"/>
          </p:nvPr>
        </p:nvSpPr>
        <p:spPr>
          <a:xfrm>
            <a:off x="619737" y="4750753"/>
            <a:ext cx="8239739" cy="1726247"/>
          </a:xfrm>
          <a:ln/>
        </p:spPr>
        <p:txBody>
          <a:bodyPr/>
          <a:lstStyle/>
          <a:p>
            <a:pPr>
              <a:buSzPct val="45000"/>
              <a:buFont typeface="StarSymbol"/>
              <a:buChar char=""/>
            </a:pPr>
            <a:r>
              <a:rPr lang="en-US" sz="1800" dirty="0"/>
              <a:t>TCP will always fill the biggest buffer on the path</a:t>
            </a:r>
          </a:p>
          <a:p>
            <a:pPr>
              <a:buSzPct val="45000"/>
              <a:buFont typeface="StarSymbol"/>
              <a:buChar char=""/>
            </a:pPr>
            <a:r>
              <a:rPr lang="en-US" sz="1800" dirty="0"/>
              <a:t>As the delays get larger – congestion avoidance mode geometrically gets slower</a:t>
            </a:r>
          </a:p>
          <a:p>
            <a:pPr>
              <a:buSzPct val="45000"/>
              <a:buFont typeface="StarSymbol"/>
              <a:buChar char=""/>
            </a:pPr>
            <a:r>
              <a:rPr lang="en-US" sz="1800" dirty="0"/>
              <a:t>With CUBIC, the </a:t>
            </a:r>
            <a:r>
              <a:rPr lang="en-US" sz="1800" dirty="0" err="1"/>
              <a:t>sawtooth</a:t>
            </a:r>
            <a:r>
              <a:rPr lang="en-US" sz="1800" dirty="0"/>
              <a:t> looks more like an S-curve</a:t>
            </a:r>
          </a:p>
          <a:p>
            <a:pPr>
              <a:buSzPct val="45000"/>
              <a:buFont typeface="StarSymbol"/>
              <a:buChar char=""/>
            </a:pPr>
            <a:r>
              <a:rPr lang="en-US" sz="1800" dirty="0"/>
              <a:t>http://staff.science.uva.nl/~</a:t>
            </a:r>
            <a:r>
              <a:rPr lang="en-US" sz="1800" dirty="0">
                <a:solidFill>
                  <a:schemeClr val="tx1"/>
                </a:solidFill>
              </a:rPr>
              <a:t>delaat/netbuf/bufferbloat_BG-DD.pdf</a:t>
            </a:r>
          </a:p>
          <a:p>
            <a:pPr algn="ctr">
              <a:buSzPct val="45000"/>
              <a:buFont typeface="StarSymbol"/>
              <a:buChar char=""/>
            </a:pPr>
            <a:r>
              <a:rPr lang="en-US" sz="1800" dirty="0">
                <a:solidFill>
                  <a:schemeClr val="tx1"/>
                </a:solidFill>
              </a:rPr>
              <a:t>(.5Mbit uplink)</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2590"/>
            <a:ext cx="8707077"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1795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3127680" y="6247376"/>
            <a:ext cx="2897280" cy="470930"/>
          </a:xfrm>
          <a:prstGeom prst="rect">
            <a:avLst/>
          </a:prstGeom>
        </p:spPr>
        <p:txBody>
          <a:bodyPr lIns="82945" tIns="41473" rIns="82945" bIns="41473"/>
          <a:lstStyle/>
          <a:p>
            <a:r>
              <a:rPr lang="en-US" altLang="en-US" smtClean="0"/>
              <a:t>Slide </a:t>
            </a:r>
            <a:fld id="{1488EF9C-FA1C-457D-BBA0-E01D6697FC58}" type="slidenum">
              <a:rPr lang="en-US" altLang="en-US" smtClean="0"/>
              <a:pPr/>
              <a:t>12</a:t>
            </a:fld>
            <a:endParaRPr lang="en-US" altLang="en-US"/>
          </a:p>
        </p:txBody>
      </p:sp>
      <p:sp>
        <p:nvSpPr>
          <p:cNvPr id="14337" name="Rectangle 1"/>
          <p:cNvSpPr>
            <a:spLocks noGrp="1" noChangeArrowheads="1"/>
          </p:cNvSpPr>
          <p:nvPr>
            <p:ph type="title"/>
          </p:nvPr>
        </p:nvSpPr>
        <p:spPr>
          <a:xfrm>
            <a:off x="456481" y="498292"/>
            <a:ext cx="8228160" cy="1134839"/>
          </a:xfrm>
          <a:ln/>
        </p:spPr>
        <p:txBody>
          <a:bodyPr tIns="35203"/>
          <a:lstStyle/>
          <a:p>
            <a:pP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a:t>And dramatic overbuffering, everywhere</a:t>
            </a:r>
          </a:p>
        </p:txBody>
      </p:sp>
      <p:sp>
        <p:nvSpPr>
          <p:cNvPr id="14338" name="Rectangle 2"/>
          <p:cNvSpPr>
            <a:spLocks noGrp="1" noChangeArrowheads="1"/>
          </p:cNvSpPr>
          <p:nvPr>
            <p:ph type="body" idx="1"/>
          </p:nvPr>
        </p:nvSpPr>
        <p:spPr>
          <a:xfrm>
            <a:off x="456481" y="1604329"/>
            <a:ext cx="8228160" cy="3977698"/>
          </a:xfrm>
          <a:ln/>
        </p:spPr>
        <p:txBody>
          <a:bodyPr/>
          <a:lstStyle/>
          <a:p>
            <a:pPr marL="391686" indent="-293764">
              <a:buSzPct val="45000"/>
              <a:buFont typeface="Wingdings"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a:t>Unmanaged buffers in network stacks</a:t>
            </a:r>
          </a:p>
          <a:p>
            <a:pPr marL="783372" lvl="1" indent="-293764">
              <a:buSzPct val="75000"/>
              <a:buFont typeface="Symbol"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a:t>Sized for the maximum bandwidth the device can sustain</a:t>
            </a:r>
          </a:p>
          <a:p>
            <a:pPr marL="783372" lvl="1" indent="-293764">
              <a:buSzPct val="75000"/>
              <a:buFont typeface="Symbol"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a:t>Not managed for the actual bandwidths achieved</a:t>
            </a:r>
          </a:p>
          <a:p>
            <a:pPr marL="783372" lvl="1" indent="-293764">
              <a:buSzPct val="75000"/>
              <a:buFont typeface="Symbol"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a:t>Often behind proprietary firmware where it can't be fixed.</a:t>
            </a:r>
          </a:p>
          <a:p>
            <a:pPr marL="783372" lvl="1" indent="-293764">
              <a:buSzPct val="75000"/>
              <a:buFont typeface="Symbol"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a:t>With things like packet aggregation providing illusory gains on simple minded benchmarks but not real traffic</a:t>
            </a:r>
          </a:p>
          <a:p>
            <a:pPr marL="391686" indent="-293764">
              <a:buSzPct val="45000"/>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endParaRPr lang="en-US" altLang="en-US"/>
          </a:p>
        </p:txBody>
      </p:sp>
    </p:spTree>
    <p:extLst>
      <p:ext uri="{BB962C8B-B14F-4D97-AF65-F5344CB8AC3E}">
        <p14:creationId xmlns:p14="http://schemas.microsoft.com/office/powerpoint/2010/main" val="171242514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13</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Consequences of TCP’s design</a:t>
            </a:r>
            <a:endParaRPr lang="en-US" dirty="0"/>
          </a:p>
        </p:txBody>
      </p:sp>
      <p:sp>
        <p:nvSpPr>
          <p:cNvPr id="10242" name="Rectangle 2"/>
          <p:cNvSpPr>
            <a:spLocks noGrp="1" noChangeArrowheads="1"/>
          </p:cNvSpPr>
          <p:nvPr>
            <p:ph type="body" idx="1"/>
          </p:nvPr>
        </p:nvSpPr>
        <p:spPr>
          <a:xfrm>
            <a:off x="685800" y="1981200"/>
            <a:ext cx="8153400" cy="4208463"/>
          </a:xfrm>
          <a:ln/>
        </p:spPr>
        <p:txBody>
          <a:bodyPr/>
          <a:lstStyle/>
          <a:p>
            <a:r>
              <a:rPr lang="en-US" sz="2000" dirty="0">
                <a:latin typeface="Arial"/>
              </a:rPr>
              <a:t>A single connection will fill any size buffer put in front of it at the path's bottleneck, given time: adds one packet/</a:t>
            </a:r>
            <a:r>
              <a:rPr lang="en-US" sz="2000" dirty="0" err="1">
                <a:latin typeface="Arial"/>
              </a:rPr>
              <a:t>ack</a:t>
            </a:r>
            <a:r>
              <a:rPr lang="en-US" sz="2000" dirty="0">
                <a:latin typeface="Arial"/>
              </a:rPr>
              <a:t> to the buffer</a:t>
            </a:r>
            <a:endParaRPr lang="en-US" sz="2000" dirty="0"/>
          </a:p>
          <a:p>
            <a:r>
              <a:rPr lang="en-US" sz="2000" dirty="0">
                <a:latin typeface="Arial"/>
              </a:rPr>
              <a:t>Timely dropping or marking of packets is necessary for correct operation of TCP on a saturated link.</a:t>
            </a:r>
            <a:endParaRPr lang="en-US" sz="2000" dirty="0"/>
          </a:p>
          <a:p>
            <a:r>
              <a:rPr lang="en-US" sz="2000" dirty="0">
                <a:latin typeface="Arial"/>
              </a:rPr>
              <a:t>Even IW4 is an issue at low bandwidths (e.g. VOIP over busy 802.11 network): do the math.  Just "fixing" TCP does not fix the network. </a:t>
            </a:r>
            <a:endParaRPr lang="en-US" sz="2000" dirty="0"/>
          </a:p>
          <a:p>
            <a:r>
              <a:rPr lang="en-US" sz="2000" dirty="0">
                <a:latin typeface="Arial"/>
              </a:rPr>
              <a:t>Better queuing is essential. Congestion window is not shared among connections (currently). Current web server/client behavior means head of line blocking causes bad transients.</a:t>
            </a:r>
            <a:endParaRPr lang="en-US" sz="2000" dirty="0"/>
          </a:p>
          <a:p>
            <a:r>
              <a:rPr lang="en-US" sz="2000" dirty="0">
                <a:latin typeface="Arial"/>
              </a:rPr>
              <a:t>Sharing responsiveness is quadratic in delay. Elephant flows become mammoth flows in the face of </a:t>
            </a:r>
            <a:r>
              <a:rPr lang="en-US" sz="2000" dirty="0" err="1">
                <a:latin typeface="Arial"/>
              </a:rPr>
              <a:t>overbuffering</a:t>
            </a:r>
            <a:r>
              <a:rPr lang="en-US" sz="2000" dirty="0">
                <a:latin typeface="Arial"/>
              </a:rPr>
              <a:t>.</a:t>
            </a:r>
            <a:endParaRPr lang="en-US" sz="2000" dirty="0"/>
          </a:p>
          <a:p>
            <a:endParaRPr lang="en-US" dirty="0"/>
          </a:p>
        </p:txBody>
      </p:sp>
    </p:spTree>
    <p:extLst>
      <p:ext uri="{BB962C8B-B14F-4D97-AF65-F5344CB8AC3E}">
        <p14:creationId xmlns:p14="http://schemas.microsoft.com/office/powerpoint/2010/main" val="21536726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14</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In a Web TCP transaction</a:t>
            </a:r>
            <a:endParaRPr lang="en-US" dirty="0"/>
          </a:p>
        </p:txBody>
      </p:sp>
      <p:sp>
        <p:nvSpPr>
          <p:cNvPr id="10242" name="Rectangle 2"/>
          <p:cNvSpPr>
            <a:spLocks noGrp="1" noChangeArrowheads="1"/>
          </p:cNvSpPr>
          <p:nvPr>
            <p:ph type="body" idx="1"/>
          </p:nvPr>
        </p:nvSpPr>
        <p:spPr>
          <a:xfrm>
            <a:off x="685800" y="1981200"/>
            <a:ext cx="8153400" cy="4208463"/>
          </a:xfrm>
          <a:ln/>
        </p:spPr>
        <p:txBody>
          <a:bodyPr/>
          <a:lstStyle/>
          <a:p>
            <a:pPr algn="ctr"/>
            <a:r>
              <a:rPr lang="en-US" sz="2000" dirty="0">
                <a:latin typeface="Arial"/>
              </a:rPr>
              <a:t>SYN → SYN/ACK  1 RTT</a:t>
            </a:r>
            <a:endParaRPr lang="en-US" sz="2000" dirty="0"/>
          </a:p>
          <a:p>
            <a:pPr algn="ctr"/>
            <a:r>
              <a:rPr lang="en-US" sz="2000" dirty="0">
                <a:latin typeface="Arial"/>
              </a:rPr>
              <a:t>SSL NEGOTIATION 2 RTTs</a:t>
            </a:r>
            <a:endParaRPr lang="en-US" sz="2000" dirty="0"/>
          </a:p>
          <a:p>
            <a:pPr algn="ctr"/>
            <a:r>
              <a:rPr lang="en-US" sz="2000" dirty="0">
                <a:latin typeface="Arial"/>
              </a:rPr>
              <a:t>DATA REQUEST/Transfer – 1 RTT 10 packets</a:t>
            </a:r>
            <a:endParaRPr lang="en-US" sz="2000" dirty="0"/>
          </a:p>
          <a:p>
            <a:pPr algn="ctr"/>
            <a:r>
              <a:rPr lang="en-US" sz="2000" dirty="0">
                <a:latin typeface="Arial"/>
              </a:rPr>
              <a:t>(90% of all web transactions are one IW10 burst)</a:t>
            </a:r>
            <a:endParaRPr lang="en-US" sz="2000" dirty="0"/>
          </a:p>
          <a:p>
            <a:pPr algn="ctr"/>
            <a:r>
              <a:rPr lang="en-US" sz="2000" dirty="0">
                <a:latin typeface="Arial"/>
              </a:rPr>
              <a:t>FIN – FIN/ACK 1 RTT</a:t>
            </a:r>
            <a:endParaRPr lang="en-US" sz="2000" dirty="0"/>
          </a:p>
          <a:p>
            <a:pPr algn="ctr"/>
            <a:r>
              <a:rPr lang="en-US" sz="2000" dirty="0">
                <a:latin typeface="Arial"/>
              </a:rPr>
              <a:t>CLOSE 1 packet</a:t>
            </a:r>
            <a:endParaRPr lang="en-US" sz="2000" dirty="0"/>
          </a:p>
          <a:p>
            <a:pPr algn="ctr"/>
            <a:endParaRPr lang="en-US" sz="2000" dirty="0"/>
          </a:p>
          <a:p>
            <a:pPr algn="ctr"/>
            <a:r>
              <a:rPr lang="en-US" sz="2000" dirty="0">
                <a:latin typeface="Arial"/>
              </a:rPr>
              <a:t>Only 1 TXOP in 10 can aggregate!</a:t>
            </a:r>
            <a:endParaRPr lang="en-US" sz="2000" dirty="0"/>
          </a:p>
          <a:p>
            <a:pPr algn="ctr"/>
            <a:r>
              <a:rPr lang="en-US" sz="2000" dirty="0">
                <a:latin typeface="Arial"/>
              </a:rPr>
              <a:t>Excessive base RTT adds up!</a:t>
            </a:r>
            <a:endParaRPr lang="en-US" sz="2000" dirty="0"/>
          </a:p>
          <a:p>
            <a:endParaRPr lang="en-US" dirty="0"/>
          </a:p>
        </p:txBody>
      </p:sp>
    </p:spTree>
    <p:extLst>
      <p:ext uri="{BB962C8B-B14F-4D97-AF65-F5344CB8AC3E}">
        <p14:creationId xmlns:p14="http://schemas.microsoft.com/office/powerpoint/2010/main" val="38447300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15</a:t>
            </a:fld>
            <a:endParaRPr lang="en-GB"/>
          </a:p>
        </p:txBody>
      </p:sp>
      <p:sp>
        <p:nvSpPr>
          <p:cNvPr id="10241" name="Rectangle 1"/>
          <p:cNvSpPr>
            <a:spLocks noGrp="1" noChangeArrowheads="1"/>
          </p:cNvSpPr>
          <p:nvPr>
            <p:ph type="title"/>
          </p:nvPr>
        </p:nvSpPr>
        <p:spPr>
          <a:xfrm>
            <a:off x="685800" y="684213"/>
            <a:ext cx="7543800" cy="611187"/>
          </a:xfrm>
          <a:ln/>
        </p:spPr>
        <p:txBody>
          <a:bodyPr lIns="90000" tIns="46800" rIns="90000" bIns="46800"/>
          <a:lstStyle/>
          <a:p>
            <a:r>
              <a:rPr lang="en-US" dirty="0" smtClean="0"/>
              <a:t>Web Browsing is dependent on RTT</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 y="1219200"/>
            <a:ext cx="9143109" cy="550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03639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16</a:t>
            </a:fld>
            <a:endParaRPr lang="en-GB"/>
          </a:p>
        </p:txBody>
      </p:sp>
      <p:sp>
        <p:nvSpPr>
          <p:cNvPr id="10241" name="Rectangle 1"/>
          <p:cNvSpPr>
            <a:spLocks noGrp="1" noChangeArrowheads="1"/>
          </p:cNvSpPr>
          <p:nvPr>
            <p:ph type="title"/>
          </p:nvPr>
        </p:nvSpPr>
        <p:spPr>
          <a:xfrm>
            <a:off x="685800" y="836613"/>
            <a:ext cx="8001000" cy="611187"/>
          </a:xfrm>
          <a:ln/>
        </p:spPr>
        <p:txBody>
          <a:bodyPr lIns="90000" tIns="46800" rIns="90000" bIns="46800"/>
          <a:lstStyle/>
          <a:p>
            <a:r>
              <a:rPr lang="en-US" dirty="0"/>
              <a:t>Too much delay and you get layer 3
adding even more packets...</a:t>
            </a:r>
          </a:p>
        </p:txBody>
      </p:sp>
      <p:pic>
        <p:nvPicPr>
          <p:cNvPr id="8" name="Picture 7"/>
          <p:cNvPicPr/>
          <p:nvPr/>
        </p:nvPicPr>
        <p:blipFill>
          <a:blip r:embed="rId3"/>
          <a:stretch>
            <a:fillRect/>
          </a:stretch>
        </p:blipFill>
        <p:spPr>
          <a:xfrm>
            <a:off x="990600" y="1847160"/>
            <a:ext cx="7048440" cy="4553640"/>
          </a:xfrm>
          <a:prstGeom prst="rect">
            <a:avLst/>
          </a:prstGeom>
          <a:ln>
            <a:noFill/>
          </a:ln>
        </p:spPr>
      </p:pic>
    </p:spTree>
    <p:extLst>
      <p:ext uri="{BB962C8B-B14F-4D97-AF65-F5344CB8AC3E}">
        <p14:creationId xmlns:p14="http://schemas.microsoft.com/office/powerpoint/2010/main" val="15604816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17</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The good news</a:t>
            </a:r>
            <a:endParaRPr lang="en-US" dirty="0"/>
          </a:p>
        </p:txBody>
      </p:sp>
      <p:sp>
        <p:nvSpPr>
          <p:cNvPr id="10242" name="Rectangle 2"/>
          <p:cNvSpPr>
            <a:spLocks noGrp="1" noChangeArrowheads="1"/>
          </p:cNvSpPr>
          <p:nvPr>
            <p:ph type="body" idx="1"/>
          </p:nvPr>
        </p:nvSpPr>
        <p:spPr>
          <a:xfrm>
            <a:off x="685800" y="1981200"/>
            <a:ext cx="8153400" cy="4208463"/>
          </a:xfrm>
          <a:ln/>
        </p:spPr>
        <p:txBody>
          <a:bodyPr/>
          <a:lstStyle/>
          <a:p>
            <a:pPr>
              <a:buSzPct val="45000"/>
              <a:buFont typeface="StarSymbol"/>
              <a:buChar char=""/>
            </a:pPr>
            <a:r>
              <a:rPr lang="en-US" dirty="0" err="1">
                <a:latin typeface="Arial"/>
              </a:rPr>
              <a:t>Bufferbloat</a:t>
            </a:r>
            <a:r>
              <a:rPr lang="en-US" dirty="0">
                <a:latin typeface="Arial"/>
              </a:rPr>
              <a:t> is basically fixed on </a:t>
            </a:r>
            <a:r>
              <a:rPr lang="en-US" dirty="0" err="1">
                <a:latin typeface="Arial"/>
              </a:rPr>
              <a:t>ethernet</a:t>
            </a:r>
            <a:r>
              <a:rPr lang="en-US" dirty="0">
                <a:latin typeface="Arial"/>
              </a:rPr>
              <a:t>, cable, </a:t>
            </a:r>
            <a:r>
              <a:rPr lang="en-US" dirty="0" err="1">
                <a:latin typeface="Arial"/>
              </a:rPr>
              <a:t>dsl</a:t>
            </a:r>
            <a:r>
              <a:rPr lang="en-US" dirty="0">
                <a:latin typeface="Arial"/>
              </a:rPr>
              <a:t>, and fiber, with the  new algorithms (</a:t>
            </a:r>
            <a:r>
              <a:rPr lang="en-US" dirty="0" err="1">
                <a:latin typeface="Arial"/>
              </a:rPr>
              <a:t>codel</a:t>
            </a:r>
            <a:r>
              <a:rPr lang="en-US" dirty="0">
                <a:latin typeface="Arial"/>
              </a:rPr>
              <a:t>, </a:t>
            </a:r>
            <a:r>
              <a:rPr lang="en-US" dirty="0" err="1">
                <a:latin typeface="Arial"/>
              </a:rPr>
              <a:t>fq_codel</a:t>
            </a:r>
            <a:r>
              <a:rPr lang="en-US" dirty="0">
                <a:latin typeface="Arial"/>
              </a:rPr>
              <a:t>, pie) ,and  improvements in the Linux network stacks,</a:t>
            </a:r>
            <a:endParaRPr lang="en-US" sz="1800" dirty="0"/>
          </a:p>
          <a:p>
            <a:pPr lvl="1">
              <a:buSzPct val="75000"/>
              <a:buFont typeface="StarSymbol"/>
              <a:buChar char=""/>
            </a:pPr>
            <a:r>
              <a:rPr lang="en-US" dirty="0">
                <a:latin typeface="Arial"/>
              </a:rPr>
              <a:t>2-3 orders of magnitude reductions in network latency being seen AND improvements in </a:t>
            </a:r>
            <a:r>
              <a:rPr lang="en-US" dirty="0" err="1">
                <a:latin typeface="Arial"/>
              </a:rPr>
              <a:t>goodput</a:t>
            </a:r>
            <a:endParaRPr lang="en-US" sz="1600" dirty="0"/>
          </a:p>
          <a:p>
            <a:pPr>
              <a:buSzPct val="45000"/>
              <a:buFont typeface="StarSymbol"/>
              <a:buChar char=""/>
            </a:pPr>
            <a:r>
              <a:rPr lang="en-US" dirty="0" err="1">
                <a:latin typeface="Arial"/>
              </a:rPr>
              <a:t>Algos</a:t>
            </a:r>
            <a:r>
              <a:rPr lang="en-US" dirty="0">
                <a:latin typeface="Arial"/>
              </a:rPr>
              <a:t> are now deployed in several products, and in nearly every third party router firmware.</a:t>
            </a:r>
            <a:endParaRPr lang="en-US" sz="1800" dirty="0"/>
          </a:p>
          <a:p>
            <a:pPr>
              <a:buSzPct val="45000"/>
              <a:buFont typeface="StarSymbol"/>
              <a:buChar char=""/>
            </a:pPr>
            <a:r>
              <a:rPr lang="en-US" dirty="0">
                <a:latin typeface="Arial"/>
              </a:rPr>
              <a:t>Patent free and open sourced code widely available</a:t>
            </a:r>
            <a:endParaRPr lang="en-US" sz="1800" dirty="0"/>
          </a:p>
          <a:p>
            <a:pPr>
              <a:buSzPct val="45000"/>
              <a:buFont typeface="StarSymbol"/>
              <a:buChar char=""/>
            </a:pPr>
            <a:r>
              <a:rPr lang="en-US" dirty="0">
                <a:latin typeface="Arial"/>
              </a:rPr>
              <a:t>Standardization activities in the IETF</a:t>
            </a:r>
            <a:endParaRPr lang="en-US" sz="1800" dirty="0"/>
          </a:p>
          <a:p>
            <a:endParaRPr lang="en-US" sz="1800" dirty="0"/>
          </a:p>
        </p:txBody>
      </p:sp>
    </p:spTree>
    <p:extLst>
      <p:ext uri="{BB962C8B-B14F-4D97-AF65-F5344CB8AC3E}">
        <p14:creationId xmlns:p14="http://schemas.microsoft.com/office/powerpoint/2010/main" val="4464216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18</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Typical Latency </a:t>
            </a:r>
            <a:r>
              <a:rPr lang="en-US" dirty="0" smtClean="0"/>
              <a:t>with Load Today</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99" y="1828800"/>
            <a:ext cx="9067801" cy="338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80108" y="5528101"/>
            <a:ext cx="7559826" cy="800219"/>
          </a:xfrm>
          <a:prstGeom prst="rect">
            <a:avLst/>
          </a:prstGeom>
          <a:noFill/>
        </p:spPr>
        <p:txBody>
          <a:bodyPr wrap="none" rtlCol="0">
            <a:spAutoFit/>
          </a:bodyPr>
          <a:lstStyle/>
          <a:p>
            <a:r>
              <a:rPr lang="en-US" sz="2200" dirty="0">
                <a:solidFill>
                  <a:schemeClr val="tx1"/>
                </a:solidFill>
                <a:latin typeface="Arial" panose="020B0604020202020204" pitchFamily="34" charset="0"/>
                <a:cs typeface="Arial" panose="020B0604020202020204" pitchFamily="34" charset="0"/>
              </a:rPr>
              <a:t>Much of this latency comes from Queue Delay (</a:t>
            </a:r>
            <a:r>
              <a:rPr lang="en-US" sz="2200" dirty="0" err="1">
                <a:solidFill>
                  <a:schemeClr val="tx1"/>
                </a:solidFill>
                <a:latin typeface="Arial" panose="020B0604020202020204" pitchFamily="34" charset="0"/>
                <a:cs typeface="Arial" panose="020B0604020202020204" pitchFamily="34" charset="0"/>
              </a:rPr>
              <a:t>bufferbloat</a:t>
            </a:r>
            <a:r>
              <a:rPr lang="en-US" sz="2200" dirty="0">
                <a:solidFill>
                  <a:schemeClr val="tx1"/>
                </a:solidFill>
                <a:latin typeface="Arial" panose="020B0604020202020204" pitchFamily="34" charset="0"/>
                <a:cs typeface="Arial" panose="020B0604020202020204" pitchFamily="34" charset="0"/>
              </a:rPr>
              <a:t>)</a:t>
            </a:r>
          </a:p>
          <a:p>
            <a:endParaRPr lang="en-US" dirty="0"/>
          </a:p>
        </p:txBody>
      </p:sp>
      <p:sp>
        <p:nvSpPr>
          <p:cNvPr id="2" name="Rectangle 1"/>
          <p:cNvSpPr/>
          <p:nvPr/>
        </p:nvSpPr>
        <p:spPr>
          <a:xfrm>
            <a:off x="2282880" y="3198168"/>
            <a:ext cx="4578241" cy="461665"/>
          </a:xfrm>
          <a:prstGeom prst="rect">
            <a:avLst/>
          </a:prstGeom>
        </p:spPr>
        <p:txBody>
          <a:bodyPr wrap="none">
            <a:spAutoFit/>
          </a:bodyPr>
          <a:lstStyle/>
          <a:p>
            <a:pPr marL="0" indent="0">
              <a:tabLst>
                <a:tab pos="355600" algn="l"/>
                <a:tab pos="711200" algn="l"/>
                <a:tab pos="1065213" algn="l"/>
                <a:tab pos="1420813" algn="l"/>
                <a:tab pos="1778000" algn="l"/>
                <a:tab pos="2133600" algn="l"/>
                <a:tab pos="2487613" algn="l"/>
                <a:tab pos="2843213" algn="l"/>
                <a:tab pos="3200400" algn="l"/>
                <a:tab pos="3556000" algn="l"/>
                <a:tab pos="3911600" algn="l"/>
                <a:tab pos="4265613" algn="l"/>
                <a:tab pos="4572000" algn="l"/>
                <a:tab pos="5029200" algn="l"/>
                <a:tab pos="5486400" algn="l"/>
                <a:tab pos="5943600" algn="l"/>
                <a:tab pos="6400800" algn="l"/>
                <a:tab pos="6858000" algn="l"/>
                <a:tab pos="7315200" algn="l"/>
                <a:tab pos="7772400" algn="l"/>
                <a:tab pos="8229600" algn="l"/>
                <a:tab pos="8686800" algn="l"/>
              </a:tabLst>
            </a:pPr>
            <a:r>
              <a:rPr lang="en-US" altLang="en-US" dirty="0"/>
              <a:t>Reducing Latency and Jitter in </a:t>
            </a:r>
            <a:r>
              <a:rPr lang="en-US" altLang="en-US" dirty="0" err="1"/>
              <a:t>Wifi</a:t>
            </a:r>
            <a:endParaRPr lang="en-US" altLang="en-US" dirty="0"/>
          </a:p>
        </p:txBody>
      </p:sp>
    </p:spTree>
    <p:extLst>
      <p:ext uri="{BB962C8B-B14F-4D97-AF65-F5344CB8AC3E}">
        <p14:creationId xmlns:p14="http://schemas.microsoft.com/office/powerpoint/2010/main" val="24523265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3127680" y="6247376"/>
            <a:ext cx="2897280" cy="470930"/>
          </a:xfrm>
          <a:prstGeom prst="rect">
            <a:avLst/>
          </a:prstGeom>
        </p:spPr>
        <p:txBody>
          <a:bodyPr lIns="82945" tIns="41473" rIns="82945" bIns="41473"/>
          <a:lstStyle/>
          <a:p>
            <a:r>
              <a:rPr lang="en-US" altLang="en-US" smtClean="0"/>
              <a:t>Slide </a:t>
            </a:r>
            <a:fld id="{C8C3ECED-781B-484B-A8F3-2CB93520FA5F}" type="slidenum">
              <a:rPr lang="en-US" altLang="en-US" smtClean="0"/>
              <a:pPr/>
              <a:t>19</a:t>
            </a:fld>
            <a:endParaRPr lang="en-US" altLang="en-US"/>
          </a:p>
        </p:txBody>
      </p:sp>
      <p:sp>
        <p:nvSpPr>
          <p:cNvPr id="21505" name="Rectangle 1"/>
          <p:cNvSpPr>
            <a:spLocks noGrp="1" noChangeArrowheads="1"/>
          </p:cNvSpPr>
          <p:nvPr>
            <p:ph type="title"/>
          </p:nvPr>
        </p:nvSpPr>
        <p:spPr>
          <a:xfrm>
            <a:off x="456481" y="498293"/>
            <a:ext cx="8228160" cy="920257"/>
          </a:xfrm>
          <a:ln/>
        </p:spPr>
        <p:txBody>
          <a:bodyPr tIns="35203"/>
          <a:lstStyle/>
          <a:p>
            <a:pP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a:t>Ex: 300ms excess latency on cable</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41" y="1244291"/>
            <a:ext cx="8045280" cy="43967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32764748"/>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smtClean="0"/>
              <a:t>September 2014</a:t>
            </a:r>
            <a:endParaRPr lang="en-GB" dirty="0"/>
          </a:p>
        </p:txBody>
      </p:sp>
      <p:sp>
        <p:nvSpPr>
          <p:cNvPr id="5" name="Footer Placeholder 4"/>
          <p:cNvSpPr>
            <a:spLocks noGrp="1"/>
          </p:cNvSpPr>
          <p:nvPr>
            <p:ph type="ftr" idx="14"/>
          </p:nvPr>
        </p:nvSpPr>
        <p:spPr>
          <a:xfrm>
            <a:off x="5500694" y="6475413"/>
            <a:ext cx="3041644"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type="body" idx="1"/>
          </p:nvPr>
        </p:nvSpPr>
        <p:spPr>
          <a:xfrm>
            <a:off x="685800" y="1752600"/>
            <a:ext cx="7772400" cy="4114800"/>
          </a:xfrm>
          <a:ln/>
        </p:spPr>
        <p:txBody>
          <a:bodyPr/>
          <a:lstStyle/>
          <a:p>
            <a:pPr marL="0" indent="0" algn="ctr">
              <a:tabLst>
                <a:tab pos="355600" algn="l"/>
                <a:tab pos="711200" algn="l"/>
                <a:tab pos="1065213" algn="l"/>
                <a:tab pos="1420813" algn="l"/>
                <a:tab pos="1778000" algn="l"/>
                <a:tab pos="2133600" algn="l"/>
                <a:tab pos="2487613" algn="l"/>
                <a:tab pos="2843213" algn="l"/>
                <a:tab pos="3200400" algn="l"/>
                <a:tab pos="3556000" algn="l"/>
                <a:tab pos="3911600" algn="l"/>
                <a:tab pos="4265613" algn="l"/>
                <a:tab pos="4572000" algn="l"/>
                <a:tab pos="5029200" algn="l"/>
                <a:tab pos="5486400" algn="l"/>
                <a:tab pos="5943600" algn="l"/>
                <a:tab pos="6400800" algn="l"/>
                <a:tab pos="6858000" algn="l"/>
                <a:tab pos="7315200" algn="l"/>
                <a:tab pos="7772400" algn="l"/>
                <a:tab pos="8229600" algn="l"/>
                <a:tab pos="8686800" algn="l"/>
              </a:tabLst>
            </a:pPr>
            <a:r>
              <a:rPr lang="en-US" altLang="en-US" sz="1800" dirty="0"/>
              <a:t>Reducing Latency and Jitter in </a:t>
            </a:r>
            <a:r>
              <a:rPr lang="en-US" altLang="en-US" sz="1800" dirty="0" err="1"/>
              <a:t>Wifi</a:t>
            </a:r>
            <a:endParaRPr lang="en-US" altLang="en-US" sz="1800" dirty="0"/>
          </a:p>
          <a:p>
            <a:pPr marL="0" indent="0">
              <a:tabLst>
                <a:tab pos="355600" algn="l"/>
                <a:tab pos="711200" algn="l"/>
                <a:tab pos="1065213" algn="l"/>
                <a:tab pos="1420813" algn="l"/>
                <a:tab pos="1778000" algn="l"/>
                <a:tab pos="2133600" algn="l"/>
                <a:tab pos="2487613" algn="l"/>
                <a:tab pos="2843213" algn="l"/>
                <a:tab pos="3200400" algn="l"/>
                <a:tab pos="3556000" algn="l"/>
                <a:tab pos="3911600" algn="l"/>
                <a:tab pos="4265613" algn="l"/>
                <a:tab pos="4572000" algn="l"/>
                <a:tab pos="5029200" algn="l"/>
                <a:tab pos="5486400" algn="l"/>
                <a:tab pos="5943600" algn="l"/>
                <a:tab pos="6400800" algn="l"/>
                <a:tab pos="6858000" algn="l"/>
                <a:tab pos="7315200" algn="l"/>
                <a:tab pos="7772400" algn="l"/>
                <a:tab pos="8229600" algn="l"/>
                <a:tab pos="8686800" algn="l"/>
              </a:tabLst>
            </a:pPr>
            <a:r>
              <a:rPr lang="en-US" altLang="en-US" sz="1700" dirty="0" smtClean="0"/>
              <a:t>Bandwidth </a:t>
            </a:r>
            <a:r>
              <a:rPr lang="en-US" altLang="en-US" sz="1700" dirty="0"/>
              <a:t>does not equal “Speed”. Bandwidth = Capacity/interval. Real “speed”, in human terms, is measured by the amount of latency (lag), between an action and a response. In the quest for headline bandwidth in new network standards the industry has lost track of what real speed means.</a:t>
            </a:r>
          </a:p>
          <a:p>
            <a:pPr marL="0" indent="0">
              <a:tabLst>
                <a:tab pos="355600" algn="l"/>
                <a:tab pos="711200" algn="l"/>
                <a:tab pos="1065213" algn="l"/>
                <a:tab pos="1420813" algn="l"/>
                <a:tab pos="1778000" algn="l"/>
                <a:tab pos="2133600" algn="l"/>
                <a:tab pos="2487613" algn="l"/>
                <a:tab pos="2843213" algn="l"/>
                <a:tab pos="3200400" algn="l"/>
                <a:tab pos="3556000" algn="l"/>
                <a:tab pos="3911600" algn="l"/>
                <a:tab pos="4265613" algn="l"/>
                <a:tab pos="4572000" algn="l"/>
                <a:tab pos="5029200" algn="l"/>
                <a:tab pos="5486400" algn="l"/>
                <a:tab pos="5943600" algn="l"/>
                <a:tab pos="6400800" algn="l"/>
                <a:tab pos="6858000" algn="l"/>
                <a:tab pos="7315200" algn="l"/>
                <a:tab pos="7772400" algn="l"/>
                <a:tab pos="8229600" algn="l"/>
                <a:tab pos="8686800" algn="l"/>
              </a:tabLst>
            </a:pPr>
            <a:r>
              <a:rPr lang="en-US" altLang="en-US" sz="1700" dirty="0"/>
              <a:t>The presence of large, unmanaged network buffers, primarily across the edge devices of the Internet. In </a:t>
            </a:r>
            <a:r>
              <a:rPr lang="en-US" altLang="en-US" sz="1700" dirty="0" err="1"/>
              <a:t>wifi</a:t>
            </a:r>
            <a:r>
              <a:rPr lang="en-US" altLang="en-US" sz="1700" dirty="0"/>
              <a:t>, especially, with wildly variable rates, shedding load to match the available bandwidth, doesn't presently happen, leading to huge delays for much wireless traffic, when under load.</a:t>
            </a:r>
          </a:p>
          <a:p>
            <a:pPr marL="0" indent="0">
              <a:tabLst>
                <a:tab pos="355600" algn="l"/>
                <a:tab pos="711200" algn="l"/>
                <a:tab pos="1065213" algn="l"/>
                <a:tab pos="1420813" algn="l"/>
                <a:tab pos="1778000" algn="l"/>
                <a:tab pos="2133600" algn="l"/>
                <a:tab pos="2487613" algn="l"/>
                <a:tab pos="2843213" algn="l"/>
                <a:tab pos="3200400" algn="l"/>
                <a:tab pos="3556000" algn="l"/>
                <a:tab pos="3911600" algn="l"/>
                <a:tab pos="4265613" algn="l"/>
                <a:tab pos="4572000" algn="l"/>
                <a:tab pos="5029200" algn="l"/>
                <a:tab pos="5486400" algn="l"/>
                <a:tab pos="5943600" algn="l"/>
                <a:tab pos="6400800" algn="l"/>
                <a:tab pos="6858000" algn="l"/>
                <a:tab pos="7315200" algn="l"/>
                <a:tab pos="7772400" algn="l"/>
                <a:tab pos="8229600" algn="l"/>
                <a:tab pos="8686800" algn="l"/>
              </a:tabLst>
            </a:pPr>
            <a:r>
              <a:rPr lang="en-US" altLang="en-US" sz="1700" dirty="0"/>
              <a:t>The lag sources in </a:t>
            </a:r>
            <a:r>
              <a:rPr lang="en-US" altLang="en-US" sz="1700" dirty="0" err="1"/>
              <a:t>wifi</a:t>
            </a:r>
            <a:r>
              <a:rPr lang="en-US" altLang="en-US" sz="1700" dirty="0"/>
              <a:t> are by no means limited to </a:t>
            </a:r>
            <a:r>
              <a:rPr lang="en-US" altLang="en-US" sz="1700" dirty="0" err="1"/>
              <a:t>bufferbloat</a:t>
            </a:r>
            <a:r>
              <a:rPr lang="en-US" altLang="en-US" sz="1700" dirty="0"/>
              <a:t>, but buried deep in stacks that did not successfully absorb wireless-n concepts in the first place.</a:t>
            </a:r>
          </a:p>
          <a:p>
            <a:pPr marL="0" indent="0">
              <a:tabLst>
                <a:tab pos="355600" algn="l"/>
                <a:tab pos="711200" algn="l"/>
                <a:tab pos="1065213" algn="l"/>
                <a:tab pos="1420813" algn="l"/>
                <a:tab pos="1778000" algn="l"/>
                <a:tab pos="2133600" algn="l"/>
                <a:tab pos="2487613" algn="l"/>
                <a:tab pos="2843213" algn="l"/>
                <a:tab pos="3200400" algn="l"/>
                <a:tab pos="3556000" algn="l"/>
                <a:tab pos="3911600" algn="l"/>
                <a:tab pos="4265613" algn="l"/>
                <a:tab pos="4572000" algn="l"/>
                <a:tab pos="5029200" algn="l"/>
                <a:tab pos="5486400" algn="l"/>
                <a:tab pos="5943600" algn="l"/>
                <a:tab pos="6400800" algn="l"/>
                <a:tab pos="6858000" algn="l"/>
                <a:tab pos="7315200" algn="l"/>
                <a:tab pos="7772400" algn="l"/>
                <a:tab pos="8229600" algn="l"/>
                <a:tab pos="8686800" algn="l"/>
              </a:tabLst>
            </a:pPr>
            <a:r>
              <a:rPr lang="en-US" altLang="en-US" sz="1700" dirty="0"/>
              <a:t>This talk goes into the problems that the large network queuing delays (</a:t>
            </a:r>
            <a:r>
              <a:rPr lang="en-US" altLang="en-US" sz="1700" dirty="0" err="1"/>
              <a:t>bufferbloat</a:t>
            </a:r>
            <a:r>
              <a:rPr lang="en-US" altLang="en-US" sz="1700" dirty="0"/>
              <a:t>) causes. It touches upon some new algorithms, now deployed and in the process of standardization, that produce enormous reductions in latency, and then details some steps the make-</a:t>
            </a:r>
            <a:r>
              <a:rPr lang="en-US" altLang="en-US" sz="1700" dirty="0" err="1"/>
              <a:t>wifi</a:t>
            </a:r>
            <a:r>
              <a:rPr lang="en-US" altLang="en-US" sz="1700" dirty="0"/>
              <a:t>-fast project plans to take to address it, on </a:t>
            </a:r>
            <a:r>
              <a:rPr lang="en-US" altLang="en-US" sz="1700" dirty="0" err="1"/>
              <a:t>WiFi</a:t>
            </a:r>
            <a:r>
              <a:rPr lang="en-US" altLang="en-US" sz="1700" dirty="0"/>
              <a:t>.</a:t>
            </a:r>
            <a:endParaRPr lang="en-US" altLang="en-US" sz="17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idx="4294967295"/>
          </p:nvPr>
        </p:nvSpPr>
        <p:spPr>
          <a:xfrm>
            <a:off x="3127680" y="6247376"/>
            <a:ext cx="2897280" cy="470930"/>
          </a:xfrm>
          <a:prstGeom prst="rect">
            <a:avLst/>
          </a:prstGeom>
        </p:spPr>
        <p:txBody>
          <a:bodyPr lIns="82945" tIns="41473" rIns="82945" bIns="41473"/>
          <a:lstStyle/>
          <a:p>
            <a:r>
              <a:rPr lang="en-US" altLang="en-US" smtClean="0"/>
              <a:t>Slide </a:t>
            </a:r>
            <a:fld id="{078D09AA-7F54-4D14-AD3F-6C10D1B7A205}" type="slidenum">
              <a:rPr lang="en-US" altLang="en-US" smtClean="0"/>
              <a:pPr/>
              <a:t>20</a:t>
            </a:fld>
            <a:endParaRPr lang="en-US" altLang="en-US"/>
          </a:p>
        </p:txBody>
      </p:sp>
      <p:sp>
        <p:nvSpPr>
          <p:cNvPr id="22529" name="Rectangle 1"/>
          <p:cNvSpPr>
            <a:spLocks noGrp="1" noChangeArrowheads="1"/>
          </p:cNvSpPr>
          <p:nvPr>
            <p:ph type="title"/>
          </p:nvPr>
        </p:nvSpPr>
        <p:spPr>
          <a:xfrm>
            <a:off x="456481" y="498293"/>
            <a:ext cx="8228160" cy="920257"/>
          </a:xfrm>
          <a:ln/>
        </p:spPr>
        <p:txBody>
          <a:bodyPr tIns="35203"/>
          <a:lstStyle/>
          <a:p>
            <a:pP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a:t>Cut to ~10ms with fq_codel</a:t>
            </a:r>
          </a:p>
        </p:txBody>
      </p:sp>
      <p:sp>
        <p:nvSpPr>
          <p:cNvPr id="22530" name="Text Box 2"/>
          <p:cNvSpPr txBox="1">
            <a:spLocks noChangeArrowheads="1"/>
          </p:cNvSpPr>
          <p:nvPr/>
        </p:nvSpPr>
        <p:spPr bwMode="auto">
          <a:xfrm>
            <a:off x="2322721" y="5890219"/>
            <a:ext cx="3798720" cy="2520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defRPr>
                <a:solidFill>
                  <a:srgbClr val="000000"/>
                </a:solidFill>
                <a:latin typeface="Arial" charset="0"/>
                <a:cs typeface="Arial Unicode MS" charset="0"/>
              </a:defRPr>
            </a:lvl1pPr>
            <a:lvl2pPr>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defRPr>
                <a:solidFill>
                  <a:srgbClr val="000000"/>
                </a:solidFill>
                <a:latin typeface="Arial" charset="0"/>
                <a:cs typeface="Arial Unicode MS" charset="0"/>
              </a:defRPr>
            </a:lvl2pPr>
            <a:lvl3pPr>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defRPr>
                <a:solidFill>
                  <a:srgbClr val="000000"/>
                </a:solidFill>
                <a:latin typeface="Arial" charset="0"/>
                <a:cs typeface="Arial Unicode MS" charset="0"/>
              </a:defRPr>
            </a:lvl3pPr>
            <a:lvl4pPr>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defRPr>
                <a:solidFill>
                  <a:srgbClr val="000000"/>
                </a:solidFill>
                <a:latin typeface="Arial" charset="0"/>
                <a:cs typeface="Arial Unicode MS" charset="0"/>
              </a:defRPr>
            </a:lvl4pPr>
            <a:lvl5pPr>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defRPr>
                <a:solidFill>
                  <a:srgbClr val="000000"/>
                </a:solidFill>
                <a:latin typeface="Arial"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pitchFamily="16" charset="0"/>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defRPr>
                <a:solidFill>
                  <a:srgbClr val="000000"/>
                </a:solidFill>
                <a:latin typeface="Arial"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pitchFamily="16" charset="0"/>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defRPr>
                <a:solidFill>
                  <a:srgbClr val="000000"/>
                </a:solidFill>
                <a:latin typeface="Arial"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pitchFamily="16" charset="0"/>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defRPr>
                <a:solidFill>
                  <a:srgbClr val="000000"/>
                </a:solidFill>
                <a:latin typeface="Arial"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pitchFamily="16" charset="0"/>
              <a:tabLst>
                <a:tab pos="355600" algn="l"/>
                <a:tab pos="711200" algn="l"/>
                <a:tab pos="1065213" algn="l"/>
                <a:tab pos="1420813" algn="l"/>
                <a:tab pos="1778000" algn="l"/>
                <a:tab pos="2133600" algn="l"/>
                <a:tab pos="2487613" algn="l"/>
                <a:tab pos="2843213" algn="l"/>
                <a:tab pos="3200400" algn="l"/>
                <a:tab pos="3556000" algn="l"/>
                <a:tab pos="3911600" algn="l"/>
                <a:tab pos="4265613" algn="l"/>
              </a:tabLst>
              <a:defRPr>
                <a:solidFill>
                  <a:srgbClr val="000000"/>
                </a:solidFill>
                <a:latin typeface="Arial" charset="0"/>
                <a:cs typeface="Arial Unicode MS" charset="0"/>
              </a:defRPr>
            </a:lvl9pPr>
          </a:lstStyle>
          <a:p>
            <a:pPr>
              <a:lnSpc>
                <a:spcPct val="112000"/>
              </a:lnSpc>
            </a:pPr>
            <a:r>
              <a:rPr lang="en-US" altLang="en-US" sz="1000">
                <a:latin typeface="Menlo-Regular" charset="0"/>
              </a:rPr>
              <a:t>Source: http://burntchrome.blogspot.gr/2014_05_01_archive.html</a:t>
            </a:r>
          </a:p>
        </p:txBody>
      </p:sp>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320" y="1327820"/>
            <a:ext cx="8045280" cy="44788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41538656"/>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21</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a:t>Web page load time wins</a:t>
            </a:r>
          </a:p>
        </p:txBody>
      </p:sp>
      <p:sp>
        <p:nvSpPr>
          <p:cNvPr id="10242" name="Rectangle 2"/>
          <p:cNvSpPr>
            <a:spLocks noGrp="1" noChangeArrowheads="1"/>
          </p:cNvSpPr>
          <p:nvPr>
            <p:ph type="body" idx="1"/>
          </p:nvPr>
        </p:nvSpPr>
        <p:spPr>
          <a:xfrm>
            <a:off x="609600" y="5181601"/>
            <a:ext cx="8153400" cy="1143000"/>
          </a:xfrm>
          <a:ln/>
        </p:spPr>
        <p:txBody>
          <a:bodyPr/>
          <a:lstStyle/>
          <a:p>
            <a:r>
              <a:rPr lang="en-US" sz="1800" dirty="0">
                <a:latin typeface="Arial"/>
              </a:rPr>
              <a:t>Video at: http://www.youtube.com/watch?v=NuHYOu4aAqg</a:t>
            </a:r>
            <a:endParaRPr lang="en-US" sz="1800" dirty="0"/>
          </a:p>
          <a:p>
            <a:r>
              <a:rPr lang="en-US" sz="1800" b="0" dirty="0" err="1" smtClean="0">
                <a:latin typeface="Arial"/>
              </a:rPr>
              <a:t>From:http</a:t>
            </a:r>
            <a:r>
              <a:rPr lang="en-US" sz="1800" b="0" dirty="0">
                <a:latin typeface="Arial"/>
              </a:rPr>
              <a:t>://www.cablelabs.com/wp-content/uploads/2013/11/Active_Queue_Management_Algorithms_DOCSIS_3_0.pdf</a:t>
            </a:r>
            <a:endParaRPr lang="en-US" sz="1800" b="0" dirty="0"/>
          </a:p>
          <a:p>
            <a:endParaRPr lang="en-US" sz="1800" dirty="0"/>
          </a:p>
        </p:txBody>
      </p:sp>
      <p:pic>
        <p:nvPicPr>
          <p:cNvPr id="7" name="Picture 6"/>
          <p:cNvPicPr/>
          <p:nvPr/>
        </p:nvPicPr>
        <p:blipFill>
          <a:blip r:embed="rId3"/>
          <a:stretch>
            <a:fillRect/>
          </a:stretch>
        </p:blipFill>
        <p:spPr>
          <a:xfrm>
            <a:off x="381000" y="1584960"/>
            <a:ext cx="8001000" cy="3596640"/>
          </a:xfrm>
          <a:prstGeom prst="rect">
            <a:avLst/>
          </a:prstGeom>
          <a:ln>
            <a:noFill/>
          </a:ln>
        </p:spPr>
      </p:pic>
    </p:spTree>
    <p:extLst>
      <p:ext uri="{BB962C8B-B14F-4D97-AF65-F5344CB8AC3E}">
        <p14:creationId xmlns:p14="http://schemas.microsoft.com/office/powerpoint/2010/main" val="22384251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22</a:t>
            </a:fld>
            <a:endParaRPr lang="en-GB"/>
          </a:p>
        </p:txBody>
      </p:sp>
      <p:sp>
        <p:nvSpPr>
          <p:cNvPr id="10241" name="Rectangle 1"/>
          <p:cNvSpPr>
            <a:spLocks noGrp="1" noChangeArrowheads="1"/>
          </p:cNvSpPr>
          <p:nvPr>
            <p:ph type="title"/>
          </p:nvPr>
        </p:nvSpPr>
        <p:spPr>
          <a:xfrm>
            <a:off x="685800" y="684213"/>
            <a:ext cx="8229600" cy="1160462"/>
          </a:xfrm>
          <a:ln/>
        </p:spPr>
        <p:txBody>
          <a:bodyPr lIns="90000" tIns="46800" rIns="90000" bIns="46800"/>
          <a:lstStyle/>
          <a:p>
            <a:r>
              <a:rPr lang="en-US" dirty="0"/>
              <a:t>Chrome Benchmark Web Page completion </a:t>
            </a:r>
            <a:r>
              <a:rPr lang="en-US" dirty="0" smtClean="0"/>
              <a:t>time during </a:t>
            </a:r>
            <a:r>
              <a:rPr lang="en-US" dirty="0"/>
              <a:t>RRUL </a:t>
            </a:r>
            <a:r>
              <a:rPr lang="en-US" dirty="0" smtClean="0"/>
              <a:t>benchmark </a:t>
            </a:r>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1826880"/>
            <a:ext cx="6096000" cy="457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Shape 2"/>
          <p:cNvSpPr txBox="1"/>
          <p:nvPr/>
        </p:nvSpPr>
        <p:spPr>
          <a:xfrm>
            <a:off x="4484370" y="6211080"/>
            <a:ext cx="4267200" cy="494520"/>
          </a:xfrm>
          <a:prstGeom prst="rect">
            <a:avLst/>
          </a:prstGeom>
        </p:spPr>
        <p:txBody>
          <a:bodyPr lIns="0" tIns="0" rIns="0" bIns="0" anchor="ctr"/>
          <a:lstStyle/>
          <a:p>
            <a:pPr algn="ctr"/>
            <a:r>
              <a:rPr lang="en-US" sz="4400" dirty="0">
                <a:solidFill>
                  <a:schemeClr val="tx1"/>
                </a:solidFill>
                <a:latin typeface="Arial"/>
              </a:rPr>
              <a:t>     </a:t>
            </a:r>
            <a:r>
              <a:rPr lang="en-US" dirty="0">
                <a:solidFill>
                  <a:schemeClr val="tx1"/>
                </a:solidFill>
                <a:latin typeface="Arial"/>
              </a:rPr>
              <a:t>Drop tail vs </a:t>
            </a:r>
            <a:r>
              <a:rPr lang="en-US" dirty="0" err="1">
                <a:solidFill>
                  <a:schemeClr val="tx1"/>
                </a:solidFill>
                <a:latin typeface="Arial"/>
              </a:rPr>
              <a:t>nfq_codel</a:t>
            </a:r>
            <a:r>
              <a:rPr lang="en-US" sz="4400" dirty="0">
                <a:latin typeface="Arial"/>
              </a:rPr>
              <a:t>
</a:t>
            </a:r>
            <a:endParaRPr dirty="0"/>
          </a:p>
        </p:txBody>
      </p:sp>
    </p:spTree>
    <p:extLst>
      <p:ext uri="{BB962C8B-B14F-4D97-AF65-F5344CB8AC3E}">
        <p14:creationId xmlns:p14="http://schemas.microsoft.com/office/powerpoint/2010/main" val="1126711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23</a:t>
            </a:fld>
            <a:endParaRPr lang="en-GB"/>
          </a:p>
        </p:txBody>
      </p:sp>
      <p:sp>
        <p:nvSpPr>
          <p:cNvPr id="10241" name="Rectangle 1"/>
          <p:cNvSpPr>
            <a:spLocks noGrp="1" noChangeArrowheads="1"/>
          </p:cNvSpPr>
          <p:nvPr>
            <p:ph type="title"/>
          </p:nvPr>
        </p:nvSpPr>
        <p:spPr>
          <a:xfrm>
            <a:off x="457200" y="457200"/>
            <a:ext cx="8686800" cy="1160462"/>
          </a:xfrm>
          <a:ln/>
        </p:spPr>
        <p:txBody>
          <a:bodyPr lIns="90000" tIns="46800" rIns="90000" bIns="46800"/>
          <a:lstStyle/>
          <a:p>
            <a:r>
              <a:rPr lang="en-US" dirty="0"/>
              <a:t>Linux </a:t>
            </a:r>
            <a:r>
              <a:rPr lang="en-US" dirty="0" smtClean="0"/>
              <a:t>TCP/AQM/FQ </a:t>
            </a:r>
            <a:r>
              <a:rPr lang="en-US" dirty="0"/>
              <a:t>Advances: 2010-2014</a:t>
            </a:r>
          </a:p>
        </p:txBody>
      </p:sp>
      <p:sp>
        <p:nvSpPr>
          <p:cNvPr id="10242" name="Rectangle 2"/>
          <p:cNvSpPr>
            <a:spLocks noGrp="1" noChangeArrowheads="1"/>
          </p:cNvSpPr>
          <p:nvPr>
            <p:ph type="body" idx="1"/>
          </p:nvPr>
        </p:nvSpPr>
        <p:spPr>
          <a:xfrm>
            <a:off x="533400" y="1430337"/>
            <a:ext cx="8305800" cy="4894263"/>
          </a:xfrm>
          <a:ln/>
        </p:spPr>
        <p:txBody>
          <a:bodyPr/>
          <a:lstStyle/>
          <a:p>
            <a:pPr>
              <a:buSzPct val="45000"/>
              <a:buFont typeface="StarSymbol"/>
              <a:buChar char=""/>
            </a:pPr>
            <a:r>
              <a:rPr lang="en-US" sz="1500" dirty="0">
                <a:latin typeface="Arial"/>
              </a:rPr>
              <a:t>Linux 3.0: Proportional Rate Reduction </a:t>
            </a:r>
            <a:endParaRPr lang="en-US" sz="1500" dirty="0"/>
          </a:p>
          <a:p>
            <a:pPr>
              <a:buSzPct val="45000"/>
              <a:buFont typeface="StarSymbol"/>
              <a:buChar char=""/>
            </a:pPr>
            <a:r>
              <a:rPr lang="en-US" sz="1500" dirty="0">
                <a:latin typeface="Arial"/>
              </a:rPr>
              <a:t>Linux 3.3: Byte Queue Limits </a:t>
            </a:r>
            <a:endParaRPr lang="en-US" sz="1500" dirty="0"/>
          </a:p>
          <a:p>
            <a:pPr>
              <a:buSzPct val="45000"/>
              <a:buFont typeface="StarSymbol"/>
              <a:buChar char=""/>
            </a:pPr>
            <a:r>
              <a:rPr lang="en-US" sz="1500" dirty="0">
                <a:latin typeface="Arial"/>
              </a:rPr>
              <a:t>Linux 3.4  RED bug fixes &amp; IW10 added &amp; SFQRED</a:t>
            </a:r>
            <a:endParaRPr lang="en-US" sz="1500" dirty="0"/>
          </a:p>
          <a:p>
            <a:pPr>
              <a:buSzPct val="45000"/>
              <a:buFont typeface="StarSymbol"/>
              <a:buChar char=""/>
            </a:pPr>
            <a:r>
              <a:rPr lang="en-US" sz="1500" dirty="0">
                <a:latin typeface="Arial"/>
              </a:rPr>
              <a:t>Linux 3.5 Fair/Flow Queuing packet scheduling (</a:t>
            </a:r>
            <a:r>
              <a:rPr lang="en-US" sz="1500" dirty="0" err="1">
                <a:latin typeface="Arial"/>
              </a:rPr>
              <a:t>fq_codel</a:t>
            </a:r>
            <a:r>
              <a:rPr lang="en-US" sz="1500" dirty="0">
                <a:latin typeface="Arial"/>
              </a:rPr>
              <a:t>, </a:t>
            </a:r>
            <a:r>
              <a:rPr lang="en-US" sz="1500" dirty="0" err="1">
                <a:latin typeface="Arial"/>
              </a:rPr>
              <a:t>codel</a:t>
            </a:r>
            <a:r>
              <a:rPr lang="en-US" sz="1500" dirty="0">
                <a:latin typeface="Arial"/>
              </a:rPr>
              <a:t>)</a:t>
            </a:r>
            <a:endParaRPr lang="en-US" sz="1500" dirty="0"/>
          </a:p>
          <a:p>
            <a:pPr>
              <a:buSzPct val="45000"/>
              <a:buFont typeface="StarSymbol"/>
              <a:buChar char=""/>
            </a:pPr>
            <a:r>
              <a:rPr lang="en-US" sz="1500" dirty="0">
                <a:latin typeface="Arial"/>
              </a:rPr>
              <a:t>Linux 3.6 Stability improvements to </a:t>
            </a:r>
            <a:r>
              <a:rPr lang="en-US" sz="1500" dirty="0" err="1">
                <a:latin typeface="Arial"/>
              </a:rPr>
              <a:t>fq_codel</a:t>
            </a:r>
            <a:endParaRPr lang="en-US" sz="1500" dirty="0"/>
          </a:p>
          <a:p>
            <a:pPr>
              <a:buSzPct val="45000"/>
              <a:buFont typeface="StarSymbol"/>
              <a:buChar char=""/>
            </a:pPr>
            <a:r>
              <a:rPr lang="en-US" sz="1500" dirty="0">
                <a:latin typeface="Arial"/>
              </a:rPr>
              <a:t>Linux 3.7 TCP small queues (TSQ)</a:t>
            </a:r>
            <a:endParaRPr lang="en-US" sz="1500" dirty="0"/>
          </a:p>
          <a:p>
            <a:pPr>
              <a:buSzPct val="45000"/>
              <a:buFont typeface="StarSymbol"/>
              <a:buChar char=""/>
            </a:pPr>
            <a:r>
              <a:rPr lang="en-US" sz="1500" dirty="0">
                <a:latin typeface="Arial"/>
              </a:rPr>
              <a:t>Linux 3.8 HTB breakage</a:t>
            </a:r>
            <a:endParaRPr lang="en-US" sz="1500" dirty="0"/>
          </a:p>
          <a:p>
            <a:pPr>
              <a:buSzPct val="45000"/>
              <a:buFont typeface="StarSymbol"/>
              <a:buChar char=""/>
            </a:pPr>
            <a:r>
              <a:rPr lang="en-US" sz="1500" dirty="0">
                <a:latin typeface="Arial"/>
              </a:rPr>
              <a:t>Linux 3.11 HTB fixed</a:t>
            </a:r>
            <a:endParaRPr lang="en-US" sz="1500" dirty="0"/>
          </a:p>
          <a:p>
            <a:pPr>
              <a:buSzPct val="45000"/>
              <a:buFont typeface="StarSymbol"/>
              <a:buChar char=""/>
            </a:pPr>
            <a:r>
              <a:rPr lang="en-US" sz="1500" dirty="0">
                <a:latin typeface="Arial"/>
              </a:rPr>
              <a:t>Linux 3.12 TSO/GSO improvements</a:t>
            </a:r>
            <a:endParaRPr lang="en-US" sz="1500" dirty="0"/>
          </a:p>
          <a:p>
            <a:pPr>
              <a:buSzPct val="45000"/>
              <a:buFont typeface="StarSymbol"/>
              <a:buChar char=""/>
            </a:pPr>
            <a:r>
              <a:rPr lang="en-US" sz="1500" dirty="0">
                <a:latin typeface="Arial"/>
              </a:rPr>
              <a:t>Linux 3.13 Host FQ + Pacing </a:t>
            </a:r>
            <a:endParaRPr lang="en-US" sz="1500" dirty="0"/>
          </a:p>
          <a:p>
            <a:pPr>
              <a:buSzPct val="45000"/>
              <a:buFont typeface="StarSymbol"/>
              <a:buChar char=""/>
            </a:pPr>
            <a:r>
              <a:rPr lang="en-US" sz="1500" dirty="0">
                <a:latin typeface="Arial"/>
              </a:rPr>
              <a:t>Linux 3.14 Pie added</a:t>
            </a:r>
            <a:endParaRPr lang="en-US" sz="1500" dirty="0"/>
          </a:p>
          <a:p>
            <a:pPr>
              <a:buSzPct val="45000"/>
              <a:buFont typeface="StarSymbol"/>
              <a:buChar char=""/>
            </a:pPr>
            <a:r>
              <a:rPr lang="en-US" sz="1500" dirty="0">
                <a:latin typeface="Arial"/>
              </a:rPr>
              <a:t>Linux 3.15 Change to microseconds from milliseconds throughout networking kernel</a:t>
            </a:r>
            <a:endParaRPr lang="en-US" sz="1500" dirty="0"/>
          </a:p>
          <a:p>
            <a:pPr>
              <a:buSzPct val="45000"/>
              <a:buFont typeface="StarSymbol"/>
              <a:buChar char=""/>
            </a:pPr>
            <a:r>
              <a:rPr lang="en-US" sz="1500" dirty="0">
                <a:latin typeface="Arial"/>
              </a:rPr>
              <a:t>Linux 3.17? Network Batching API</a:t>
            </a:r>
            <a:endParaRPr lang="en-US" sz="1500" dirty="0"/>
          </a:p>
          <a:p>
            <a:pPr>
              <a:buSzPct val="45000"/>
              <a:buFont typeface="StarSymbol"/>
              <a:buChar char=""/>
            </a:pPr>
            <a:r>
              <a:rPr lang="en-US" sz="1500" dirty="0">
                <a:latin typeface="Arial"/>
              </a:rPr>
              <a:t>The Linux stack is now mostly “pull through”, where it used to be “push”, and looks nothing like it did 4 years ago.</a:t>
            </a:r>
            <a:endParaRPr lang="en-US" sz="1500" dirty="0"/>
          </a:p>
          <a:p>
            <a:pPr>
              <a:buSzPct val="45000"/>
              <a:buFont typeface="StarSymbol"/>
              <a:buChar char=""/>
            </a:pPr>
            <a:r>
              <a:rPr lang="en-US" sz="1500" dirty="0">
                <a:latin typeface="Arial"/>
              </a:rPr>
              <a:t>At least a dozen other improvements I forget and no sign other </a:t>
            </a:r>
            <a:r>
              <a:rPr lang="en-US" sz="1500" dirty="0" err="1">
                <a:latin typeface="Arial"/>
              </a:rPr>
              <a:t>Oses</a:t>
            </a:r>
            <a:r>
              <a:rPr lang="en-US" sz="1500" dirty="0">
                <a:latin typeface="Arial"/>
              </a:rPr>
              <a:t> are paying attention</a:t>
            </a:r>
            <a:endParaRPr lang="en-US" sz="1500" dirty="0"/>
          </a:p>
        </p:txBody>
      </p:sp>
    </p:spTree>
    <p:extLst>
      <p:ext uri="{BB962C8B-B14F-4D97-AF65-F5344CB8AC3E}">
        <p14:creationId xmlns:p14="http://schemas.microsoft.com/office/powerpoint/2010/main" val="38218396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24</a:t>
            </a:fld>
            <a:endParaRPr lang="en-GB"/>
          </a:p>
        </p:txBody>
      </p:sp>
      <p:sp>
        <p:nvSpPr>
          <p:cNvPr id="10241" name="Rectangle 1"/>
          <p:cNvSpPr>
            <a:spLocks noGrp="1" noChangeArrowheads="1"/>
          </p:cNvSpPr>
          <p:nvPr>
            <p:ph type="title"/>
          </p:nvPr>
        </p:nvSpPr>
        <p:spPr>
          <a:xfrm>
            <a:off x="457200" y="457200"/>
            <a:ext cx="8534400" cy="1160462"/>
          </a:xfrm>
          <a:ln/>
        </p:spPr>
        <p:txBody>
          <a:bodyPr lIns="90000" tIns="46800" rIns="90000" bIns="46800"/>
          <a:lstStyle/>
          <a:p>
            <a:r>
              <a:rPr lang="en-US" dirty="0"/>
              <a:t>IETF AQM Working Group Status</a:t>
            </a:r>
          </a:p>
        </p:txBody>
      </p:sp>
      <p:sp>
        <p:nvSpPr>
          <p:cNvPr id="10242" name="Rectangle 2"/>
          <p:cNvSpPr>
            <a:spLocks noGrp="1" noChangeArrowheads="1"/>
          </p:cNvSpPr>
          <p:nvPr>
            <p:ph type="body" idx="1"/>
          </p:nvPr>
        </p:nvSpPr>
        <p:spPr>
          <a:xfrm>
            <a:off x="533400" y="1430337"/>
            <a:ext cx="8305800" cy="4894263"/>
          </a:xfrm>
          <a:ln/>
        </p:spPr>
        <p:txBody>
          <a:bodyPr/>
          <a:lstStyle/>
          <a:p>
            <a:pPr>
              <a:buSzPct val="45000"/>
              <a:buFont typeface="StarSymbol"/>
              <a:buChar char=""/>
            </a:pPr>
            <a:r>
              <a:rPr lang="en-US" sz="3600" dirty="0">
                <a:latin typeface="Arial"/>
              </a:rPr>
              <a:t>AQM working group</a:t>
            </a:r>
            <a:endParaRPr lang="en-US" sz="1050" dirty="0"/>
          </a:p>
          <a:p>
            <a:pPr>
              <a:buSzPct val="45000"/>
              <a:buFont typeface="StarSymbol"/>
              <a:buChar char=""/>
            </a:pPr>
            <a:r>
              <a:rPr lang="en-US" dirty="0">
                <a:latin typeface="Arial"/>
              </a:rPr>
              <a:t>https://datatracker.ietf.org/doc/charter-ietf-aqm</a:t>
            </a:r>
            <a:r>
              <a:rPr lang="en-US" dirty="0" smtClean="0">
                <a:latin typeface="Arial"/>
              </a:rPr>
              <a:t>/</a:t>
            </a:r>
          </a:p>
          <a:p>
            <a:pPr>
              <a:buSzPct val="45000"/>
              <a:buFont typeface="StarSymbol"/>
              <a:buChar char=""/>
            </a:pPr>
            <a:endParaRPr lang="en-US" dirty="0"/>
          </a:p>
          <a:p>
            <a:pPr>
              <a:buSzPct val="45000"/>
              <a:buFont typeface="StarSymbol"/>
              <a:buChar char=""/>
            </a:pPr>
            <a:r>
              <a:rPr lang="en-US" dirty="0">
                <a:latin typeface="Arial"/>
              </a:rPr>
              <a:t>Pending drafts:</a:t>
            </a:r>
            <a:endParaRPr lang="en-US" dirty="0"/>
          </a:p>
          <a:p>
            <a:pPr>
              <a:buSzPct val="45000"/>
              <a:buFont typeface="StarSymbol"/>
              <a:buChar char=""/>
            </a:pPr>
            <a:r>
              <a:rPr lang="en-US" sz="1800" dirty="0">
                <a:latin typeface="Arial"/>
              </a:rPr>
              <a:t>http://snapon.lab.bufferbloat.net/~d/draft-taht-home-gateway-best-practices-00.html</a:t>
            </a:r>
            <a:endParaRPr lang="en-US" sz="1800" dirty="0"/>
          </a:p>
          <a:p>
            <a:pPr>
              <a:buSzPct val="45000"/>
              <a:buFont typeface="StarSymbol"/>
              <a:buChar char=""/>
            </a:pPr>
            <a:r>
              <a:rPr lang="en-US" sz="1800" dirty="0">
                <a:latin typeface="Arial"/>
              </a:rPr>
              <a:t>http://tools.ietf.org/html/draft-white-aqm-docsis-pie-00</a:t>
            </a:r>
            <a:endParaRPr lang="en-US" sz="1800" dirty="0"/>
          </a:p>
          <a:p>
            <a:pPr>
              <a:buSzPct val="45000"/>
              <a:buFont typeface="StarSymbol"/>
              <a:buChar char=""/>
            </a:pPr>
            <a:r>
              <a:rPr lang="en-US" sz="1800" dirty="0">
                <a:latin typeface="Arial"/>
              </a:rPr>
              <a:t>http://tools.ietf.org/html/rfc2309 Is </a:t>
            </a:r>
            <a:r>
              <a:rPr lang="en-US" sz="1800" dirty="0" err="1">
                <a:latin typeface="Arial"/>
              </a:rPr>
              <a:t>beiing</a:t>
            </a:r>
            <a:r>
              <a:rPr lang="en-US" sz="1800" dirty="0">
                <a:latin typeface="Arial"/>
              </a:rPr>
              <a:t> revised</a:t>
            </a:r>
            <a:endParaRPr lang="en-US" sz="1800" dirty="0"/>
          </a:p>
          <a:p>
            <a:pPr>
              <a:buSzPct val="45000"/>
              <a:buFont typeface="StarSymbol"/>
              <a:buChar char=""/>
            </a:pPr>
            <a:r>
              <a:rPr lang="en-US" sz="1800" dirty="0">
                <a:latin typeface="Arial"/>
              </a:rPr>
              <a:t>http://tools.ietf.org/html/draft-ietf-aqm-recommendation-03</a:t>
            </a:r>
            <a:endParaRPr lang="en-US" sz="1800" dirty="0"/>
          </a:p>
          <a:p>
            <a:pPr>
              <a:buSzPct val="45000"/>
              <a:buFont typeface="StarSymbol"/>
              <a:buChar char=""/>
            </a:pPr>
            <a:r>
              <a:rPr lang="en-US" sz="1800" dirty="0">
                <a:latin typeface="Arial"/>
              </a:rPr>
              <a:t>http://tools.ietf.org/id/draft-kuhn-aqm-eval-guidelines-00.txt</a:t>
            </a:r>
            <a:endParaRPr lang="en-US" sz="1800" dirty="0"/>
          </a:p>
          <a:p>
            <a:pPr>
              <a:buSzPct val="45000"/>
              <a:buFont typeface="StarSymbol"/>
              <a:buChar char=""/>
            </a:pPr>
            <a:r>
              <a:rPr lang="en-US" sz="1800" dirty="0">
                <a:latin typeface="Arial"/>
              </a:rPr>
              <a:t>http://tools.ietf.org/html/draft-hoeiland-joergensen-aqm-fq-codel-00</a:t>
            </a:r>
            <a:endParaRPr lang="en-US" sz="1800" dirty="0"/>
          </a:p>
          <a:p>
            <a:pPr>
              <a:buSzPct val="45000"/>
              <a:buFont typeface="StarSymbol"/>
              <a:buChar char=""/>
            </a:pPr>
            <a:r>
              <a:rPr lang="en-US" sz="1800" dirty="0">
                <a:latin typeface="Arial"/>
              </a:rPr>
              <a:t>http://tools.ietf.org/html/draft-nichols-tsvwg-codel-02</a:t>
            </a:r>
            <a:endParaRPr lang="en-US" sz="1800" dirty="0"/>
          </a:p>
          <a:p>
            <a:pPr>
              <a:buSzPct val="45000"/>
              <a:buFont typeface="StarSymbol"/>
              <a:buChar char=""/>
            </a:pPr>
            <a:r>
              <a:rPr lang="en-US" sz="1800" dirty="0">
                <a:latin typeface="Arial"/>
              </a:rPr>
              <a:t>http://sandbox.ietf.org/doc/draft-baker-aqm-sfq-implementation/</a:t>
            </a:r>
            <a:endParaRPr lang="en-US" sz="1800" dirty="0"/>
          </a:p>
        </p:txBody>
      </p:sp>
    </p:spTree>
    <p:extLst>
      <p:ext uri="{BB962C8B-B14F-4D97-AF65-F5344CB8AC3E}">
        <p14:creationId xmlns:p14="http://schemas.microsoft.com/office/powerpoint/2010/main" val="988121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25</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a:t>The bad </a:t>
            </a:r>
            <a:r>
              <a:rPr lang="en-US" dirty="0" smtClean="0"/>
              <a:t>news: Latency </a:t>
            </a:r>
            <a:r>
              <a:rPr lang="en-US" dirty="0"/>
              <a:t>problems on </a:t>
            </a:r>
            <a:r>
              <a:rPr lang="en-US" dirty="0" err="1"/>
              <a:t>WiFi</a:t>
            </a:r>
            <a:r>
              <a:rPr lang="en-US" dirty="0"/>
              <a:t> are </a:t>
            </a:r>
            <a:r>
              <a:rPr lang="en-US" dirty="0" smtClean="0"/>
              <a:t>not just </a:t>
            </a:r>
            <a:r>
              <a:rPr lang="en-US" dirty="0" err="1"/>
              <a:t>bufferbloat</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2" y="1706563"/>
            <a:ext cx="9121558" cy="477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24654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26</a:t>
            </a:fld>
            <a:endParaRPr lang="en-GB"/>
          </a:p>
        </p:txBody>
      </p:sp>
      <p:sp>
        <p:nvSpPr>
          <p:cNvPr id="10241" name="Rectangle 1"/>
          <p:cNvSpPr>
            <a:spLocks noGrp="1" noChangeArrowheads="1"/>
          </p:cNvSpPr>
          <p:nvPr>
            <p:ph type="title"/>
          </p:nvPr>
        </p:nvSpPr>
        <p:spPr>
          <a:xfrm>
            <a:off x="457200" y="457200"/>
            <a:ext cx="8534400" cy="1160462"/>
          </a:xfrm>
          <a:ln/>
        </p:spPr>
        <p:txBody>
          <a:bodyPr lIns="90000" tIns="46800" rIns="90000" bIns="46800"/>
          <a:lstStyle/>
          <a:p>
            <a:r>
              <a:rPr lang="en-US" dirty="0"/>
              <a:t>How to make </a:t>
            </a:r>
            <a:r>
              <a:rPr lang="en-US" dirty="0" err="1"/>
              <a:t>WiFi</a:t>
            </a:r>
            <a:r>
              <a:rPr lang="en-US" dirty="0"/>
              <a:t> truly faster on stations and Access points?</a:t>
            </a:r>
          </a:p>
        </p:txBody>
      </p:sp>
      <p:sp>
        <p:nvSpPr>
          <p:cNvPr id="10242" name="Rectangle 2"/>
          <p:cNvSpPr>
            <a:spLocks noGrp="1" noChangeArrowheads="1"/>
          </p:cNvSpPr>
          <p:nvPr>
            <p:ph type="body" idx="1"/>
          </p:nvPr>
        </p:nvSpPr>
        <p:spPr>
          <a:xfrm>
            <a:off x="304800" y="1658937"/>
            <a:ext cx="8382000" cy="4894263"/>
          </a:xfrm>
          <a:ln/>
        </p:spPr>
        <p:txBody>
          <a:bodyPr/>
          <a:lstStyle/>
          <a:p>
            <a:pPr>
              <a:buSzPct val="45000"/>
              <a:buFont typeface="StarSymbol"/>
              <a:buChar char=""/>
            </a:pPr>
            <a:r>
              <a:rPr lang="en-US" b="0" dirty="0">
                <a:latin typeface="Arial"/>
              </a:rPr>
              <a:t>With new AQM and packet scheduling algorithms?</a:t>
            </a:r>
            <a:endParaRPr lang="en-US" b="0" dirty="0"/>
          </a:p>
          <a:p>
            <a:pPr>
              <a:buSzPct val="45000"/>
              <a:buFont typeface="StarSymbol"/>
              <a:buChar char=""/>
            </a:pPr>
            <a:r>
              <a:rPr lang="en-US" b="0" dirty="0">
                <a:latin typeface="Arial"/>
              </a:rPr>
              <a:t>With Packet aggregation?</a:t>
            </a:r>
            <a:endParaRPr lang="en-US" b="0" dirty="0"/>
          </a:p>
          <a:p>
            <a:pPr>
              <a:buSzPct val="45000"/>
              <a:buFont typeface="StarSymbol"/>
              <a:buChar char=""/>
            </a:pPr>
            <a:r>
              <a:rPr lang="en-US" b="0" dirty="0">
                <a:latin typeface="Arial"/>
              </a:rPr>
              <a:t>With EDCA scheduling?</a:t>
            </a:r>
            <a:endParaRPr lang="en-US" b="0" dirty="0"/>
          </a:p>
          <a:p>
            <a:pPr>
              <a:buSzPct val="45000"/>
              <a:buFont typeface="StarSymbol"/>
              <a:buChar char=""/>
            </a:pPr>
            <a:r>
              <a:rPr lang="en-US" b="0" dirty="0">
                <a:latin typeface="Arial"/>
              </a:rPr>
              <a:t>With 802.11e prioritization?</a:t>
            </a:r>
            <a:endParaRPr lang="en-US" b="0" dirty="0"/>
          </a:p>
          <a:p>
            <a:pPr>
              <a:buSzPct val="45000"/>
              <a:buFont typeface="StarSymbol"/>
              <a:buChar char=""/>
            </a:pPr>
            <a:r>
              <a:rPr lang="en-US" b="0" dirty="0">
                <a:latin typeface="Arial"/>
              </a:rPr>
              <a:t>Increasing numbers of stations and contending access points?</a:t>
            </a:r>
            <a:endParaRPr lang="en-US" b="0" dirty="0"/>
          </a:p>
          <a:p>
            <a:pPr>
              <a:buSzPct val="45000"/>
              <a:buFont typeface="StarSymbol"/>
              <a:buChar char=""/>
            </a:pPr>
            <a:r>
              <a:rPr lang="en-US" b="0" dirty="0">
                <a:latin typeface="Arial"/>
              </a:rPr>
              <a:t>Excessive multicasts and retransmissions?</a:t>
            </a:r>
            <a:endParaRPr lang="en-US" b="0" dirty="0"/>
          </a:p>
          <a:p>
            <a:pPr>
              <a:buSzPct val="45000"/>
              <a:buFont typeface="StarSymbol"/>
              <a:buChar char=""/>
            </a:pPr>
            <a:r>
              <a:rPr lang="en-US" b="0" dirty="0">
                <a:latin typeface="Arial"/>
              </a:rPr>
              <a:t>With upcoming standards like 802.11ax?</a:t>
            </a:r>
            <a:endParaRPr lang="en-US" b="0" dirty="0"/>
          </a:p>
          <a:p>
            <a:pPr>
              <a:buSzPct val="45000"/>
              <a:buFont typeface="StarSymbol"/>
              <a:buChar char=""/>
            </a:pPr>
            <a:r>
              <a:rPr lang="en-US" b="0" dirty="0">
                <a:latin typeface="Arial"/>
              </a:rPr>
              <a:t>? ? ? ? ? ? ? ? ? ? ? ? ? ? ? ? ? ? ? ? ? ? ? ? ? ? ? ? ? ? ?</a:t>
            </a:r>
            <a:endParaRPr lang="en-US" b="0" dirty="0"/>
          </a:p>
          <a:p>
            <a:pPr>
              <a:buSzPct val="45000"/>
              <a:buFont typeface="StarSymbol"/>
              <a:buChar char=""/>
            </a:pPr>
            <a:r>
              <a:rPr lang="en-US" b="0" dirty="0">
                <a:latin typeface="Arial"/>
              </a:rPr>
              <a:t>New project: https://lists.bufferbloat.net/listinfo/make-wifi-fast</a:t>
            </a:r>
            <a:r>
              <a:rPr lang="en-US" b="0" dirty="0" smtClean="0">
                <a:latin typeface="Arial"/>
              </a:rPr>
              <a:t>/ </a:t>
            </a:r>
            <a:endParaRPr lang="en-US" b="0" dirty="0"/>
          </a:p>
        </p:txBody>
      </p:sp>
    </p:spTree>
    <p:extLst>
      <p:ext uri="{BB962C8B-B14F-4D97-AF65-F5344CB8AC3E}">
        <p14:creationId xmlns:p14="http://schemas.microsoft.com/office/powerpoint/2010/main" val="2320696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27</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en-US" dirty="0"/>
              <a:t>Linux </a:t>
            </a:r>
            <a:r>
              <a:rPr lang="en-US" altLang="en-US" dirty="0" err="1"/>
              <a:t>WiFi</a:t>
            </a:r>
            <a:r>
              <a:rPr lang="en-US" altLang="en-US" dirty="0"/>
              <a:t> stack – </a:t>
            </a:r>
            <a:br>
              <a:rPr lang="en-US" altLang="en-US" dirty="0"/>
            </a:br>
            <a:r>
              <a:rPr lang="en-US" altLang="en-US" dirty="0"/>
              <a:t>Planned fixes in make-</a:t>
            </a:r>
            <a:r>
              <a:rPr lang="en-US" altLang="en-US" dirty="0" err="1"/>
              <a:t>wifi</a:t>
            </a:r>
            <a:r>
              <a:rPr lang="en-US" altLang="en-US" dirty="0"/>
              <a:t>-fast</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400" dirty="0"/>
              <a:t>Better Benchmarks and Tools</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400" dirty="0"/>
              <a:t>Rework the stack</a:t>
            </a:r>
          </a:p>
          <a:p>
            <a:pPr marL="863600" lvl="1" indent="-323850">
              <a:buSzPct val="75000"/>
              <a:buFont typeface="Symbol"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200" dirty="0"/>
              <a:t>Per station queueing</a:t>
            </a:r>
          </a:p>
          <a:p>
            <a:pPr marL="863600" lvl="1" indent="-323850">
              <a:buSzPct val="75000"/>
              <a:buFont typeface="Symbol"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200" dirty="0"/>
              <a:t>Single queue promotion to 802.11e</a:t>
            </a:r>
          </a:p>
          <a:p>
            <a:pPr marL="863600" lvl="1" indent="-323850">
              <a:buSzPct val="75000"/>
              <a:buFont typeface="Symbol"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200" dirty="0"/>
              <a:t>MU-MIMO support</a:t>
            </a:r>
          </a:p>
          <a:p>
            <a:pPr marL="863600" lvl="1" indent="-323850">
              <a:buSzPct val="75000"/>
              <a:buFont typeface="Symbol"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200" dirty="0"/>
              <a:t>Obsolete VO Queue</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400" dirty="0"/>
              <a:t>Improve the minstrel rate selection algorithm</a:t>
            </a:r>
          </a:p>
          <a:p>
            <a:pPr marL="863600" lvl="1" indent="-323850">
              <a:buSzPct val="75000"/>
              <a:buFont typeface="Symbol"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200" dirty="0"/>
              <a:t>Smarter Math</a:t>
            </a:r>
          </a:p>
          <a:p>
            <a:pPr marL="863600" lvl="1" indent="-323850">
              <a:buSzPct val="75000"/>
              <a:buFont typeface="Symbol"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200" dirty="0"/>
              <a:t>Better aggregation awareness </a:t>
            </a:r>
          </a:p>
          <a:p>
            <a:pPr marL="863600" lvl="1" indent="-323850">
              <a:buSzPct val="75000"/>
              <a:buFont typeface="Symbol"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200" dirty="0"/>
              <a:t>W/Power aware scheduling (minstrel-</a:t>
            </a:r>
            <a:r>
              <a:rPr lang="en-US" altLang="en-US" sz="1200" dirty="0" err="1"/>
              <a:t>ht</a:t>
            </a:r>
            <a:r>
              <a:rPr lang="en-US" altLang="en-US" sz="1200" dirty="0"/>
              <a:t>-blues)</a:t>
            </a:r>
          </a:p>
          <a:p>
            <a:pPr marL="863600" lvl="1" indent="-323850">
              <a:buSzPct val="75000"/>
              <a:buFont typeface="Symbol"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200" dirty="0"/>
              <a:t>Reducing retransmits &amp; selective retransmit</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400" dirty="0"/>
              <a:t>Add AQM/Fair Queuing Algorithms</a:t>
            </a:r>
          </a:p>
          <a:p>
            <a:pPr marL="863600" lvl="1" indent="-323850">
              <a:buSzPct val="75000"/>
              <a:buFont typeface="Symbol"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200" dirty="0" err="1"/>
              <a:t>Codel</a:t>
            </a:r>
            <a:r>
              <a:rPr lang="en-US" altLang="en-US" sz="1200" dirty="0"/>
              <a:t>, Pie, </a:t>
            </a:r>
            <a:r>
              <a:rPr lang="en-US" altLang="en-US" sz="1200" dirty="0" err="1"/>
              <a:t>fq_pie</a:t>
            </a:r>
            <a:endParaRPr lang="en-US" altLang="en-US" sz="1200" dirty="0"/>
          </a:p>
          <a:p>
            <a:pPr marL="863600" lvl="1" indent="-323850">
              <a:buSzPct val="75000"/>
              <a:buFont typeface="Symbol"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200" dirty="0"/>
              <a:t>Sort on </a:t>
            </a:r>
            <a:r>
              <a:rPr lang="en-US" altLang="en-US" sz="1200" dirty="0" err="1"/>
              <a:t>dequeue</a:t>
            </a:r>
            <a:endParaRPr lang="en-US" altLang="en-US" sz="1200" dirty="0"/>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400" dirty="0"/>
              <a:t>Take advantage of new statistics and possibilities  in new 802.11 standards</a:t>
            </a:r>
          </a:p>
          <a:p>
            <a:pPr marL="863600" lvl="1" indent="-323850">
              <a:buSzPct val="75000"/>
              <a:buFont typeface="Symbol"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200" dirty="0"/>
              <a:t>? ? ? ? ? ? ? ? ? ? ? ? ? </a:t>
            </a:r>
            <a:endParaRPr lang="en-US" altLang="en-US" sz="12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28</a:t>
            </a:fld>
            <a:endParaRPr lang="en-GB"/>
          </a:p>
        </p:txBody>
      </p:sp>
      <p:sp>
        <p:nvSpPr>
          <p:cNvPr id="10241" name="Rectangle 1"/>
          <p:cNvSpPr>
            <a:spLocks noGrp="1" noChangeArrowheads="1"/>
          </p:cNvSpPr>
          <p:nvPr>
            <p:ph type="title"/>
          </p:nvPr>
        </p:nvSpPr>
        <p:spPr>
          <a:xfrm>
            <a:off x="457200" y="457200"/>
            <a:ext cx="8534400" cy="1160462"/>
          </a:xfrm>
          <a:ln/>
        </p:spPr>
        <p:txBody>
          <a:bodyPr lIns="90000" tIns="46800" rIns="90000" bIns="46800"/>
          <a:lstStyle/>
          <a:p>
            <a:r>
              <a:rPr lang="en-US" dirty="0"/>
              <a:t>Some useful tools for looking
at the </a:t>
            </a:r>
            <a:r>
              <a:rPr lang="en-US" dirty="0" err="1"/>
              <a:t>Bufferbloat</a:t>
            </a:r>
            <a:r>
              <a:rPr lang="en-US" dirty="0"/>
              <a:t> Problem</a:t>
            </a:r>
          </a:p>
        </p:txBody>
      </p:sp>
      <p:sp>
        <p:nvSpPr>
          <p:cNvPr id="10242" name="Rectangle 2"/>
          <p:cNvSpPr>
            <a:spLocks noGrp="1" noChangeArrowheads="1"/>
          </p:cNvSpPr>
          <p:nvPr>
            <p:ph type="body" idx="1"/>
          </p:nvPr>
        </p:nvSpPr>
        <p:spPr>
          <a:xfrm>
            <a:off x="304800" y="1582737"/>
            <a:ext cx="8382000" cy="4894263"/>
          </a:xfrm>
          <a:ln/>
        </p:spPr>
        <p:txBody>
          <a:bodyPr/>
          <a:lstStyle/>
          <a:p>
            <a:pPr>
              <a:buSzPct val="45000"/>
              <a:buFont typeface="StarSymbol"/>
              <a:buChar char=""/>
            </a:pPr>
            <a:r>
              <a:rPr lang="en-US" sz="1200" dirty="0" err="1">
                <a:latin typeface="Arial" panose="020B0604020202020204" pitchFamily="34" charset="0"/>
                <a:cs typeface="Arial" panose="020B0604020202020204" pitchFamily="34" charset="0"/>
              </a:rPr>
              <a:t>Tcptrace</a:t>
            </a:r>
            <a:r>
              <a:rPr lang="en-US" sz="1200" dirty="0">
                <a:latin typeface="Arial" panose="020B0604020202020204" pitchFamily="34" charset="0"/>
                <a:cs typeface="Arial" panose="020B0604020202020204" pitchFamily="34" charset="0"/>
              </a:rPr>
              <a:t> and xplot.org</a:t>
            </a:r>
          </a:p>
          <a:p>
            <a:pPr>
              <a:buSzPct val="45000"/>
              <a:buFont typeface="StarSymbol"/>
              <a:buChar char=""/>
            </a:pPr>
            <a:r>
              <a:rPr lang="en-US" sz="1200" dirty="0" err="1">
                <a:latin typeface="Arial" panose="020B0604020202020204" pitchFamily="34" charset="0"/>
                <a:cs typeface="Arial" panose="020B0604020202020204" pitchFamily="34" charset="0"/>
              </a:rPr>
              <a:t>Netperf</a:t>
            </a:r>
            <a:r>
              <a:rPr lang="en-US" sz="1200" dirty="0">
                <a:latin typeface="Arial" panose="020B0604020202020204" pitchFamily="34" charset="0"/>
                <a:cs typeface="Arial" panose="020B0604020202020204" pitchFamily="34" charset="0"/>
              </a:rPr>
              <a:t>-wrapper (by Toke </a:t>
            </a:r>
            <a:r>
              <a:rPr lang="en-US" sz="1200" dirty="0" err="1">
                <a:latin typeface="Arial" panose="020B0604020202020204" pitchFamily="34" charset="0"/>
                <a:cs typeface="Arial" panose="020B0604020202020204" pitchFamily="34" charset="0"/>
              </a:rPr>
              <a:t>Hoeiland-Joergensen</a:t>
            </a:r>
            <a:r>
              <a:rPr lang="en-US" sz="1200" dirty="0">
                <a:latin typeface="Arial" panose="020B0604020202020204" pitchFamily="34" charset="0"/>
                <a:cs typeface="Arial" panose="020B0604020202020204" pitchFamily="34" charset="0"/>
              </a:rPr>
              <a:t>)</a:t>
            </a:r>
          </a:p>
          <a:p>
            <a:pPr lvl="1">
              <a:buSzPct val="75000"/>
              <a:buFont typeface="StarSymbol"/>
              <a:buChar char=""/>
            </a:pPr>
            <a:r>
              <a:rPr lang="en-US" sz="1200" dirty="0">
                <a:latin typeface="Arial" panose="020B0604020202020204" pitchFamily="34" charset="0"/>
                <a:cs typeface="Arial" panose="020B0604020202020204" pitchFamily="34" charset="0"/>
              </a:rPr>
              <a:t>Standardized data format, 30+ network specific tests testing for latency under load, 20+ plot types, extensive support for batching and other automation, usage of alternate TCP algorithms, in combination with other web and </a:t>
            </a:r>
            <a:r>
              <a:rPr lang="en-US" sz="1200" dirty="0" err="1">
                <a:latin typeface="Arial" panose="020B0604020202020204" pitchFamily="34" charset="0"/>
                <a:cs typeface="Arial" panose="020B0604020202020204" pitchFamily="34" charset="0"/>
              </a:rPr>
              <a:t>voip</a:t>
            </a:r>
            <a:r>
              <a:rPr lang="en-US" sz="1200" dirty="0">
                <a:latin typeface="Arial" panose="020B0604020202020204" pitchFamily="34" charset="0"/>
                <a:cs typeface="Arial" panose="020B0604020202020204" pitchFamily="34" charset="0"/>
              </a:rPr>
              <a:t>-like traffic.</a:t>
            </a:r>
          </a:p>
          <a:p>
            <a:pPr>
              <a:buSzPct val="45000"/>
              <a:buFont typeface="StarSymbol"/>
              <a:buChar char=""/>
            </a:pPr>
            <a:r>
              <a:rPr lang="en-US" sz="1200" dirty="0">
                <a:latin typeface="Arial" panose="020B0604020202020204" pitchFamily="34" charset="0"/>
                <a:cs typeface="Arial" panose="020B0604020202020204" pitchFamily="34" charset="0"/>
              </a:rPr>
              <a:t>Linux Kernel mainline, </a:t>
            </a:r>
            <a:r>
              <a:rPr lang="en-US" sz="1200" dirty="0" err="1">
                <a:latin typeface="Arial" panose="020B0604020202020204" pitchFamily="34" charset="0"/>
                <a:cs typeface="Arial" panose="020B0604020202020204" pitchFamily="34" charset="0"/>
              </a:rPr>
              <a:t>Codel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fq_codel</a:t>
            </a:r>
            <a:r>
              <a:rPr lang="en-US" sz="1200" dirty="0">
                <a:latin typeface="Arial" panose="020B0604020202020204" pitchFamily="34" charset="0"/>
                <a:cs typeface="Arial" panose="020B0604020202020204" pitchFamily="34" charset="0"/>
              </a:rPr>
              <a:t> and pie in most distributions now (</a:t>
            </a:r>
            <a:r>
              <a:rPr lang="en-US" sz="1200" dirty="0" err="1">
                <a:latin typeface="Arial" panose="020B0604020202020204" pitchFamily="34" charset="0"/>
                <a:cs typeface="Arial" panose="020B0604020202020204" pitchFamily="34" charset="0"/>
              </a:rPr>
              <a:t>Redhat</a:t>
            </a:r>
            <a:r>
              <a:rPr lang="en-US" sz="1200" dirty="0">
                <a:latin typeface="Arial" panose="020B0604020202020204" pitchFamily="34" charset="0"/>
                <a:cs typeface="Arial" panose="020B0604020202020204" pitchFamily="34" charset="0"/>
              </a:rPr>
              <a:t> 7, </a:t>
            </a:r>
            <a:r>
              <a:rPr lang="en-US" sz="1200" dirty="0" err="1">
                <a:latin typeface="Arial" panose="020B0604020202020204" pitchFamily="34" charset="0"/>
                <a:cs typeface="Arial" panose="020B0604020202020204" pitchFamily="34" charset="0"/>
              </a:rPr>
              <a:t>ubuntu</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debian</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etc</a:t>
            </a:r>
            <a:r>
              <a:rPr lang="en-US" sz="1200" dirty="0">
                <a:latin typeface="Arial" panose="020B0604020202020204" pitchFamily="34" charset="0"/>
                <a:cs typeface="Arial" panose="020B0604020202020204" pitchFamily="34" charset="0"/>
              </a:rPr>
              <a:t>)</a:t>
            </a:r>
          </a:p>
          <a:p>
            <a:pPr>
              <a:buSzPct val="45000"/>
              <a:buFont typeface="StarSymbol"/>
              <a:buChar char=""/>
            </a:pPr>
            <a:r>
              <a:rPr lang="en-US" sz="1200" dirty="0" err="1">
                <a:latin typeface="Arial" panose="020B0604020202020204" pitchFamily="34" charset="0"/>
                <a:cs typeface="Arial" panose="020B0604020202020204" pitchFamily="34" charset="0"/>
              </a:rPr>
              <a:t>CeroWrt</a:t>
            </a:r>
            <a:endParaRPr lang="en-US" sz="1200" dirty="0">
              <a:latin typeface="Arial" panose="020B0604020202020204" pitchFamily="34" charset="0"/>
              <a:cs typeface="Arial" panose="020B0604020202020204" pitchFamily="34" charset="0"/>
            </a:endParaRPr>
          </a:p>
          <a:p>
            <a:pPr lvl="1">
              <a:buSzPct val="75000"/>
              <a:buFont typeface="StarSymbol"/>
              <a:buChar char=""/>
            </a:pPr>
            <a:r>
              <a:rPr lang="en-US" sz="1200" dirty="0">
                <a:latin typeface="Arial" panose="020B0604020202020204" pitchFamily="34" charset="0"/>
                <a:cs typeface="Arial" panose="020B0604020202020204" pitchFamily="34" charset="0"/>
              </a:rPr>
              <a:t>Inexpensive actual router configurable with nearly every AQM and FQ algorithm using “SQM”</a:t>
            </a:r>
          </a:p>
          <a:p>
            <a:pPr lvl="1">
              <a:buSzPct val="75000"/>
              <a:buFont typeface="StarSymbol"/>
              <a:buChar char=""/>
            </a:pPr>
            <a:r>
              <a:rPr lang="en-US" sz="1200" dirty="0">
                <a:latin typeface="Arial" panose="020B0604020202020204" pitchFamily="34" charset="0"/>
                <a:cs typeface="Arial" panose="020B0604020202020204" pitchFamily="34" charset="0"/>
              </a:rPr>
              <a:t>Emulations of common CMTS and DSLAM behavior</a:t>
            </a:r>
          </a:p>
          <a:p>
            <a:pPr lvl="1">
              <a:buSzPct val="75000"/>
              <a:buFont typeface="StarSymbol"/>
              <a:buChar char=""/>
            </a:pPr>
            <a:r>
              <a:rPr lang="en-US" sz="1200" dirty="0">
                <a:latin typeface="Arial" panose="020B0604020202020204" pitchFamily="34" charset="0"/>
                <a:cs typeface="Arial" panose="020B0604020202020204" pitchFamily="34" charset="0"/>
              </a:rPr>
              <a:t>Results proven sane to 50mbits</a:t>
            </a:r>
          </a:p>
          <a:p>
            <a:pPr lvl="1">
              <a:buSzPct val="75000"/>
              <a:buFont typeface="StarSymbol"/>
              <a:buChar char=""/>
            </a:pPr>
            <a:r>
              <a:rPr lang="en-US" sz="1200" dirty="0">
                <a:latin typeface="Arial" panose="020B0604020202020204" pitchFamily="34" charset="0"/>
                <a:cs typeface="Arial" panose="020B0604020202020204" pitchFamily="34" charset="0"/>
              </a:rPr>
              <a:t>Most of </a:t>
            </a:r>
            <a:r>
              <a:rPr lang="en-US" sz="1200" dirty="0" err="1">
                <a:latin typeface="Arial" panose="020B0604020202020204" pitchFamily="34" charset="0"/>
                <a:cs typeface="Arial" panose="020B0604020202020204" pitchFamily="34" charset="0"/>
              </a:rPr>
              <a:t>cerowrt</a:t>
            </a:r>
            <a:r>
              <a:rPr lang="en-US" sz="1200" dirty="0">
                <a:latin typeface="Arial" panose="020B0604020202020204" pitchFamily="34" charset="0"/>
                <a:cs typeface="Arial" panose="020B0604020202020204" pitchFamily="34" charset="0"/>
              </a:rPr>
              <a:t> is already in </a:t>
            </a:r>
            <a:r>
              <a:rPr lang="en-US" sz="1200" dirty="0" err="1">
                <a:latin typeface="Arial" panose="020B0604020202020204" pitchFamily="34" charset="0"/>
                <a:cs typeface="Arial" panose="020B0604020202020204" pitchFamily="34" charset="0"/>
              </a:rPr>
              <a:t>openwrt</a:t>
            </a:r>
            <a:r>
              <a:rPr lang="en-US" sz="1200" dirty="0">
                <a:latin typeface="Arial" panose="020B0604020202020204" pitchFamily="34" charset="0"/>
                <a:cs typeface="Arial" panose="020B0604020202020204" pitchFamily="34" charset="0"/>
              </a:rPr>
              <a:t> “Barrier Breaker”.</a:t>
            </a:r>
          </a:p>
          <a:p>
            <a:pPr>
              <a:buSzPct val="45000"/>
              <a:buFont typeface="StarSymbol"/>
              <a:buChar char=""/>
            </a:pPr>
            <a:r>
              <a:rPr lang="en-US" sz="1200" dirty="0">
                <a:latin typeface="Arial" panose="020B0604020202020204" pitchFamily="34" charset="0"/>
                <a:cs typeface="Arial" panose="020B0604020202020204" pitchFamily="34" charset="0"/>
              </a:rPr>
              <a:t>SQM (“Smart Queue Management”)</a:t>
            </a:r>
          </a:p>
          <a:p>
            <a:pPr lvl="1">
              <a:buSzPct val="75000"/>
              <a:buFont typeface="StarSymbol"/>
              <a:buChar char=""/>
            </a:pPr>
            <a:r>
              <a:rPr lang="en-US" sz="1200" dirty="0">
                <a:latin typeface="Arial" panose="020B0604020202020204" pitchFamily="34" charset="0"/>
                <a:cs typeface="Arial" panose="020B0604020202020204" pitchFamily="34" charset="0"/>
              </a:rPr>
              <a:t>Drop in replacement for </a:t>
            </a:r>
            <a:r>
              <a:rPr lang="en-US" sz="1200" dirty="0" err="1">
                <a:latin typeface="Arial" panose="020B0604020202020204" pitchFamily="34" charset="0"/>
                <a:cs typeface="Arial" panose="020B0604020202020204" pitchFamily="34" charset="0"/>
              </a:rPr>
              <a:t>wondershaper</a:t>
            </a:r>
            <a:r>
              <a:rPr lang="en-US" sz="1200" dirty="0">
                <a:latin typeface="Arial" panose="020B0604020202020204" pitchFamily="34" charset="0"/>
                <a:cs typeface="Arial" panose="020B0604020202020204" pitchFamily="34" charset="0"/>
              </a:rPr>
              <a:t> portable to all modern </a:t>
            </a:r>
            <a:r>
              <a:rPr lang="en-US" sz="1200" dirty="0" err="1">
                <a:latin typeface="Arial" panose="020B0604020202020204" pitchFamily="34" charset="0"/>
                <a:cs typeface="Arial" panose="020B0604020202020204" pitchFamily="34" charset="0"/>
              </a:rPr>
              <a:t>linuxes</a:t>
            </a:r>
            <a:endParaRPr lang="en-US" sz="1200" dirty="0">
              <a:latin typeface="Arial" panose="020B0604020202020204" pitchFamily="34" charset="0"/>
              <a:cs typeface="Arial" panose="020B0604020202020204" pitchFamily="34" charset="0"/>
            </a:endParaRPr>
          </a:p>
          <a:p>
            <a:pPr lvl="1">
              <a:buSzPct val="75000"/>
              <a:buFont typeface="StarSymbol"/>
              <a:buChar char=""/>
            </a:pPr>
            <a:r>
              <a:rPr lang="en-US" sz="1200" dirty="0">
                <a:latin typeface="Arial" panose="020B0604020202020204" pitchFamily="34" charset="0"/>
                <a:cs typeface="Arial" panose="020B0604020202020204" pitchFamily="34" charset="0"/>
              </a:rPr>
              <a:t>Uses </a:t>
            </a:r>
            <a:r>
              <a:rPr lang="en-US" sz="1200" dirty="0" err="1">
                <a:latin typeface="Arial" panose="020B0604020202020204" pitchFamily="34" charset="0"/>
                <a:cs typeface="Arial" panose="020B0604020202020204" pitchFamily="34" charset="0"/>
              </a:rPr>
              <a:t>fq_codel</a:t>
            </a:r>
            <a:r>
              <a:rPr lang="en-US" sz="1200" dirty="0">
                <a:latin typeface="Arial" panose="020B0604020202020204" pitchFamily="34" charset="0"/>
                <a:cs typeface="Arial" panose="020B0604020202020204" pitchFamily="34" charset="0"/>
              </a:rPr>
              <a:t> by default, pie, </a:t>
            </a:r>
            <a:r>
              <a:rPr lang="en-US" sz="1200" dirty="0" err="1">
                <a:latin typeface="Arial" panose="020B0604020202020204" pitchFamily="34" charset="0"/>
                <a:cs typeface="Arial" panose="020B0604020202020204" pitchFamily="34" charset="0"/>
              </a:rPr>
              <a:t>sfq</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codel</a:t>
            </a:r>
            <a:r>
              <a:rPr lang="en-US" sz="1200" dirty="0">
                <a:latin typeface="Arial" panose="020B0604020202020204" pitchFamily="34" charset="0"/>
                <a:cs typeface="Arial" panose="020B0604020202020204" pitchFamily="34" charset="0"/>
              </a:rPr>
              <a:t> optionally</a:t>
            </a:r>
          </a:p>
          <a:p>
            <a:pPr>
              <a:buSzPct val="45000"/>
              <a:buFont typeface="StarSymbol"/>
              <a:buChar char=""/>
            </a:pPr>
            <a:r>
              <a:rPr lang="en-US" sz="1200" dirty="0" err="1">
                <a:latin typeface="Arial" panose="020B0604020202020204" pitchFamily="34" charset="0"/>
                <a:cs typeface="Arial" panose="020B0604020202020204" pitchFamily="34" charset="0"/>
              </a:rPr>
              <a:t>Openwrt</a:t>
            </a:r>
            <a:r>
              <a:rPr lang="en-US" sz="1200" dirty="0">
                <a:latin typeface="Arial" panose="020B0604020202020204" pitchFamily="34" charset="0"/>
                <a:cs typeface="Arial" panose="020B0604020202020204" pitchFamily="34" charset="0"/>
              </a:rPr>
              <a:t> “Barrier Breaker”, </a:t>
            </a:r>
            <a:r>
              <a:rPr lang="en-US" sz="1200" dirty="0" err="1">
                <a:latin typeface="Arial" panose="020B0604020202020204" pitchFamily="34" charset="0"/>
                <a:cs typeface="Arial" panose="020B0604020202020204" pitchFamily="34" charset="0"/>
              </a:rPr>
              <a:t>ipfire</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pfsense</a:t>
            </a:r>
            <a:r>
              <a:rPr lang="en-US" sz="1200" dirty="0">
                <a:latin typeface="Arial" panose="020B0604020202020204" pitchFamily="34" charset="0"/>
                <a:cs typeface="Arial" panose="020B0604020202020204" pitchFamily="34" charset="0"/>
              </a:rPr>
              <a:t>, other third party router </a:t>
            </a:r>
            <a:r>
              <a:rPr lang="en-US" sz="1200" dirty="0" err="1">
                <a:latin typeface="Arial" panose="020B0604020202020204" pitchFamily="34" charset="0"/>
                <a:cs typeface="Arial" panose="020B0604020202020204" pitchFamily="34" charset="0"/>
              </a:rPr>
              <a:t>firmwares</a:t>
            </a:r>
            <a:r>
              <a:rPr lang="en-US" sz="1200" dirty="0">
                <a:latin typeface="Arial" panose="020B0604020202020204" pitchFamily="34" charset="0"/>
                <a:cs typeface="Arial" panose="020B0604020202020204" pitchFamily="34" charset="0"/>
              </a:rPr>
              <a:t> have support also</a:t>
            </a:r>
          </a:p>
          <a:p>
            <a:pPr>
              <a:buSzPct val="45000"/>
              <a:buFont typeface="StarSymbol"/>
              <a:buChar char=""/>
            </a:pPr>
            <a:r>
              <a:rPr lang="en-US" sz="1200" dirty="0">
                <a:latin typeface="Arial" panose="020B0604020202020204" pitchFamily="34" charset="0"/>
                <a:cs typeface="Arial" panose="020B0604020202020204" pitchFamily="34" charset="0"/>
              </a:rPr>
              <a:t>NS2 models of </a:t>
            </a:r>
            <a:r>
              <a:rPr lang="en-US" sz="1200" dirty="0" err="1">
                <a:latin typeface="Arial" panose="020B0604020202020204" pitchFamily="34" charset="0"/>
                <a:cs typeface="Arial" panose="020B0604020202020204" pitchFamily="34" charset="0"/>
              </a:rPr>
              <a:t>codel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sfq_codel</a:t>
            </a:r>
            <a:r>
              <a:rPr lang="en-US" sz="1200" dirty="0">
                <a:latin typeface="Arial" panose="020B0604020202020204" pitchFamily="34" charset="0"/>
                <a:cs typeface="Arial" panose="020B0604020202020204" pitchFamily="34" charset="0"/>
              </a:rPr>
              <a:t>, and pie in ns2 mainline</a:t>
            </a:r>
          </a:p>
          <a:p>
            <a:pPr>
              <a:buSzPct val="45000"/>
              <a:buFont typeface="StarSymbol"/>
              <a:buChar char=""/>
            </a:pPr>
            <a:r>
              <a:rPr lang="en-US" sz="1200" dirty="0">
                <a:latin typeface="Arial" panose="020B0604020202020204" pitchFamily="34" charset="0"/>
                <a:cs typeface="Arial" panose="020B0604020202020204" pitchFamily="34" charset="0"/>
              </a:rPr>
              <a:t>NS3 models of  </a:t>
            </a:r>
            <a:r>
              <a:rPr lang="en-US" sz="1200" dirty="0" err="1">
                <a:latin typeface="Arial" panose="020B0604020202020204" pitchFamily="34" charset="0"/>
                <a:cs typeface="Arial" panose="020B0604020202020204" pitchFamily="34" charset="0"/>
              </a:rPr>
              <a:t>codel</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fq_codel</a:t>
            </a:r>
            <a:r>
              <a:rPr lang="en-US" sz="1200" dirty="0">
                <a:latin typeface="Arial" panose="020B0604020202020204" pitchFamily="34" charset="0"/>
                <a:cs typeface="Arial" panose="020B0604020202020204" pitchFamily="34" charset="0"/>
              </a:rPr>
              <a:t>, asymmetric edge networks, </a:t>
            </a:r>
            <a:r>
              <a:rPr lang="en-US" sz="1200" dirty="0" err="1">
                <a:latin typeface="Arial" panose="020B0604020202020204" pitchFamily="34" charset="0"/>
                <a:cs typeface="Arial" panose="020B0604020202020204" pitchFamily="34" charset="0"/>
              </a:rPr>
              <a:t>etc</a:t>
            </a:r>
            <a:r>
              <a:rPr lang="en-US" sz="1200" dirty="0">
                <a:latin typeface="Arial" panose="020B0604020202020204" pitchFamily="34" charset="0"/>
                <a:cs typeface="Arial" panose="020B0604020202020204" pitchFamily="34" charset="0"/>
              </a:rPr>
              <a:t>, </a:t>
            </a:r>
          </a:p>
          <a:p>
            <a:pPr lvl="1">
              <a:buSzPct val="75000"/>
              <a:buFont typeface="StarSymbol"/>
              <a:buChar char=""/>
            </a:pPr>
            <a:r>
              <a:rPr lang="en-US" sz="1200" dirty="0">
                <a:latin typeface="Arial" panose="020B0604020202020204" pitchFamily="34" charset="0"/>
                <a:cs typeface="Arial" panose="020B0604020202020204" pitchFamily="34" charset="0"/>
              </a:rPr>
              <a:t>From Google 2014 summer of code </a:t>
            </a:r>
          </a:p>
          <a:p>
            <a:pPr lvl="1">
              <a:buSzPct val="75000"/>
              <a:buFont typeface="StarSymbol"/>
              <a:buChar char=""/>
            </a:pPr>
            <a:r>
              <a:rPr lang="en-US" sz="1200" dirty="0" err="1">
                <a:latin typeface="Arial" panose="020B0604020202020204" pitchFamily="34" charset="0"/>
                <a:cs typeface="Arial" panose="020B0604020202020204" pitchFamily="34" charset="0"/>
              </a:rPr>
              <a:t>Codel</a:t>
            </a:r>
            <a:r>
              <a:rPr lang="en-US" sz="1200" dirty="0">
                <a:latin typeface="Arial" panose="020B0604020202020204" pitchFamily="34" charset="0"/>
                <a:cs typeface="Arial" panose="020B0604020202020204" pitchFamily="34" charset="0"/>
              </a:rPr>
              <a:t> in in September ns-3.21, </a:t>
            </a:r>
            <a:r>
              <a:rPr lang="en-US" sz="1200" dirty="0" err="1">
                <a:latin typeface="Arial" panose="020B0604020202020204" pitchFamily="34" charset="0"/>
                <a:cs typeface="Arial" panose="020B0604020202020204" pitchFamily="34" charset="0"/>
              </a:rPr>
              <a:t>sfq_codel</a:t>
            </a:r>
            <a:r>
              <a:rPr lang="en-US" sz="1200" dirty="0">
                <a:latin typeface="Arial" panose="020B0604020202020204" pitchFamily="34" charset="0"/>
                <a:cs typeface="Arial" panose="020B0604020202020204" pitchFamily="34" charset="0"/>
              </a:rPr>
              <a:t> in ns-3.22, December, 2014</a:t>
            </a:r>
          </a:p>
          <a:p>
            <a:pPr lvl="1">
              <a:buSzPct val="75000"/>
              <a:buFont typeface="StarSymbol"/>
              <a:buChar char=""/>
            </a:pPr>
            <a:r>
              <a:rPr lang="en-US" sz="1200" dirty="0" err="1">
                <a:latin typeface="Arial" panose="020B0604020202020204" pitchFamily="34" charset="0"/>
                <a:cs typeface="Arial" panose="020B0604020202020204" pitchFamily="34" charset="0"/>
              </a:rPr>
              <a:t>Wifi</a:t>
            </a:r>
            <a:r>
              <a:rPr lang="en-US" sz="1200" dirty="0">
                <a:latin typeface="Arial" panose="020B0604020202020204" pitchFamily="34" charset="0"/>
                <a:cs typeface="Arial" panose="020B0604020202020204" pitchFamily="34" charset="0"/>
              </a:rPr>
              <a:t> mac support, LTE, </a:t>
            </a:r>
            <a:r>
              <a:rPr lang="en-US" sz="1200" dirty="0" err="1">
                <a:latin typeface="Arial" panose="020B0604020202020204" pitchFamily="34" charset="0"/>
                <a:cs typeface="Arial" panose="020B0604020202020204" pitchFamily="34" charset="0"/>
              </a:rPr>
              <a:t>etc</a:t>
            </a:r>
            <a:endParaRPr lang="en-US" sz="1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4432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29</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en-US" dirty="0"/>
              <a:t>Adding AQM and Fair Queuing</a:t>
            </a:r>
            <a:endParaRPr lang="en-US" dirty="0"/>
          </a:p>
        </p:txBody>
      </p:sp>
      <p:sp>
        <p:nvSpPr>
          <p:cNvPr id="9218" name="Rectangle 2"/>
          <p:cNvSpPr>
            <a:spLocks noGrp="1" noChangeArrowheads="1"/>
          </p:cNvSpPr>
          <p:nvPr>
            <p:ph type="body" idx="1"/>
          </p:nvPr>
        </p:nvSpPr>
        <p:spPr>
          <a:xfrm>
            <a:off x="685800" y="1828800"/>
            <a:ext cx="7772400" cy="4114800"/>
          </a:xfrm>
          <a:ln/>
        </p:spPr>
        <p:txBody>
          <a:bodyPr/>
          <a:lstStyle/>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2000" dirty="0" err="1"/>
              <a:t>Codel</a:t>
            </a:r>
            <a:endParaRPr lang="en-US" altLang="en-US" sz="2000" dirty="0"/>
          </a:p>
          <a:p>
            <a:pPr marL="863600" lvl="1" indent="-323850">
              <a:buSzPct val="75000"/>
              <a:buFont typeface="Symbol"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800" dirty="0"/>
              <a:t>While </a:t>
            </a:r>
            <a:r>
              <a:rPr lang="en-US" altLang="en-US" sz="1800" dirty="0" err="1"/>
              <a:t>codel</a:t>
            </a:r>
            <a:r>
              <a:rPr lang="en-US" altLang="en-US" sz="1800" dirty="0"/>
              <a:t> appears to be a great start in managing overall queue length, it is apparent that modifications are needed to manage </a:t>
            </a:r>
            <a:r>
              <a:rPr lang="en-US" altLang="en-US" sz="1800" dirty="0" err="1"/>
              <a:t>txops</a:t>
            </a:r>
            <a:r>
              <a:rPr lang="en-US" altLang="en-US" sz="1800" dirty="0"/>
              <a:t> rather than packets, and the parking lot half duplex topology in </a:t>
            </a:r>
            <a:r>
              <a:rPr lang="en-US" altLang="en-US" sz="1800" dirty="0" err="1"/>
              <a:t>wifi</a:t>
            </a:r>
            <a:r>
              <a:rPr lang="en-US" altLang="en-US" sz="1800" dirty="0"/>
              <a:t> leads to having to manage the target parameter (at least) as a function of the number of active stations, and closer integration into minstrel for predictive scheduling seems needed also.</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2000" dirty="0" err="1"/>
              <a:t>fq_codel</a:t>
            </a:r>
            <a:endParaRPr lang="en-US" altLang="en-US" sz="2000" dirty="0"/>
          </a:p>
          <a:p>
            <a:pPr marL="863600" lvl="1" indent="-323850">
              <a:buSzPct val="75000"/>
              <a:buFont typeface="Symbol"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800" dirty="0"/>
              <a:t>A perhaps saner approach than a stochastic hash is merely to attempt to better "pack" aggregates with different flows whenever possible, taking into account loss patterns, etc. Using a deterministic per-station hash and setting aside 42 buckets for each station is not a lot of overhead.</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2000" dirty="0"/>
              <a:t>Not doing Pie</a:t>
            </a:r>
          </a:p>
          <a:p>
            <a:pPr marL="863600" lvl="1" indent="-323850">
              <a:buSzPct val="75000"/>
              <a:buFont typeface="Symbol"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800" dirty="0" err="1"/>
              <a:t>Timestamping</a:t>
            </a:r>
            <a:r>
              <a:rPr lang="en-US" altLang="en-US" sz="1800" dirty="0"/>
              <a:t> and </a:t>
            </a:r>
            <a:r>
              <a:rPr lang="en-US" altLang="en-US" sz="1800" dirty="0" err="1"/>
              <a:t>invsqrt</a:t>
            </a:r>
            <a:r>
              <a:rPr lang="en-US" altLang="en-US" sz="1800" dirty="0"/>
              <a:t> are easy, so we think an </a:t>
            </a:r>
            <a:r>
              <a:rPr lang="en-US" altLang="en-US" sz="1800" dirty="0" err="1"/>
              <a:t>fq_codel</a:t>
            </a:r>
            <a:r>
              <a:rPr lang="en-US" altLang="en-US" sz="1800" dirty="0"/>
              <a:t> derived approach is best.</a:t>
            </a:r>
            <a:endParaRPr lang="en-US" altLang="en-US" sz="1800" dirty="0"/>
          </a:p>
        </p:txBody>
      </p:sp>
    </p:spTree>
    <p:extLst>
      <p:ext uri="{BB962C8B-B14F-4D97-AF65-F5344CB8AC3E}">
        <p14:creationId xmlns:p14="http://schemas.microsoft.com/office/powerpoint/2010/main" val="42022511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3</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Overview</a:t>
            </a:r>
            <a:endParaRPr lang="en-US" dirty="0"/>
          </a:p>
        </p:txBody>
      </p:sp>
      <p:sp>
        <p:nvSpPr>
          <p:cNvPr id="10242" name="Rectangle 2"/>
          <p:cNvSpPr>
            <a:spLocks noGrp="1" noChangeArrowheads="1"/>
          </p:cNvSpPr>
          <p:nvPr>
            <p:ph type="body" idx="1"/>
          </p:nvPr>
        </p:nvSpPr>
        <p:spPr>
          <a:xfrm>
            <a:off x="685800" y="1981200"/>
            <a:ext cx="8153400" cy="4208463"/>
          </a:xfrm>
          <a:ln/>
        </p:spPr>
        <p:txBody>
          <a:bodyPr/>
          <a:lstStyle/>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2800" dirty="0"/>
              <a:t>Overview of the bufferbloat.net effort</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2800" dirty="0"/>
              <a:t>Fixing </a:t>
            </a:r>
            <a:r>
              <a:rPr lang="en-US" altLang="en-US" sz="2800" dirty="0" err="1"/>
              <a:t>ethernet</a:t>
            </a:r>
            <a:r>
              <a:rPr lang="en-US" altLang="en-US" sz="2800" dirty="0"/>
              <a:t>, cable, fiber, &amp; DSL</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2800" dirty="0"/>
              <a:t>What's the status of the standards?</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2800" dirty="0"/>
              <a:t>On Reducing latency on </a:t>
            </a:r>
            <a:r>
              <a:rPr lang="en-US" altLang="en-US" sz="2800" dirty="0" err="1"/>
              <a:t>wifi</a:t>
            </a:r>
            <a:endParaRPr lang="en-US" altLang="en-US" sz="2800" dirty="0"/>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2800" dirty="0"/>
              <a:t>How </a:t>
            </a:r>
            <a:r>
              <a:rPr lang="en-US" altLang="en-US" sz="2800" dirty="0" err="1"/>
              <a:t>Codel</a:t>
            </a:r>
            <a:r>
              <a:rPr lang="en-US" altLang="en-US" sz="2800" dirty="0"/>
              <a:t> and </a:t>
            </a:r>
            <a:r>
              <a:rPr lang="en-US" altLang="en-US" sz="2800" dirty="0" err="1"/>
              <a:t>FQ_Codel</a:t>
            </a:r>
            <a:r>
              <a:rPr lang="en-US" altLang="en-US" sz="2800" dirty="0"/>
              <a:t> work</a:t>
            </a:r>
            <a:endParaRPr lang="en-US" altLang="en-US" sz="2800" dirty="0"/>
          </a:p>
        </p:txBody>
      </p:sp>
    </p:spTree>
    <p:extLst>
      <p:ext uri="{BB962C8B-B14F-4D97-AF65-F5344CB8AC3E}">
        <p14:creationId xmlns:p14="http://schemas.microsoft.com/office/powerpoint/2010/main" val="262464488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30</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en-US" dirty="0"/>
              <a:t>Planned Rate selection Improvements</a:t>
            </a:r>
            <a:endParaRPr lang="en-US" dirty="0"/>
          </a:p>
        </p:txBody>
      </p:sp>
      <p:sp>
        <p:nvSpPr>
          <p:cNvPr id="9218" name="Rectangle 2"/>
          <p:cNvSpPr>
            <a:spLocks noGrp="1" noChangeArrowheads="1"/>
          </p:cNvSpPr>
          <p:nvPr>
            <p:ph type="body" idx="1"/>
          </p:nvPr>
        </p:nvSpPr>
        <p:spPr>
          <a:xfrm>
            <a:off x="609600" y="1676400"/>
            <a:ext cx="7772400" cy="4114800"/>
          </a:xfrm>
          <a:ln/>
        </p:spPr>
        <p:txBody>
          <a:bodyPr/>
          <a:lstStyle/>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800" dirty="0"/>
              <a:t>“Bard” Minstrel-2 rate selection algorithm</a:t>
            </a:r>
          </a:p>
          <a:p>
            <a:pPr marL="0" indent="107950">
              <a:lnSpc>
                <a:spcPct val="102000"/>
              </a:lnSpc>
              <a:spcAft>
                <a:spcPts val="12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200" dirty="0">
                <a:solidFill>
                  <a:srgbClr val="383838"/>
                </a:solidFill>
              </a:rPr>
              <a:t>The minstrel rate selection algorithm was originally developed against wireless-g technologies in an era (2006) when competing access points were far less prevalent. While updated significantly for wireless-n a thorough analysis has not been performed in the wide variety of rates and modern conditions. Also, some new mathematical techniques have been developed since 2009 that might make for better rate control overall. A new ns3 model will be developed to mirror these potential changes and a sample implementation produced for the ath9k chipset (at minimum). Minstrel2, tentatively named "BARD", will do a much better job on aggregation and in MU-MIMO conditions.</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800" dirty="0"/>
              <a:t>Power aware scheduling</a:t>
            </a:r>
          </a:p>
          <a:p>
            <a:pPr marL="0" indent="107950">
              <a:lnSpc>
                <a:spcPct val="102000"/>
              </a:lnSpc>
              <a:spcAft>
                <a:spcPts val="12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200" dirty="0">
                <a:solidFill>
                  <a:srgbClr val="383838"/>
                </a:solidFill>
              </a:rPr>
              <a:t>It may be possible to do transmits at "just the right power" for the receiving station. Minstrel-Blues</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800" dirty="0"/>
              <a:t>Reducing retransmits</a:t>
            </a:r>
          </a:p>
          <a:p>
            <a:pPr marL="0" indent="107950">
              <a:lnSpc>
                <a:spcPct val="102000"/>
              </a:lnSpc>
              <a:spcAft>
                <a:spcPts val="12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200" dirty="0">
                <a:solidFill>
                  <a:srgbClr val="383838"/>
                </a:solidFill>
              </a:rPr>
              <a:t>Retransmit attempts will move from counter based to a time and other workload based scheduler. This will help keep bad stations from overwhelming the good, and reduce latencies overall. Losing more packets is fine in the pursuit of lower latency for all.</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800" dirty="0"/>
              <a:t>Selective (re)transmit</a:t>
            </a:r>
          </a:p>
          <a:p>
            <a:pPr marL="0" indent="107950">
              <a:lnSpc>
                <a:spcPct val="102000"/>
              </a:lnSpc>
              <a:spcAft>
                <a:spcPts val="12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200" dirty="0">
                <a:solidFill>
                  <a:srgbClr val="383838"/>
                </a:solidFill>
              </a:rPr>
              <a:t>Currently all Linux </a:t>
            </a:r>
            <a:r>
              <a:rPr lang="en-US" altLang="en-US" sz="1200" dirty="0" err="1">
                <a:solidFill>
                  <a:srgbClr val="383838"/>
                </a:solidFill>
              </a:rPr>
              <a:t>wifi</a:t>
            </a:r>
            <a:r>
              <a:rPr lang="en-US" altLang="en-US" sz="1200" dirty="0">
                <a:solidFill>
                  <a:srgbClr val="383838"/>
                </a:solidFill>
              </a:rPr>
              <a:t> drivers are dumb when it comes to retransmitting portions of an aggregate that fail, attempting to perfectly transmit the entire aggregate. In the general case, not all packets need to be retransmitted - examples include all but the final </a:t>
            </a:r>
            <a:r>
              <a:rPr lang="en-US" altLang="en-US" sz="1200" dirty="0" err="1">
                <a:solidFill>
                  <a:srgbClr val="383838"/>
                </a:solidFill>
              </a:rPr>
              <a:t>tcp</a:t>
            </a:r>
            <a:r>
              <a:rPr lang="en-US" altLang="en-US" sz="1200" dirty="0">
                <a:solidFill>
                  <a:srgbClr val="383838"/>
                </a:solidFill>
              </a:rPr>
              <a:t> </a:t>
            </a:r>
            <a:r>
              <a:rPr lang="en-US" altLang="en-US" sz="1200" dirty="0" err="1">
                <a:solidFill>
                  <a:srgbClr val="383838"/>
                </a:solidFill>
              </a:rPr>
              <a:t>ack</a:t>
            </a:r>
            <a:r>
              <a:rPr lang="en-US" altLang="en-US" sz="1200" dirty="0">
                <a:solidFill>
                  <a:srgbClr val="383838"/>
                </a:solidFill>
              </a:rPr>
              <a:t> in a flow, all but the last </a:t>
            </a:r>
            <a:r>
              <a:rPr lang="en-US" altLang="en-US" sz="1200" dirty="0" err="1">
                <a:solidFill>
                  <a:srgbClr val="383838"/>
                </a:solidFill>
              </a:rPr>
              <a:t>voip</a:t>
            </a:r>
            <a:r>
              <a:rPr lang="en-US" altLang="en-US" sz="1200" dirty="0">
                <a:solidFill>
                  <a:srgbClr val="383838"/>
                </a:solidFill>
              </a:rPr>
              <a:t> packet in a flow, and so on.</a:t>
            </a:r>
            <a:endParaRPr lang="en-GB" sz="1200" dirty="0"/>
          </a:p>
        </p:txBody>
      </p:sp>
    </p:spTree>
    <p:extLst>
      <p:ext uri="{BB962C8B-B14F-4D97-AF65-F5344CB8AC3E}">
        <p14:creationId xmlns:p14="http://schemas.microsoft.com/office/powerpoint/2010/main" val="27717067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31</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en-US" dirty="0"/>
              <a:t>Sort on </a:t>
            </a:r>
            <a:r>
              <a:rPr lang="en-US" altLang="en-US" dirty="0" err="1"/>
              <a:t>dequeue</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marL="0" indent="0">
              <a:lnSpc>
                <a:spcPct val="102000"/>
              </a:lnSpc>
              <a:spcAft>
                <a:spcPts val="1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400" dirty="0">
                <a:solidFill>
                  <a:srgbClr val="383838"/>
                </a:solidFill>
                <a:latin typeface="Verdana" pitchFamily="32" charset="0"/>
              </a:rPr>
              <a:t>An aggregate of packets arrives and is decoded all at once, and then delivered in FIFO order at a high rate (memory speeds) to another device, usually </a:t>
            </a:r>
            <a:r>
              <a:rPr lang="en-US" altLang="en-US" sz="1400" dirty="0" err="1">
                <a:solidFill>
                  <a:srgbClr val="383838"/>
                </a:solidFill>
                <a:latin typeface="Verdana" pitchFamily="32" charset="0"/>
              </a:rPr>
              <a:t>ethernet</a:t>
            </a:r>
            <a:r>
              <a:rPr lang="en-US" altLang="en-US" sz="1400" dirty="0">
                <a:solidFill>
                  <a:srgbClr val="383838"/>
                </a:solidFill>
                <a:latin typeface="Verdana" pitchFamily="32" charset="0"/>
              </a:rPr>
              <a:t>. However that high rate is often still too slow for a </a:t>
            </a:r>
            <a:r>
              <a:rPr lang="en-US" altLang="en-US" sz="1400" dirty="0" err="1">
                <a:solidFill>
                  <a:srgbClr val="383838"/>
                </a:solidFill>
                <a:latin typeface="Verdana" pitchFamily="32" charset="0"/>
              </a:rPr>
              <a:t>fq_codel</a:t>
            </a:r>
            <a:r>
              <a:rPr lang="en-US" altLang="en-US" sz="1400" dirty="0">
                <a:solidFill>
                  <a:srgbClr val="383838"/>
                </a:solidFill>
                <a:latin typeface="Verdana" pitchFamily="32" charset="0"/>
              </a:rPr>
              <a:t> </a:t>
            </a:r>
            <a:r>
              <a:rPr lang="en-US" altLang="en-US" sz="1400" dirty="0" err="1">
                <a:solidFill>
                  <a:srgbClr val="383838"/>
                </a:solidFill>
                <a:latin typeface="Verdana" pitchFamily="32" charset="0"/>
              </a:rPr>
              <a:t>qdisc</a:t>
            </a:r>
            <a:r>
              <a:rPr lang="en-US" altLang="en-US" sz="1400" dirty="0">
                <a:solidFill>
                  <a:srgbClr val="383838"/>
                </a:solidFill>
                <a:latin typeface="Verdana" pitchFamily="32" charset="0"/>
              </a:rPr>
              <a:t> attached to that </a:t>
            </a:r>
            <a:r>
              <a:rPr lang="en-US" altLang="en-US" sz="1400" dirty="0" err="1">
                <a:solidFill>
                  <a:srgbClr val="383838"/>
                </a:solidFill>
                <a:latin typeface="Verdana" pitchFamily="32" charset="0"/>
              </a:rPr>
              <a:t>ethernet</a:t>
            </a:r>
            <a:r>
              <a:rPr lang="en-US" altLang="en-US" sz="1400" dirty="0">
                <a:solidFill>
                  <a:srgbClr val="383838"/>
                </a:solidFill>
                <a:latin typeface="Verdana" pitchFamily="32" charset="0"/>
              </a:rPr>
              <a:t> device to actually do any good, so it would be better to sort on the </a:t>
            </a:r>
            <a:r>
              <a:rPr lang="en-US" altLang="en-US" sz="1400" dirty="0" err="1">
                <a:solidFill>
                  <a:srgbClr val="383838"/>
                </a:solidFill>
                <a:latin typeface="Verdana" pitchFamily="32" charset="0"/>
              </a:rPr>
              <a:t>dequeue</a:t>
            </a:r>
            <a:r>
              <a:rPr lang="en-US" altLang="en-US" sz="1400" dirty="0">
                <a:solidFill>
                  <a:srgbClr val="383838"/>
                </a:solidFill>
                <a:latin typeface="Verdana" pitchFamily="32" charset="0"/>
              </a:rPr>
              <a:t> (of up to 42 packets), then deliver them to the next device.</a:t>
            </a:r>
          </a:p>
          <a:p>
            <a:pPr marL="0" indent="0">
              <a:lnSpc>
                <a:spcPct val="102000"/>
              </a:lnSpc>
              <a:spcAft>
                <a:spcPts val="1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lang="en-US" altLang="en-US" sz="1400" dirty="0">
              <a:solidFill>
                <a:srgbClr val="383838"/>
              </a:solidFill>
              <a:latin typeface="Verdana" pitchFamily="32" charset="0"/>
            </a:endParaRPr>
          </a:p>
          <a:p>
            <a:pPr marL="0" indent="0">
              <a:lnSpc>
                <a:spcPct val="102000"/>
              </a:lnSpc>
              <a:spcAft>
                <a:spcPts val="1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400" dirty="0">
                <a:solidFill>
                  <a:srgbClr val="383838"/>
                </a:solidFill>
                <a:latin typeface="Verdana" pitchFamily="32" charset="0"/>
              </a:rPr>
              <a:t>We believe that if the delivery is sorted (fair/flow queued), that more important packets will arrive first elsewhere and achieve better flow balance for multiple applications. </a:t>
            </a:r>
          </a:p>
          <a:p>
            <a:pPr marL="0" indent="0">
              <a:lnSpc>
                <a:spcPct val="102000"/>
              </a:lnSpc>
              <a:spcAft>
                <a:spcPts val="1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lang="en-US" altLang="en-US" sz="1400" dirty="0">
              <a:solidFill>
                <a:srgbClr val="383838"/>
              </a:solidFill>
              <a:latin typeface="Verdana" pitchFamily="32" charset="0"/>
            </a:endParaRPr>
          </a:p>
          <a:p>
            <a:pPr marL="0" indent="0">
              <a:lnSpc>
                <a:spcPct val="102000"/>
              </a:lnSpc>
              <a:spcAft>
                <a:spcPts val="1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400" dirty="0">
                <a:solidFill>
                  <a:srgbClr val="383838"/>
                </a:solidFill>
                <a:latin typeface="Verdana" pitchFamily="32" charset="0"/>
              </a:rPr>
              <a:t>Multiple chipsets deal with packet aggregation in different ways, as does firmware - some can't decode any but the entire aggregate when encrypted, for example, they arrive as a binary blob, and there are numerous other chipset and stack specific problems.</a:t>
            </a:r>
            <a:endParaRPr lang="en-US" altLang="en-US" sz="1400" dirty="0">
              <a:solidFill>
                <a:srgbClr val="383838"/>
              </a:solidFill>
              <a:latin typeface="Verdana" pitchFamily="32" charset="0"/>
            </a:endParaRPr>
          </a:p>
        </p:txBody>
      </p:sp>
    </p:spTree>
    <p:extLst>
      <p:ext uri="{BB962C8B-B14F-4D97-AF65-F5344CB8AC3E}">
        <p14:creationId xmlns:p14="http://schemas.microsoft.com/office/powerpoint/2010/main" val="16855562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32</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en-US" dirty="0"/>
              <a:t>Remove Reorder Buffers</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The </a:t>
            </a:r>
            <a:r>
              <a:rPr lang="en-US" altLang="en-US" dirty="0" err="1"/>
              <a:t>linux</a:t>
            </a:r>
            <a:r>
              <a:rPr lang="en-US" altLang="en-US" dirty="0"/>
              <a:t> </a:t>
            </a:r>
            <a:r>
              <a:rPr lang="en-US" altLang="en-US" dirty="0" err="1"/>
              <a:t>tcp</a:t>
            </a:r>
            <a:r>
              <a:rPr lang="en-US" altLang="en-US" dirty="0"/>
              <a:t>/</a:t>
            </a:r>
            <a:r>
              <a:rPr lang="en-US" altLang="en-US" dirty="0" err="1"/>
              <a:t>ip</a:t>
            </a:r>
            <a:r>
              <a:rPr lang="en-US" altLang="en-US" dirty="0"/>
              <a:t> stack can handle megabytes of packets delivered out of order. So can OSX. Windows can't. We don't care.</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In the quest for low latency, a few out of order packets shouldn't matter.</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When we can identify flows, clearly, we can do a better job...</a:t>
            </a:r>
            <a:endParaRPr lang="en-US" altLang="en-US" dirty="0"/>
          </a:p>
        </p:txBody>
      </p:sp>
    </p:spTree>
    <p:extLst>
      <p:ext uri="{BB962C8B-B14F-4D97-AF65-F5344CB8AC3E}">
        <p14:creationId xmlns:p14="http://schemas.microsoft.com/office/powerpoint/2010/main" val="10401671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33</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en-US" dirty="0"/>
              <a:t>AP Per Station Queues</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800" dirty="0"/>
              <a:t>Single queue promotion to 802.11e</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800" dirty="0"/>
              <a:t>Per station queueing</a:t>
            </a:r>
          </a:p>
          <a:p>
            <a:pPr marL="0" indent="107950">
              <a:lnSpc>
                <a:spcPct val="102000"/>
              </a:lnSpc>
              <a:spcAft>
                <a:spcPts val="12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400" dirty="0">
                <a:solidFill>
                  <a:srgbClr val="383838"/>
                </a:solidFill>
              </a:rPr>
              <a:t>The current structure of the </a:t>
            </a:r>
            <a:r>
              <a:rPr lang="en-US" altLang="en-US" sz="1400" dirty="0" err="1">
                <a:solidFill>
                  <a:srgbClr val="383838"/>
                </a:solidFill>
              </a:rPr>
              <a:t>linux</a:t>
            </a:r>
            <a:r>
              <a:rPr lang="en-US" altLang="en-US" sz="1400" dirty="0">
                <a:solidFill>
                  <a:srgbClr val="383838"/>
                </a:solidFill>
              </a:rPr>
              <a:t> </a:t>
            </a:r>
            <a:r>
              <a:rPr lang="en-US" altLang="en-US" sz="1400" dirty="0" err="1">
                <a:solidFill>
                  <a:srgbClr val="383838"/>
                </a:solidFill>
              </a:rPr>
              <a:t>wifi</a:t>
            </a:r>
            <a:r>
              <a:rPr lang="en-US" altLang="en-US" sz="1400" dirty="0">
                <a:solidFill>
                  <a:srgbClr val="383838"/>
                </a:solidFill>
              </a:rPr>
              <a:t> stack exposes only the 802.11e </a:t>
            </a:r>
            <a:r>
              <a:rPr lang="en-US" altLang="en-US" sz="1400" dirty="0" err="1">
                <a:solidFill>
                  <a:srgbClr val="383838"/>
                </a:solidFill>
              </a:rPr>
              <a:t>wifi</a:t>
            </a:r>
            <a:r>
              <a:rPr lang="en-US" altLang="en-US" sz="1400" dirty="0">
                <a:solidFill>
                  <a:srgbClr val="383838"/>
                </a:solidFill>
              </a:rPr>
              <a:t> queues, not multicast, and not the queues needed for multiple stations to be sanely supported. Repeated tests of the 802.11e mechanism shows it to be poorly suited for a packet aggregation world. By reducing the exposed </a:t>
            </a:r>
            <a:r>
              <a:rPr lang="en-US" altLang="en-US" sz="1400" dirty="0" err="1">
                <a:solidFill>
                  <a:srgbClr val="383838"/>
                </a:solidFill>
              </a:rPr>
              <a:t>QoS</a:t>
            </a:r>
            <a:r>
              <a:rPr lang="en-US" altLang="en-US" sz="1400" dirty="0">
                <a:solidFill>
                  <a:srgbClr val="383838"/>
                </a:solidFill>
              </a:rPr>
              <a:t> queue to one, we can instead expose a per-station queue (including a multicast queue) and manage each TXOP far more sanely.</a:t>
            </a:r>
          </a:p>
          <a:p>
            <a:pPr marL="0" indent="107950">
              <a:lnSpc>
                <a:spcPct val="102000"/>
              </a:lnSpc>
              <a:spcAft>
                <a:spcPts val="12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400" dirty="0">
                <a:solidFill>
                  <a:srgbClr val="383838"/>
                </a:solidFill>
              </a:rPr>
              <a:t>There are a few other options as to what layer this sort of rework goes into. Given the current structure of the mac80211 stack, it may be that all this work (exposure of the station id), has to take place at that layer, rather than the higher level </a:t>
            </a:r>
            <a:r>
              <a:rPr lang="en-US" altLang="en-US" sz="1400" dirty="0" err="1">
                <a:solidFill>
                  <a:srgbClr val="383838"/>
                </a:solidFill>
              </a:rPr>
              <a:t>qdisc</a:t>
            </a:r>
            <a:r>
              <a:rPr lang="en-US" altLang="en-US" sz="1400" dirty="0">
                <a:solidFill>
                  <a:srgbClr val="383838"/>
                </a:solidFill>
              </a:rPr>
              <a:t> layer.</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800" dirty="0"/>
              <a:t>MU-MIMO support</a:t>
            </a:r>
          </a:p>
          <a:p>
            <a:pPr marL="0" indent="107950">
              <a:lnSpc>
                <a:spcPct val="102000"/>
              </a:lnSpc>
              <a:spcAft>
                <a:spcPts val="1200"/>
              </a:spcAft>
              <a:buClrTx/>
              <a:buSzTx/>
              <a:buFontTx/>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400" dirty="0">
                <a:solidFill>
                  <a:srgbClr val="383838"/>
                </a:solidFill>
              </a:rPr>
              <a:t>Nearly all of the changes above have </a:t>
            </a:r>
            <a:r>
              <a:rPr lang="en-US" altLang="en-US" sz="1400" dirty="0" err="1">
                <a:solidFill>
                  <a:srgbClr val="383838"/>
                </a:solidFill>
              </a:rPr>
              <a:t>potentally</a:t>
            </a:r>
            <a:r>
              <a:rPr lang="en-US" altLang="en-US" sz="1400" dirty="0">
                <a:solidFill>
                  <a:srgbClr val="383838"/>
                </a:solidFill>
              </a:rPr>
              <a:t> great benefit in a MU-MIMO world, and are in fact, needed in that world. Regrettably none of the major chipset makers nor router makers seem to be </a:t>
            </a:r>
            <a:r>
              <a:rPr lang="en-US" altLang="en-US" sz="1400" dirty="0" err="1">
                <a:solidFill>
                  <a:srgbClr val="383838"/>
                </a:solidFill>
              </a:rPr>
              <a:t>co-ordinating</a:t>
            </a:r>
            <a:r>
              <a:rPr lang="en-US" altLang="en-US" sz="1400" dirty="0">
                <a:solidFill>
                  <a:srgbClr val="383838"/>
                </a:solidFill>
              </a:rPr>
              <a:t> on a standard </a:t>
            </a:r>
            <a:r>
              <a:rPr lang="en-US" altLang="en-US" sz="1400" dirty="0" err="1">
                <a:solidFill>
                  <a:srgbClr val="383838"/>
                </a:solidFill>
              </a:rPr>
              <a:t>api</a:t>
            </a:r>
            <a:r>
              <a:rPr lang="en-US" altLang="en-US" sz="1400" dirty="0">
                <a:solidFill>
                  <a:srgbClr val="383838"/>
                </a:solidFill>
              </a:rPr>
              <a:t> structure for doing this right, and it is hoped that by finding and </a:t>
            </a:r>
            <a:r>
              <a:rPr lang="en-US" altLang="en-US" sz="1400" dirty="0" err="1">
                <a:solidFill>
                  <a:srgbClr val="383838"/>
                </a:solidFill>
              </a:rPr>
              <a:t>targetting</a:t>
            </a:r>
            <a:r>
              <a:rPr lang="en-US" altLang="en-US" sz="1400" dirty="0">
                <a:solidFill>
                  <a:srgbClr val="383838"/>
                </a:solidFill>
              </a:rPr>
              <a:t> at least one MU MIMO chipset that progress will be made.</a:t>
            </a:r>
            <a:endParaRPr lang="en-US" altLang="en-US" sz="1400" dirty="0">
              <a:solidFill>
                <a:srgbClr val="383838"/>
              </a:solidFill>
            </a:endParaRPr>
          </a:p>
        </p:txBody>
      </p:sp>
    </p:spTree>
    <p:extLst>
      <p:ext uri="{BB962C8B-B14F-4D97-AF65-F5344CB8AC3E}">
        <p14:creationId xmlns:p14="http://schemas.microsoft.com/office/powerpoint/2010/main" val="30682697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34</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en-US" dirty="0"/>
              <a:t>Station improvements?</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marL="0" indent="0">
              <a:lnSpc>
                <a:spcPct val="102000"/>
              </a:lnSpc>
              <a:spcAft>
                <a:spcPts val="1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2000" b="0" dirty="0">
                <a:solidFill>
                  <a:srgbClr val="383838"/>
                </a:solidFill>
                <a:latin typeface="Verdana" pitchFamily="32" charset="0"/>
              </a:rPr>
              <a:t>While many of the above improvements also apply to stations, the benefits are more limited. The overall approach should be to do better mixing and scheduling of the aggregates that a station generates, and to hold the queue size below 2 full aggregates whenever possible. Further improvements in station behavior include predictive </a:t>
            </a:r>
            <a:r>
              <a:rPr lang="en-US" altLang="en-US" sz="2000" b="0" dirty="0" err="1">
                <a:solidFill>
                  <a:srgbClr val="383838"/>
                </a:solidFill>
                <a:latin typeface="Verdana" pitchFamily="32" charset="0"/>
              </a:rPr>
              <a:t>codel-ing</a:t>
            </a:r>
            <a:r>
              <a:rPr lang="en-US" altLang="en-US" sz="2000" b="0" dirty="0">
                <a:solidFill>
                  <a:srgbClr val="383838"/>
                </a:solidFill>
                <a:latin typeface="Verdana" pitchFamily="32" charset="0"/>
              </a:rPr>
              <a:t> for measuring the how and when EDCA scheduling opportunities are occurring, and so on.</a:t>
            </a:r>
          </a:p>
          <a:p>
            <a:pPr marL="0" indent="0">
              <a:lnSpc>
                <a:spcPct val="102000"/>
              </a:lnSpc>
              <a:spcAft>
                <a:spcPts val="12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2000" b="0" dirty="0">
                <a:solidFill>
                  <a:srgbClr val="383838"/>
                </a:solidFill>
                <a:latin typeface="Verdana" pitchFamily="32" charset="0"/>
              </a:rPr>
              <a:t>The primary focus is on APs, since that's where most of the problems are, today.</a:t>
            </a:r>
            <a:endParaRPr lang="en-US" altLang="en-US" sz="2000" b="0" dirty="0">
              <a:solidFill>
                <a:srgbClr val="383838"/>
              </a:solidFill>
              <a:latin typeface="Verdana" pitchFamily="32" charset="0"/>
            </a:endParaRPr>
          </a:p>
        </p:txBody>
      </p:sp>
    </p:spTree>
    <p:extLst>
      <p:ext uri="{BB962C8B-B14F-4D97-AF65-F5344CB8AC3E}">
        <p14:creationId xmlns:p14="http://schemas.microsoft.com/office/powerpoint/2010/main" val="16833958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35</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en-US" dirty="0"/>
              <a:t>Some details on </a:t>
            </a:r>
            <a:r>
              <a:rPr lang="en-US" altLang="en-US" dirty="0" err="1"/>
              <a:t>CoDel</a:t>
            </a:r>
            <a:r>
              <a:rPr lang="en-US" altLang="en-US" dirty="0"/>
              <a:t> &amp; </a:t>
            </a:r>
            <a:r>
              <a:rPr lang="en-US" altLang="en-US" dirty="0" err="1"/>
              <a:t>Fq_CoDel</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marL="0" indent="0"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Various talks: http://www.bufferbloat.net/projects/cerowrt/wiki/Bloat-videos</a:t>
            </a:r>
          </a:p>
          <a:p>
            <a:pPr marL="0" indent="0"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ACM Queue</a:t>
            </a:r>
          </a:p>
          <a:p>
            <a:pPr marL="0" indent="0"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http://queue.acm.org/detail.cfm?id=2209336 </a:t>
            </a:r>
          </a:p>
          <a:p>
            <a:pPr marL="0" indent="0"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Internet Drafts:</a:t>
            </a:r>
          </a:p>
          <a:p>
            <a:pPr marL="0" indent="0"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hlinkClick r:id="rId3"/>
              </a:rPr>
              <a:t>https://datatracker.ietf.org/doc/draft-nichols-tsvwg-codel/</a:t>
            </a:r>
          </a:p>
          <a:p>
            <a:pPr marL="0" indent="0"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2000" dirty="0"/>
              <a:t>http://tools.ietf.org/html/draft-hoeiland-joergensen-aqm-fq-codel-00</a:t>
            </a:r>
          </a:p>
          <a:p>
            <a:pPr marL="0" indent="0"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endParaRPr lang="en-US" altLang="en-US" dirty="0"/>
          </a:p>
          <a:p>
            <a:pPr marL="0" indent="0"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Source Code in Linux 3.6 and later</a:t>
            </a:r>
            <a:endParaRPr lang="en-US" altLang="en-US" dirty="0"/>
          </a:p>
        </p:txBody>
      </p:sp>
    </p:spTree>
    <p:extLst>
      <p:ext uri="{BB962C8B-B14F-4D97-AF65-F5344CB8AC3E}">
        <p14:creationId xmlns:p14="http://schemas.microsoft.com/office/powerpoint/2010/main" val="39452340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36</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en-US" dirty="0"/>
              <a:t>Introducing Kathie Nichols and Van Jacobson's </a:t>
            </a:r>
            <a:r>
              <a:rPr lang="en-US" altLang="en-US" dirty="0" err="1">
                <a:effectLst>
                  <a:outerShdw blurRad="38100" dist="38100" dir="2700000" algn="tl">
                    <a:srgbClr val="C0C0C0"/>
                  </a:outerShdw>
                </a:effectLst>
              </a:rPr>
              <a:t>Codel</a:t>
            </a:r>
            <a:r>
              <a:rPr lang="en-US" altLang="en-US" dirty="0"/>
              <a:t> algorithm</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sz="1800" dirty="0"/>
              <a:t>Measure the latency in the queue, from ingress to egress, via </a:t>
            </a:r>
            <a:r>
              <a:rPr lang="en-US" altLang="en-US" sz="1800" dirty="0" err="1"/>
              <a:t>timestamping</a:t>
            </a:r>
            <a:r>
              <a:rPr lang="en-US" altLang="en-US" sz="1800" dirty="0"/>
              <a:t> on entry and checking the timestamp on exit.</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sz="1800" dirty="0"/>
              <a:t>When latency exceeds target, think about dropping a packet</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sz="1800" dirty="0"/>
              <a:t>After latency exceeds target for an interval, drop a packet at the </a:t>
            </a:r>
            <a:r>
              <a:rPr lang="en-US" altLang="en-US" sz="1800" u="sng" dirty="0">
                <a:effectLst>
                  <a:outerShdw blurRad="38100" dist="38100" dir="2700000" algn="tl">
                    <a:srgbClr val="C0C0C0"/>
                  </a:outerShdw>
                </a:effectLst>
              </a:rPr>
              <a:t>HEAD</a:t>
            </a:r>
            <a:r>
              <a:rPr lang="en-US" altLang="en-US" sz="1800" dirty="0"/>
              <a:t> of the queue (not the tail!)</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sz="1800" dirty="0"/>
              <a:t>If that doesn't fix it, after a shorter interval (inverse </a:t>
            </a:r>
            <a:r>
              <a:rPr lang="en-US" altLang="en-US" sz="1800" dirty="0" err="1"/>
              <a:t>sqrt</a:t>
            </a:r>
            <a:r>
              <a:rPr lang="en-US" altLang="en-US" sz="1800" dirty="0"/>
              <a:t>), drop the next packet sooner, again, at the HEAD.</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sz="1800" dirty="0"/>
              <a:t>Keep decreasing the interval between drops per the control law until the latency in the queue drops below target. Then stop. Save the value and increase it while no drops are needed.</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sz="1800" dirty="0"/>
              <a:t>We start with 100ms as the interval for the estimate, and 5ms as the target. This is good on the world wide internet</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US" altLang="en-US" sz="1800" dirty="0"/>
              <a:t>Data centers need much smaller values.</a:t>
            </a:r>
            <a:endParaRPr lang="en-US" altLang="en-US" sz="1800" dirty="0"/>
          </a:p>
        </p:txBody>
      </p:sp>
    </p:spTree>
    <p:extLst>
      <p:ext uri="{BB962C8B-B14F-4D97-AF65-F5344CB8AC3E}">
        <p14:creationId xmlns:p14="http://schemas.microsoft.com/office/powerpoint/2010/main" val="19436538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37</a:t>
            </a:fld>
            <a:endParaRPr lang="en-GB"/>
          </a:p>
        </p:txBody>
      </p:sp>
      <p:sp>
        <p:nvSpPr>
          <p:cNvPr id="9217" name="Rectangle 1"/>
          <p:cNvSpPr>
            <a:spLocks noGrp="1" noChangeArrowheads="1"/>
          </p:cNvSpPr>
          <p:nvPr>
            <p:ph type="title"/>
          </p:nvPr>
        </p:nvSpPr>
        <p:spPr>
          <a:xfrm>
            <a:off x="726281" y="360508"/>
            <a:ext cx="7772400" cy="1160462"/>
          </a:xfrm>
          <a:ln/>
        </p:spPr>
        <p:txBody>
          <a:bodyPr lIns="90000" tIns="46800" rIns="90000" bIns="46800"/>
          <a:lstStyle/>
          <a:p>
            <a:r>
              <a:rPr lang="en-US" dirty="0" err="1" smtClean="0"/>
              <a:t>CoDel</a:t>
            </a:r>
            <a:r>
              <a:rPr lang="en-US" dirty="0" smtClean="0"/>
              <a:t> Drop Scheduler Behavior</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219200"/>
            <a:ext cx="6938963" cy="5207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5718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38</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en-US" dirty="0" err="1"/>
              <a:t>FQ_Codel</a:t>
            </a:r>
            <a:r>
              <a:rPr lang="en-US" altLang="en-US" dirty="0"/>
              <a:t> Principles</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HEAD DROP, not tail drop. </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Fill the pipe, not the queue</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Queues are shock absorbers</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What matters is the delay within a flow.</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Shoots packets in elephant flows after they start accumulating delay. Don't shoot anything else!</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Provide better </a:t>
            </a:r>
            <a:r>
              <a:rPr lang="en-US" altLang="en-US" dirty="0" err="1"/>
              <a:t>ack</a:t>
            </a:r>
            <a:r>
              <a:rPr lang="en-US" altLang="en-US" dirty="0"/>
              <a:t> clocking for TCP and related protocols </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Let smaller, sparser streams, like VOIP, &amp; DNS slip through</a:t>
            </a:r>
            <a:endParaRPr lang="en-US" altLang="en-US" dirty="0"/>
          </a:p>
        </p:txBody>
      </p:sp>
    </p:spTree>
    <p:extLst>
      <p:ext uri="{BB962C8B-B14F-4D97-AF65-F5344CB8AC3E}">
        <p14:creationId xmlns:p14="http://schemas.microsoft.com/office/powerpoint/2010/main" val="20763471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39</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en-US" dirty="0" err="1"/>
              <a:t>FQ_Codel</a:t>
            </a:r>
            <a:r>
              <a:rPr lang="en-US" altLang="en-US" dirty="0"/>
              <a:t> starts with DRR Fair Queuing, flows by quintuple</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057400"/>
            <a:ext cx="7223125" cy="3992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63485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4</a:t>
            </a:fld>
            <a:endParaRPr lang="en-GB"/>
          </a:p>
        </p:txBody>
      </p:sp>
      <p:sp>
        <p:nvSpPr>
          <p:cNvPr id="10241" name="Rectangle 1"/>
          <p:cNvSpPr>
            <a:spLocks noGrp="1" noChangeArrowheads="1"/>
          </p:cNvSpPr>
          <p:nvPr>
            <p:ph type="title"/>
          </p:nvPr>
        </p:nvSpPr>
        <p:spPr>
          <a:xfrm>
            <a:off x="457200" y="457200"/>
            <a:ext cx="8534400" cy="1160462"/>
          </a:xfrm>
          <a:ln/>
        </p:spPr>
        <p:txBody>
          <a:bodyPr lIns="90000" tIns="46800" rIns="90000" bIns="46800"/>
          <a:lstStyle/>
          <a:p>
            <a:r>
              <a:rPr lang="en-US" dirty="0"/>
              <a:t>Why am I here?</a:t>
            </a:r>
          </a:p>
        </p:txBody>
      </p:sp>
      <p:sp>
        <p:nvSpPr>
          <p:cNvPr id="10242" name="Rectangle 2"/>
          <p:cNvSpPr>
            <a:spLocks noGrp="1" noChangeArrowheads="1"/>
          </p:cNvSpPr>
          <p:nvPr>
            <p:ph type="body" idx="1"/>
          </p:nvPr>
        </p:nvSpPr>
        <p:spPr>
          <a:xfrm>
            <a:off x="304800" y="1735137"/>
            <a:ext cx="8382000" cy="4894263"/>
          </a:xfrm>
          <a:ln/>
        </p:spPr>
        <p:txBody>
          <a:bodyPr/>
          <a:lstStyle/>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2000" dirty="0"/>
              <a:t>IETF is not the place to work on </a:t>
            </a:r>
            <a:r>
              <a:rPr lang="en-US" altLang="en-US" sz="2000" dirty="0" err="1"/>
              <a:t>WiFi</a:t>
            </a:r>
            <a:endParaRPr lang="en-US" altLang="en-US" sz="2000" dirty="0"/>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2000" dirty="0"/>
              <a:t>Bufferbloat.net is starting up a new project, “make-</a:t>
            </a:r>
            <a:r>
              <a:rPr lang="en-US" altLang="en-US" sz="2000" dirty="0" err="1"/>
              <a:t>wifi</a:t>
            </a:r>
            <a:r>
              <a:rPr lang="en-US" altLang="en-US" sz="2000" dirty="0"/>
              <a:t>-fast” leveraging </a:t>
            </a:r>
            <a:r>
              <a:rPr lang="en-US" altLang="en-US" sz="2000" dirty="0" err="1"/>
              <a:t>CeroWrt</a:t>
            </a:r>
            <a:r>
              <a:rPr lang="en-US" altLang="en-US" sz="2000" dirty="0"/>
              <a:t> and </a:t>
            </a:r>
            <a:r>
              <a:rPr lang="en-US" altLang="en-US" sz="2000" dirty="0" err="1"/>
              <a:t>OpenWRT</a:t>
            </a:r>
            <a:r>
              <a:rPr lang="en-US" altLang="en-US" sz="2000" dirty="0"/>
              <a:t>.</a:t>
            </a:r>
          </a:p>
          <a:p>
            <a:pPr marL="863600" lvl="1" indent="-323850">
              <a:buSzPct val="75000"/>
              <a:buFont typeface="Symbol" charset="2"/>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1800" dirty="0"/>
              <a:t>“The use of open source software to promote broad adoption and use of new technology is now well demonstrated... The </a:t>
            </a:r>
            <a:r>
              <a:rPr lang="en-US" altLang="en-US" sz="1800" dirty="0" err="1"/>
              <a:t>CeroWrt</a:t>
            </a:r>
            <a:r>
              <a:rPr lang="en-US" altLang="en-US" sz="1800" dirty="0"/>
              <a:t>/</a:t>
            </a:r>
            <a:r>
              <a:rPr lang="en-US" altLang="en-US" sz="1800" dirty="0" err="1"/>
              <a:t>OpenWrt</a:t>
            </a:r>
            <a:r>
              <a:rPr lang="en-US" altLang="en-US" sz="1800" dirty="0"/>
              <a:t> effort could have a similar effect.” – </a:t>
            </a:r>
            <a:r>
              <a:rPr lang="en-US" altLang="en-US" sz="1800" dirty="0" err="1">
                <a:hlinkClick r:id="rId3"/>
              </a:rPr>
              <a:t>Vint</a:t>
            </a:r>
            <a:r>
              <a:rPr lang="en-US" altLang="en-US" sz="1800" dirty="0">
                <a:hlinkClick r:id="rId3"/>
              </a:rPr>
              <a:t> Cerf</a:t>
            </a:r>
            <a:r>
              <a:rPr lang="en-US" altLang="en-US" sz="1800" dirty="0"/>
              <a:t>, “</a:t>
            </a:r>
            <a:r>
              <a:rPr lang="en-US" altLang="en-US" sz="1800" dirty="0" err="1">
                <a:hlinkClick r:id="rId4"/>
              </a:rPr>
              <a:t>Bufferbloat</a:t>
            </a:r>
            <a:r>
              <a:rPr lang="en-US" altLang="en-US" sz="1800" dirty="0">
                <a:hlinkClick r:id="rId4"/>
              </a:rPr>
              <a:t> and other Internet Challenges</a:t>
            </a:r>
            <a:r>
              <a:rPr lang="en-US" altLang="en-US" sz="1800" dirty="0"/>
              <a:t>”</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2000" dirty="0"/>
              <a:t>We fixed </a:t>
            </a:r>
            <a:r>
              <a:rPr lang="en-US" altLang="en-US" sz="2000" dirty="0" err="1"/>
              <a:t>ethernet</a:t>
            </a:r>
            <a:r>
              <a:rPr lang="en-US" altLang="en-US" sz="2000" dirty="0"/>
              <a:t>, cable, fiber, and DSL already. </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2000" dirty="0"/>
              <a:t>Experiences thus far with 802.11ac have been </a:t>
            </a:r>
            <a:r>
              <a:rPr lang="en-US" altLang="en-US" sz="2000" i="1" dirty="0"/>
              <a:t>dismal.</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2000" dirty="0"/>
              <a:t>Perhaps working with IEEE 802.11 is the right thing to find and fix all the sources of latency and jitter in the architecture.</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sz="2000" dirty="0"/>
              <a:t>It would be nice to get a grip on what's going on in 802.11ax</a:t>
            </a:r>
            <a:endParaRPr lang="en-US" altLang="en-US" sz="2000" dirty="0"/>
          </a:p>
        </p:txBody>
      </p:sp>
    </p:spTree>
    <p:extLst>
      <p:ext uri="{BB962C8B-B14F-4D97-AF65-F5344CB8AC3E}">
        <p14:creationId xmlns:p14="http://schemas.microsoft.com/office/powerpoint/2010/main" val="27369565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40</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en-US" dirty="0"/>
              <a:t>Adds optimizations for sparse</a:t>
            </a:r>
            <a:br>
              <a:rPr lang="en-US" altLang="en-US" dirty="0"/>
            </a:br>
            <a:r>
              <a:rPr lang="en-US" altLang="en-US" dirty="0"/>
              <a:t>streams, which almost eliminates the need for prioritization</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76" y="2514600"/>
            <a:ext cx="8352332" cy="3154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15686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41</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en-US" dirty="0"/>
              <a:t>And given </a:t>
            </a:r>
            <a:r>
              <a:rPr lang="en-US" altLang="en-US" dirty="0" err="1"/>
              <a:t>codel's</a:t>
            </a:r>
            <a:r>
              <a:rPr lang="en-US" altLang="en-US" dirty="0"/>
              <a:t> measurements... drops packets from the HEAD of the queues when things get out of hand</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8" y="2438400"/>
            <a:ext cx="8869362" cy="3525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483929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42</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en-US" dirty="0" err="1"/>
              <a:t>fq_codel's</a:t>
            </a:r>
            <a:r>
              <a:rPr lang="en-US" altLang="en-US" dirty="0"/>
              <a:t> short signaling loop</a:t>
            </a:r>
            <a:br>
              <a:rPr lang="en-US" altLang="en-US" dirty="0"/>
            </a:br>
            <a:r>
              <a:rPr lang="en-US" altLang="en-US" dirty="0"/>
              <a:t>and better mixing</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Increases network utilization</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Dramatically improves response time</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Improves interactive traffic enormously</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Makes for a more “shareable”  home, small business, or corporate network</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And is implementable, in everything that needs it, in a few hundred lines of code.</a:t>
            </a:r>
            <a:endParaRPr lang="en-US" altLang="en-US" dirty="0"/>
          </a:p>
        </p:txBody>
      </p:sp>
    </p:spTree>
    <p:extLst>
      <p:ext uri="{BB962C8B-B14F-4D97-AF65-F5344CB8AC3E}">
        <p14:creationId xmlns:p14="http://schemas.microsoft.com/office/powerpoint/2010/main" val="21768901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43</a:t>
            </a:fld>
            <a:endParaRPr lang="en-GB"/>
          </a:p>
        </p:txBody>
      </p:sp>
      <p:sp>
        <p:nvSpPr>
          <p:cNvPr id="9218" name="Rectangle 2"/>
          <p:cNvSpPr>
            <a:spLocks noGrp="1" noChangeArrowheads="1"/>
          </p:cNvSpPr>
          <p:nvPr>
            <p:ph type="body" idx="1"/>
          </p:nvPr>
        </p:nvSpPr>
        <p:spPr>
          <a:xfrm>
            <a:off x="609600" y="1066800"/>
            <a:ext cx="7772400" cy="4114800"/>
          </a:xfrm>
          <a:ln/>
        </p:spPr>
        <p:txBody>
          <a:bodyPr/>
          <a:lstStyle/>
          <a:p>
            <a:pPr algn="ctr"/>
            <a:r>
              <a:rPr lang="en-US" altLang="en-US" sz="2000" dirty="0"/>
              <a:t>“</a:t>
            </a:r>
            <a:r>
              <a:rPr lang="en-US" altLang="en-US" sz="2000" dirty="0" err="1"/>
              <a:t>FQ_Codel</a:t>
            </a:r>
            <a:r>
              <a:rPr lang="en-US" altLang="en-US" sz="2000" dirty="0"/>
              <a:t> provides great isolation... if you've got low-rate videoconferencing and low rate web traffic they never get dropped. A lot of issues with IW10 go away, because all the other traffic sees is the front of the queue. You don't know how big its window is, but you don't care because you are not affected by it. </a:t>
            </a:r>
          </a:p>
          <a:p>
            <a:pPr algn="ctr"/>
            <a:r>
              <a:rPr lang="en-US" altLang="en-US" sz="2000" dirty="0" err="1"/>
              <a:t>FQ_Codel</a:t>
            </a:r>
            <a:r>
              <a:rPr lang="en-US" altLang="en-US" sz="2000" dirty="0"/>
              <a:t> increases utilization across your entire networking fabric, especially for bidirectional traffic...”</a:t>
            </a:r>
          </a:p>
          <a:p>
            <a:pPr algn="ctr"/>
            <a:endParaRPr lang="en-US" altLang="en-US" sz="2000" dirty="0"/>
          </a:p>
          <a:p>
            <a:pPr algn="ctr"/>
            <a:r>
              <a:rPr lang="en-US" altLang="en-US" sz="2000" dirty="0"/>
              <a:t>“If we're sticking code into boxes to deploy </a:t>
            </a:r>
            <a:r>
              <a:rPr lang="en-US" altLang="en-US" sz="2000" dirty="0" err="1"/>
              <a:t>codel</a:t>
            </a:r>
            <a:r>
              <a:rPr lang="en-US" altLang="en-US" sz="2000" dirty="0"/>
              <a:t>, </a:t>
            </a:r>
          </a:p>
          <a:p>
            <a:pPr algn="ctr"/>
            <a:r>
              <a:rPr lang="en-US" altLang="en-US" sz="2000" i="1" dirty="0"/>
              <a:t>don't do that</a:t>
            </a:r>
            <a:r>
              <a:rPr lang="en-US" altLang="en-US" sz="2000" dirty="0"/>
              <a:t>.</a:t>
            </a:r>
          </a:p>
          <a:p>
            <a:pPr algn="ctr"/>
            <a:endParaRPr lang="en-US" altLang="en-US" sz="2000" dirty="0"/>
          </a:p>
          <a:p>
            <a:pPr algn="ctr"/>
            <a:r>
              <a:rPr lang="en-US" altLang="en-US" sz="2000" dirty="0"/>
              <a:t>Deploy </a:t>
            </a:r>
            <a:r>
              <a:rPr lang="en-US" altLang="en-US" sz="2000" dirty="0" err="1"/>
              <a:t>fq_codel</a:t>
            </a:r>
            <a:r>
              <a:rPr lang="en-US" altLang="en-US" sz="2000" dirty="0"/>
              <a:t>. It's just an across the board win.” </a:t>
            </a:r>
          </a:p>
          <a:p>
            <a:pPr algn="ctr"/>
            <a:r>
              <a:rPr lang="en-US" altLang="en-US" sz="2800" dirty="0"/>
              <a:t>                                  - </a:t>
            </a:r>
            <a:r>
              <a:rPr lang="en-US" altLang="en-US" sz="2800" i="1" dirty="0">
                <a:effectLst>
                  <a:outerShdw blurRad="38100" dist="38100" dir="2700000" algn="tl">
                    <a:srgbClr val="C0C0C0"/>
                  </a:outerShdw>
                </a:effectLst>
              </a:rPr>
              <a:t>Van Jacobson</a:t>
            </a:r>
          </a:p>
          <a:p>
            <a:pPr algn="ctr"/>
            <a:r>
              <a:rPr lang="en-US" altLang="en-US" sz="2800" i="1" dirty="0">
                <a:effectLst>
                  <a:outerShdw blurRad="38100" dist="38100" dir="2700000" algn="tl">
                    <a:srgbClr val="C0C0C0"/>
                  </a:outerShdw>
                </a:effectLst>
              </a:rPr>
              <a:t>IETF 84 Talk </a:t>
            </a:r>
            <a:endParaRPr lang="en-US" altLang="en-US" sz="2800" i="1" dirty="0">
              <a:effectLst>
                <a:outerShdw blurRad="38100" dist="38100" dir="2700000" algn="tl">
                  <a:srgbClr val="C0C0C0"/>
                </a:outerShdw>
              </a:effectLst>
            </a:endParaRPr>
          </a:p>
        </p:txBody>
      </p:sp>
    </p:spTree>
    <p:extLst>
      <p:ext uri="{BB962C8B-B14F-4D97-AF65-F5344CB8AC3E}">
        <p14:creationId xmlns:p14="http://schemas.microsoft.com/office/powerpoint/2010/main" val="413330492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286512" y="6475413"/>
            <a:ext cx="2255826"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44</a:t>
            </a:fld>
            <a:endParaRPr lang="en-GB"/>
          </a:p>
        </p:txBody>
      </p:sp>
      <p:sp>
        <p:nvSpPr>
          <p:cNvPr id="9217" name="Rectangle 1"/>
          <p:cNvSpPr>
            <a:spLocks noGrp="1" noChangeArrowheads="1"/>
          </p:cNvSpPr>
          <p:nvPr>
            <p:ph type="title"/>
          </p:nvPr>
        </p:nvSpPr>
        <p:spPr>
          <a:xfrm>
            <a:off x="685800" y="684213"/>
            <a:ext cx="7772400" cy="1160462"/>
          </a:xfrm>
          <a:ln/>
        </p:spPr>
        <p:txBody>
          <a:bodyPr lIns="90000" tIns="46800" rIns="90000" bIns="46800"/>
          <a:lstStyle/>
          <a:p>
            <a:r>
              <a:rPr lang="en-US" altLang="en-US" dirty="0"/>
              <a:t>What role for this work</a:t>
            </a:r>
            <a:br>
              <a:rPr lang="en-US" altLang="en-US" dirty="0"/>
            </a:br>
            <a:r>
              <a:rPr lang="en-US" altLang="en-US" dirty="0"/>
              <a:t> with IEEE 802.11?</a:t>
            </a:r>
            <a:endParaRPr lang="en-US" dirty="0"/>
          </a:p>
        </p:txBody>
      </p:sp>
      <p:sp>
        <p:nvSpPr>
          <p:cNvPr id="9218" name="Rectangle 2"/>
          <p:cNvSpPr>
            <a:spLocks noGrp="1" noChangeArrowheads="1"/>
          </p:cNvSpPr>
          <p:nvPr>
            <p:ph type="body" idx="1"/>
          </p:nvPr>
        </p:nvSpPr>
        <p:spPr>
          <a:xfrm>
            <a:off x="685800" y="1981200"/>
            <a:ext cx="7772400" cy="4114800"/>
          </a:xfrm>
          <a:ln/>
        </p:spPr>
        <p:txBody>
          <a:bodyPr/>
          <a:lstStyle/>
          <a:p>
            <a:pPr marL="0" indent="0"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Discussion of relevant standards and modification of standards...</a:t>
            </a:r>
          </a:p>
          <a:p>
            <a:pPr marL="0" indent="0"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Shared development, modeling and testing</a:t>
            </a:r>
          </a:p>
          <a:p>
            <a:pPr marL="0" indent="0"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Improvements to hardware offload architectures</a:t>
            </a:r>
          </a:p>
          <a:p>
            <a:pPr marL="0" indent="0"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And</a:t>
            </a:r>
          </a:p>
          <a:p>
            <a:pPr marL="0" indent="0"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Better </a:t>
            </a:r>
            <a:r>
              <a:rPr lang="en-US" altLang="en-US" dirty="0" err="1"/>
              <a:t>Wifi</a:t>
            </a:r>
            <a:r>
              <a:rPr lang="en-US" altLang="en-US" dirty="0"/>
              <a:t> for everyone...</a:t>
            </a:r>
          </a:p>
          <a:p>
            <a:pPr marL="0" indent="0" algn="ct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Hopefully.</a:t>
            </a:r>
            <a:endParaRPr lang="en-US" altLang="en-US" dirty="0"/>
          </a:p>
        </p:txBody>
      </p:sp>
    </p:spTree>
    <p:extLst>
      <p:ext uri="{BB962C8B-B14F-4D97-AF65-F5344CB8AC3E}">
        <p14:creationId xmlns:p14="http://schemas.microsoft.com/office/powerpoint/2010/main" val="30197710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45</a:t>
            </a:fld>
            <a:endParaRPr lang="en-GB"/>
          </a:p>
        </p:txBody>
      </p:sp>
      <p:sp>
        <p:nvSpPr>
          <p:cNvPr id="10241" name="Rectangle 1"/>
          <p:cNvSpPr>
            <a:spLocks noGrp="1" noChangeArrowheads="1"/>
          </p:cNvSpPr>
          <p:nvPr>
            <p:ph type="title"/>
          </p:nvPr>
        </p:nvSpPr>
        <p:spPr>
          <a:xfrm>
            <a:off x="457200" y="457200"/>
            <a:ext cx="8534400" cy="1160462"/>
          </a:xfrm>
          <a:ln/>
        </p:spPr>
        <p:txBody>
          <a:bodyPr lIns="90000" tIns="46800" rIns="90000" bIns="46800"/>
          <a:lstStyle/>
          <a:p>
            <a:r>
              <a:rPr lang="en-US" dirty="0"/>
              <a:t>Bufferbloat.net </a:t>
            </a:r>
            <a:r>
              <a:rPr lang="en-US" dirty="0" smtClean="0"/>
              <a:t>Resources</a:t>
            </a:r>
            <a:br>
              <a:rPr lang="en-US" dirty="0" smtClean="0"/>
            </a:br>
            <a:r>
              <a:rPr lang="en-US" sz="2400" b="0" i="1" dirty="0"/>
              <a:t>Reducing network delays since 2011...</a:t>
            </a:r>
            <a:endParaRPr lang="en-US" sz="2400" b="0" dirty="0"/>
          </a:p>
        </p:txBody>
      </p:sp>
      <p:sp>
        <p:nvSpPr>
          <p:cNvPr id="10242" name="Rectangle 2"/>
          <p:cNvSpPr>
            <a:spLocks noGrp="1" noChangeArrowheads="1"/>
          </p:cNvSpPr>
          <p:nvPr>
            <p:ph type="body" idx="1"/>
          </p:nvPr>
        </p:nvSpPr>
        <p:spPr>
          <a:xfrm>
            <a:off x="304800" y="1735137"/>
            <a:ext cx="8382000" cy="4894263"/>
          </a:xfrm>
          <a:ln/>
        </p:spPr>
        <p:txBody>
          <a:bodyPr/>
          <a:lstStyle/>
          <a:p>
            <a:pPr>
              <a:buSzPct val="45000"/>
              <a:buFont typeface="StarSymbol"/>
              <a:buChar char=""/>
            </a:pPr>
            <a:r>
              <a:rPr lang="en-US" sz="2000" dirty="0">
                <a:latin typeface="Arial" panose="020B0604020202020204" pitchFamily="34" charset="0"/>
                <a:cs typeface="Arial" panose="020B0604020202020204" pitchFamily="34" charset="0"/>
              </a:rPr>
              <a:t>Bufferbloat.net:  </a:t>
            </a:r>
            <a:r>
              <a:rPr lang="en-US" sz="2000" dirty="0">
                <a:latin typeface="Arial" panose="020B0604020202020204" pitchFamily="34" charset="0"/>
                <a:cs typeface="Arial" panose="020B0604020202020204" pitchFamily="34" charset="0"/>
                <a:hlinkClick r:id="rId3"/>
              </a:rPr>
              <a:t>http://</a:t>
            </a:r>
            <a:r>
              <a:rPr lang="en-US" sz="2000" dirty="0" smtClean="0">
                <a:latin typeface="Arial" panose="020B0604020202020204" pitchFamily="34" charset="0"/>
                <a:cs typeface="Arial" panose="020B0604020202020204" pitchFamily="34" charset="0"/>
                <a:hlinkClick r:id="rId3"/>
              </a:rPr>
              <a:t>bufferbloat.net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buSzPct val="45000"/>
              <a:buFont typeface="StarSymbol"/>
              <a:buChar char=""/>
            </a:pPr>
            <a:r>
              <a:rPr lang="en-US" sz="2000" dirty="0">
                <a:latin typeface="Arial" panose="020B0604020202020204" pitchFamily="34" charset="0"/>
                <a:cs typeface="Arial" panose="020B0604020202020204" pitchFamily="34" charset="0"/>
              </a:rPr>
              <a:t>Email Lists: </a:t>
            </a:r>
            <a:r>
              <a:rPr lang="en-US" sz="2000" dirty="0">
                <a:latin typeface="Arial" panose="020B0604020202020204" pitchFamily="34" charset="0"/>
                <a:cs typeface="Arial" panose="020B0604020202020204" pitchFamily="34" charset="0"/>
                <a:hlinkClick r:id="rId4"/>
              </a:rPr>
              <a:t>http://</a:t>
            </a:r>
            <a:r>
              <a:rPr lang="en-US" sz="2000" dirty="0" smtClean="0">
                <a:latin typeface="Arial" panose="020B0604020202020204" pitchFamily="34" charset="0"/>
                <a:cs typeface="Arial" panose="020B0604020202020204" pitchFamily="34" charset="0"/>
                <a:hlinkClick r:id="rId4"/>
              </a:rPr>
              <a:t>lists.bufferbloat.net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t>
            </a:r>
            <a:r>
              <a:rPr lang="en-US" sz="2000" dirty="0" err="1">
                <a:latin typeface="Arial" panose="020B0604020202020204" pitchFamily="34" charset="0"/>
                <a:cs typeface="Arial" panose="020B0604020202020204" pitchFamily="34" charset="0"/>
              </a:rPr>
              <a:t>codel</a:t>
            </a:r>
            <a:r>
              <a:rPr lang="en-US" sz="2000" dirty="0">
                <a:latin typeface="Arial" panose="020B0604020202020204" pitchFamily="34" charset="0"/>
                <a:cs typeface="Arial" panose="020B0604020202020204" pitchFamily="34" charset="0"/>
              </a:rPr>
              <a:t>, bloat, </a:t>
            </a:r>
            <a:r>
              <a:rPr lang="en-US" sz="2000" dirty="0" err="1">
                <a:latin typeface="Arial" panose="020B0604020202020204" pitchFamily="34" charset="0"/>
                <a:cs typeface="Arial" panose="020B0604020202020204" pitchFamily="34" charset="0"/>
              </a:rPr>
              <a:t>cerowrt-devel</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etc</a:t>
            </a:r>
            <a:r>
              <a:rPr lang="en-US" sz="2000" dirty="0">
                <a:latin typeface="Arial" panose="020B0604020202020204" pitchFamily="34" charset="0"/>
                <a:cs typeface="Arial" panose="020B0604020202020204" pitchFamily="34" charset="0"/>
              </a:rPr>
              <a:t>)</a:t>
            </a:r>
          </a:p>
          <a:p>
            <a:pPr>
              <a:buSzPct val="45000"/>
              <a:buFont typeface="StarSymbol"/>
              <a:buChar char=""/>
            </a:pPr>
            <a:r>
              <a:rPr lang="en-US" sz="2000" dirty="0">
                <a:latin typeface="Arial" panose="020B0604020202020204" pitchFamily="34" charset="0"/>
                <a:cs typeface="Arial" panose="020B0604020202020204" pitchFamily="34" charset="0"/>
              </a:rPr>
              <a:t>  IRC Channel: #</a:t>
            </a:r>
            <a:r>
              <a:rPr lang="en-US" sz="2000" dirty="0" err="1">
                <a:latin typeface="Arial" panose="020B0604020202020204" pitchFamily="34" charset="0"/>
                <a:cs typeface="Arial" panose="020B0604020202020204" pitchFamily="34" charset="0"/>
              </a:rPr>
              <a:t>bufferbloat</a:t>
            </a:r>
            <a:r>
              <a:rPr lang="en-US" sz="2000" dirty="0">
                <a:latin typeface="Arial" panose="020B0604020202020204" pitchFamily="34" charset="0"/>
                <a:cs typeface="Arial" panose="020B0604020202020204" pitchFamily="34" charset="0"/>
              </a:rPr>
              <a:t> on </a:t>
            </a:r>
            <a:r>
              <a:rPr lang="en-US" sz="2000" dirty="0" smtClean="0">
                <a:latin typeface="Arial" panose="020B0604020202020204" pitchFamily="34" charset="0"/>
                <a:cs typeface="Arial" panose="020B0604020202020204" pitchFamily="34" charset="0"/>
              </a:rPr>
              <a:t>chat.freenode.net </a:t>
            </a:r>
            <a:endParaRPr lang="en-US" sz="2000" dirty="0">
              <a:latin typeface="Arial" panose="020B0604020202020204" pitchFamily="34" charset="0"/>
              <a:cs typeface="Arial" panose="020B0604020202020204" pitchFamily="34" charset="0"/>
            </a:endParaRPr>
          </a:p>
          <a:p>
            <a:pPr>
              <a:buSzPct val="45000"/>
              <a:buFont typeface="StarSymbol"/>
              <a:buChar char=""/>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Codel</a:t>
            </a: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5"/>
              </a:rPr>
              <a:t>https://</a:t>
            </a:r>
            <a:r>
              <a:rPr lang="en-US" sz="2000" dirty="0" smtClean="0">
                <a:latin typeface="Arial" panose="020B0604020202020204" pitchFamily="34" charset="0"/>
                <a:cs typeface="Arial" panose="020B0604020202020204" pitchFamily="34" charset="0"/>
                <a:hlinkClick r:id="rId5"/>
              </a:rPr>
              <a:t>www.bufferbloat.net/projects/codel</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buSzPct val="45000"/>
              <a:buFont typeface="StarSymbol"/>
              <a:buChar char=""/>
            </a:pP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CeroWrt</a:t>
            </a:r>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6"/>
              </a:rPr>
              <a:t>http://</a:t>
            </a:r>
            <a:r>
              <a:rPr lang="en-US" sz="2000" dirty="0" smtClean="0">
                <a:latin typeface="Arial" panose="020B0604020202020204" pitchFamily="34" charset="0"/>
                <a:cs typeface="Arial" panose="020B0604020202020204" pitchFamily="34" charset="0"/>
                <a:hlinkClick r:id="rId6"/>
              </a:rPr>
              <a:t>www.bufferbloat.net/projects/cerowrt</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buSzPct val="45000"/>
              <a:buFont typeface="StarSymbol"/>
              <a:buChar char=""/>
            </a:pPr>
            <a:r>
              <a:rPr lang="en-US" sz="2000" dirty="0">
                <a:latin typeface="Arial" panose="020B0604020202020204" pitchFamily="34" charset="0"/>
                <a:cs typeface="Arial" panose="020B0604020202020204" pitchFamily="34" charset="0"/>
              </a:rPr>
              <a:t>  Other talks: </a:t>
            </a:r>
            <a:r>
              <a:rPr lang="en-US" sz="2000" dirty="0">
                <a:latin typeface="Arial" panose="020B0604020202020204" pitchFamily="34" charset="0"/>
                <a:cs typeface="Arial" panose="020B0604020202020204" pitchFamily="34" charset="0"/>
                <a:hlinkClick r:id="rId7"/>
              </a:rPr>
              <a:t>http://</a:t>
            </a:r>
            <a:r>
              <a:rPr lang="en-US" sz="2000" dirty="0" smtClean="0">
                <a:latin typeface="Arial" panose="020B0604020202020204" pitchFamily="34" charset="0"/>
                <a:cs typeface="Arial" panose="020B0604020202020204" pitchFamily="34" charset="0"/>
                <a:hlinkClick r:id="rId7"/>
              </a:rPr>
              <a:t>mirrors.bufferbloat.net/Talks</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Jim </a:t>
            </a:r>
            <a:r>
              <a:rPr lang="en-US" sz="2000" dirty="0" err="1">
                <a:latin typeface="Arial" panose="020B0604020202020204" pitchFamily="34" charset="0"/>
                <a:cs typeface="Arial" panose="020B0604020202020204" pitchFamily="34" charset="0"/>
              </a:rPr>
              <a:t>Gettys</a:t>
            </a:r>
            <a:r>
              <a:rPr lang="en-US" sz="2000" dirty="0">
                <a:latin typeface="Arial" panose="020B0604020202020204" pitchFamily="34" charset="0"/>
                <a:cs typeface="Arial" panose="020B0604020202020204" pitchFamily="34" charset="0"/>
              </a:rPr>
              <a:t> Blog: </a:t>
            </a:r>
            <a:r>
              <a:rPr lang="en-US" sz="2000" dirty="0">
                <a:latin typeface="Arial" panose="020B0604020202020204" pitchFamily="34" charset="0"/>
                <a:cs typeface="Arial" panose="020B0604020202020204" pitchFamily="34" charset="0"/>
                <a:hlinkClick r:id="rId8"/>
              </a:rPr>
              <a:t>http://</a:t>
            </a:r>
            <a:r>
              <a:rPr lang="en-US" sz="2000" dirty="0" smtClean="0">
                <a:latin typeface="Arial" panose="020B0604020202020204" pitchFamily="34" charset="0"/>
                <a:cs typeface="Arial" panose="020B0604020202020204" pitchFamily="34" charset="0"/>
                <a:hlinkClick r:id="rId8"/>
              </a:rPr>
              <a:t>gettys.wordpress.com</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Talks by Van Jacobson, </a:t>
            </a:r>
            <a:r>
              <a:rPr lang="en-US" sz="2000" dirty="0" err="1">
                <a:latin typeface="Arial" panose="020B0604020202020204" pitchFamily="34" charset="0"/>
                <a:cs typeface="Arial" panose="020B0604020202020204" pitchFamily="34" charset="0"/>
              </a:rPr>
              <a:t>Gettys</a:t>
            </a:r>
            <a:r>
              <a:rPr lang="en-US" sz="2000" dirty="0">
                <a:latin typeface="Arial" panose="020B0604020202020204" pitchFamily="34" charset="0"/>
                <a:cs typeface="Arial" panose="020B0604020202020204" pitchFamily="34" charset="0"/>
              </a:rPr>
              <a:t>, Fred Baker, others:</a:t>
            </a:r>
          </a:p>
          <a:p>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9"/>
              </a:rPr>
              <a:t>http://</a:t>
            </a:r>
            <a:r>
              <a:rPr lang="en-US" sz="2000" dirty="0" smtClean="0">
                <a:latin typeface="Arial" panose="020B0604020202020204" pitchFamily="34" charset="0"/>
                <a:cs typeface="Arial" panose="020B0604020202020204" pitchFamily="34" charset="0"/>
                <a:hlinkClick r:id="rId9"/>
              </a:rPr>
              <a:t>www.bufferbloat.net/projects/cerowrt/wiki/Bloat-videos</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Netperf</a:t>
            </a:r>
            <a:r>
              <a:rPr lang="en-US" sz="2000" dirty="0">
                <a:latin typeface="Arial" panose="020B0604020202020204" pitchFamily="34" charset="0"/>
                <a:cs typeface="Arial" panose="020B0604020202020204" pitchFamily="34" charset="0"/>
              </a:rPr>
              <a:t>-wrapper test suite:</a:t>
            </a:r>
          </a:p>
          <a:p>
            <a:r>
              <a:rPr lang="en-US"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hlinkClick r:id="rId10"/>
              </a:rPr>
              <a:t>https://</a:t>
            </a:r>
            <a:r>
              <a:rPr lang="en-US" sz="2000" dirty="0" smtClean="0">
                <a:latin typeface="Arial" panose="020B0604020202020204" pitchFamily="34" charset="0"/>
                <a:cs typeface="Arial" panose="020B0604020202020204" pitchFamily="34" charset="0"/>
                <a:hlinkClick r:id="rId10"/>
              </a:rPr>
              <a:t>github.com/tohojo/netperf-wrapper</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6501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4294967295"/>
          </p:nvPr>
        </p:nvSpPr>
        <p:spPr>
          <a:xfrm>
            <a:off x="456481" y="6247376"/>
            <a:ext cx="2128320" cy="470930"/>
          </a:xfrm>
          <a:prstGeom prst="rect">
            <a:avLst/>
          </a:prstGeom>
        </p:spPr>
        <p:txBody>
          <a:bodyPr lIns="82945" tIns="41473" rIns="82945" bIns="41473"/>
          <a:lstStyle/>
          <a:p>
            <a:r>
              <a:rPr lang="en-US" altLang="en-US" smtClean="0"/>
              <a:t>Submission</a:t>
            </a:r>
            <a:endParaRPr lang="en-US" altLang="en-US"/>
          </a:p>
        </p:txBody>
      </p:sp>
      <p:sp>
        <p:nvSpPr>
          <p:cNvPr id="7" name="Footer Placeholder 4"/>
          <p:cNvSpPr>
            <a:spLocks noGrp="1"/>
          </p:cNvSpPr>
          <p:nvPr>
            <p:ph type="ftr" idx="4294967295"/>
          </p:nvPr>
        </p:nvSpPr>
        <p:spPr>
          <a:xfrm>
            <a:off x="3127680" y="6247376"/>
            <a:ext cx="2897280" cy="470930"/>
          </a:xfrm>
          <a:prstGeom prst="rect">
            <a:avLst/>
          </a:prstGeom>
        </p:spPr>
        <p:txBody>
          <a:bodyPr lIns="82945" tIns="41473" rIns="82945" bIns="41473"/>
          <a:lstStyle/>
          <a:p>
            <a:r>
              <a:rPr lang="en-US" altLang="en-US" smtClean="0"/>
              <a:t>Slide </a:t>
            </a:r>
            <a:fld id="{74212737-0930-469A-A898-23A26EF61732}" type="slidenum">
              <a:rPr lang="en-US" altLang="en-US" smtClean="0"/>
              <a:pPr/>
              <a:t>5</a:t>
            </a:fld>
            <a:endParaRPr lang="en-US" altLang="en-US"/>
          </a:p>
        </p:txBody>
      </p:sp>
      <p:pic>
        <p:nvPicPr>
          <p:cNvPr id="7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7381"/>
            <a:ext cx="9334080" cy="7065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0" name="Rectangle 2"/>
          <p:cNvSpPr>
            <a:spLocks noGrp="1" noChangeArrowheads="1"/>
          </p:cNvSpPr>
          <p:nvPr>
            <p:ph type="title"/>
          </p:nvPr>
        </p:nvSpPr>
        <p:spPr>
          <a:xfrm>
            <a:off x="456481" y="273629"/>
            <a:ext cx="8228160" cy="1144921"/>
          </a:xfrm>
          <a:ln/>
        </p:spPr>
        <p:txBody>
          <a:bodyPr tIns="35203"/>
          <a:lstStyle/>
          <a:p>
            <a:pP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a:t>When do you drop packets?</a:t>
            </a:r>
            <a:br>
              <a:rPr lang="en-US" altLang="en-US"/>
            </a:br>
            <a:r>
              <a:rPr lang="en-US" altLang="en-US" sz="1800"/>
              <a:t>(Excessive retries Brussels ↔ Paris)</a:t>
            </a:r>
          </a:p>
        </p:txBody>
      </p:sp>
      <p:sp>
        <p:nvSpPr>
          <p:cNvPr id="7171" name="Rectangle 3"/>
          <p:cNvSpPr>
            <a:spLocks noGrp="1" noChangeArrowheads="1"/>
          </p:cNvSpPr>
          <p:nvPr>
            <p:ph type="body" idx="1"/>
          </p:nvPr>
        </p:nvSpPr>
        <p:spPr>
          <a:xfrm>
            <a:off x="456481" y="1604329"/>
            <a:ext cx="8228160" cy="4526396"/>
          </a:xfrm>
          <a:ln/>
        </p:spPr>
        <p:txBody>
          <a:bodyPr/>
          <a:lstStyle/>
          <a:p>
            <a:pPr marL="391686" indent="-293764">
              <a:buSzPct val="45000"/>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endParaRPr lang="en-US" altLang="en-US" dirty="0"/>
          </a:p>
          <a:p>
            <a:pPr marL="391686" indent="-293764">
              <a:buSzPct val="45000"/>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endParaRPr lang="en-US" altLang="en-US" dirty="0"/>
          </a:p>
          <a:p>
            <a:pPr marL="391686" indent="-293764">
              <a:buSzPct val="45000"/>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endParaRPr lang="en-US" altLang="en-US" dirty="0"/>
          </a:p>
          <a:p>
            <a:pPr marL="391686" indent="-293764">
              <a:buSzPct val="45000"/>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endParaRPr lang="en-US" altLang="en-US" dirty="0"/>
          </a:p>
          <a:p>
            <a:pPr marL="391686" indent="-293764">
              <a:buSzPct val="45000"/>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endParaRPr lang="en-US" altLang="en-US" dirty="0"/>
          </a:p>
          <a:p>
            <a:pPr marL="391686" indent="-293764">
              <a:buSzPct val="45000"/>
              <a:buFont typeface="Wingdings"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a:solidFill>
                  <a:srgbClr val="EB613D"/>
                </a:solidFill>
                <a:effectLst>
                  <a:outerShdw blurRad="38100" dist="38100" dir="2700000" algn="tl">
                    <a:srgbClr val="C0C0C0"/>
                  </a:outerShdw>
                </a:effectLst>
              </a:rPr>
              <a:t>--- lwn.net ping statistics ---</a:t>
            </a:r>
          </a:p>
          <a:p>
            <a:pPr marL="391686" indent="-293764">
              <a:buSzPct val="45000"/>
              <a:buFont typeface="Wingdings"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a:solidFill>
                  <a:srgbClr val="EB613D"/>
                </a:solidFill>
                <a:effectLst>
                  <a:outerShdw blurRad="38100" dist="38100" dir="2700000" algn="tl">
                    <a:srgbClr val="C0C0C0"/>
                  </a:outerShdw>
                </a:effectLst>
              </a:rPr>
              <a:t>623 packets transmitted, 438 received, </a:t>
            </a:r>
          </a:p>
          <a:p>
            <a:pPr marL="391686" indent="-293764">
              <a:buSzPct val="45000"/>
              <a:buFont typeface="Wingdings"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a:solidFill>
                  <a:srgbClr val="EB613D"/>
                </a:solidFill>
                <a:effectLst>
                  <a:outerShdw blurRad="38100" dist="38100" dir="2700000" algn="tl">
                    <a:srgbClr val="C0C0C0"/>
                  </a:outerShdw>
                </a:effectLst>
              </a:rPr>
              <a:t>29% packet loss, time 637024ms </a:t>
            </a:r>
          </a:p>
          <a:p>
            <a:pPr marL="391686" indent="-293764">
              <a:buSzPct val="45000"/>
              <a:buFont typeface="Wingdings" charset="2"/>
              <a:buChar cha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dirty="0" err="1">
                <a:solidFill>
                  <a:srgbClr val="EB613D"/>
                </a:solidFill>
                <a:effectLst>
                  <a:outerShdw blurRad="38100" dist="38100" dir="2700000" algn="tl">
                    <a:srgbClr val="C0C0C0"/>
                  </a:outerShdw>
                </a:effectLst>
              </a:rPr>
              <a:t>rtt</a:t>
            </a:r>
            <a:r>
              <a:rPr lang="en-US" altLang="en-US" dirty="0">
                <a:solidFill>
                  <a:srgbClr val="EB613D"/>
                </a:solidFill>
                <a:effectLst>
                  <a:outerShdw blurRad="38100" dist="38100" dir="2700000" algn="tl">
                    <a:srgbClr val="C0C0C0"/>
                  </a:outerShdw>
                </a:effectLst>
              </a:rPr>
              <a:t> min/</a:t>
            </a:r>
            <a:r>
              <a:rPr lang="en-US" altLang="en-US" dirty="0" err="1">
                <a:solidFill>
                  <a:srgbClr val="EB613D"/>
                </a:solidFill>
                <a:effectLst>
                  <a:outerShdw blurRad="38100" dist="38100" dir="2700000" algn="tl">
                    <a:srgbClr val="C0C0C0"/>
                  </a:outerShdw>
                </a:effectLst>
              </a:rPr>
              <a:t>avg</a:t>
            </a:r>
            <a:r>
              <a:rPr lang="en-US" altLang="en-US" dirty="0">
                <a:solidFill>
                  <a:srgbClr val="EB613D"/>
                </a:solidFill>
                <a:effectLst>
                  <a:outerShdw blurRad="38100" dist="38100" dir="2700000" algn="tl">
                    <a:srgbClr val="C0C0C0"/>
                  </a:outerShdw>
                </a:effectLst>
              </a:rPr>
              <a:t>/max/</a:t>
            </a:r>
            <a:r>
              <a:rPr lang="en-US" altLang="en-US" dirty="0" err="1">
                <a:solidFill>
                  <a:srgbClr val="EB613D"/>
                </a:solidFill>
                <a:effectLst>
                  <a:outerShdw blurRad="38100" dist="38100" dir="2700000" algn="tl">
                    <a:srgbClr val="C0C0C0"/>
                  </a:outerShdw>
                </a:effectLst>
              </a:rPr>
              <a:t>mdev</a:t>
            </a:r>
            <a:r>
              <a:rPr lang="en-US" altLang="en-US" dirty="0">
                <a:solidFill>
                  <a:srgbClr val="EB613D"/>
                </a:solidFill>
                <a:effectLst>
                  <a:outerShdw blurRad="38100" dist="38100" dir="2700000" algn="tl">
                    <a:srgbClr val="C0C0C0"/>
                  </a:outerShdw>
                </a:effectLst>
              </a:rPr>
              <a:t> = 265.720/1094.646/14869.938/1730.424 </a:t>
            </a:r>
            <a:r>
              <a:rPr lang="en-US" altLang="en-US" dirty="0" err="1">
                <a:solidFill>
                  <a:srgbClr val="EB613D"/>
                </a:solidFill>
                <a:effectLst>
                  <a:outerShdw blurRad="38100" dist="38100" dir="2700000" algn="tl">
                    <a:srgbClr val="C0C0C0"/>
                  </a:outerShdw>
                </a:effectLst>
              </a:rPr>
              <a:t>ms</a:t>
            </a:r>
            <a:r>
              <a:rPr lang="en-US" altLang="en-US" dirty="0">
                <a:solidFill>
                  <a:srgbClr val="EB613D"/>
                </a:solidFill>
                <a:effectLst>
                  <a:outerShdw blurRad="38100" dist="38100" dir="2700000" algn="tl">
                    <a:srgbClr val="C0C0C0"/>
                  </a:outerShdw>
                </a:effectLst>
              </a:rPr>
              <a:t>, pipe 15</a:t>
            </a:r>
          </a:p>
        </p:txBody>
      </p:sp>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6560" y="6220014"/>
            <a:ext cx="1036800" cy="3096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8862073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3127680" y="6247376"/>
            <a:ext cx="2897280" cy="470930"/>
          </a:xfrm>
          <a:prstGeom prst="rect">
            <a:avLst/>
          </a:prstGeom>
        </p:spPr>
        <p:txBody>
          <a:bodyPr lIns="82945" tIns="41473" rIns="82945" bIns="41473"/>
          <a:lstStyle/>
          <a:p>
            <a:r>
              <a:rPr lang="en-US" altLang="en-US" smtClean="0"/>
              <a:t>Slide </a:t>
            </a:r>
            <a:fld id="{EE65748B-5B99-430C-8955-C95147F980D8}" type="slidenum">
              <a:rPr lang="en-US" altLang="en-US" smtClean="0"/>
              <a:pPr/>
              <a:t>6</a:t>
            </a:fld>
            <a:endParaRPr lang="en-US" altLang="en-US"/>
          </a:p>
        </p:txBody>
      </p:sp>
      <p:sp>
        <p:nvSpPr>
          <p:cNvPr id="8193" name="Rectangle 1"/>
          <p:cNvSpPr>
            <a:spLocks noGrp="1" noChangeArrowheads="1"/>
          </p:cNvSpPr>
          <p:nvPr>
            <p:ph type="title"/>
          </p:nvPr>
        </p:nvSpPr>
        <p:spPr>
          <a:xfrm>
            <a:off x="456481" y="498293"/>
            <a:ext cx="8228160" cy="920257"/>
          </a:xfrm>
          <a:ln/>
        </p:spPr>
        <p:txBody>
          <a:bodyPr tIns="35203"/>
          <a:lstStyle/>
          <a:p>
            <a:pPr>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a:t>About Bufferbloat.net</a:t>
            </a:r>
          </a:p>
        </p:txBody>
      </p:sp>
      <p:sp>
        <p:nvSpPr>
          <p:cNvPr id="8194" name="Rectangle 2"/>
          <p:cNvSpPr>
            <a:spLocks noGrp="1" noChangeArrowheads="1"/>
          </p:cNvSpPr>
          <p:nvPr>
            <p:ph type="body" idx="1"/>
          </p:nvPr>
        </p:nvSpPr>
        <p:spPr>
          <a:xfrm>
            <a:off x="457200" y="1219200"/>
            <a:ext cx="8534400" cy="5257800"/>
          </a:xfrm>
          <a:ln/>
        </p:spPr>
        <p:txBody>
          <a:bodyPr tIns="0"/>
          <a:lstStyle/>
          <a:p>
            <a:pPr marL="0" indent="0">
              <a:lnSpc>
                <a:spcPct val="102000"/>
              </a:lnSpc>
              <a:spcAft>
                <a:spcPts val="1089"/>
              </a:spcAft>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1600" dirty="0">
                <a:solidFill>
                  <a:srgbClr val="383838"/>
                </a:solidFill>
                <a:latin typeface="Verdana" pitchFamily="32" charset="0"/>
              </a:rPr>
              <a:t>An all-volunteer </a:t>
            </a:r>
            <a:r>
              <a:rPr lang="en-US" altLang="en-US" sz="1600" dirty="0" err="1">
                <a:solidFill>
                  <a:srgbClr val="383838"/>
                </a:solidFill>
                <a:latin typeface="Verdana" pitchFamily="32" charset="0"/>
              </a:rPr>
              <a:t>organisation</a:t>
            </a:r>
            <a:r>
              <a:rPr lang="en-US" altLang="en-US" sz="1600" dirty="0">
                <a:solidFill>
                  <a:srgbClr val="383838"/>
                </a:solidFill>
                <a:latin typeface="Verdana" pitchFamily="32" charset="0"/>
              </a:rPr>
              <a:t> providing wikis, project management, and email lists for those interested in speeding up the internet.</a:t>
            </a:r>
          </a:p>
          <a:p>
            <a:pPr marL="414726" indent="-413287">
              <a:lnSpc>
                <a:spcPct val="102000"/>
              </a:lnSpc>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1600" dirty="0" smtClean="0">
                <a:solidFill>
                  <a:srgbClr val="383838"/>
                </a:solidFill>
                <a:latin typeface="Verdana" pitchFamily="32" charset="0"/>
              </a:rPr>
              <a:t>We've</a:t>
            </a:r>
            <a:r>
              <a:rPr lang="en-US" altLang="en-US" sz="1600" dirty="0">
                <a:solidFill>
                  <a:srgbClr val="383838"/>
                </a:solidFill>
                <a:latin typeface="Verdana" pitchFamily="32" charset="0"/>
              </a:rPr>
              <a:t>:</a:t>
            </a:r>
          </a:p>
          <a:p>
            <a:pPr marL="414726" indent="-413287">
              <a:lnSpc>
                <a:spcPct val="102000"/>
              </a:lnSpc>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1600" dirty="0">
                <a:solidFill>
                  <a:srgbClr val="383838"/>
                </a:solidFill>
                <a:latin typeface="Verdana" pitchFamily="32" charset="0"/>
              </a:rPr>
              <a:t>Gathered together experts to tackle networking queue management and system problem(s), particularly those that affect wireless networks, home gateways, and edge routers.</a:t>
            </a:r>
          </a:p>
          <a:p>
            <a:pPr marL="414726" indent="-413287">
              <a:lnSpc>
                <a:spcPct val="102000"/>
              </a:lnSpc>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1600" dirty="0">
                <a:solidFill>
                  <a:srgbClr val="383838"/>
                </a:solidFill>
                <a:latin typeface="Verdana" pitchFamily="32" charset="0"/>
              </a:rPr>
              <a:t>Spread the word to correct basic assumptions regarding </a:t>
            </a:r>
            <a:r>
              <a:rPr lang="en-US" altLang="en-US" sz="1600" dirty="0" err="1">
                <a:solidFill>
                  <a:srgbClr val="383838"/>
                </a:solidFill>
                <a:latin typeface="Verdana" pitchFamily="32" charset="0"/>
              </a:rPr>
              <a:t>goodput</a:t>
            </a:r>
            <a:r>
              <a:rPr lang="en-US" altLang="en-US" sz="1600" dirty="0">
                <a:solidFill>
                  <a:srgbClr val="383838"/>
                </a:solidFill>
                <a:latin typeface="Verdana" pitchFamily="32" charset="0"/>
              </a:rPr>
              <a:t> and good buffering on the laptop, home gateway, core routers and servers.</a:t>
            </a:r>
          </a:p>
          <a:p>
            <a:pPr marL="414726" indent="-413287">
              <a:lnSpc>
                <a:spcPct val="102000"/>
              </a:lnSpc>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1600" dirty="0">
                <a:solidFill>
                  <a:srgbClr val="383838"/>
                </a:solidFill>
                <a:latin typeface="Verdana" pitchFamily="32" charset="0"/>
              </a:rPr>
              <a:t>Produced tools to demonstrate and diagnose the problems.</a:t>
            </a:r>
          </a:p>
          <a:p>
            <a:pPr marL="414726" indent="-413287">
              <a:lnSpc>
                <a:spcPct val="102000"/>
              </a:lnSpc>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1600" dirty="0">
                <a:solidFill>
                  <a:srgbClr val="383838"/>
                </a:solidFill>
                <a:latin typeface="Verdana" pitchFamily="32" charset="0"/>
              </a:rPr>
              <a:t>Led a major advance in network Queueing theory</a:t>
            </a:r>
          </a:p>
          <a:p>
            <a:pPr marL="414726" indent="-413287">
              <a:lnSpc>
                <a:spcPct val="102000"/>
              </a:lnSpc>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1600" dirty="0">
                <a:solidFill>
                  <a:srgbClr val="383838"/>
                </a:solidFill>
                <a:latin typeface="Verdana" pitchFamily="32" charset="0"/>
              </a:rPr>
              <a:t>Did and continue to do experiments in advanced congestion management.</a:t>
            </a:r>
          </a:p>
          <a:p>
            <a:pPr marL="0" indent="0">
              <a:lnSpc>
                <a:spcPct val="102000"/>
              </a:lnSpc>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1600" dirty="0">
                <a:solidFill>
                  <a:srgbClr val="383838"/>
                </a:solidFill>
                <a:latin typeface="Verdana" pitchFamily="32" charset="0"/>
              </a:rPr>
              <a:t>Produced patches to popular operating systems at the device driver, queuing, and TCP/</a:t>
            </a:r>
            <a:r>
              <a:rPr lang="en-US" altLang="en-US" sz="1600" dirty="0" err="1">
                <a:solidFill>
                  <a:srgbClr val="383838"/>
                </a:solidFill>
                <a:latin typeface="Verdana" pitchFamily="32" charset="0"/>
              </a:rPr>
              <a:t>ip</a:t>
            </a:r>
            <a:r>
              <a:rPr lang="en-US" altLang="en-US" sz="1600" dirty="0">
                <a:solidFill>
                  <a:srgbClr val="383838"/>
                </a:solidFill>
                <a:latin typeface="Verdana" pitchFamily="32" charset="0"/>
              </a:rPr>
              <a:t> layers to dramatically reduce latency for many devices.</a:t>
            </a:r>
          </a:p>
          <a:p>
            <a:pPr marL="0" indent="0">
              <a:lnSpc>
                <a:spcPct val="102000"/>
              </a:lnSpc>
              <a:tabLst>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Lst>
            </a:pPr>
            <a:r>
              <a:rPr lang="en-US" altLang="en-US" sz="1600" dirty="0">
                <a:solidFill>
                  <a:srgbClr val="383838"/>
                </a:solidFill>
                <a:latin typeface="Verdana" pitchFamily="32" charset="0"/>
              </a:rPr>
              <a:t>Developed reference devices and firmware to push the state of the art forward, for everyone.</a:t>
            </a:r>
          </a:p>
        </p:txBody>
      </p:sp>
    </p:spTree>
    <p:extLst>
      <p:ext uri="{BB962C8B-B14F-4D97-AF65-F5344CB8AC3E}">
        <p14:creationId xmlns:p14="http://schemas.microsoft.com/office/powerpoint/2010/main" val="863442073"/>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7</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Bufferbloat.net Projects</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Bloat – general site for </a:t>
            </a:r>
            <a:r>
              <a:rPr lang="en-US" altLang="en-US" dirty="0" err="1"/>
              <a:t>bufferbloat</a:t>
            </a:r>
            <a:r>
              <a:rPr lang="en-US" altLang="en-US" dirty="0"/>
              <a:t> info</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err="1"/>
              <a:t>Bismark</a:t>
            </a:r>
            <a:r>
              <a:rPr lang="en-US" altLang="en-US" dirty="0"/>
              <a:t> – distributed network measurement</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err="1"/>
              <a:t>Codel</a:t>
            </a:r>
            <a:r>
              <a:rPr lang="en-US" altLang="en-US" dirty="0"/>
              <a:t> and </a:t>
            </a:r>
            <a:r>
              <a:rPr lang="en-US" altLang="en-US" dirty="0" err="1"/>
              <a:t>fq_codel</a:t>
            </a:r>
            <a:r>
              <a:rPr lang="en-US" altLang="en-US" dirty="0"/>
              <a:t>: </a:t>
            </a:r>
            <a:r>
              <a:rPr lang="en-US" altLang="en-US" dirty="0" err="1"/>
              <a:t>Algos</a:t>
            </a:r>
            <a:r>
              <a:rPr lang="en-US" altLang="en-US" dirty="0"/>
              <a:t> for shedding load</a:t>
            </a:r>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err="1"/>
              <a:t>CeroWrt</a:t>
            </a:r>
            <a:r>
              <a:rPr lang="en-US" altLang="en-US" dirty="0"/>
              <a:t> – Reference router for the </a:t>
            </a:r>
            <a:r>
              <a:rPr lang="en-US" altLang="en-US" dirty="0" err="1"/>
              <a:t>debloaters</a:t>
            </a:r>
            <a:endParaRPr lang="en-US" altLang="en-US" dirty="0"/>
          </a:p>
          <a:p>
            <a:pPr marL="431800" indent="-323850">
              <a:buSzPct val="45000"/>
              <a:buFont typeface="Wingdings"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Lst>
            </a:pPr>
            <a:r>
              <a:rPr lang="en-US" altLang="en-US" dirty="0"/>
              <a:t>Make-</a:t>
            </a:r>
            <a:r>
              <a:rPr lang="en-US" altLang="en-US" dirty="0" err="1"/>
              <a:t>Wifi</a:t>
            </a:r>
            <a:r>
              <a:rPr lang="en-US" altLang="en-US" dirty="0"/>
              <a:t>-Fast – Lowering lag on </a:t>
            </a:r>
            <a:r>
              <a:rPr lang="en-US" altLang="en-US" dirty="0" err="1"/>
              <a:t>wifi</a:t>
            </a:r>
            <a:endParaRPr lang="en-US" altLang="en-US" dirty="0"/>
          </a:p>
          <a:p>
            <a:endParaRPr lang="en-US" dirty="0"/>
          </a:p>
        </p:txBody>
      </p:sp>
    </p:spTree>
    <p:extLst>
      <p:ext uri="{BB962C8B-B14F-4D97-AF65-F5344CB8AC3E}">
        <p14:creationId xmlns:p14="http://schemas.microsoft.com/office/powerpoint/2010/main" val="11218975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8</a:t>
            </a:fld>
            <a:endParaRPr lang="en-GB"/>
          </a:p>
        </p:txBody>
      </p:sp>
      <p:sp>
        <p:nvSpPr>
          <p:cNvPr id="10241" name="Rectangle 1"/>
          <p:cNvSpPr>
            <a:spLocks noGrp="1" noChangeArrowheads="1"/>
          </p:cNvSpPr>
          <p:nvPr>
            <p:ph type="title"/>
          </p:nvPr>
        </p:nvSpPr>
        <p:spPr>
          <a:xfrm>
            <a:off x="457200" y="457200"/>
            <a:ext cx="8534400" cy="1160462"/>
          </a:xfrm>
          <a:ln/>
        </p:spPr>
        <p:txBody>
          <a:bodyPr lIns="90000" tIns="46800" rIns="90000" bIns="46800"/>
          <a:lstStyle/>
          <a:p>
            <a:r>
              <a:rPr lang="en-US" altLang="en-US" sz="2400" dirty="0"/>
              <a:t>Potential Benefits of Fair/Flow Queuing and </a:t>
            </a:r>
            <a:br>
              <a:rPr lang="en-US" altLang="en-US" sz="2400" dirty="0"/>
            </a:br>
            <a:r>
              <a:rPr lang="en-US" altLang="en-US" sz="2400" dirty="0"/>
              <a:t> Active Queue Management on Internet Edge Gateways</a:t>
            </a:r>
            <a:endParaRPr lang="en-US" altLang="en-US" sz="24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52600"/>
            <a:ext cx="9469172"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55181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smtClean="0"/>
              <a:t>September 2014</a:t>
            </a:r>
            <a:endParaRPr lang="en-GB"/>
          </a:p>
        </p:txBody>
      </p:sp>
      <p:sp>
        <p:nvSpPr>
          <p:cNvPr id="5" name="Footer Placeholder 4"/>
          <p:cNvSpPr>
            <a:spLocks noGrp="1"/>
          </p:cNvSpPr>
          <p:nvPr>
            <p:ph type="ftr" idx="14"/>
          </p:nvPr>
        </p:nvSpPr>
        <p:spPr>
          <a:xfrm>
            <a:off x="6143636" y="6475413"/>
            <a:ext cx="2398702" cy="180975"/>
          </a:xfrm>
        </p:spPr>
        <p:txBody>
          <a:bodyPr/>
          <a:lstStyle/>
          <a:p>
            <a:r>
              <a:rPr lang="en-GB" smtClean="0"/>
              <a:t>Dave Taht, Bufferbloat.net</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9</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pPr>
              <a:lnSpc>
                <a:spcPct val="100000"/>
              </a:lnSpc>
            </a:pPr>
            <a:r>
              <a:rPr lang="en-US" dirty="0" err="1"/>
              <a:t>Codel</a:t>
            </a:r>
            <a:r>
              <a:rPr lang="en-US" dirty="0"/>
              <a:t> concept shows promise in
adapting to varying link rates</a:t>
            </a:r>
          </a:p>
        </p:txBody>
      </p:sp>
      <p:sp>
        <p:nvSpPr>
          <p:cNvPr id="10242" name="Rectangle 2"/>
          <p:cNvSpPr>
            <a:spLocks noGrp="1" noChangeArrowheads="1"/>
          </p:cNvSpPr>
          <p:nvPr>
            <p:ph type="body" idx="1"/>
          </p:nvPr>
        </p:nvSpPr>
        <p:spPr>
          <a:xfrm>
            <a:off x="609600" y="4572000"/>
            <a:ext cx="8153400" cy="1143000"/>
          </a:xfrm>
          <a:ln/>
        </p:spPr>
        <p:txBody>
          <a:bodyPr/>
          <a:lstStyle/>
          <a:p>
            <a:pPr>
              <a:buSzPct val="45000"/>
              <a:buFont typeface="StarSymbol"/>
              <a:buChar char=""/>
            </a:pPr>
            <a:r>
              <a:rPr lang="en-US" sz="1800" dirty="0">
                <a:latin typeface="Arial" panose="020B0604020202020204" pitchFamily="34" charset="0"/>
                <a:cs typeface="Arial" panose="020B0604020202020204" pitchFamily="34" charset="0"/>
              </a:rPr>
              <a:t>ACM Queue: “Controlling Queue Delay” </a:t>
            </a:r>
          </a:p>
          <a:p>
            <a:pPr>
              <a:buSzPct val="45000"/>
              <a:buFont typeface="StarSymbol"/>
              <a:buChar char=""/>
            </a:pPr>
            <a:r>
              <a:rPr lang="en-US" sz="1800" dirty="0">
                <a:latin typeface="Arial" panose="020B0604020202020204" pitchFamily="34" charset="0"/>
                <a:cs typeface="Arial" panose="020B0604020202020204" pitchFamily="34" charset="0"/>
              </a:rPr>
              <a:t>– Kathie Nichols and Van Jacobson</a:t>
            </a:r>
          </a:p>
          <a:p>
            <a:pPr lvl="2">
              <a:buSzPct val="45000"/>
              <a:buFont typeface="StarSymbol"/>
              <a:buChar char=""/>
            </a:pPr>
            <a:r>
              <a:rPr lang="en-US" dirty="0">
                <a:latin typeface="Arial" panose="020B0604020202020204" pitchFamily="34" charset="0"/>
                <a:cs typeface="Arial" panose="020B0604020202020204" pitchFamily="34" charset="0"/>
              </a:rPr>
              <a:t>http://queue.acm.org/detail.cfm?id=2209336</a:t>
            </a:r>
          </a:p>
          <a:p>
            <a:pPr lvl="2">
              <a:buSzPct val="45000"/>
              <a:buFont typeface="StarSymbol"/>
              <a:buChar char=""/>
            </a:pPr>
            <a:r>
              <a:rPr lang="en-US" dirty="0">
                <a:latin typeface="Arial" panose="020B0604020202020204" pitchFamily="34" charset="0"/>
                <a:cs typeface="Arial" panose="020B0604020202020204" pitchFamily="34" charset="0"/>
              </a:rPr>
              <a:t>See also: “</a:t>
            </a:r>
            <a:r>
              <a:rPr lang="en-US" dirty="0" err="1">
                <a:latin typeface="Arial" panose="020B0604020202020204" pitchFamily="34" charset="0"/>
                <a:cs typeface="Arial" panose="020B0604020202020204" pitchFamily="34" charset="0"/>
              </a:rPr>
              <a:t>Bufferbloat</a:t>
            </a:r>
            <a:r>
              <a:rPr lang="en-US" dirty="0">
                <a:latin typeface="Arial" panose="020B0604020202020204" pitchFamily="34" charset="0"/>
                <a:cs typeface="Arial" panose="020B0604020202020204" pitchFamily="34" charset="0"/>
              </a:rPr>
              <a:t>”</a:t>
            </a:r>
          </a:p>
          <a:p>
            <a:pPr lvl="3">
              <a:buSzPct val="45000"/>
              <a:buFont typeface="StarSymbol"/>
              <a:buChar char=""/>
            </a:pPr>
            <a:r>
              <a:rPr lang="en-US" sz="1800" dirty="0">
                <a:latin typeface="Arial" panose="020B0604020202020204" pitchFamily="34" charset="0"/>
                <a:cs typeface="Arial" panose="020B0604020202020204" pitchFamily="34" charset="0"/>
              </a:rPr>
              <a:t>http://queue.acm.org/detail.cfm?id=2071893</a:t>
            </a:r>
          </a:p>
          <a:p>
            <a:endParaRPr lang="en-US" sz="1800" dirty="0">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7400"/>
            <a:ext cx="5413375"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Shape 2"/>
          <p:cNvSpPr txBox="1"/>
          <p:nvPr/>
        </p:nvSpPr>
        <p:spPr>
          <a:xfrm>
            <a:off x="5904865" y="1828800"/>
            <a:ext cx="3086735" cy="2998440"/>
          </a:xfrm>
          <a:prstGeom prst="rect">
            <a:avLst/>
          </a:prstGeom>
        </p:spPr>
        <p:txBody>
          <a:bodyPr lIns="38160" tIns="38160" rIns="38160" bIns="38160"/>
          <a:lstStyle/>
          <a:p>
            <a:pPr>
              <a:lnSpc>
                <a:spcPct val="100000"/>
              </a:lnSpc>
              <a:buSzPct val="125000"/>
              <a:buFont typeface="Helvetica"/>
              <a:buChar char="•"/>
            </a:pPr>
            <a:r>
              <a:rPr lang="en-US" sz="1800" dirty="0">
                <a:solidFill>
                  <a:schemeClr val="tx1"/>
                </a:solidFill>
                <a:latin typeface="Arial" panose="020B0604020202020204" pitchFamily="34" charset="0"/>
                <a:cs typeface="Arial" panose="020B0604020202020204" pitchFamily="34" charset="0"/>
              </a:rPr>
              <a:t>Nominal 100 Mbps link with rate changes, buffer size of 830 </a:t>
            </a:r>
            <a:r>
              <a:rPr lang="en-US" sz="1800" dirty="0" smtClean="0">
                <a:solidFill>
                  <a:schemeClr val="tx1"/>
                </a:solidFill>
                <a:latin typeface="Arial" panose="020B0604020202020204" pitchFamily="34" charset="0"/>
                <a:cs typeface="Arial" panose="020B0604020202020204" pitchFamily="34" charset="0"/>
              </a:rPr>
              <a:t>packets</a:t>
            </a:r>
          </a:p>
          <a:p>
            <a:pPr>
              <a:lnSpc>
                <a:spcPct val="100000"/>
              </a:lnSpc>
              <a:buSzPct val="125000"/>
              <a:buFont typeface="Helvetica"/>
              <a:buChar char="•"/>
            </a:pPr>
            <a:endParaRPr sz="1800" dirty="0">
              <a:solidFill>
                <a:schemeClr val="tx1"/>
              </a:solidFill>
              <a:latin typeface="Arial" panose="020B0604020202020204" pitchFamily="34" charset="0"/>
              <a:cs typeface="Arial" panose="020B0604020202020204" pitchFamily="34" charset="0"/>
            </a:endParaRPr>
          </a:p>
          <a:p>
            <a:pPr>
              <a:lnSpc>
                <a:spcPct val="100000"/>
              </a:lnSpc>
              <a:buSzPct val="125000"/>
              <a:buFont typeface="Helvetica"/>
              <a:buChar char="•"/>
            </a:pPr>
            <a:r>
              <a:rPr lang="en-US" sz="1800" dirty="0">
                <a:solidFill>
                  <a:schemeClr val="tx1"/>
                </a:solidFill>
                <a:latin typeface="Arial" panose="020B0604020202020204" pitchFamily="34" charset="0"/>
                <a:cs typeface="Arial" panose="020B0604020202020204" pitchFamily="34" charset="0"/>
              </a:rPr>
              <a:t>4 FTPs, 5 </a:t>
            </a:r>
            <a:r>
              <a:rPr lang="en-US" sz="1800" dirty="0" err="1">
                <a:solidFill>
                  <a:schemeClr val="tx1"/>
                </a:solidFill>
                <a:latin typeface="Arial" panose="020B0604020202020204" pitchFamily="34" charset="0"/>
                <a:cs typeface="Arial" panose="020B0604020202020204" pitchFamily="34" charset="0"/>
              </a:rPr>
              <a:t>packmime</a:t>
            </a:r>
            <a:r>
              <a:rPr lang="en-US" sz="1800" dirty="0">
                <a:solidFill>
                  <a:schemeClr val="tx1"/>
                </a:solidFill>
                <a:latin typeface="Arial" panose="020B0604020202020204" pitchFamily="34" charset="0"/>
                <a:cs typeface="Arial" panose="020B0604020202020204" pitchFamily="34" charset="0"/>
              </a:rPr>
              <a:t> connections/sec</a:t>
            </a:r>
            <a:endParaRPr sz="1800" dirty="0">
              <a:solidFill>
                <a:schemeClr val="tx1"/>
              </a:solidFill>
              <a:latin typeface="Arial" panose="020B0604020202020204" pitchFamily="34" charset="0"/>
              <a:cs typeface="Arial" panose="020B0604020202020204" pitchFamily="34" charset="0"/>
            </a:endParaRPr>
          </a:p>
          <a:p>
            <a:pPr>
              <a:lnSpc>
                <a:spcPct val="100000"/>
              </a:lnSpc>
              <a:buSzPct val="125000"/>
              <a:buFont typeface="Helvetica"/>
              <a:buChar char="•"/>
            </a:pPr>
            <a:endParaRPr dirty="0"/>
          </a:p>
        </p:txBody>
      </p:sp>
    </p:spTree>
    <p:extLst>
      <p:ext uri="{BB962C8B-B14F-4D97-AF65-F5344CB8AC3E}">
        <p14:creationId xmlns:p14="http://schemas.microsoft.com/office/powerpoint/2010/main" val="16804954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1-Submission-draft">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802-11-Submission-draft</Template>
  <TotalTime>56</TotalTime>
  <Words>4048</Words>
  <Application>Microsoft Office PowerPoint</Application>
  <PresentationFormat>On-screen Show (4:3)</PresentationFormat>
  <Paragraphs>573</Paragraphs>
  <Slides>45</Slides>
  <Notes>45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802-11-Submission-draft</vt:lpstr>
      <vt:lpstr>Microsoft Word 97 - 2003 Document</vt:lpstr>
      <vt:lpstr>More on Bufferbloat and making Wi-Fi fast</vt:lpstr>
      <vt:lpstr>Abstract</vt:lpstr>
      <vt:lpstr>Overview</vt:lpstr>
      <vt:lpstr>Why am I here?</vt:lpstr>
      <vt:lpstr>When do you drop packets? (Excessive retries Brussels ↔ Paris)</vt:lpstr>
      <vt:lpstr>About Bufferbloat.net</vt:lpstr>
      <vt:lpstr>Bufferbloat.net Projects</vt:lpstr>
      <vt:lpstr>Potential Benefits of Fair/Flow Queuing and   Active Queue Management on Internet Edge Gateways</vt:lpstr>
      <vt:lpstr>Codel concept shows promise in
adapting to varying link rates</vt:lpstr>
      <vt:lpstr>Why Does Bufferbloat Happen?</vt:lpstr>
      <vt:lpstr>It comes from TCP’s bandwidth probing behavior (TCP 101)</vt:lpstr>
      <vt:lpstr>And dramatic overbuffering, everywhere</vt:lpstr>
      <vt:lpstr>Consequences of TCP’s design</vt:lpstr>
      <vt:lpstr>In a Web TCP transaction</vt:lpstr>
      <vt:lpstr>Web Browsing is dependent on RTT</vt:lpstr>
      <vt:lpstr>Too much delay and you get layer 3
adding even more packets...</vt:lpstr>
      <vt:lpstr>The good news</vt:lpstr>
      <vt:lpstr>Typical Latency with Load Today</vt:lpstr>
      <vt:lpstr>Ex: 300ms excess latency on cable</vt:lpstr>
      <vt:lpstr>Cut to ~10ms with fq_codel</vt:lpstr>
      <vt:lpstr>Web page load time wins</vt:lpstr>
      <vt:lpstr>Chrome Benchmark Web Page completion time during RRUL benchmark </vt:lpstr>
      <vt:lpstr>Linux TCP/AQM/FQ Advances: 2010-2014</vt:lpstr>
      <vt:lpstr>IETF AQM Working Group Status</vt:lpstr>
      <vt:lpstr>The bad news: Latency problems on WiFi are not just bufferbloat</vt:lpstr>
      <vt:lpstr>How to make WiFi truly faster on stations and Access points?</vt:lpstr>
      <vt:lpstr>Linux WiFi stack –  Planned fixes in make-wifi-fast</vt:lpstr>
      <vt:lpstr>Some useful tools for looking
at the Bufferbloat Problem</vt:lpstr>
      <vt:lpstr>Adding AQM and Fair Queuing</vt:lpstr>
      <vt:lpstr>Planned Rate selection Improvements</vt:lpstr>
      <vt:lpstr>Sort on dequeue</vt:lpstr>
      <vt:lpstr>Remove Reorder Buffers</vt:lpstr>
      <vt:lpstr>AP Per Station Queues</vt:lpstr>
      <vt:lpstr>Station improvements?</vt:lpstr>
      <vt:lpstr>Some details on CoDel &amp; Fq_CoDel</vt:lpstr>
      <vt:lpstr>Introducing Kathie Nichols and Van Jacobson's Codel algorithm</vt:lpstr>
      <vt:lpstr>CoDel Drop Scheduler Behavior</vt:lpstr>
      <vt:lpstr>FQ_Codel Principles</vt:lpstr>
      <vt:lpstr>FQ_Codel starts with DRR Fair Queuing, flows by quintuple</vt:lpstr>
      <vt:lpstr>Adds optimizations for sparse streams, which almost eliminates the need for prioritization</vt:lpstr>
      <vt:lpstr>And given codel's measurements... drops packets from the HEAD of the queues when things get out of hand</vt:lpstr>
      <vt:lpstr>fq_codel's short signaling loop and better mixing</vt:lpstr>
      <vt:lpstr>PowerPoint Presentation</vt:lpstr>
      <vt:lpstr>What role for this work  with IEEE 802.11?</vt:lpstr>
      <vt:lpstr>Bufferbloat.net Resources Reducing network delays since 2011...</vt:lpstr>
    </vt:vector>
  </TitlesOfParts>
  <Company>Aruba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on Bufferbloat</dc:title>
  <dc:creator>Dave Taht (Bufferbloat.net)</dc:creator>
  <cp:lastModifiedBy>Dorothy Stanley</cp:lastModifiedBy>
  <cp:revision>10</cp:revision>
  <cp:lastPrinted>1601-01-01T00:00:00Z</cp:lastPrinted>
  <dcterms:created xsi:type="dcterms:W3CDTF">2014-09-17T05:42:46Z</dcterms:created>
  <dcterms:modified xsi:type="dcterms:W3CDTF">2014-09-17T06:39:40Z</dcterms:modified>
</cp:coreProperties>
</file>