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438" r:id="rId4"/>
    <p:sldId id="439" r:id="rId5"/>
    <p:sldId id="456" r:id="rId6"/>
    <p:sldId id="423" r:id="rId7"/>
    <p:sldId id="424" r:id="rId8"/>
    <p:sldId id="444" r:id="rId9"/>
    <p:sldId id="450" r:id="rId10"/>
    <p:sldId id="458" r:id="rId11"/>
    <p:sldId id="451" r:id="rId12"/>
    <p:sldId id="452" r:id="rId13"/>
    <p:sldId id="453" r:id="rId14"/>
    <p:sldId id="457" r:id="rId15"/>
    <p:sldId id="454" r:id="rId16"/>
    <p:sldId id="426" r:id="rId17"/>
    <p:sldId id="427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PackPer</a:t>
            </a:r>
            <a:r>
              <a:rPr lang="en-US" altLang="zh-CN" dirty="0" smtClean="0"/>
              <a:t> no R1110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Technology)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802.11-14/1177r1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Discussion about </a:t>
            </a:r>
            <a:r>
              <a:rPr lang="en-US" dirty="0" smtClean="0"/>
              <a:t>Box5 Calibration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6940072"/>
              </p:ext>
            </p:extLst>
          </p:nvPr>
        </p:nvGraphicFramePr>
        <p:xfrm>
          <a:off x="1376363" y="2790825"/>
          <a:ext cx="6632575" cy="3051175"/>
        </p:xfrm>
        <a:graphic>
          <a:graphicData uri="http://schemas.openxmlformats.org/presentationml/2006/ole">
            <p:oleObj spid="_x0000_s1966" name="Document" r:id="rId4" imgW="9392887" imgH="4319080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图片 6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7696200" cy="242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图片 16" descr="image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76422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Only STA Throughput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6" name="右大括号 15"/>
          <p:cNvSpPr/>
          <p:nvPr/>
        </p:nvSpPr>
        <p:spPr bwMode="auto">
          <a:xfrm rot="16200000">
            <a:off x="3405696" y="3207577"/>
            <a:ext cx="335280" cy="443572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6039" y="5105400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右大括号 17"/>
          <p:cNvSpPr/>
          <p:nvPr/>
        </p:nvSpPr>
        <p:spPr bwMode="auto">
          <a:xfrm rot="16200000">
            <a:off x="7477356" y="3800245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1400" y="4038600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19200" y="1676400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27" name="矩形 26"/>
          <p:cNvSpPr/>
          <p:nvPr/>
        </p:nvSpPr>
        <p:spPr>
          <a:xfrm>
            <a:off x="1243342" y="4142601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28" name="右大括号 27"/>
          <p:cNvSpPr/>
          <p:nvPr/>
        </p:nvSpPr>
        <p:spPr bwMode="auto">
          <a:xfrm rot="16200000">
            <a:off x="3314171" y="724429"/>
            <a:ext cx="335280" cy="452522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22167" y="2651760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0" name="右大括号 29"/>
          <p:cNvSpPr/>
          <p:nvPr/>
        </p:nvSpPr>
        <p:spPr bwMode="auto">
          <a:xfrm rot="16200000">
            <a:off x="7427363" y="1483764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35359" y="1704201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219200" y="2133600"/>
            <a:ext cx="198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85.34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109.17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144.12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295400" y="4703802"/>
            <a:ext cx="2057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90.05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109.67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119.48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" name="右大括号 22"/>
          <p:cNvSpPr/>
          <p:nvPr/>
        </p:nvSpPr>
        <p:spPr bwMode="auto">
          <a:xfrm rot="16200000">
            <a:off x="6258156" y="1895244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6152" y="2115681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5" name="右大括号 24"/>
          <p:cNvSpPr/>
          <p:nvPr/>
        </p:nvSpPr>
        <p:spPr bwMode="auto">
          <a:xfrm rot="16200000">
            <a:off x="6258156" y="4105044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6152" y="4325481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图片 14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985696"/>
            <a:ext cx="76962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76400"/>
            <a:ext cx="7772400" cy="235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Only STA Throughput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3" name="组合 10"/>
          <p:cNvGrpSpPr/>
          <p:nvPr/>
        </p:nvGrpSpPr>
        <p:grpSpPr>
          <a:xfrm>
            <a:off x="1391195" y="4084121"/>
            <a:ext cx="6676371" cy="1777447"/>
            <a:chOff x="1066800" y="2209800"/>
            <a:chExt cx="7260543" cy="2819399"/>
          </a:xfrm>
        </p:grpSpPr>
        <p:sp>
          <p:nvSpPr>
            <p:cNvPr id="7" name="右大括号 6"/>
            <p:cNvSpPr/>
            <p:nvPr/>
          </p:nvSpPr>
          <p:spPr bwMode="auto">
            <a:xfrm rot="16200000">
              <a:off x="3200400" y="2438399"/>
              <a:ext cx="457200" cy="4724400"/>
            </a:xfrm>
            <a:prstGeom prst="rightBrac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17176" y="4295001"/>
              <a:ext cx="692826" cy="439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</a:rPr>
                <a:t>BSS A</a:t>
              </a:r>
              <a:endParaRPr lang="zh-CN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9" name="右大括号 8"/>
            <p:cNvSpPr/>
            <p:nvPr/>
          </p:nvSpPr>
          <p:spPr bwMode="auto">
            <a:xfrm rot="16200000">
              <a:off x="7565343" y="2146738"/>
              <a:ext cx="457200" cy="1066800"/>
            </a:xfrm>
            <a:prstGeom prst="rightBrac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09145" y="2209800"/>
              <a:ext cx="787352" cy="439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</a:rPr>
                <a:t>BSS C</a:t>
              </a:r>
              <a:endParaRPr lang="zh-CN" alt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3" name="右大括号 12"/>
          <p:cNvSpPr/>
          <p:nvPr/>
        </p:nvSpPr>
        <p:spPr bwMode="auto">
          <a:xfrm rot="16200000">
            <a:off x="3399624" y="1172376"/>
            <a:ext cx="288235" cy="4344283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7007" y="3025771"/>
            <a:ext cx="637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7432966" y="1956199"/>
            <a:ext cx="288235" cy="980967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96807" y="2085201"/>
            <a:ext cx="724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60232" y="1780401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18" name="矩形 17"/>
          <p:cNvSpPr/>
          <p:nvPr/>
        </p:nvSpPr>
        <p:spPr>
          <a:xfrm>
            <a:off x="1319542" y="4188122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219200" y="2286000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33.29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177.61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123.52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295400" y="4693721"/>
            <a:ext cx="198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45.35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156.80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129.69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" name="右大括号 25"/>
          <p:cNvSpPr/>
          <p:nvPr/>
        </p:nvSpPr>
        <p:spPr bwMode="auto">
          <a:xfrm rot="5400000">
            <a:off x="6263725" y="5747689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0526" y="6245522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8" name="右大括号 27"/>
          <p:cNvSpPr/>
          <p:nvPr/>
        </p:nvSpPr>
        <p:spPr bwMode="auto">
          <a:xfrm rot="5400000">
            <a:off x="6263725" y="3388367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0526" y="38862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3914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69" name="图片 1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14800"/>
            <a:ext cx="73152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Aggregated (DL &amp; UL) STA Throughput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右大括号 6"/>
          <p:cNvSpPr/>
          <p:nvPr/>
        </p:nvSpPr>
        <p:spPr bwMode="auto">
          <a:xfrm rot="16200000">
            <a:off x="3386025" y="3167176"/>
            <a:ext cx="325042" cy="4353891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5029200"/>
            <a:ext cx="736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9" name="右大括号 8"/>
          <p:cNvSpPr/>
          <p:nvPr/>
        </p:nvSpPr>
        <p:spPr bwMode="auto">
          <a:xfrm rot="16200000">
            <a:off x="7279634" y="3834246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40386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3" name="右大括号 12"/>
          <p:cNvSpPr/>
          <p:nvPr/>
        </p:nvSpPr>
        <p:spPr bwMode="auto">
          <a:xfrm rot="16200000">
            <a:off x="3386025" y="804976"/>
            <a:ext cx="325042" cy="4353891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266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7279633" y="1397047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1600200"/>
            <a:ext cx="696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36432" y="1780401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18" name="矩形 17"/>
          <p:cNvSpPr/>
          <p:nvPr/>
        </p:nvSpPr>
        <p:spPr>
          <a:xfrm>
            <a:off x="1395742" y="4218801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295400" y="4572000"/>
            <a:ext cx="198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68.85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119.73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130.34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" name="右大括号 19"/>
          <p:cNvSpPr/>
          <p:nvPr/>
        </p:nvSpPr>
        <p:spPr bwMode="auto">
          <a:xfrm rot="16200000">
            <a:off x="6136633" y="3997967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3600" y="44958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右大括号 22"/>
          <p:cNvSpPr/>
          <p:nvPr/>
        </p:nvSpPr>
        <p:spPr bwMode="auto">
          <a:xfrm rot="16200000">
            <a:off x="6060433" y="1691725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3600" y="19050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295400" y="2133600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61.01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96.94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111.67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Observations on the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altLang="zh-CN" sz="2000" b="0" dirty="0" smtClean="0"/>
              <a:t>The area throughput of 3 OBSSs is just improved by about 30% compared to that of 1 BSS case.</a:t>
            </a:r>
          </a:p>
          <a:p>
            <a:r>
              <a:rPr lang="en-US" altLang="zh-CN" sz="2000" b="0" dirty="0" smtClean="0"/>
              <a:t>Uplink area throughput is slightly larger than downlink area throughput.</a:t>
            </a:r>
          </a:p>
          <a:p>
            <a:r>
              <a:rPr lang="en-US" altLang="zh-CN" sz="2000" b="0" dirty="0" smtClean="0"/>
              <a:t>RTS/CTS slightly degrades the area throughput in UL only and DL only cases but improves both the area and BSS throughputs in the mixed UL/DL case.</a:t>
            </a:r>
          </a:p>
          <a:p>
            <a:r>
              <a:rPr lang="en-US" altLang="zh-CN" sz="2000" b="0" dirty="0" smtClean="0"/>
              <a:t>BSS B and BSS C are relatively independent from each other due to far distance.</a:t>
            </a:r>
          </a:p>
          <a:p>
            <a:r>
              <a:rPr lang="en-US" altLang="zh-CN" sz="2000" b="0" dirty="0" smtClean="0"/>
              <a:t>BSS A in the middle is interfered by both BSS B and BSS C.</a:t>
            </a:r>
          </a:p>
          <a:p>
            <a:r>
              <a:rPr lang="en-US" altLang="zh-CN" sz="2000" b="0" dirty="0" smtClean="0"/>
              <a:t>Uplink STA throughput within each BSS depends on the relative distances to both the serving AP and also the neighboring APs.</a:t>
            </a:r>
          </a:p>
          <a:p>
            <a:r>
              <a:rPr lang="en-US" altLang="zh-CN" sz="2000" b="0" dirty="0" smtClean="0"/>
              <a:t>Downlink STA throughput within each BSS is almost irrelevant to the distance towards the serving AP.</a:t>
            </a:r>
          </a:p>
          <a:p>
            <a:endParaRPr lang="zh-CN" altLang="en-US" sz="20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The calibration progress from Box-1, Box-2 and Box-0 towards Box-5 was shortly reviewed.</a:t>
            </a:r>
          </a:p>
          <a:p>
            <a:r>
              <a:rPr lang="en-US" altLang="zh-CN" b="0" dirty="0" smtClean="0"/>
              <a:t>The suggested PHY and MAC details were proposed for Box-5 calibration.</a:t>
            </a:r>
          </a:p>
          <a:p>
            <a:r>
              <a:rPr lang="en-US" altLang="zh-CN" b="0" dirty="0" smtClean="0"/>
              <a:t>We suggest using 11ac scenario 6 as an easy-to-start scenario to calibrate Box-5.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11-14/0571r3 Evaluation Methodology</a:t>
            </a:r>
          </a:p>
          <a:p>
            <a:pPr>
              <a:buNone/>
            </a:pPr>
            <a:r>
              <a:rPr lang="en-US" altLang="zh-CN" sz="2000" b="0" dirty="0" smtClean="0"/>
              <a:t>[2] </a:t>
            </a:r>
            <a:r>
              <a:rPr lang="en-US" altLang="zh-CN" sz="2000" b="0" dirty="0" smtClean="0"/>
              <a:t>11-14/1192r0 </a:t>
            </a:r>
            <a:r>
              <a:rPr lang="en-US" altLang="zh-CN" sz="2000" b="0" dirty="0" smtClean="0"/>
              <a:t>MAC calibration </a:t>
            </a:r>
            <a:r>
              <a:rPr lang="en-US" altLang="zh-CN" sz="2000" b="0" dirty="0" smtClean="0"/>
              <a:t>results</a:t>
            </a:r>
            <a:endParaRPr lang="en-US" altLang="zh-CN" sz="2000" b="0" dirty="0" smtClean="0"/>
          </a:p>
          <a:p>
            <a:pPr>
              <a:buNone/>
            </a:pPr>
            <a:r>
              <a:rPr lang="en-US" altLang="zh-CN" sz="2000" b="0" dirty="0" smtClean="0"/>
              <a:t>[3] 11-14/0980r2 Simulation Scenarios</a:t>
            </a:r>
          </a:p>
          <a:p>
            <a:pPr>
              <a:buNone/>
            </a:pPr>
            <a:r>
              <a:rPr lang="en-US" altLang="zh-CN" sz="2000" b="0" dirty="0" smtClean="0"/>
              <a:t>[4] 11-14/0800r17 Box 1 and Box 2 Calibration Results</a:t>
            </a:r>
          </a:p>
          <a:p>
            <a:pPr>
              <a:buNone/>
            </a:pPr>
            <a:r>
              <a:rPr lang="en-US" altLang="zh-CN" sz="2000" b="0" dirty="0" smtClean="0"/>
              <a:t>[5] 11-14/1176r0 PHY Abstraction Tables for 11ax System Level Simulation</a:t>
            </a:r>
          </a:p>
          <a:p>
            <a:pPr>
              <a:buNone/>
            </a:pPr>
            <a:r>
              <a:rPr lang="en-US" altLang="zh-CN" sz="2000" b="0" dirty="0" smtClean="0"/>
              <a:t>[6] 11-14/0871r1 Further Calibration Results towards Integrated System Level Simulation</a:t>
            </a:r>
          </a:p>
          <a:p>
            <a:pPr>
              <a:buNone/>
            </a:pPr>
            <a:r>
              <a:rPr lang="en-US" altLang="zh-CN" sz="2000" b="0" dirty="0" smtClean="0"/>
              <a:t>[7] 11-09/0451r16 </a:t>
            </a:r>
            <a:r>
              <a:rPr lang="en-GB" altLang="zh-CN" sz="2000" b="0" dirty="0" err="1" smtClean="0"/>
              <a:t>TGac</a:t>
            </a:r>
            <a:r>
              <a:rPr lang="en-GB" altLang="zh-CN" sz="2000" b="0" dirty="0" smtClean="0"/>
              <a:t> Functional Requirements and Evaluation Methodology</a:t>
            </a: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 – 11ac </a:t>
            </a:r>
            <a:r>
              <a:rPr lang="en-US" altLang="zh-CN" dirty="0" smtClean="0"/>
              <a:t>Scenario </a:t>
            </a:r>
            <a:r>
              <a:rPr lang="en-US" altLang="zh-CN" dirty="0" smtClean="0"/>
              <a:t>6 Box-1 Result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9912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proposes the detailed Box-5 calibration parameters of both PHY layer and MAC layer and also shows initial results in Enterprise OBSS networks. </a:t>
            </a:r>
          </a:p>
          <a:p>
            <a:pPr algn="just">
              <a:buFont typeface="Wingdings" pitchFamily="2" charset="2"/>
              <a:buChar char="n"/>
            </a:pPr>
            <a:endParaRPr lang="en-US" altLang="zh-CN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suggest using 11ac scenario 6 as an easy-to-start scenario to calibrate Box-5.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of the Calibration Boxes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illustrated in the calibration flow chart below [1], we can start to directly calibrate Box-5 by integrating PHY abstraction and basic MAC features after Box-0, Box-1 and Box-2 are calibrated firstly.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Box-3 MAC calibration could be done independently and in parallel [2].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1447800" y="3581400"/>
          <a:ext cx="6400800" cy="2438400"/>
        </p:xfrm>
        <a:graphic>
          <a:graphicData uri="http://schemas.openxmlformats.org/presentationml/2006/ole">
            <p:oleObj spid="_x0000_s46081" name="Visio" r:id="rId3" imgW="7910703" imgH="3012719" progId="">
              <p:embed/>
            </p:oleObj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Calibration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During and after the July meeting, 7 companies kept updating their calibration results of both Box-1 long-term SINR and Box-2 multipath SINR for all the 11ax four scenarios and test cases [3] and so far most results have been aligned well [4].</a:t>
            </a:r>
            <a:endParaRPr lang="en-US" altLang="zh-CN" sz="2000" b="0" dirty="0" smtClean="0"/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Also in the July meeting,  Box-0 PHY abstraction was well calibrated for both BCC and LDPC coding schemes [1, 5].</a:t>
            </a:r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Now Box-5 calibration can be done based on the calibrated Box-0, Box-1 and Box-2. So here in the rest slides,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irstly more detailed PHY and MAC parameters of Box-5 [6] are provided;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hen 11ac scenario 6 [7] is used as the baseline to simplify and facilitate the calibration at the start.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altLang="zh-CN" dirty="0" smtClean="0"/>
          </a:p>
          <a:p>
            <a:pPr lvl="2" algn="just"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 that we can easily turn to calibrate much more complicated 11ax scenarios.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Box-5 PHY Details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1930585"/>
              </p:ext>
            </p:extLst>
          </p:nvPr>
        </p:nvGraphicFramePr>
        <p:xfrm>
          <a:off x="771525" y="1676400"/>
          <a:ext cx="7381875" cy="469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always decoded 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-70dBm 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5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Box-5 MAC Details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2767241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"/>
              </a:rPr>
              <a:t>[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506586"/>
              </p:ext>
            </p:extLst>
          </p:nvPr>
        </p:nvGraphicFramePr>
        <p:xfrm>
          <a:off x="762000" y="22098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(may not enough to model full buffer)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 (no pad)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Simple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ON/OFF independent of packet length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UL Only,</a:t>
                      </a:r>
                      <a:r>
                        <a:rPr lang="en-US" altLang="zh-CN" sz="1100" baseline="0" dirty="0" smtClean="0"/>
                        <a:t> D</a:t>
                      </a:r>
                      <a:r>
                        <a:rPr lang="en-US" altLang="zh-CN" sz="1100" dirty="0" smtClean="0"/>
                        <a:t>L only, Mixed DL &amp; 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85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11ac Scenario 6 – OBSS Enterprise [7]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Flow Model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14400" y="2362200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6200001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“y” means having DL/UL traffic flow; “no” means not having DL/UL traffic flow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r>
              <a:rPr lang="en-US" altLang="zh-CN" dirty="0" smtClean="0"/>
              <a:t>DL/UL traffic assigned for each STA [7]</a:t>
            </a:r>
          </a:p>
          <a:p>
            <a:pPr lvl="2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Upright corner BSS B (STAs 3, 9 ,15, 21, 27)</a:t>
            </a:r>
          </a:p>
          <a:p>
            <a:pPr lvl="1"/>
            <a:r>
              <a:rPr lang="en-US" altLang="zh-CN" dirty="0" smtClean="0"/>
              <a:t>DL only &amp; UL only</a:t>
            </a:r>
          </a:p>
          <a:p>
            <a:pPr lvl="1"/>
            <a:r>
              <a:rPr lang="en-US" altLang="zh-CN" dirty="0" smtClean="0"/>
              <a:t>The same traffic is attached to each STA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0180" name="图片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38967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图片 4" descr="image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00400"/>
            <a:ext cx="426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362200" y="342900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 = 256.16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38910" y="3505200"/>
            <a:ext cx="15856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Total 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Thrpt</a:t>
            </a:r>
            <a:r>
              <a:rPr lang="en-US" altLang="zh-CN" sz="1000" dirty="0" smtClean="0">
                <a:solidFill>
                  <a:srgbClr val="FF0000"/>
                </a:solidFill>
              </a:rPr>
              <a:t> = 259.76 Mbps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6832" y="3429000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14" name="矩形 13"/>
          <p:cNvSpPr/>
          <p:nvPr/>
        </p:nvSpPr>
        <p:spPr>
          <a:xfrm>
            <a:off x="7508632" y="3429000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pic>
        <p:nvPicPr>
          <p:cNvPr id="50184" name="图片 9" descr="image0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9530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5" name="图片 10" descr="image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904728"/>
            <a:ext cx="3733800" cy="141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438400" y="524018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1000" dirty="0" smtClean="0">
                <a:solidFill>
                  <a:srgbClr val="FF0000"/>
                </a:solidFill>
                <a:latin typeface="+mn-lt"/>
                <a:ea typeface="宋体" pitchFamily="2" charset="-122"/>
                <a:cs typeface="Calibri" pitchFamily="34" charset="0"/>
              </a:rPr>
              <a:t>= 245.37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03032" y="5105400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20" name="矩形 19"/>
          <p:cNvSpPr/>
          <p:nvPr/>
        </p:nvSpPr>
        <p:spPr>
          <a:xfrm>
            <a:off x="7508632" y="5105400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4800600" y="5181601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1000" dirty="0" smtClean="0">
                <a:solidFill>
                  <a:srgbClr val="FF0000"/>
                </a:solidFill>
                <a:latin typeface="+mn-lt"/>
                <a:ea typeface="宋体" pitchFamily="2" charset="-122"/>
                <a:cs typeface="Calibri" pitchFamily="34" charset="0"/>
              </a:rPr>
              <a:t>= 248.92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203708</TotalTime>
  <Words>1571</Words>
  <Application>Microsoft Office PowerPoint</Application>
  <PresentationFormat>全屏显示(4:3)</PresentationFormat>
  <Paragraphs>386</Paragraphs>
  <Slides>16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802-11-Submission</vt:lpstr>
      <vt:lpstr>Custom Design</vt:lpstr>
      <vt:lpstr>Document</vt:lpstr>
      <vt:lpstr>Visio</vt:lpstr>
      <vt:lpstr>Discussion about Box5 Calibration</vt:lpstr>
      <vt:lpstr>Abstract</vt:lpstr>
      <vt:lpstr>Recap of the Calibration Boxes</vt:lpstr>
      <vt:lpstr>Current Calibration Progress</vt:lpstr>
      <vt:lpstr>Box-5 PHY Details</vt:lpstr>
      <vt:lpstr>Box-5 MAC Details</vt:lpstr>
      <vt:lpstr>11ac Scenario 6 – OBSS Enterprise [7]</vt:lpstr>
      <vt:lpstr>Traffic Flow Model</vt:lpstr>
      <vt:lpstr>One BSS Test</vt:lpstr>
      <vt:lpstr>UL Only STA Throughput</vt:lpstr>
      <vt:lpstr>DL Only STA Throughput</vt:lpstr>
      <vt:lpstr>Aggregated (DL &amp; UL) STA Throughput</vt:lpstr>
      <vt:lpstr>Observations on the Results</vt:lpstr>
      <vt:lpstr>Summary</vt:lpstr>
      <vt:lpstr>Reference</vt:lpstr>
      <vt:lpstr>Appendix 1 – 11ac Scenario 6 Box-1 Result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p00265026</cp:lastModifiedBy>
  <cp:revision>1771</cp:revision>
  <cp:lastPrinted>1998-02-10T13:28:06Z</cp:lastPrinted>
  <dcterms:created xsi:type="dcterms:W3CDTF">2007-05-21T21:00:37Z</dcterms:created>
  <dcterms:modified xsi:type="dcterms:W3CDTF">2014-09-15T07:48:23Z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1409724438</vt:lpwstr>
  </property>
</Properties>
</file>