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57" r:id="rId9"/>
    <p:sldId id="535" r:id="rId10"/>
    <p:sldId id="561" r:id="rId11"/>
    <p:sldId id="567" r:id="rId12"/>
    <p:sldId id="562" r:id="rId13"/>
    <p:sldId id="563" r:id="rId14"/>
    <p:sldId id="564" r:id="rId15"/>
    <p:sldId id="566" r:id="rId16"/>
    <p:sldId id="569" r:id="rId17"/>
    <p:sldId id="565" r:id="rId18"/>
    <p:sldId id="568" r:id="rId19"/>
    <p:sldId id="570" r:id="rId20"/>
    <p:sldId id="571" r:id="rId21"/>
    <p:sldId id="560" r:id="rId22"/>
    <p:sldId id="573" r:id="rId23"/>
    <p:sldId id="572" r:id="rId24"/>
    <p:sldId id="298" r:id="rId25"/>
    <p:sldId id="559" r:id="rId26"/>
    <p:sldId id="516" r:id="rId2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8993" autoAdjust="0"/>
  </p:normalViewPr>
  <p:slideViewPr>
    <p:cSldViewPr>
      <p:cViewPr varScale="1">
        <p:scale>
          <a:sx n="91" d="100"/>
          <a:sy n="91" d="100"/>
        </p:scale>
        <p:origin x="-1290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40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802.11-11/1016r9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802.11-11/1016r9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September2014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802.11-11/1016r9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September2014</a:t>
            </a:r>
            <a:endParaRPr lang="en-US" sz="14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Dorothy Stanley, Aruba Networks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</a:t>
            </a:r>
            <a:r>
              <a:rPr lang="en-US" altLang="en-US" sz="1800" b="1" dirty="0" smtClean="0"/>
              <a:t>802.11-14/1016r9</a:t>
            </a:r>
            <a:endParaRPr lang="en-US" alt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361-36-000m-revmc-mac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4/11-14-0975-02-000m-lb202-gen-adhoc-comments.xls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0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108-01-000m-mec-reference-comment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109-02-000m-alignment-of-dmg-field-definition.doc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0-000m-revmc-wg-ballot-comments.xl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975-03-000m-lb202-gen-adhoc-comments.xls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40-000m-revmc-wg-ballot-comments.xl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361-36-000m-revmc-mac-comments.xl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361-38-000m-revmc-mac-comments.xl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273-01-000m-how-not-to-compare-linkids.doc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003-01-000m-proposed-comment-resolution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283-01-000m-vht-phy-cids-3166-3176-3189-3190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058-01-000m-ld202-cid-3774-proposed-resolution.doc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246-03-000m-cid3309-est-throughput-enhancements.docx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3/11-13-0233-37-000m-revmc-wg-ballot-comments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urphy.events.ieee.org/ima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ocument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02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grouper.ieee.org/groups/802/PNP/approved/IEEE_802_WG_PandP_v15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4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845-01-000m-revmc-minutes-for-july-2014-san-diego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781-09-0000-p802-11revmc-mdr-report.doc" TargetMode="External"/><Relationship Id="rId5" Type="http://schemas.openxmlformats.org/officeDocument/2006/relationships/hyperlink" Target="https://mentor.ieee.org/802.11/dcn/13/11-13-0095-12-000m-editor-reports.ppt" TargetMode="External"/><Relationship Id="rId4" Type="http://schemas.openxmlformats.org/officeDocument/2006/relationships/hyperlink" Target="https://mentor.ieee.org/802.11/dcn/14/11-14-1004-06-000m-tgmc-telecon-minutes-aug-sept-2014.doc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845-01-000m-revmc-minutes-for-july-2014-san-diego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4/11-14-1004-06-000m-tgmc-telecon-minutes-aug-sept-201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September 2014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2014-09-18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925020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66   </a:t>
            </a:r>
            <a:r>
              <a:rPr lang="en-US" altLang="en-US" dirty="0" smtClean="0"/>
              <a:t>– Teleconference CIDs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“Motion MAC-AC” and “Motion MAC-AD” tabs in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mentor.ieee.org/802.11/dcn/13/11-13-0361-36-000m-revmc-mac-comments.xls</a:t>
            </a:r>
            <a:r>
              <a:rPr 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The  </a:t>
            </a:r>
            <a:r>
              <a:rPr lang="en-US" altLang="en-US" dirty="0" smtClean="0"/>
              <a:t>“</a:t>
            </a:r>
            <a:r>
              <a:rPr lang="en-US" dirty="0"/>
              <a:t>Gen SD - B</a:t>
            </a:r>
            <a:r>
              <a:rPr lang="en-US" altLang="en-US" dirty="0" smtClean="0"/>
              <a:t>” and “</a:t>
            </a:r>
            <a:r>
              <a:rPr lang="en-US" dirty="0"/>
              <a:t>Gen </a:t>
            </a:r>
            <a:r>
              <a:rPr lang="en-US" dirty="0" err="1" smtClean="0"/>
              <a:t>Telecon</a:t>
            </a:r>
            <a:r>
              <a:rPr lang="en-US" dirty="0" smtClean="0"/>
              <a:t>-Aug</a:t>
            </a:r>
            <a:r>
              <a:rPr lang="en-US" altLang="en-US" dirty="0" smtClean="0"/>
              <a:t>”  tabs in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mentor.ieee.org/802.11/dcn/14/11-14-0975-02-000m-lb202-gen-adhoc-comments.xlsx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Jon Rosdahl</a:t>
            </a:r>
            <a:endParaRPr lang="en-US" altLang="en-US" dirty="0" smtClean="0"/>
          </a:p>
          <a:p>
            <a:r>
              <a:rPr lang="en-US" altLang="en-US" dirty="0" smtClean="0"/>
              <a:t>Seconded: Mark Hamilton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12-0-1 Passes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615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67 </a:t>
            </a:r>
            <a:r>
              <a:rPr lang="en-US" altLang="en-US" dirty="0" smtClean="0"/>
              <a:t>– Editorial CIDs </a:t>
            </a:r>
            <a:r>
              <a:rPr lang="en-US" altLang="en-US" dirty="0" smtClean="0"/>
              <a:t>(Monday &amp; Tuesday)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</a:t>
            </a:r>
            <a:r>
              <a:rPr lang="en-US" altLang="en-US" dirty="0" smtClean="0"/>
              <a:t>in</a:t>
            </a:r>
            <a:endParaRPr lang="en-US" altLang="en-US" dirty="0" smtClean="0"/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 smtClean="0"/>
              <a:t>“</a:t>
            </a:r>
            <a:r>
              <a:rPr lang="en-US" dirty="0"/>
              <a:t>Editor motion f2f </a:t>
            </a:r>
            <a:r>
              <a:rPr lang="en-US" dirty="0" smtClean="0"/>
              <a:t>2014-09-16” and Editor </a:t>
            </a:r>
            <a:r>
              <a:rPr lang="en-US" dirty="0"/>
              <a:t>motion f2f </a:t>
            </a:r>
            <a:r>
              <a:rPr lang="en-US" dirty="0" smtClean="0"/>
              <a:t>2014-09-15 </a:t>
            </a:r>
            <a:r>
              <a:rPr lang="en-US" altLang="en-US" dirty="0" smtClean="0"/>
              <a:t>”, tabs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mentor.ieee.org/802.11/dcn/13/11-13-0233-40-000m-revmc-wg-ballot-comments.xls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marL="342900" lvl="2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Mike Montemurro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Emily Qi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13-0-1 Passes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005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382000" cy="1066800"/>
          </a:xfrm>
        </p:spPr>
        <p:txBody>
          <a:bodyPr/>
          <a:lstStyle/>
          <a:p>
            <a:r>
              <a:rPr lang="en-US" altLang="en-US" dirty="0" smtClean="0"/>
              <a:t>Motion </a:t>
            </a:r>
            <a:r>
              <a:rPr lang="en-US" altLang="en-US" dirty="0" smtClean="0"/>
              <a:t>69  </a:t>
            </a:r>
            <a:r>
              <a:rPr lang="en-US" altLang="en-US" dirty="0" smtClean="0"/>
              <a:t>– 2014-02-07 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 missed item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following text change into the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draft:</a:t>
            </a:r>
          </a:p>
          <a:p>
            <a:pPr marL="685800" lvl="2" indent="-342900"/>
            <a:r>
              <a:rPr lang="en-US" altLang="en-US" sz="1600" dirty="0" smtClean="0"/>
              <a:t>At 1733.23, “</a:t>
            </a:r>
            <a:r>
              <a:rPr lang="en-US" sz="1600" b="0" dirty="0" smtClean="0"/>
              <a:t>A </a:t>
            </a:r>
            <a:r>
              <a:rPr lang="en-US" sz="1600" b="0" dirty="0"/>
              <a:t>non-AP STA </a:t>
            </a:r>
            <a:r>
              <a:rPr lang="en-US" sz="1600" b="0" dirty="0" smtClean="0"/>
              <a:t>is considered </a:t>
            </a:r>
            <a:r>
              <a:rPr lang="en-US" sz="1600" b="0" dirty="0"/>
              <a:t>inactive if the AP has not received a Data </a:t>
            </a:r>
            <a:r>
              <a:rPr lang="en-US" sz="1600" b="0" dirty="0" smtClean="0"/>
              <a:t>frame</a:t>
            </a:r>
            <a:r>
              <a:rPr lang="en-US" sz="1600" b="0" u="sng" dirty="0" smtClean="0"/>
              <a:t>, PS-Poll frame, </a:t>
            </a:r>
            <a:r>
              <a:rPr lang="en-US" sz="1600" b="0" dirty="0" smtClean="0"/>
              <a:t> </a:t>
            </a:r>
            <a:r>
              <a:rPr lang="en-US" sz="1600" dirty="0" smtClean="0"/>
              <a:t>or </a:t>
            </a:r>
            <a:r>
              <a:rPr lang="en-US" sz="1600" b="0" dirty="0" smtClean="0"/>
              <a:t>Management </a:t>
            </a:r>
            <a:r>
              <a:rPr lang="en-US" sz="1600" b="0" dirty="0"/>
              <a:t>frame (protected or </a:t>
            </a:r>
            <a:r>
              <a:rPr lang="en-US" sz="1600" b="0" dirty="0" smtClean="0"/>
              <a:t>unprotected as </a:t>
            </a:r>
            <a:r>
              <a:rPr lang="en-US" sz="1600" b="0" dirty="0"/>
              <a:t>specified in this paragraph) of a frame exchange sequence initiated by the STA for a time period equal </a:t>
            </a:r>
            <a:r>
              <a:rPr lang="en-US" sz="1600" b="0" dirty="0" smtClean="0"/>
              <a:t>to or </a:t>
            </a:r>
            <a:r>
              <a:rPr lang="en-US" sz="1600" b="0" dirty="0"/>
              <a:t>greater than the time specified by the Max Idle Period field</a:t>
            </a:r>
            <a:r>
              <a:rPr lang="en-US" sz="1600" b="0" dirty="0" smtClean="0"/>
              <a:t>.”</a:t>
            </a:r>
            <a:endParaRPr lang="en-US" altLang="en-US" sz="1600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Jon Rosdahl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Ganesh </a:t>
            </a:r>
            <a:r>
              <a:rPr lang="en-US" altLang="en-US" dirty="0" err="1"/>
              <a:t>V</a:t>
            </a:r>
            <a:r>
              <a:rPr lang="en-US" altLang="en-US" dirty="0" err="1" smtClean="0"/>
              <a:t>enkatesan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11-0-0 Passes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b="0" dirty="0" smtClean="0"/>
              <a:t>Reference: 11-14-0206, text moved to 10.24.13 in D3.0</a:t>
            </a:r>
          </a:p>
        </p:txBody>
      </p:sp>
    </p:spTree>
    <p:extLst>
      <p:ext uri="{BB962C8B-B14F-4D97-AF65-F5344CB8AC3E}">
        <p14:creationId xmlns:p14="http://schemas.microsoft.com/office/powerpoint/2010/main" val="25063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70   </a:t>
            </a:r>
            <a:r>
              <a:rPr lang="en-US" altLang="en-US" dirty="0" smtClean="0"/>
              <a:t>– MEC Reference changes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text </a:t>
            </a:r>
            <a:r>
              <a:rPr lang="en-US" altLang="en-US" dirty="0"/>
              <a:t>changes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mentor.ieee.org/802.11/dcn/14/11-14-1108-01-000m-mec-reference-comment.docx</a:t>
            </a:r>
            <a:r>
              <a:rPr lang="en-US" altLang="en-US" dirty="0" smtClean="0"/>
              <a:t> </a:t>
            </a:r>
            <a:endParaRPr lang="en-US" altLang="en-US" sz="1600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Ganesh </a:t>
            </a:r>
            <a:r>
              <a:rPr lang="en-US" altLang="en-US" dirty="0" err="1" smtClean="0"/>
              <a:t>Venkatesan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Mike Montemurro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10-0-0 Passes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904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71   </a:t>
            </a:r>
            <a:r>
              <a:rPr lang="en-US" altLang="en-US" dirty="0" smtClean="0"/>
              <a:t>– 11ad clarification (C. </a:t>
            </a:r>
            <a:r>
              <a:rPr lang="en-US" altLang="en-US" dirty="0" err="1" smtClean="0"/>
              <a:t>Cordiero</a:t>
            </a:r>
            <a:r>
              <a:rPr lang="en-US" altLang="en-US" dirty="0" smtClean="0"/>
              <a:t>)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text </a:t>
            </a:r>
            <a:r>
              <a:rPr lang="en-US" altLang="en-US" dirty="0"/>
              <a:t>changes in </a:t>
            </a:r>
            <a:r>
              <a:rPr lang="en-US" altLang="en-US" dirty="0" smtClean="0">
                <a:hlinkClick r:id="rId3"/>
              </a:rPr>
              <a:t>https://mentor.ieee.org/802.11/dcn/14/11-14-1109-02-000m-alignment-of-dmg-field-definition.docx</a:t>
            </a:r>
            <a:r>
              <a:rPr lang="en-US" altLang="en-US" dirty="0" smtClean="0"/>
              <a:t> </a:t>
            </a:r>
            <a:endParaRPr lang="en-US" altLang="en-US" sz="1600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 Ganesh </a:t>
            </a:r>
            <a:r>
              <a:rPr lang="en-US" altLang="en-US" dirty="0" err="1" smtClean="0"/>
              <a:t>Venkatesan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Emily Qi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11-0-0 Passes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93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72 </a:t>
            </a:r>
            <a:r>
              <a:rPr lang="en-US" altLang="en-US" dirty="0" smtClean="0"/>
              <a:t>– Editorial CIDs </a:t>
            </a:r>
            <a:r>
              <a:rPr lang="en-US" altLang="en-US" dirty="0" smtClean="0"/>
              <a:t>(</a:t>
            </a:r>
            <a:r>
              <a:rPr lang="en-US" altLang="en-US" dirty="0" err="1" smtClean="0"/>
              <a:t>telecon</a:t>
            </a:r>
            <a:r>
              <a:rPr lang="en-US" altLang="en-US" dirty="0" smtClean="0"/>
              <a:t>)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</a:t>
            </a:r>
            <a:r>
              <a:rPr lang="en-US" dirty="0" smtClean="0"/>
              <a:t>Editormotiontelecon20140801”, “Editormotiontelecon20140808 </a:t>
            </a:r>
            <a:r>
              <a:rPr lang="en-US" altLang="en-US" dirty="0" smtClean="0"/>
              <a:t>”, “</a:t>
            </a:r>
            <a:r>
              <a:rPr lang="en-US" altLang="en-US" dirty="0" smtClean="0"/>
              <a:t>Editorials for motion”, tabs </a:t>
            </a:r>
            <a:r>
              <a:rPr lang="en-US" altLang="en-US" dirty="0"/>
              <a:t>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mentor.ieee.org/802.11/dcn/13/11-13-0233-40-000m-revmc-wg-ballot-comments.xls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marL="342900" lvl="2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3278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73 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CIDs this week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</a:t>
            </a:r>
            <a:r>
              <a:rPr lang="en-US" altLang="en-US" dirty="0" smtClean="0"/>
              <a:t>“GEN Athens A” tab </a:t>
            </a:r>
            <a:r>
              <a:rPr lang="en-US" altLang="en-US" dirty="0" smtClean="0"/>
              <a:t>in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mentor.ieee.org/802.11/dcn/14/11-14-0975-03-000m-lb202-gen-adhoc-comments.xlsx</a:t>
            </a:r>
            <a:r>
              <a:rPr lang="en-US" dirty="0" smtClean="0"/>
              <a:t> </a:t>
            </a:r>
          </a:p>
          <a:p>
            <a:pPr marL="685800" lvl="2" indent="-342900"/>
            <a:r>
              <a:rPr lang="en-US" dirty="0"/>
              <a:t>The “ANA” tab in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mentor.ieee.org/802.11/dcn/13/11-13-0233-40-000m-revmc-wg-ballot-comments.xls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</a:t>
            </a:r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247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68   – Mon, Tues CIDs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resolutions to comments in</a:t>
            </a:r>
          </a:p>
          <a:p>
            <a:pPr marL="685800" lvl="2" indent="-342900"/>
            <a:r>
              <a:rPr lang="en-US" altLang="en-US" dirty="0" smtClean="0"/>
              <a:t>The “Motion MAC-AE” </a:t>
            </a:r>
            <a:r>
              <a:rPr lang="en-US" altLang="en-US" dirty="0" smtClean="0"/>
              <a:t>tab </a:t>
            </a:r>
            <a:r>
              <a:rPr lang="en-US" altLang="en-US" dirty="0" smtClean="0"/>
              <a:t>in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mentor.ieee.org/802.11/dcn/13/11-13-0361-36-000m-revmc-mac-comments.xls</a:t>
            </a:r>
            <a:r>
              <a:rPr lang="en-US" dirty="0" smtClean="0"/>
              <a:t> 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</a:t>
            </a:r>
            <a:r>
              <a:rPr lang="en-US" altLang="en-US" dirty="0" smtClean="0"/>
              <a:t>Mike Montemurro</a:t>
            </a:r>
            <a:endParaRPr lang="en-US" altLang="en-US" dirty="0" smtClean="0"/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Emily Qi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Tabled until Thursday PM1</a:t>
            </a:r>
          </a:p>
          <a:p>
            <a:endParaRPr lang="en-US" altLang="en-US" dirty="0"/>
          </a:p>
          <a:p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mentor.ieee.org/802.11/dcn/13/11-13-0361-38-000m-revmc-mac-comments.xls</a:t>
            </a:r>
            <a:r>
              <a:rPr lang="en-US" altLang="en-US" dirty="0" smtClean="0"/>
              <a:t>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35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74  </a:t>
            </a:r>
            <a:r>
              <a:rPr lang="en-US" altLang="en-US" dirty="0" smtClean="0"/>
              <a:t>– </a:t>
            </a:r>
            <a:r>
              <a:rPr lang="en-US" altLang="en-US" dirty="0" err="1" smtClean="0"/>
              <a:t>LinkID</a:t>
            </a:r>
            <a:r>
              <a:rPr lang="en-US" altLang="en-US" dirty="0" smtClean="0"/>
              <a:t> handling (Dan &amp; </a:t>
            </a:r>
            <a:r>
              <a:rPr lang="en-US" altLang="en-US" dirty="0" err="1" smtClean="0"/>
              <a:t>Kaz</a:t>
            </a:r>
            <a:r>
              <a:rPr lang="en-US" altLang="en-US" dirty="0" smtClean="0"/>
              <a:t>)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Incorporate the text </a:t>
            </a:r>
            <a:r>
              <a:rPr lang="en-US" altLang="en-US" dirty="0"/>
              <a:t>changes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mentor.ieee.org/802.11/dcn/14/11-14-1273-01-000m-how-not-to-compare-linkids.docx</a:t>
            </a:r>
            <a:r>
              <a:rPr lang="en-US" altLang="en-US" dirty="0" smtClean="0"/>
              <a:t> </a:t>
            </a:r>
            <a:endParaRPr lang="en-US" altLang="en-US" sz="1600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54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CIDs 3064, 3396 (</a:t>
            </a:r>
            <a:r>
              <a:rPr lang="en-US" altLang="en-US" dirty="0" err="1" smtClean="0"/>
              <a:t>Wookbong</a:t>
            </a:r>
            <a:r>
              <a:rPr lang="en-US" altLang="en-US" dirty="0" smtClean="0"/>
              <a:t>) 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Resolve </a:t>
            </a:r>
          </a:p>
          <a:p>
            <a:pPr marL="685800" lvl="2" indent="-342900"/>
            <a:r>
              <a:rPr lang="en-US" altLang="en-US" dirty="0" smtClean="0"/>
              <a:t>CIDs 3064 </a:t>
            </a:r>
            <a:r>
              <a:rPr lang="en-US" altLang="en-US" dirty="0"/>
              <a:t>as Revised, “Incorporate the text changes in </a:t>
            </a:r>
            <a:r>
              <a:rPr lang="en-US" altLang="en-US" dirty="0">
                <a:hlinkClick r:id="rId3"/>
              </a:rPr>
              <a:t>https://mentor.ieee.org/802.11/dcn/14/11-14-1003-01-000m-proposed-comment-resolution.docx</a:t>
            </a:r>
            <a:r>
              <a:rPr lang="en-US" altLang="en-US" dirty="0"/>
              <a:t> </a:t>
            </a:r>
            <a:r>
              <a:rPr lang="en-US" altLang="en-US" dirty="0" smtClean="0"/>
              <a:t> </a:t>
            </a:r>
          </a:p>
          <a:p>
            <a:pPr marL="685800" lvl="2" indent="-342900"/>
            <a:r>
              <a:rPr lang="en-US" altLang="en-US" dirty="0" smtClean="0"/>
              <a:t>CID 3396 as Revised, “</a:t>
            </a:r>
            <a:r>
              <a:rPr lang="en-US" altLang="en-US" dirty="0" smtClean="0"/>
              <a:t>Incorporate </a:t>
            </a:r>
            <a:r>
              <a:rPr lang="en-US" altLang="en-US" dirty="0" smtClean="0"/>
              <a:t>the text </a:t>
            </a:r>
            <a:r>
              <a:rPr lang="en-US" altLang="en-US" dirty="0"/>
              <a:t>changes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mentor.ieee.org/802.11/dcn/14/11-14-1003-01-000m-proposed-comment-resolution.docx</a:t>
            </a:r>
            <a:r>
              <a:rPr lang="en-US" altLang="en-US" dirty="0" smtClean="0"/>
              <a:t> 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Moved: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507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September 2014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80+80 issue – Youhan Kim</a:t>
            </a:r>
            <a:r>
              <a:rPr lang="en-US" altLang="en-US" dirty="0" smtClean="0"/>
              <a:t> 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Resolve </a:t>
            </a:r>
          </a:p>
          <a:p>
            <a:pPr marL="685800" lvl="2" indent="-342900"/>
            <a:r>
              <a:rPr lang="en-US" altLang="en-US" dirty="0" smtClean="0"/>
              <a:t>CIDs 3166, 3175, 3189 and 3190 as “Revised”, with a resolution of “Incorporate the text changes in the “Proposed Text Updates” section in 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mentor.ieee.org/802.11/dcn/14/11-14-1283-01-000m-vht-phy-cids-3166-3176-3189-3190.docx</a:t>
            </a:r>
            <a:r>
              <a:rPr lang="en-US" altLang="en-US" dirty="0" smtClean="0"/>
              <a:t> “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Moved: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86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</a:t>
            </a:r>
            <a:r>
              <a:rPr lang="en-US" altLang="en-US" dirty="0" smtClean="0"/>
              <a:t>Annex V CID 3774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/>
            <a:r>
              <a:rPr lang="en-US" altLang="en-US" dirty="0" smtClean="0"/>
              <a:t>Resolve CID 3774 as “</a:t>
            </a:r>
            <a:r>
              <a:rPr lang="en-US" altLang="en-US" dirty="0" smtClean="0"/>
              <a:t>Revised” ,  with a resolution of  “</a:t>
            </a:r>
            <a:r>
              <a:rPr lang="en-US" altLang="en-US" dirty="0" smtClean="0"/>
              <a:t>Incorporate </a:t>
            </a:r>
            <a:r>
              <a:rPr lang="en-US" altLang="en-US" dirty="0" smtClean="0"/>
              <a:t>the </a:t>
            </a:r>
            <a:r>
              <a:rPr lang="en-US" altLang="en-US" dirty="0"/>
              <a:t>text changes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mentor.ieee.org/802.11/dcn/14/11-14-1058-01-000m-ld202-cid-3774-proposed-resolution.doc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949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</a:t>
            </a:r>
            <a:r>
              <a:rPr lang="en-US" altLang="en-US" dirty="0" smtClean="0"/>
              <a:t>Proxy ARP CID 3209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/>
            <a:r>
              <a:rPr lang="en-US" altLang="en-US" dirty="0" smtClean="0"/>
              <a:t>Resolve CID 3209 as “</a:t>
            </a:r>
            <a:r>
              <a:rPr lang="en-US" altLang="en-US" dirty="0" smtClean="0"/>
              <a:t>Revised” ,  with a resolution of  “</a:t>
            </a:r>
            <a:r>
              <a:rPr lang="en-US" altLang="en-US" dirty="0" smtClean="0"/>
              <a:t>Incorporate </a:t>
            </a:r>
            <a:r>
              <a:rPr lang="en-US" altLang="en-US" dirty="0" smtClean="0"/>
              <a:t>the </a:t>
            </a:r>
            <a:r>
              <a:rPr lang="en-US" altLang="en-US" dirty="0"/>
              <a:t>text changes </a:t>
            </a:r>
            <a:r>
              <a:rPr lang="en-US" altLang="en-US" dirty="0" smtClean="0"/>
              <a:t>in &lt;insert doc&gt;</a:t>
            </a:r>
          </a:p>
          <a:p>
            <a:endParaRPr lang="en-US" altLang="en-US" dirty="0"/>
          </a:p>
          <a:p>
            <a:r>
              <a:rPr lang="en-US" altLang="en-US" dirty="0" smtClean="0"/>
              <a:t>Moved</a:t>
            </a:r>
            <a:r>
              <a:rPr lang="en-US" altLang="en-US" dirty="0" smtClean="0"/>
              <a:t>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54485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 – </a:t>
            </a:r>
            <a:r>
              <a:rPr lang="en-US" altLang="en-US" dirty="0" smtClean="0"/>
              <a:t>Further EST edits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pPr marL="342900" lvl="1" indent="-342900"/>
            <a:r>
              <a:rPr lang="en-US" altLang="en-US" dirty="0" smtClean="0"/>
              <a:t>Incorporate </a:t>
            </a:r>
            <a:r>
              <a:rPr lang="en-US" altLang="en-US" dirty="0" smtClean="0"/>
              <a:t>the </a:t>
            </a:r>
            <a:r>
              <a:rPr lang="en-US" altLang="en-US" dirty="0"/>
              <a:t>text changes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mentor.ieee.org/802.11/dcn/14/11-14-1246-03-000m-cid3309-est-throughput-enhancements.docx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</a:p>
        </p:txBody>
      </p:sp>
    </p:spTree>
    <p:extLst>
      <p:ext uri="{BB962C8B-B14F-4D97-AF65-F5344CB8AC3E}">
        <p14:creationId xmlns:p14="http://schemas.microsoft.com/office/powerpoint/2010/main" val="29167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November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Complete comment Resolution</a:t>
            </a:r>
          </a:p>
          <a:p>
            <a:r>
              <a:rPr lang="en-US" altLang="en-US" dirty="0" smtClean="0"/>
              <a:t>Conference Calls 10am Eastern  2 hour</a:t>
            </a:r>
          </a:p>
          <a:p>
            <a:pPr lvl="1"/>
            <a:r>
              <a:rPr lang="en-US" altLang="en-US" dirty="0" smtClean="0"/>
              <a:t>October 3, 24, 31</a:t>
            </a:r>
          </a:p>
          <a:p>
            <a:r>
              <a:rPr lang="en-US" altLang="en-US" dirty="0" smtClean="0"/>
              <a:t>Ad-Hoc meeting – </a:t>
            </a:r>
            <a:r>
              <a:rPr lang="en-US" altLang="en-US" dirty="0" smtClean="0"/>
              <a:t>?</a:t>
            </a:r>
            <a:endParaRPr lang="en-US" altLang="en-US" dirty="0" smtClean="0"/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D3.0 is available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D3.0 after successful ballot; enables submission to ISO prior to October ISO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LB202 CID </a:t>
            </a:r>
            <a:r>
              <a:rPr lang="en-US" altLang="en-US" dirty="0" smtClean="0"/>
              <a:t>submissions for November</a:t>
            </a:r>
            <a:endParaRPr lang="en-US" altLang="en-US" dirty="0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sz="2000" dirty="0" smtClean="0"/>
              <a:t>11-14-793 </a:t>
            </a:r>
            <a:r>
              <a:rPr lang="en-US" altLang="en-US" sz="2000" dirty="0" smtClean="0"/>
              <a:t>– Matthew Fischer</a:t>
            </a:r>
          </a:p>
          <a:p>
            <a:r>
              <a:rPr lang="en-US" altLang="en-US" sz="2000" dirty="0" smtClean="0"/>
              <a:t>11-14-954 – Matthew Fischer</a:t>
            </a:r>
          </a:p>
          <a:p>
            <a:r>
              <a:rPr lang="en-US" altLang="en-US" sz="2000" dirty="0" smtClean="0"/>
              <a:t>11-14-1052 - VHT CIDs – Ming, Edward Au</a:t>
            </a:r>
          </a:p>
          <a:p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136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mentor.ieee.org/802.11/dcn/13/11-13-0233-37-000m-revmc-wg-ballot-comments.xls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81000" y="6091237"/>
            <a:ext cx="8305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Attendance reminder: </a:t>
            </a:r>
            <a:r>
              <a:rPr lang="en-US" altLang="en-US" sz="1200" dirty="0">
                <a:hlinkClick r:id="rId3"/>
              </a:rPr>
              <a:t>https://murphy.events.ieee.org/imat/</a:t>
            </a:r>
            <a:endParaRPr lang="en-US" altLang="en-US" sz="12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/>
              <a:t>Documents: </a:t>
            </a:r>
            <a:r>
              <a:rPr lang="en-US" altLang="en-US" sz="1200" dirty="0">
                <a:hlinkClick r:id="rId4"/>
              </a:rPr>
              <a:t>https://mentor.ieee.org/802.11/documents</a:t>
            </a:r>
            <a:r>
              <a:rPr lang="en-US" altLang="en-US" sz="1200" dirty="0"/>
              <a:t> 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066800"/>
            <a:ext cx="4543425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Report, including MDR status</a:t>
            </a:r>
            <a:endParaRPr lang="en-US" altLang="en-US" sz="1600" dirty="0"/>
          </a:p>
          <a:p>
            <a:pPr lvl="1"/>
            <a:r>
              <a:rPr lang="en-US" altLang="en-US" sz="1600" dirty="0" smtClean="0"/>
              <a:t>Comment resolution </a:t>
            </a:r>
            <a:r>
              <a:rPr lang="en-US" altLang="en-US" sz="1600" dirty="0"/>
              <a:t>–MEC 11-14-1108; Editor </a:t>
            </a:r>
            <a:r>
              <a:rPr lang="en-US" altLang="en-US" sz="1600" dirty="0" smtClean="0"/>
              <a:t>CIDs</a:t>
            </a:r>
            <a:endParaRPr lang="en-US" altLang="en-US" sz="1600" dirty="0"/>
          </a:p>
        </p:txBody>
      </p:sp>
      <p:sp>
        <p:nvSpPr>
          <p:cNvPr id="4104" name="Rectangle 35"/>
          <p:cNvSpPr>
            <a:spLocks noChangeArrowheads="1"/>
          </p:cNvSpPr>
          <p:nvPr/>
        </p:nvSpPr>
        <p:spPr bwMode="auto">
          <a:xfrm>
            <a:off x="323850" y="4924425"/>
            <a:ext cx="45529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</a:t>
            </a:r>
            <a:r>
              <a:rPr lang="en-US" altLang="en-US" sz="1600" dirty="0"/>
              <a:t>resolution: CID 3774 – S. McCann </a:t>
            </a:r>
            <a:r>
              <a:rPr lang="en-US" altLang="en-US" sz="1600" dirty="0" smtClean="0"/>
              <a:t>11-14-1058, 11-14-1150 (MDR)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11-14-923 </a:t>
            </a:r>
            <a:r>
              <a:rPr lang="en-US" altLang="en-US" sz="1600" dirty="0"/>
              <a:t>(Mike M), 11-14-1104 (Mark R</a:t>
            </a:r>
            <a:r>
              <a:rPr lang="en-US" altLang="en-US" sz="1600" dirty="0" smtClean="0"/>
              <a:t>); 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1600" dirty="0" smtClean="0"/>
          </a:p>
        </p:txBody>
      </p:sp>
      <p:sp>
        <p:nvSpPr>
          <p:cNvPr id="4105" name="Rectangle 36"/>
          <p:cNvSpPr>
            <a:spLocks noChangeArrowheads="1"/>
          </p:cNvSpPr>
          <p:nvPr/>
        </p:nvSpPr>
        <p:spPr bwMode="auto">
          <a:xfrm>
            <a:off x="4725237" y="4038600"/>
            <a:ext cx="4419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Thursday </a:t>
            </a:r>
            <a:r>
              <a:rPr lang="en-US" altLang="en-US" sz="1800" dirty="0" smtClean="0"/>
              <a:t>PM1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 </a:t>
            </a:r>
          </a:p>
          <a:p>
            <a:pPr lvl="1"/>
            <a:r>
              <a:rPr lang="en-US" altLang="en-US" sz="1600" dirty="0" smtClean="0"/>
              <a:t>Comment resolution – PHY </a:t>
            </a:r>
            <a:r>
              <a:rPr lang="en-US" altLang="en-US" sz="1600" dirty="0"/>
              <a:t>CIDs 3064 &amp; 3396 – </a:t>
            </a:r>
            <a:r>
              <a:rPr lang="en-US" altLang="en-US" sz="1600" dirty="0" err="1" smtClean="0"/>
              <a:t>Wookbong</a:t>
            </a:r>
            <a:r>
              <a:rPr lang="en-US" altLang="en-US" sz="1600" dirty="0" smtClean="0"/>
              <a:t>; 3166, 3176, 3189, 3190 – Youhan Kim, 11-14-1173 Gabor, 1058r1 </a:t>
            </a:r>
            <a:r>
              <a:rPr lang="en-US" altLang="en-US" sz="1600" dirty="0" err="1" smtClean="0"/>
              <a:t>S.McCann</a:t>
            </a:r>
            <a:r>
              <a:rPr lang="en-US" altLang="en-US" sz="1600" dirty="0" smtClean="0"/>
              <a:t>, Matt 1246, M. </a:t>
            </a:r>
            <a:r>
              <a:rPr lang="en-US" altLang="en-US" sz="1600" dirty="0" err="1" smtClean="0"/>
              <a:t>Montemuro</a:t>
            </a:r>
            <a:r>
              <a:rPr lang="en-US" altLang="en-US" sz="1600" dirty="0" smtClean="0"/>
              <a:t>, Mark </a:t>
            </a:r>
            <a:r>
              <a:rPr lang="en-US" altLang="en-US" sz="1600" dirty="0" smtClean="0"/>
              <a:t>H – Annex R</a:t>
            </a:r>
          </a:p>
          <a:p>
            <a:pPr lvl="1"/>
            <a:r>
              <a:rPr lang="en-US" altLang="en-US" sz="1600" dirty="0" smtClean="0"/>
              <a:t>Plans for November, Schedule</a:t>
            </a:r>
          </a:p>
          <a:p>
            <a:pPr lvl="1"/>
            <a:r>
              <a:rPr lang="en-US" altLang="en-US" sz="1600" dirty="0" smtClean="0"/>
              <a:t>AOB, Adjourn</a:t>
            </a:r>
            <a:endParaRPr lang="en-US" altLang="en-US" sz="1400" dirty="0"/>
          </a:p>
        </p:txBody>
      </p:sp>
      <p:sp>
        <p:nvSpPr>
          <p:cNvPr id="4107" name="Rectangle 1"/>
          <p:cNvSpPr>
            <a:spLocks noChangeArrowheads="1"/>
          </p:cNvSpPr>
          <p:nvPr/>
        </p:nvSpPr>
        <p:spPr bwMode="auto">
          <a:xfrm>
            <a:off x="333375" y="3962400"/>
            <a:ext cx="4238625" cy="124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PM1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11ad </a:t>
            </a:r>
            <a:r>
              <a:rPr lang="en-US" altLang="en-US" sz="1600" dirty="0"/>
              <a:t>CIDs – CC: 11-14-1109, </a:t>
            </a:r>
            <a:r>
              <a:rPr lang="en-US" altLang="en-US" sz="1600" dirty="0" err="1"/>
              <a:t>Payam</a:t>
            </a:r>
            <a:r>
              <a:rPr lang="en-US" altLang="en-US" sz="1600" dirty="0"/>
              <a:t> 11-14-918, </a:t>
            </a:r>
            <a:r>
              <a:rPr lang="en-US" altLang="en-US" sz="1600" dirty="0" smtClean="0"/>
              <a:t>11-14-919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Editor CIDs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4667250" y="1143000"/>
            <a:ext cx="42005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PM1</a:t>
            </a:r>
          </a:p>
          <a:p>
            <a:pPr lvl="1"/>
            <a:r>
              <a:rPr lang="en-US" altLang="en-US" sz="1600" dirty="0"/>
              <a:t>Motions 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Location </a:t>
            </a:r>
            <a:r>
              <a:rPr lang="en-US" altLang="en-US" sz="1600" dirty="0" smtClean="0"/>
              <a:t>CIDs: 11-14-952, 1024 Gabor, 11-14-930 B. Hart, 11-14-1002  C. Aldana, </a:t>
            </a:r>
            <a:r>
              <a:rPr lang="en-US" altLang="en-US" sz="1600" dirty="0" smtClean="0"/>
              <a:t>11-14-1014, 1276 </a:t>
            </a:r>
            <a:r>
              <a:rPr lang="en-US" altLang="en-US" sz="1600" dirty="0" smtClean="0"/>
              <a:t>Ganesh</a:t>
            </a:r>
          </a:p>
          <a:p>
            <a:pPr lvl="1"/>
            <a:r>
              <a:rPr lang="en-US" altLang="en-US" sz="1600" dirty="0" smtClean="0"/>
              <a:t>11-14-1273 Dan &amp; </a:t>
            </a:r>
            <a:r>
              <a:rPr lang="en-US" altLang="en-US" sz="1600" dirty="0" err="1" smtClean="0"/>
              <a:t>Kaz</a:t>
            </a:r>
            <a:r>
              <a:rPr lang="en-US" altLang="en-US" sz="1600" dirty="0" smtClean="0"/>
              <a:t>, </a:t>
            </a:r>
            <a:r>
              <a:rPr lang="en-US" altLang="en-US" sz="1600" dirty="0"/>
              <a:t> </a:t>
            </a:r>
            <a:endParaRPr lang="en-US" altLang="en-US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24400" y="2895600"/>
            <a:ext cx="441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Wednesday </a:t>
            </a:r>
            <a:r>
              <a:rPr lang="en-US" altLang="en-US" sz="1800" dirty="0" smtClean="0"/>
              <a:t>PM2 – 5PM Recess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See WFA liaison 11-14-1141; </a:t>
            </a:r>
          </a:p>
          <a:p>
            <a:pPr lvl="1"/>
            <a:r>
              <a:rPr lang="en-US" altLang="en-US" sz="1600" dirty="0" smtClean="0"/>
              <a:t>11-14-1246 </a:t>
            </a:r>
            <a:r>
              <a:rPr lang="en-US" altLang="en-US" sz="1600" dirty="0"/>
              <a:t>M. </a:t>
            </a:r>
            <a:r>
              <a:rPr lang="en-US" altLang="en-US" sz="1600" dirty="0" smtClean="0"/>
              <a:t>Fischer, CID </a:t>
            </a:r>
            <a:r>
              <a:rPr lang="en-US" altLang="en-US" sz="1600" dirty="0"/>
              <a:t>3296 and more </a:t>
            </a:r>
            <a:r>
              <a:rPr lang="en-US" altLang="en-US" sz="1600" dirty="0" smtClean="0"/>
              <a:t>11-14-793 and 11-14-954–</a:t>
            </a:r>
            <a:endParaRPr lang="en-US" altLang="en-US" sz="1600" dirty="0"/>
          </a:p>
          <a:p>
            <a:pPr lvl="1"/>
            <a:endParaRPr lang="en-US" altLang="en-US" sz="1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206" y="2743200"/>
            <a:ext cx="423862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PHY Comment Resolution –  11-14-1003 (</a:t>
            </a:r>
            <a:r>
              <a:rPr lang="en-US" altLang="en-US" sz="1600" dirty="0" err="1" smtClean="0"/>
              <a:t>Wookbong</a:t>
            </a:r>
            <a:r>
              <a:rPr lang="en-US" altLang="en-US" sz="1600" dirty="0" smtClean="0"/>
              <a:t>)</a:t>
            </a:r>
          </a:p>
          <a:p>
            <a:pPr lvl="1"/>
            <a:r>
              <a:rPr lang="en-US" altLang="en-US" sz="1600" dirty="0" smtClean="0"/>
              <a:t>CID 3209, 11-14-1173 Gabor</a:t>
            </a:r>
            <a:br>
              <a:rPr lang="en-US" altLang="en-US" sz="1600" dirty="0" smtClean="0"/>
            </a:br>
            <a:endParaRPr lang="en-US" altLang="en-US" sz="1600" dirty="0"/>
          </a:p>
          <a:p>
            <a:pPr lvl="1"/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www.ieee802.org/PNP/approved/IEEE_802_OM_v14.pdf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 smtClean="0">
                <a:hlinkClick r:id="rId11"/>
              </a:rPr>
              <a:t>http://grouper.ieee.org/groups/802/PNP/approved/IEEE_802_WG_PandP_v15.pdf</a:t>
            </a:r>
            <a:r>
              <a:rPr lang="en-US" altLang="en-US" sz="1600" dirty="0" smtClean="0"/>
              <a:t>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mentor.ieee.org/802.11/dcn/14/11-14-0629-02-0000-802-11-operations-manual.docx</a:t>
            </a:r>
            <a:r>
              <a:rPr lang="en-US" altLang="en-US" sz="16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3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A8BA68E7-AF19-4EB2-AF8F-1C58C58296E2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smtClean="0"/>
              <a:t>Attendance recording procedures</a:t>
            </a:r>
          </a:p>
          <a:p>
            <a:pPr lvl="1"/>
            <a:r>
              <a:rPr lang="en-US" altLang="en-US" smtClean="0">
                <a:hlinkClick r:id="rId3"/>
              </a:rPr>
              <a:t>https://imat.ieee.org</a:t>
            </a:r>
            <a:r>
              <a:rPr lang="en-US" altLang="en-US" smtClean="0"/>
              <a:t> </a:t>
            </a:r>
            <a:endParaRPr lang="en-US" altLang="en-US" sz="1800" smtClean="0"/>
          </a:p>
          <a:p>
            <a:pPr lvl="1"/>
            <a:r>
              <a:rPr lang="en-US" altLang="en-US" smtClean="0"/>
              <a:t>Must register before logging attendance</a:t>
            </a:r>
          </a:p>
          <a:p>
            <a:pPr lvl="1"/>
            <a:r>
              <a:rPr lang="en-US" altLang="en-US" smtClean="0"/>
              <a:t>Must log attendance during each 2 hour session</a:t>
            </a:r>
          </a:p>
          <a:p>
            <a:r>
              <a:rPr lang="en-US" altLang="en-US" smtClean="0"/>
              <a:t>Documentation</a:t>
            </a:r>
          </a:p>
          <a:p>
            <a:pPr lvl="1"/>
            <a:r>
              <a:rPr lang="en-US" altLang="en-US" smtClean="0">
                <a:hlinkClick r:id="rId4"/>
              </a:rPr>
              <a:t>http://mentor.ieee.org</a:t>
            </a:r>
            <a:endParaRPr lang="en-US" altLang="en-US" smtClean="0"/>
          </a:p>
          <a:p>
            <a:pPr lvl="1"/>
            <a:r>
              <a:rPr lang="en-US" altLang="en-US" smtClean="0"/>
              <a:t>Use “TGm”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7" name="Slide Number Placeholder 5"/>
          <p:cNvSpPr txBox="1">
            <a:spLocks noGrp="1"/>
          </p:cNvSpPr>
          <p:nvPr/>
        </p:nvSpPr>
        <p:spPr bwMode="auto">
          <a:xfrm>
            <a:off x="4395788" y="6475413"/>
            <a:ext cx="4286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>
                <a:ea typeface="MS PGothic" pitchFamily="34" charset="-128"/>
              </a:rPr>
              <a:t>Slide </a:t>
            </a:r>
            <a:fld id="{CFC5CA1B-7A46-48F9-A97E-7CA930CA54DB}" type="slidenum">
              <a:rPr lang="en-US" altLang="en-US" sz="1200" b="0">
                <a:ea typeface="MS PGothic" pitchFamily="34" charset="-128"/>
              </a:rPr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>
              <a:ea typeface="MS PGothic" pitchFamily="34" charset="-128"/>
            </a:endParaRPr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Comment resolution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San Diego minutes: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mentor.ieee.org/802.11/dcn/14/11-14-0845-01-000m-revmc-minutes-for-july-2014-san-diego.docx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Teleconference minutes: </a:t>
            </a: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mentor.ieee.org/802.11/dcn/14/11-14-1004-06-000m-tgmc-telecon-minutes-aug-sept-2014.docx</a:t>
            </a:r>
            <a:r>
              <a:rPr lang="en-US" altLang="en-US" dirty="0" smtClean="0"/>
              <a:t> 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mentor.ieee.org/802.11/dcn/13/11-13-0095-12-000m-editor-reports.ppt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Mandatory Draft Review (MDR) status and </a:t>
            </a:r>
            <a:r>
              <a:rPr lang="en-US" altLang="en-US" dirty="0"/>
              <a:t>issues, see </a:t>
            </a:r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mentor.ieee.org/802.11/dcn/14/11-14-0781-09-0000-p802-11revmc-mdr-report.doc</a:t>
            </a:r>
            <a:r>
              <a:rPr lang="en-US" alt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smtClean="0"/>
              <a:t>TGmc Plan of Record</a:t>
            </a:r>
            <a:endParaRPr lang="en-US" altLang="en-US" sz="200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29-30 Aug 2012 – </a:t>
            </a:r>
            <a:r>
              <a:rPr lang="en-US" altLang="en-US" sz="2000" dirty="0" err="1" smtClean="0"/>
              <a:t>NesCom</a:t>
            </a:r>
            <a:r>
              <a:rPr lang="en-US" altLang="en-US" sz="2000" dirty="0" smtClean="0"/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Begin to process input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2012 –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– First WG Letter ballot  - without 11ad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Dec 2013 – May 2014 – 11ac, 11af integration – </a:t>
            </a:r>
            <a:r>
              <a:rPr lang="en-US" altLang="en-US" sz="2000" dirty="0" smtClean="0">
                <a:solidFill>
                  <a:schemeClr val="accent2"/>
                </a:solidFill>
              </a:rPr>
              <a:t>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Form Sponsor </a:t>
            </a:r>
            <a:r>
              <a:rPr lang="en-US" altLang="en-US" sz="2000" dirty="0" smtClean="0"/>
              <a:t>Pool:  Open </a:t>
            </a:r>
            <a:r>
              <a:rPr lang="en-US" altLang="en-US" sz="2000" dirty="0"/>
              <a:t>Sept </a:t>
            </a:r>
            <a:r>
              <a:rPr lang="en-US" altLang="en-US" sz="2000" dirty="0" smtClean="0"/>
              <a:t>15</a:t>
            </a:r>
            <a:r>
              <a:rPr lang="en-US" altLang="en-US" sz="2000" baseline="30000" dirty="0" smtClean="0"/>
              <a:t>th</a:t>
            </a:r>
            <a:r>
              <a:rPr lang="en-US" altLang="en-US" sz="2000" dirty="0" smtClean="0"/>
              <a:t> or so, close </a:t>
            </a:r>
            <a:r>
              <a:rPr lang="en-US" altLang="en-US" sz="2000" dirty="0"/>
              <a:t>end Oct 2014 – </a:t>
            </a:r>
            <a:r>
              <a:rPr lang="en-US" altLang="en-US" sz="2000" dirty="0" smtClean="0"/>
              <a:t>(</a:t>
            </a:r>
            <a:r>
              <a:rPr lang="en-US" altLang="en-US" sz="2000" dirty="0"/>
              <a:t>45 days); good for 6 months (end of April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2014 – D4.0 Recirculation, follow with D5.0 changed if needed, D6.0 unchanged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EC unconditional SB approval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Initial SB March 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Nov 2015/March 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2"/>
                </a:solidFill>
              </a:rPr>
              <a:t>March 2016 – </a:t>
            </a:r>
            <a:r>
              <a:rPr lang="en-US" altLang="en-US" sz="2000" dirty="0" err="1">
                <a:solidFill>
                  <a:schemeClr val="accent2"/>
                </a:solidFill>
              </a:rPr>
              <a:t>RevCom</a:t>
            </a:r>
            <a:r>
              <a:rPr lang="en-US" altLang="en-US" sz="2000" dirty="0">
                <a:solidFill>
                  <a:schemeClr val="accent2"/>
                </a:solidFill>
              </a:rPr>
              <a:t>/SASB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65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Minutes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50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Approve </a:t>
            </a:r>
            <a:r>
              <a:rPr lang="en-US" altLang="en-US" dirty="0"/>
              <a:t>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San Diego minutes: </a:t>
            </a:r>
            <a:r>
              <a:rPr lang="en-US" altLang="en-US" dirty="0">
                <a:hlinkClick r:id="rId3"/>
              </a:rPr>
              <a:t>https://mentor.ieee.org/802.11/dcn/14/11-14-0845-01-000m-revmc-minutes-for-july-2014-san-diego.docx</a:t>
            </a:r>
            <a:r>
              <a:rPr lang="en-US" altLang="en-US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Teleconference minutes: </a:t>
            </a:r>
            <a:r>
              <a:rPr lang="en-US" altLang="en-US" dirty="0">
                <a:hlinkClick r:id="rId4"/>
              </a:rPr>
              <a:t>https://mentor.ieee.org/802.11/dcn/14/11-14-1004-06-000m-tgmc-telecon-minutes-aug-sept-2014.docx</a:t>
            </a:r>
            <a:r>
              <a:rPr lang="en-US" altLang="en-US" dirty="0"/>
              <a:t> </a:t>
            </a:r>
          </a:p>
          <a:p>
            <a:pPr marL="342900" lvl="2" indent="0">
              <a:buNone/>
            </a:pP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Moved: </a:t>
            </a:r>
            <a:r>
              <a:rPr lang="en-US" altLang="en-US" dirty="0" smtClean="0"/>
              <a:t>Jon Rosdahl</a:t>
            </a:r>
            <a:endParaRPr lang="en-US" altLang="en-US" dirty="0" smtClean="0"/>
          </a:p>
          <a:p>
            <a:r>
              <a:rPr lang="en-US" altLang="en-US" dirty="0" smtClean="0"/>
              <a:t>Seconded: Ganesh </a:t>
            </a:r>
            <a:r>
              <a:rPr lang="en-US" altLang="en-US" dirty="0" err="1" smtClean="0"/>
              <a:t>Venkatesan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  <a:r>
              <a:rPr lang="en-US" altLang="en-US" dirty="0" smtClean="0"/>
              <a:t>Unanimous consent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359632</TotalTime>
  <Words>1784</Words>
  <Application>Microsoft Office PowerPoint</Application>
  <PresentationFormat>On-screen Show (4:3)</PresentationFormat>
  <Paragraphs>416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802-11-Submission</vt:lpstr>
      <vt:lpstr>Document</vt:lpstr>
      <vt:lpstr>IEEE 802.11 TGmc September 2014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TGmc Plan of Record</vt:lpstr>
      <vt:lpstr>Motion 65 – Minutes</vt:lpstr>
      <vt:lpstr>Motion 66   – Teleconference CIDs </vt:lpstr>
      <vt:lpstr>Motion 67 – Editorial CIDs (Monday &amp; Tuesday)</vt:lpstr>
      <vt:lpstr>Motion 69  – 2014-02-07 Telecon missed item </vt:lpstr>
      <vt:lpstr>Motion 70   – MEC Reference changes</vt:lpstr>
      <vt:lpstr>Motion 71   – 11ad clarification (C. Cordiero)</vt:lpstr>
      <vt:lpstr>Motion 72 – Editorial CIDs (telecon)</vt:lpstr>
      <vt:lpstr>Motion 73  – CIDs this week</vt:lpstr>
      <vt:lpstr>Motion 68   – Mon, Tues CIDs</vt:lpstr>
      <vt:lpstr>Motion 74  – LinkID handling (Dan &amp; Kaz)</vt:lpstr>
      <vt:lpstr>Motion  – CIDs 3064, 3396 (Wookbong) </vt:lpstr>
      <vt:lpstr>Motion  – 80+80 issue – Youhan Kim </vt:lpstr>
      <vt:lpstr>Motion   – Annex V CID 3774</vt:lpstr>
      <vt:lpstr>Motion   – Proxy ARP CID 3209</vt:lpstr>
      <vt:lpstr>Motion   – Further EST edits</vt:lpstr>
      <vt:lpstr>November Meeting Planning</vt:lpstr>
      <vt:lpstr>LB202 CID submissions for November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1825</cp:revision>
  <cp:lastPrinted>1998-02-10T13:28:06Z</cp:lastPrinted>
  <dcterms:created xsi:type="dcterms:W3CDTF">2005-01-04T21:26:55Z</dcterms:created>
  <dcterms:modified xsi:type="dcterms:W3CDTF">2014-09-18T08:40:59Z</dcterms:modified>
</cp:coreProperties>
</file>