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69" r:id="rId2"/>
    <p:sldId id="278" r:id="rId3"/>
    <p:sldId id="417" r:id="rId4"/>
    <p:sldId id="544" r:id="rId5"/>
    <p:sldId id="506" r:id="rId6"/>
    <p:sldId id="545" r:id="rId7"/>
    <p:sldId id="517" r:id="rId8"/>
    <p:sldId id="557" r:id="rId9"/>
    <p:sldId id="535" r:id="rId10"/>
    <p:sldId id="561" r:id="rId11"/>
    <p:sldId id="567" r:id="rId12"/>
    <p:sldId id="565" r:id="rId13"/>
    <p:sldId id="562" r:id="rId14"/>
    <p:sldId id="563" r:id="rId15"/>
    <p:sldId id="564" r:id="rId16"/>
    <p:sldId id="566" r:id="rId17"/>
    <p:sldId id="568" r:id="rId18"/>
    <p:sldId id="560" r:id="rId19"/>
    <p:sldId id="298" r:id="rId20"/>
    <p:sldId id="559" r:id="rId21"/>
    <p:sldId id="516" r:id="rId22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02" autoAdjust="0"/>
    <p:restoredTop sz="98993" autoAdjust="0"/>
  </p:normalViewPr>
  <p:slideViewPr>
    <p:cSldViewPr>
      <p:cViewPr varScale="1">
        <p:scale>
          <a:sx n="91" d="100"/>
          <a:sy n="91" d="100"/>
        </p:scale>
        <p:origin x="-1290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40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802.11-11/0291r0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2010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802.11-11/0291r0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2010</a:t>
            </a:r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19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20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21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954638-DDF8-48CE-91CC-0B13651AE8F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8" y="4416425"/>
            <a:ext cx="5026025" cy="418147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GB" altLang="en-US" smtClean="0"/>
          </a:p>
        </p:txBody>
      </p:sp>
      <p:sp>
        <p:nvSpPr>
          <p:cNvPr id="327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3438" cy="3482975"/>
          </a:xfrm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EE34A10C-18A0-4E0F-9669-7ADACABB58B1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63D77C62-1FB7-4965-80BA-F5C6F8FBFFD4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34822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4823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4824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4825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89AFB2D5-88C3-4257-8DA2-2B4A48A67AC0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6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4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802.11-14/1016r8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361-36-000m-revmc-mac-comments.xl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4/11-14-0975-02-000m-lb202-gen-adhoc-comments.xlsx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233-40-000m-revmc-wg-ballot-comments.xl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361-36-000m-revmc-mac-comments.xls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1108-01-000m-mec-reference-comment.doc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1109-02-000m-alignment-of-dmg-field-definition.docx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233-40-000m-revmc-wg-ballot-comments.xls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1273-01-000m-how-not-to-compare-linkids.docx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594-02-0000-revision-par-proposal-for-802-11-2012.doc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3/11-13-0233-37-000m-revmc-wg-ballot-comments.xl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urphy.events.ieee.org/imat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mentor.ieee.org/802.11/document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board/pat/pat-slideset.pp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.org/portal/cms_docs/about/CoE_poster.pdf" TargetMode="External"/><Relationship Id="rId13" Type="http://schemas.openxmlformats.org/officeDocument/2006/relationships/hyperlink" Target="http://www.ieee802.org/devdocs.shtml" TargetMode="External"/><Relationship Id="rId3" Type="http://schemas.openxmlformats.org/officeDocument/2006/relationships/hyperlink" Target="http://standards.ieee.org/board/pat/pat-slideset.ppt" TargetMode="External"/><Relationship Id="rId7" Type="http://schemas.openxmlformats.org/officeDocument/2006/relationships/hyperlink" Target="http://standards.ieee.org/resources/antitrust-guidelines.pdf" TargetMode="External"/><Relationship Id="rId12" Type="http://schemas.openxmlformats.org/officeDocument/2006/relationships/hyperlink" Target="https://mentor.ieee.org/802.11/dcn/14/11-14-0629-02-0000-802-11-operations-manual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faqs/affiliationFAQ.html" TargetMode="External"/><Relationship Id="rId11" Type="http://schemas.openxmlformats.org/officeDocument/2006/relationships/hyperlink" Target="http://grouper.ieee.org/groups/802/PNP/approved/IEEE_802_WG_PandP_v15.pdf" TargetMode="External"/><Relationship Id="rId5" Type="http://schemas.openxmlformats.org/officeDocument/2006/relationships/hyperlink" Target="http://standards.ieee.org/board/pat/loa.pdf" TargetMode="External"/><Relationship Id="rId10" Type="http://schemas.openxmlformats.org/officeDocument/2006/relationships/hyperlink" Target="http://www.ieee802.org/PNP/approved/IEEE_802_OM_v14.pdf" TargetMode="External"/><Relationship Id="rId4" Type="http://schemas.openxmlformats.org/officeDocument/2006/relationships/hyperlink" Target="http://standards.ieee.org/board/pat/faq.pdf" TargetMode="External"/><Relationship Id="rId9" Type="http://schemas.openxmlformats.org/officeDocument/2006/relationships/hyperlink" Target="http://standards.ieee.org/board/aud/LMSC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entor.ieee.org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0845-01-000m-revmc-minutes-for-july-2014-san-diego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mentor.ieee.org/802.11/dcn/14/11-14-0781-09-0000-p802-11revmc-mdr-report.doc" TargetMode="External"/><Relationship Id="rId5" Type="http://schemas.openxmlformats.org/officeDocument/2006/relationships/hyperlink" Target="https://mentor.ieee.org/802.11/dcn/13/11-13-0095-12-000m-editor-reports.ppt" TargetMode="External"/><Relationship Id="rId4" Type="http://schemas.openxmlformats.org/officeDocument/2006/relationships/hyperlink" Target="https://mentor.ieee.org/802.11/dcn/14/11-14-1004-06-000m-tgmc-telecon-minutes-aug-sept-2014.docx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0845-01-000m-revmc-minutes-for-july-2014-san-diego.doc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4/11-14-1004-06-000m-tgmc-telecon-minutes-aug-sept-2014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smtClean="0"/>
              <a:t>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September 2014 Agenda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2014-09-17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8925020"/>
              </p:ext>
            </p:extLst>
          </p:nvPr>
        </p:nvGraphicFramePr>
        <p:xfrm>
          <a:off x="519113" y="2273300"/>
          <a:ext cx="8229600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9" name="Document" r:id="rId4" imgW="8257888" imgH="2531617" progId="Word.Document.8">
                  <p:embed/>
                </p:oleObj>
              </mc:Choice>
              <mc:Fallback>
                <p:oleObj name="Document" r:id="rId4" imgW="8257888" imgH="253161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73300"/>
                        <a:ext cx="8229600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66   </a:t>
            </a:r>
            <a:r>
              <a:rPr lang="en-US" altLang="en-US" dirty="0" smtClean="0"/>
              <a:t>– Teleconference CIDs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comments in</a:t>
            </a:r>
          </a:p>
          <a:p>
            <a:pPr marL="685800" lvl="2" indent="-342900"/>
            <a:r>
              <a:rPr lang="en-US" altLang="en-US" dirty="0" smtClean="0"/>
              <a:t>The “Motion MAC-AC” and “Motion MAC-AD” tabs in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mentor.ieee.org/802.11/dcn/13/11-13-0361-36-000m-revmc-mac-comments.xls</a:t>
            </a:r>
            <a:r>
              <a:rPr lang="en-US" dirty="0" smtClean="0"/>
              <a:t> </a:t>
            </a:r>
          </a:p>
          <a:p>
            <a:pPr marL="685800" lvl="2" indent="-342900"/>
            <a:r>
              <a:rPr lang="en-US" altLang="en-US" dirty="0" smtClean="0"/>
              <a:t>The  </a:t>
            </a:r>
            <a:r>
              <a:rPr lang="en-US" altLang="en-US" dirty="0" smtClean="0"/>
              <a:t>“</a:t>
            </a:r>
            <a:r>
              <a:rPr lang="en-US" dirty="0"/>
              <a:t>Gen SD - B</a:t>
            </a:r>
            <a:r>
              <a:rPr lang="en-US" altLang="en-US" dirty="0" smtClean="0"/>
              <a:t>” and “</a:t>
            </a:r>
            <a:r>
              <a:rPr lang="en-US" dirty="0"/>
              <a:t>Gen </a:t>
            </a:r>
            <a:r>
              <a:rPr lang="en-US" dirty="0" err="1" smtClean="0"/>
              <a:t>Telecon</a:t>
            </a:r>
            <a:r>
              <a:rPr lang="en-US" dirty="0" smtClean="0"/>
              <a:t>-Aug</a:t>
            </a:r>
            <a:r>
              <a:rPr lang="en-US" altLang="en-US" dirty="0" smtClean="0"/>
              <a:t>”  tabs in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mentor.ieee.org/802.11/dcn/14/11-14-0975-02-000m-lb202-gen-adhoc-comments.xlsx</a:t>
            </a:r>
            <a:r>
              <a:rPr lang="en-US" altLang="en-US" dirty="0" smtClean="0"/>
              <a:t> </a:t>
            </a:r>
          </a:p>
          <a:p>
            <a:r>
              <a:rPr lang="en-US" altLang="en-US" dirty="0" smtClean="0"/>
              <a:t>Moved: </a:t>
            </a:r>
            <a:r>
              <a:rPr lang="en-US" altLang="en-US" dirty="0" smtClean="0"/>
              <a:t>Jon Rosdahl</a:t>
            </a:r>
            <a:endParaRPr lang="en-US" altLang="en-US" dirty="0" smtClean="0"/>
          </a:p>
          <a:p>
            <a:r>
              <a:rPr lang="en-US" altLang="en-US" dirty="0" smtClean="0"/>
              <a:t>Seconded: Mark Hamilton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 smtClean="0"/>
              <a:t>12-0-1 Passes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6151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67 </a:t>
            </a:r>
            <a:r>
              <a:rPr lang="en-US" altLang="en-US" dirty="0" smtClean="0"/>
              <a:t>– Editorial CIDs </a:t>
            </a:r>
            <a:r>
              <a:rPr lang="en-US" altLang="en-US" dirty="0" smtClean="0"/>
              <a:t>(Monday &amp; Tuesday)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comments </a:t>
            </a:r>
            <a:r>
              <a:rPr lang="en-US" altLang="en-US" dirty="0" smtClean="0"/>
              <a:t>in</a:t>
            </a:r>
            <a:endParaRPr lang="en-US" altLang="en-US" dirty="0" smtClean="0"/>
          </a:p>
          <a:p>
            <a:pPr marL="685800" lvl="2" indent="-342900"/>
            <a:r>
              <a:rPr lang="en-US" altLang="en-US" dirty="0" smtClean="0"/>
              <a:t>The </a:t>
            </a:r>
            <a:r>
              <a:rPr lang="en-US" altLang="en-US" dirty="0" smtClean="0"/>
              <a:t>“</a:t>
            </a:r>
            <a:r>
              <a:rPr lang="en-US" dirty="0"/>
              <a:t>Editor motion f2f </a:t>
            </a:r>
            <a:r>
              <a:rPr lang="en-US" dirty="0" smtClean="0"/>
              <a:t>2014-09-16” and Editor </a:t>
            </a:r>
            <a:r>
              <a:rPr lang="en-US" dirty="0"/>
              <a:t>motion f2f </a:t>
            </a:r>
            <a:r>
              <a:rPr lang="en-US" dirty="0" smtClean="0"/>
              <a:t>2014-09-15 </a:t>
            </a:r>
            <a:r>
              <a:rPr lang="en-US" altLang="en-US" dirty="0" smtClean="0"/>
              <a:t>”, tabs </a:t>
            </a:r>
            <a:r>
              <a:rPr lang="en-US" altLang="en-US" dirty="0"/>
              <a:t>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mentor.ieee.org/802.11/dcn/13/11-13-0233-40-000m-revmc-wg-ballot-comments.xls</a:t>
            </a:r>
            <a:r>
              <a:rPr lang="en-US" altLang="en-US" dirty="0" smtClean="0"/>
              <a:t> </a:t>
            </a:r>
            <a:endParaRPr lang="en-US" altLang="en-US" dirty="0"/>
          </a:p>
          <a:p>
            <a:pPr marL="342900" lvl="2" indent="0">
              <a:buNone/>
            </a:pPr>
            <a:endParaRPr lang="en-US" altLang="en-US" dirty="0" smtClean="0"/>
          </a:p>
          <a:p>
            <a:endParaRPr lang="en-US" altLang="en-US" dirty="0" smtClean="0"/>
          </a:p>
          <a:p>
            <a:r>
              <a:rPr lang="en-US" altLang="en-US" dirty="0" smtClean="0"/>
              <a:t>Moved: </a:t>
            </a:r>
            <a:r>
              <a:rPr lang="en-US" altLang="en-US" dirty="0" smtClean="0"/>
              <a:t>Mike Montemurro</a:t>
            </a:r>
            <a:endParaRPr lang="en-US" altLang="en-US" dirty="0" smtClean="0"/>
          </a:p>
          <a:p>
            <a:r>
              <a:rPr lang="en-US" altLang="en-US" dirty="0" smtClean="0"/>
              <a:t>Seconded</a:t>
            </a:r>
            <a:r>
              <a:rPr lang="en-US" altLang="en-US" dirty="0" smtClean="0"/>
              <a:t>: Emily Qi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 smtClean="0"/>
              <a:t>13-0-1 Passes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15005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68   </a:t>
            </a:r>
            <a:r>
              <a:rPr lang="en-US" altLang="en-US" dirty="0" smtClean="0"/>
              <a:t>– Monday &amp; Tuesday CIDs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comments in</a:t>
            </a:r>
          </a:p>
          <a:p>
            <a:pPr marL="685800" lvl="2" indent="-342900"/>
            <a:r>
              <a:rPr lang="en-US" altLang="en-US" dirty="0" smtClean="0"/>
              <a:t>The “Motion MAC-AE” </a:t>
            </a:r>
            <a:r>
              <a:rPr lang="en-US" altLang="en-US" dirty="0" smtClean="0"/>
              <a:t>tab </a:t>
            </a:r>
            <a:r>
              <a:rPr lang="en-US" altLang="en-US" dirty="0" smtClean="0"/>
              <a:t>in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mentor.ieee.org/802.11/dcn/13/11-13-0361-36-000m-revmc-mac-comments.xls</a:t>
            </a:r>
            <a:r>
              <a:rPr lang="en-US" dirty="0" smtClean="0"/>
              <a:t> 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Moved</a:t>
            </a:r>
            <a:r>
              <a:rPr lang="en-US" altLang="en-US" dirty="0" smtClean="0"/>
              <a:t>: </a:t>
            </a:r>
            <a:r>
              <a:rPr lang="en-US" altLang="en-US" dirty="0" smtClean="0"/>
              <a:t>Mike Montemurro</a:t>
            </a:r>
            <a:endParaRPr lang="en-US" altLang="en-US" dirty="0" smtClean="0"/>
          </a:p>
          <a:p>
            <a:r>
              <a:rPr lang="en-US" altLang="en-US" dirty="0" smtClean="0"/>
              <a:t>Seconded</a:t>
            </a:r>
            <a:r>
              <a:rPr lang="en-US" altLang="en-US" dirty="0" smtClean="0"/>
              <a:t>: Emily Qi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endParaRPr lang="en-US" altLang="en-US" dirty="0" smtClean="0"/>
          </a:p>
          <a:p>
            <a:endParaRPr lang="en-US" altLang="en-US" dirty="0"/>
          </a:p>
          <a:p>
            <a:r>
              <a:rPr lang="en-US" altLang="en-US" dirty="0" smtClean="0"/>
              <a:t>Tabled until Thursday PM1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94355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382000" cy="1066800"/>
          </a:xfrm>
        </p:spPr>
        <p:txBody>
          <a:bodyPr/>
          <a:lstStyle/>
          <a:p>
            <a:r>
              <a:rPr lang="en-US" altLang="en-US" dirty="0" smtClean="0"/>
              <a:t>Motion </a:t>
            </a:r>
            <a:r>
              <a:rPr lang="en-US" altLang="en-US" dirty="0" smtClean="0"/>
              <a:t>69  </a:t>
            </a:r>
            <a:r>
              <a:rPr lang="en-US" altLang="en-US" dirty="0" smtClean="0"/>
              <a:t>– 2014-02-07 </a:t>
            </a:r>
            <a:r>
              <a:rPr lang="en-US" altLang="en-US" dirty="0" err="1" smtClean="0"/>
              <a:t>Telecon</a:t>
            </a:r>
            <a:r>
              <a:rPr lang="en-US" altLang="en-US" dirty="0" smtClean="0"/>
              <a:t> missed item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Incorporate the following text change into the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draft:</a:t>
            </a:r>
          </a:p>
          <a:p>
            <a:pPr marL="685800" lvl="2" indent="-342900"/>
            <a:r>
              <a:rPr lang="en-US" altLang="en-US" sz="1600" dirty="0" smtClean="0"/>
              <a:t>At 1733.23, “</a:t>
            </a:r>
            <a:r>
              <a:rPr lang="en-US" sz="1600" b="0" dirty="0" smtClean="0"/>
              <a:t>A </a:t>
            </a:r>
            <a:r>
              <a:rPr lang="en-US" sz="1600" b="0" dirty="0"/>
              <a:t>non-AP STA </a:t>
            </a:r>
            <a:r>
              <a:rPr lang="en-US" sz="1600" b="0" dirty="0" smtClean="0"/>
              <a:t>is considered </a:t>
            </a:r>
            <a:r>
              <a:rPr lang="en-US" sz="1600" b="0" dirty="0"/>
              <a:t>inactive if the AP has not received a Data </a:t>
            </a:r>
            <a:r>
              <a:rPr lang="en-US" sz="1600" b="0" dirty="0" smtClean="0"/>
              <a:t>frame</a:t>
            </a:r>
            <a:r>
              <a:rPr lang="en-US" sz="1600" b="0" u="sng" dirty="0" smtClean="0"/>
              <a:t>, PS-Poll frame, </a:t>
            </a:r>
            <a:r>
              <a:rPr lang="en-US" sz="1600" b="0" dirty="0" smtClean="0"/>
              <a:t> </a:t>
            </a:r>
            <a:r>
              <a:rPr lang="en-US" sz="1600" dirty="0" smtClean="0"/>
              <a:t>or </a:t>
            </a:r>
            <a:r>
              <a:rPr lang="en-US" sz="1600" b="0" dirty="0" smtClean="0"/>
              <a:t>Management </a:t>
            </a:r>
            <a:r>
              <a:rPr lang="en-US" sz="1600" b="0" dirty="0"/>
              <a:t>frame (protected or </a:t>
            </a:r>
            <a:r>
              <a:rPr lang="en-US" sz="1600" b="0" dirty="0" smtClean="0"/>
              <a:t>unprotected as </a:t>
            </a:r>
            <a:r>
              <a:rPr lang="en-US" sz="1600" b="0" dirty="0"/>
              <a:t>specified in this paragraph) of a frame exchange sequence initiated by the STA for a time period equal </a:t>
            </a:r>
            <a:r>
              <a:rPr lang="en-US" sz="1600" b="0" dirty="0" smtClean="0"/>
              <a:t>to or </a:t>
            </a:r>
            <a:r>
              <a:rPr lang="en-US" sz="1600" b="0" dirty="0"/>
              <a:t>greater than the time specified by the Max Idle Period field</a:t>
            </a:r>
            <a:r>
              <a:rPr lang="en-US" sz="1600" b="0" dirty="0" smtClean="0"/>
              <a:t>.”</a:t>
            </a:r>
            <a:endParaRPr lang="en-US" altLang="en-US" sz="1600" dirty="0" smtClean="0"/>
          </a:p>
          <a:p>
            <a:r>
              <a:rPr lang="en-US" altLang="en-US" dirty="0" smtClean="0"/>
              <a:t>Moved: </a:t>
            </a:r>
            <a:r>
              <a:rPr lang="en-US" altLang="en-US" dirty="0" smtClean="0"/>
              <a:t>Jon Rosdahl</a:t>
            </a:r>
            <a:endParaRPr lang="en-US" altLang="en-US" dirty="0" smtClean="0"/>
          </a:p>
          <a:p>
            <a:r>
              <a:rPr lang="en-US" altLang="en-US" dirty="0" smtClean="0"/>
              <a:t>Seconded</a:t>
            </a:r>
            <a:r>
              <a:rPr lang="en-US" altLang="en-US" dirty="0" smtClean="0"/>
              <a:t>: Ganesh </a:t>
            </a:r>
            <a:r>
              <a:rPr lang="en-US" altLang="en-US" dirty="0" err="1"/>
              <a:t>V</a:t>
            </a:r>
            <a:r>
              <a:rPr lang="en-US" altLang="en-US" dirty="0" err="1" smtClean="0"/>
              <a:t>enkatesan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 smtClean="0"/>
              <a:t>11-0-0 Passes</a:t>
            </a:r>
            <a:endParaRPr lang="en-US" altLang="en-US" dirty="0" smtClean="0"/>
          </a:p>
          <a:p>
            <a:endParaRPr lang="en-US" altLang="en-US" dirty="0"/>
          </a:p>
          <a:p>
            <a:endParaRPr lang="en-US" altLang="en-US" dirty="0" smtClean="0"/>
          </a:p>
          <a:p>
            <a:endParaRPr lang="en-US" altLang="en-US" dirty="0"/>
          </a:p>
          <a:p>
            <a:r>
              <a:rPr lang="en-US" altLang="en-US" b="0" dirty="0" smtClean="0"/>
              <a:t>Reference: 11-14-0206, text moved to 10.24.13 in D3.0</a:t>
            </a:r>
          </a:p>
        </p:txBody>
      </p:sp>
    </p:spTree>
    <p:extLst>
      <p:ext uri="{BB962C8B-B14F-4D97-AF65-F5344CB8AC3E}">
        <p14:creationId xmlns:p14="http://schemas.microsoft.com/office/powerpoint/2010/main" val="250635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70   </a:t>
            </a:r>
            <a:r>
              <a:rPr lang="en-US" altLang="en-US" dirty="0" smtClean="0"/>
              <a:t>– MEC Reference changes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Incorporate the text </a:t>
            </a:r>
            <a:r>
              <a:rPr lang="en-US" altLang="en-US" dirty="0"/>
              <a:t>changes 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mentor.ieee.org/802.11/dcn/14/11-14-1108-01-000m-mec-reference-comment.docx</a:t>
            </a:r>
            <a:r>
              <a:rPr lang="en-US" altLang="en-US" dirty="0" smtClean="0"/>
              <a:t> </a:t>
            </a:r>
            <a:endParaRPr lang="en-US" altLang="en-US" sz="1600" dirty="0" smtClean="0"/>
          </a:p>
          <a:p>
            <a:r>
              <a:rPr lang="en-US" altLang="en-US" dirty="0" smtClean="0"/>
              <a:t>Moved: </a:t>
            </a:r>
            <a:r>
              <a:rPr lang="en-US" altLang="en-US" dirty="0" smtClean="0"/>
              <a:t>Ganesh </a:t>
            </a:r>
            <a:r>
              <a:rPr lang="en-US" altLang="en-US" dirty="0" err="1" smtClean="0"/>
              <a:t>Venkatesan</a:t>
            </a:r>
            <a:endParaRPr lang="en-US" altLang="en-US" dirty="0" smtClean="0"/>
          </a:p>
          <a:p>
            <a:r>
              <a:rPr lang="en-US" altLang="en-US" dirty="0" smtClean="0"/>
              <a:t>Seconded</a:t>
            </a:r>
            <a:r>
              <a:rPr lang="en-US" altLang="en-US" dirty="0" smtClean="0"/>
              <a:t>: Mike Montemurro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 smtClean="0"/>
              <a:t>10-0-0 Passes</a:t>
            </a:r>
            <a:endParaRPr lang="en-US" altLang="en-US" dirty="0" smtClean="0"/>
          </a:p>
          <a:p>
            <a:endParaRPr lang="en-US" altLang="en-US" dirty="0"/>
          </a:p>
          <a:p>
            <a:endParaRPr lang="en-US" altLang="en-US" dirty="0" smtClean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6904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71   </a:t>
            </a:r>
            <a:r>
              <a:rPr lang="en-US" altLang="en-US" dirty="0" smtClean="0"/>
              <a:t>– 11ad clarification (C. </a:t>
            </a:r>
            <a:r>
              <a:rPr lang="en-US" altLang="en-US" dirty="0" err="1" smtClean="0"/>
              <a:t>Cordiero</a:t>
            </a:r>
            <a:r>
              <a:rPr lang="en-US" altLang="en-US" dirty="0" smtClean="0"/>
              <a:t>)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Incorporate the text </a:t>
            </a:r>
            <a:r>
              <a:rPr lang="en-US" altLang="en-US" dirty="0"/>
              <a:t>changes in </a:t>
            </a:r>
            <a:r>
              <a:rPr lang="en-US" altLang="en-US" dirty="0" smtClean="0">
                <a:hlinkClick r:id="rId3"/>
              </a:rPr>
              <a:t>https://mentor.ieee.org/802.11/dcn/14/11-14-1109-02-000m-alignment-of-dmg-field-definition.docx</a:t>
            </a:r>
            <a:r>
              <a:rPr lang="en-US" altLang="en-US" dirty="0" smtClean="0"/>
              <a:t> </a:t>
            </a:r>
            <a:endParaRPr lang="en-US" altLang="en-US" sz="1600" dirty="0" smtClean="0"/>
          </a:p>
          <a:p>
            <a:r>
              <a:rPr lang="en-US" altLang="en-US" dirty="0" smtClean="0"/>
              <a:t>Moved: </a:t>
            </a:r>
            <a:r>
              <a:rPr lang="en-US" altLang="en-US" dirty="0" smtClean="0"/>
              <a:t> Ganesh </a:t>
            </a:r>
            <a:r>
              <a:rPr lang="en-US" altLang="en-US" dirty="0" err="1" smtClean="0"/>
              <a:t>Venkatesan</a:t>
            </a:r>
            <a:endParaRPr lang="en-US" altLang="en-US" dirty="0" smtClean="0"/>
          </a:p>
          <a:p>
            <a:r>
              <a:rPr lang="en-US" altLang="en-US" dirty="0" smtClean="0"/>
              <a:t>Seconded</a:t>
            </a:r>
            <a:r>
              <a:rPr lang="en-US" altLang="en-US" dirty="0" smtClean="0"/>
              <a:t>: Emily Qi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 smtClean="0"/>
              <a:t>11-0-0 Passes</a:t>
            </a:r>
            <a:endParaRPr lang="en-US" altLang="en-US" dirty="0" smtClean="0"/>
          </a:p>
          <a:p>
            <a:endParaRPr lang="en-US" altLang="en-US" dirty="0"/>
          </a:p>
          <a:p>
            <a:endParaRPr lang="en-US" altLang="en-US" dirty="0" smtClean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8939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– Editorial CIDs (editor &amp; </a:t>
            </a:r>
            <a:r>
              <a:rPr lang="en-US" altLang="en-US" dirty="0" err="1" smtClean="0"/>
              <a:t>telecon</a:t>
            </a:r>
            <a:r>
              <a:rPr lang="en-US" altLang="en-US" dirty="0" smtClean="0"/>
              <a:t>)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comments in</a:t>
            </a:r>
          </a:p>
          <a:p>
            <a:pPr marL="685800" lvl="2" indent="-342900"/>
            <a:r>
              <a:rPr lang="en-US" altLang="en-US" dirty="0" smtClean="0"/>
              <a:t>The “</a:t>
            </a:r>
            <a:r>
              <a:rPr lang="en-US" dirty="0" smtClean="0"/>
              <a:t>Editormotiontelecon20140801”, “Editormotiontelecon20140808 </a:t>
            </a:r>
            <a:r>
              <a:rPr lang="en-US" altLang="en-US" dirty="0" smtClean="0"/>
              <a:t>”, “</a:t>
            </a:r>
            <a:r>
              <a:rPr lang="en-US" altLang="en-US" dirty="0" smtClean="0"/>
              <a:t>Editorials for motion”, tabs </a:t>
            </a:r>
            <a:r>
              <a:rPr lang="en-US" altLang="en-US" dirty="0"/>
              <a:t>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mentor.ieee.org/802.11/dcn/13/11-13-0233-40-000m-revmc-wg-ballot-comments.xls</a:t>
            </a:r>
            <a:r>
              <a:rPr lang="en-US" altLang="en-US" dirty="0" smtClean="0"/>
              <a:t> </a:t>
            </a:r>
            <a:endParaRPr lang="en-US" altLang="en-US" dirty="0"/>
          </a:p>
          <a:p>
            <a:pPr marL="342900" lvl="2" indent="0">
              <a:buNone/>
            </a:pPr>
            <a:endParaRPr lang="en-US" altLang="en-US" dirty="0" smtClean="0"/>
          </a:p>
          <a:p>
            <a:endParaRPr lang="en-US" altLang="en-US" dirty="0" smtClean="0"/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Seconded:</a:t>
            </a:r>
          </a:p>
          <a:p>
            <a:r>
              <a:rPr lang="en-US" altLang="en-US" dirty="0" smtClean="0"/>
              <a:t>Result: </a:t>
            </a:r>
          </a:p>
        </p:txBody>
      </p:sp>
    </p:spTree>
    <p:extLst>
      <p:ext uri="{BB962C8B-B14F-4D97-AF65-F5344CB8AC3E}">
        <p14:creationId xmlns:p14="http://schemas.microsoft.com/office/powerpoint/2010/main" val="32785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</a:t>
            </a:r>
            <a:r>
              <a:rPr lang="en-US" altLang="en-US" dirty="0" smtClean="0"/>
              <a:t>– </a:t>
            </a:r>
            <a:r>
              <a:rPr lang="en-US" altLang="en-US" dirty="0" err="1" smtClean="0"/>
              <a:t>LinkID</a:t>
            </a:r>
            <a:r>
              <a:rPr lang="en-US" altLang="en-US" dirty="0" smtClean="0"/>
              <a:t> handling (Dan &amp; </a:t>
            </a:r>
            <a:r>
              <a:rPr lang="en-US" altLang="en-US" dirty="0" err="1" smtClean="0"/>
              <a:t>Kaz</a:t>
            </a:r>
            <a:r>
              <a:rPr lang="en-US" altLang="en-US" dirty="0" smtClean="0"/>
              <a:t>)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Incorporate the text </a:t>
            </a:r>
            <a:r>
              <a:rPr lang="en-US" altLang="en-US" dirty="0"/>
              <a:t>changes 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mentor.ieee.org/802.11/dcn/14/11-14-1273-01-000m-how-not-to-compare-linkids.docx</a:t>
            </a:r>
            <a:r>
              <a:rPr lang="en-US" altLang="en-US" dirty="0" smtClean="0"/>
              <a:t> </a:t>
            </a:r>
            <a:endParaRPr lang="en-US" altLang="en-US" sz="1600" dirty="0" smtClean="0"/>
          </a:p>
          <a:p>
            <a:r>
              <a:rPr lang="en-US" altLang="en-US" dirty="0" smtClean="0"/>
              <a:t>Moved: </a:t>
            </a:r>
            <a:r>
              <a:rPr lang="en-US" altLang="en-US" dirty="0" smtClean="0"/>
              <a:t> 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</a:t>
            </a:r>
            <a:r>
              <a:rPr lang="en-US" altLang="en-US" dirty="0" smtClean="0"/>
              <a:t>: </a:t>
            </a:r>
            <a:endParaRPr lang="en-US" altLang="en-US" dirty="0" smtClean="0"/>
          </a:p>
          <a:p>
            <a:endParaRPr lang="en-US" altLang="en-US" dirty="0"/>
          </a:p>
          <a:p>
            <a:endParaRPr lang="en-US" altLang="en-US" dirty="0" smtClean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6540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 – topic CIDs in 11-14-xyz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</a:t>
            </a:r>
            <a:r>
              <a:rPr lang="en-GB" dirty="0" smtClean="0"/>
              <a:t>CIDs as</a:t>
            </a:r>
            <a:endParaRPr lang="en-US" dirty="0"/>
          </a:p>
          <a:p>
            <a:r>
              <a:rPr lang="en-GB" dirty="0"/>
              <a:t> </a:t>
            </a:r>
            <a:r>
              <a:rPr lang="en-GB" dirty="0" smtClean="0"/>
              <a:t>Revised, with a resolution of</a:t>
            </a:r>
            <a:endParaRPr lang="en-US" dirty="0"/>
          </a:p>
          <a:p>
            <a:pPr marL="685800" lvl="2" indent="-342900"/>
            <a:r>
              <a:rPr lang="en-US" altLang="en-US" dirty="0" smtClean="0"/>
              <a:t>Incorporate the </a:t>
            </a:r>
            <a:r>
              <a:rPr lang="en-US" altLang="en-US" dirty="0"/>
              <a:t>text changes in &lt;</a:t>
            </a:r>
            <a:r>
              <a:rPr lang="en-US" altLang="en-US" dirty="0" smtClean="0"/>
              <a:t>document&gt;</a:t>
            </a:r>
            <a:endParaRPr lang="en-US" altLang="en-US" dirty="0"/>
          </a:p>
          <a:p>
            <a:pPr marL="685800" lvl="2" indent="-342900"/>
            <a:endParaRPr lang="en-US" altLang="en-US" dirty="0" smtClean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 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</a:p>
        </p:txBody>
      </p:sp>
    </p:spTree>
    <p:extLst>
      <p:ext uri="{BB962C8B-B14F-4D97-AF65-F5344CB8AC3E}">
        <p14:creationId xmlns:p14="http://schemas.microsoft.com/office/powerpoint/2010/main" val="94960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19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November Meeting Planning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dirty="0" smtClean="0"/>
              <a:t>Objectives: Complete comment Resolution</a:t>
            </a:r>
          </a:p>
          <a:p>
            <a:r>
              <a:rPr lang="en-US" altLang="en-US" dirty="0" smtClean="0"/>
              <a:t>Conference Calls 10am Eastern  2 hour</a:t>
            </a:r>
          </a:p>
          <a:p>
            <a:pPr lvl="1"/>
            <a:r>
              <a:rPr lang="en-US" altLang="en-US" dirty="0" smtClean="0"/>
              <a:t>October 3, 24, 31</a:t>
            </a:r>
          </a:p>
          <a:p>
            <a:r>
              <a:rPr lang="en-US" altLang="en-US" dirty="0" smtClean="0"/>
              <a:t>Ad-Hoc meeting – </a:t>
            </a:r>
            <a:r>
              <a:rPr lang="en-US" altLang="en-US" dirty="0" smtClean="0"/>
              <a:t>?</a:t>
            </a:r>
            <a:endParaRPr lang="en-US" altLang="en-US" dirty="0" smtClean="0"/>
          </a:p>
          <a:p>
            <a:r>
              <a:rPr lang="en-US" altLang="en-US" dirty="0" smtClean="0"/>
              <a:t>Schedule review</a:t>
            </a:r>
          </a:p>
          <a:p>
            <a:r>
              <a:rPr lang="en-US" altLang="en-US" dirty="0" smtClean="0"/>
              <a:t>Availability of 11mc in the IEEE store</a:t>
            </a:r>
          </a:p>
          <a:p>
            <a:pPr lvl="1"/>
            <a:r>
              <a:rPr lang="en-US" altLang="en-US" dirty="0" smtClean="0"/>
              <a:t>D3.0 is available</a:t>
            </a:r>
          </a:p>
          <a:p>
            <a:r>
              <a:rPr lang="en-US" altLang="en-US" dirty="0" smtClean="0"/>
              <a:t>Forward to ISO JTC1/SC6 WG1</a:t>
            </a:r>
          </a:p>
          <a:p>
            <a:pPr lvl="1"/>
            <a:r>
              <a:rPr lang="en-US" altLang="en-US" dirty="0" smtClean="0"/>
              <a:t>D3.0 after successful ballot; enables submission to ISO prior to October ISO meeting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agenda for the September 2014 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20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LB202 CID submissions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sz="2000" dirty="0" smtClean="0"/>
              <a:t>11-14-923 </a:t>
            </a:r>
            <a:r>
              <a:rPr lang="en-US" altLang="en-US" sz="2000" dirty="0"/>
              <a:t>– Michael Montemurro</a:t>
            </a:r>
          </a:p>
          <a:p>
            <a:r>
              <a:rPr lang="en-US" altLang="en-US" sz="2000" dirty="0" smtClean="0"/>
              <a:t>11-14-793 – Matthew Fischer</a:t>
            </a:r>
          </a:p>
          <a:p>
            <a:r>
              <a:rPr lang="en-US" altLang="en-US" sz="2000" dirty="0" smtClean="0"/>
              <a:t>11-14-954 – Matthew Fischer</a:t>
            </a:r>
          </a:p>
          <a:p>
            <a:r>
              <a:rPr lang="en-US" altLang="en-US" sz="2000" dirty="0" smtClean="0"/>
              <a:t>11-14-1052 - VHT CIDs – Ming, Edward Au</a:t>
            </a:r>
          </a:p>
          <a:p>
            <a:r>
              <a:rPr lang="en-US" altLang="en-US" sz="2000" dirty="0" smtClean="0"/>
              <a:t>11-14-952 – location comments- Gabor Bajko</a:t>
            </a:r>
          </a:p>
          <a:p>
            <a:r>
              <a:rPr lang="en-US" altLang="en-US" sz="2000" dirty="0" smtClean="0"/>
              <a:t>11-14-930 – location comments – Brian Hart</a:t>
            </a:r>
            <a:endParaRPr lang="en-US" altLang="en-US" sz="2000" dirty="0"/>
          </a:p>
          <a:p>
            <a:r>
              <a:rPr lang="en-US" altLang="en-US" sz="2000" dirty="0" smtClean="0"/>
              <a:t>11-14-1104 – Mark Rison</a:t>
            </a:r>
          </a:p>
          <a:p>
            <a:r>
              <a:rPr lang="en-US" altLang="en-US" sz="2000" dirty="0"/>
              <a:t>PHY Comment Resolution – 11-14-1052 (Ming, Edward</a:t>
            </a:r>
            <a:r>
              <a:rPr lang="en-US" altLang="en-US" sz="2000" dirty="0" smtClean="0"/>
              <a:t>) – November meeting</a:t>
            </a:r>
          </a:p>
          <a:p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1361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21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 smtClean="0">
                <a:hlinkClick r:id="rId3"/>
              </a:rPr>
              <a:t>https://mentor.ieee.org/802.11/dcn/12/11-12-0594-02-0000-revision-par-proposal-for-802-11-2012.doc</a:t>
            </a:r>
            <a:endParaRPr lang="en-US" altLang="en-US" sz="2000" dirty="0" smtClean="0"/>
          </a:p>
          <a:p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mentor.ieee.org/802.11/dcn/13/11-13-0233-37-000m-revmc-wg-ballot-comments.xls</a:t>
            </a:r>
            <a:r>
              <a:rPr lang="en-US" altLang="en-US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smtClean="0"/>
              <a:t>TGmc Agenda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81000" y="6091237"/>
            <a:ext cx="8305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/>
              <a:t>Attendance reminder: </a:t>
            </a:r>
            <a:r>
              <a:rPr lang="en-US" altLang="en-US" sz="1200" dirty="0">
                <a:hlinkClick r:id="rId3"/>
              </a:rPr>
              <a:t>https://murphy.events.ieee.org/imat/</a:t>
            </a:r>
            <a:endParaRPr lang="en-US" altLang="en-US" sz="12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/>
              <a:t>Documents: </a:t>
            </a:r>
            <a:r>
              <a:rPr lang="en-US" altLang="en-US" sz="1200" dirty="0">
                <a:hlinkClick r:id="rId4"/>
              </a:rPr>
              <a:t>https://mentor.ieee.org/802.11/documents</a:t>
            </a:r>
            <a:r>
              <a:rPr lang="en-US" altLang="en-US" sz="1200" dirty="0"/>
              <a:t> </a:t>
            </a:r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33375" y="1066800"/>
            <a:ext cx="4543425" cy="201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Monday PM1</a:t>
            </a:r>
          </a:p>
          <a:p>
            <a:pPr lvl="1"/>
            <a:r>
              <a:rPr lang="en-US" altLang="en-US" sz="1600" dirty="0"/>
              <a:t>Chair’s Welcome, Status, Review of Objectives, Approve agenda, minutes</a:t>
            </a:r>
          </a:p>
          <a:p>
            <a:pPr lvl="1"/>
            <a:r>
              <a:rPr lang="en-US" altLang="en-US" sz="1600" dirty="0"/>
              <a:t>Editor’s </a:t>
            </a:r>
            <a:r>
              <a:rPr lang="en-US" altLang="en-US" sz="1600" dirty="0" smtClean="0"/>
              <a:t>Report, including MDR status</a:t>
            </a:r>
            <a:endParaRPr lang="en-US" altLang="en-US" sz="1600" dirty="0"/>
          </a:p>
          <a:p>
            <a:pPr lvl="1"/>
            <a:r>
              <a:rPr lang="en-US" altLang="en-US" sz="1600" dirty="0" smtClean="0"/>
              <a:t>Comment resolution </a:t>
            </a:r>
            <a:r>
              <a:rPr lang="en-US" altLang="en-US" sz="1600" dirty="0"/>
              <a:t>–MEC 11-14-1108; Editor </a:t>
            </a:r>
            <a:r>
              <a:rPr lang="en-US" altLang="en-US" sz="1600" dirty="0" smtClean="0"/>
              <a:t>CIDs</a:t>
            </a:r>
            <a:endParaRPr lang="en-US" altLang="en-US" sz="1600" dirty="0"/>
          </a:p>
        </p:txBody>
      </p:sp>
      <p:sp>
        <p:nvSpPr>
          <p:cNvPr id="4104" name="Rectangle 35"/>
          <p:cNvSpPr>
            <a:spLocks noChangeArrowheads="1"/>
          </p:cNvSpPr>
          <p:nvPr/>
        </p:nvSpPr>
        <p:spPr bwMode="auto">
          <a:xfrm>
            <a:off x="323850" y="4924425"/>
            <a:ext cx="4552950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PM2 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</a:t>
            </a:r>
            <a:r>
              <a:rPr lang="en-US" altLang="en-US" sz="1600" dirty="0"/>
              <a:t>resolution: CID 3774 – S. McCann </a:t>
            </a:r>
            <a:r>
              <a:rPr lang="en-US" altLang="en-US" sz="1600" dirty="0" smtClean="0"/>
              <a:t>11-14-1058, 11-14-1150 (MDR)</a:t>
            </a:r>
            <a:endParaRPr lang="en-US" altLang="en-US" sz="1600" dirty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11-14-923 </a:t>
            </a:r>
            <a:r>
              <a:rPr lang="en-US" altLang="en-US" sz="1600" dirty="0"/>
              <a:t>(Mike M), 11-14-1104 (Mark R</a:t>
            </a:r>
            <a:r>
              <a:rPr lang="en-US" altLang="en-US" sz="1600" dirty="0" smtClean="0"/>
              <a:t>); 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altLang="en-US" sz="1600" dirty="0" smtClean="0"/>
          </a:p>
        </p:txBody>
      </p:sp>
      <p:sp>
        <p:nvSpPr>
          <p:cNvPr id="4105" name="Rectangle 36"/>
          <p:cNvSpPr>
            <a:spLocks noChangeArrowheads="1"/>
          </p:cNvSpPr>
          <p:nvPr/>
        </p:nvSpPr>
        <p:spPr bwMode="auto">
          <a:xfrm>
            <a:off x="4725237" y="4267200"/>
            <a:ext cx="44196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Thursday </a:t>
            </a:r>
            <a:r>
              <a:rPr lang="en-US" altLang="en-US" sz="1800" dirty="0" smtClean="0"/>
              <a:t>PM1 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Motions </a:t>
            </a:r>
          </a:p>
          <a:p>
            <a:pPr lvl="1"/>
            <a:r>
              <a:rPr lang="en-US" altLang="en-US" sz="1600" dirty="0" smtClean="0"/>
              <a:t>Comment resolution – PHY </a:t>
            </a:r>
            <a:r>
              <a:rPr lang="en-US" altLang="en-US" sz="1600" dirty="0"/>
              <a:t>CIDs 3064 &amp; 3396 – </a:t>
            </a:r>
            <a:r>
              <a:rPr lang="en-US" altLang="en-US" sz="1600" dirty="0" err="1" smtClean="0"/>
              <a:t>Wookbong</a:t>
            </a:r>
            <a:r>
              <a:rPr lang="en-US" altLang="en-US" sz="1600" dirty="0" smtClean="0"/>
              <a:t>; 3166, 3176, 3189, 3190 – Youhan Kim, 11-14-1173 Gabor, 1058r1 </a:t>
            </a:r>
            <a:r>
              <a:rPr lang="en-US" altLang="en-US" sz="1600" dirty="0" err="1" smtClean="0"/>
              <a:t>S.McCann</a:t>
            </a:r>
            <a:r>
              <a:rPr lang="en-US" altLang="en-US" sz="1600" dirty="0" smtClean="0"/>
              <a:t>, </a:t>
            </a:r>
            <a:r>
              <a:rPr lang="en-US" altLang="en-US" sz="1600" dirty="0" smtClean="0"/>
              <a:t>Mark </a:t>
            </a:r>
            <a:r>
              <a:rPr lang="en-US" altLang="en-US" sz="1600" dirty="0" smtClean="0"/>
              <a:t>H – Annex R</a:t>
            </a:r>
          </a:p>
          <a:p>
            <a:pPr lvl="1"/>
            <a:r>
              <a:rPr lang="en-US" altLang="en-US" sz="1600" dirty="0" smtClean="0"/>
              <a:t>Plans for November, Schedule</a:t>
            </a:r>
          </a:p>
          <a:p>
            <a:pPr lvl="1"/>
            <a:r>
              <a:rPr lang="en-US" altLang="en-US" sz="1600" dirty="0" smtClean="0"/>
              <a:t>AOB, Adjourn</a:t>
            </a:r>
            <a:endParaRPr lang="en-US" altLang="en-US" sz="1400" dirty="0"/>
          </a:p>
        </p:txBody>
      </p:sp>
      <p:sp>
        <p:nvSpPr>
          <p:cNvPr id="4107" name="Rectangle 1"/>
          <p:cNvSpPr>
            <a:spLocks noChangeArrowheads="1"/>
          </p:cNvSpPr>
          <p:nvPr/>
        </p:nvSpPr>
        <p:spPr bwMode="auto">
          <a:xfrm>
            <a:off x="333375" y="3962400"/>
            <a:ext cx="4238625" cy="1249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PM1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11ad </a:t>
            </a:r>
            <a:r>
              <a:rPr lang="en-US" altLang="en-US" sz="1600" dirty="0"/>
              <a:t>CIDs – CC: 11-14-1109, </a:t>
            </a:r>
            <a:r>
              <a:rPr lang="en-US" altLang="en-US" sz="1600" dirty="0" err="1"/>
              <a:t>Payam</a:t>
            </a:r>
            <a:r>
              <a:rPr lang="en-US" altLang="en-US" sz="1600" dirty="0"/>
              <a:t> 11-14-918, </a:t>
            </a:r>
            <a:r>
              <a:rPr lang="en-US" altLang="en-US" sz="1600" dirty="0" smtClean="0"/>
              <a:t>11-14-919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Editor CIDs</a:t>
            </a:r>
          </a:p>
          <a:p>
            <a:pPr lvl="1">
              <a:lnSpc>
                <a:spcPct val="80000"/>
              </a:lnSpc>
            </a:pPr>
            <a:endParaRPr lang="en-US" altLang="en-US" sz="1600" dirty="0"/>
          </a:p>
        </p:txBody>
      </p:sp>
      <p:sp>
        <p:nvSpPr>
          <p:cNvPr id="4108" name="Rectangle 35"/>
          <p:cNvSpPr>
            <a:spLocks noChangeArrowheads="1"/>
          </p:cNvSpPr>
          <p:nvPr/>
        </p:nvSpPr>
        <p:spPr bwMode="auto">
          <a:xfrm>
            <a:off x="4667250" y="1143000"/>
            <a:ext cx="4200525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Wednesday PM1</a:t>
            </a:r>
          </a:p>
          <a:p>
            <a:pPr lvl="1"/>
            <a:r>
              <a:rPr lang="en-US" altLang="en-US" sz="1600" dirty="0"/>
              <a:t>Motions </a:t>
            </a:r>
            <a:endParaRPr lang="en-US" altLang="en-US" sz="1600" dirty="0" smtClean="0"/>
          </a:p>
          <a:p>
            <a:pPr lvl="1"/>
            <a:r>
              <a:rPr lang="en-US" altLang="en-US" sz="1600" dirty="0" smtClean="0"/>
              <a:t>Location </a:t>
            </a:r>
            <a:r>
              <a:rPr lang="en-US" altLang="en-US" sz="1600" dirty="0" smtClean="0"/>
              <a:t>CIDs: 11-14-952, 1024 Gabor, 11-14-930 B. Hart, 11-14-1002  C. Aldana, </a:t>
            </a:r>
            <a:r>
              <a:rPr lang="en-US" altLang="en-US" sz="1600" dirty="0" smtClean="0"/>
              <a:t>11-14-1014, 1276 </a:t>
            </a:r>
            <a:r>
              <a:rPr lang="en-US" altLang="en-US" sz="1600" dirty="0" smtClean="0"/>
              <a:t>Ganesh</a:t>
            </a:r>
          </a:p>
          <a:p>
            <a:pPr lvl="1"/>
            <a:r>
              <a:rPr lang="en-US" altLang="en-US" sz="1600" dirty="0" smtClean="0"/>
              <a:t>11-14-1273 Dan &amp; </a:t>
            </a:r>
            <a:r>
              <a:rPr lang="en-US" altLang="en-US" sz="1600" dirty="0" err="1" smtClean="0"/>
              <a:t>Kaz</a:t>
            </a:r>
            <a:r>
              <a:rPr lang="en-US" altLang="en-US" sz="1600" dirty="0" smtClean="0"/>
              <a:t>, </a:t>
            </a:r>
            <a:r>
              <a:rPr lang="en-US" altLang="en-US" sz="1600" dirty="0"/>
              <a:t> </a:t>
            </a:r>
            <a:endParaRPr lang="en-US" altLang="en-US" sz="1600" dirty="0" smtClean="0"/>
          </a:p>
        </p:txBody>
      </p:sp>
      <p:sp>
        <p:nvSpPr>
          <p:cNvPr id="4110" name="Rectangle 35"/>
          <p:cNvSpPr>
            <a:spLocks noChangeArrowheads="1"/>
          </p:cNvSpPr>
          <p:nvPr/>
        </p:nvSpPr>
        <p:spPr bwMode="auto">
          <a:xfrm>
            <a:off x="4724400" y="2895600"/>
            <a:ext cx="441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Wednesday </a:t>
            </a:r>
            <a:r>
              <a:rPr lang="en-US" altLang="en-US" sz="1800" dirty="0" smtClean="0"/>
              <a:t>PM2 – 5PM Recess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See WFA liaison 11-14-1141; CIDs </a:t>
            </a:r>
            <a:r>
              <a:rPr lang="en-US" altLang="en-US" sz="1600" dirty="0" smtClean="0"/>
              <a:t>3121, 3122, 3123 – in Nov </a:t>
            </a:r>
          </a:p>
          <a:p>
            <a:pPr lvl="1"/>
            <a:r>
              <a:rPr lang="en-US" altLang="en-US" sz="1600" dirty="0" smtClean="0"/>
              <a:t>11-14-1246 </a:t>
            </a:r>
            <a:r>
              <a:rPr lang="en-US" altLang="en-US" sz="1600" dirty="0"/>
              <a:t>M. </a:t>
            </a:r>
            <a:r>
              <a:rPr lang="en-US" altLang="en-US" sz="1600" dirty="0" smtClean="0"/>
              <a:t>Fischer, CID </a:t>
            </a:r>
            <a:r>
              <a:rPr lang="en-US" altLang="en-US" sz="1600" dirty="0"/>
              <a:t>3296 and more </a:t>
            </a:r>
            <a:r>
              <a:rPr lang="en-US" altLang="en-US" sz="1600" dirty="0" smtClean="0"/>
              <a:t>11-14-793 and 11-14-954–</a:t>
            </a:r>
            <a:endParaRPr lang="en-US" altLang="en-US" sz="1600" dirty="0"/>
          </a:p>
          <a:p>
            <a:pPr lvl="1"/>
            <a:endParaRPr lang="en-US" altLang="en-US" sz="1600" dirty="0" smtClean="0"/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398206" y="2743200"/>
            <a:ext cx="4238625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Monday PM2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PHY Comment Resolution –  11-14-1003 (</a:t>
            </a:r>
            <a:r>
              <a:rPr lang="en-US" altLang="en-US" sz="1600" dirty="0" err="1" smtClean="0"/>
              <a:t>Wookbong</a:t>
            </a:r>
            <a:r>
              <a:rPr lang="en-US" altLang="en-US" sz="1600" dirty="0" smtClean="0"/>
              <a:t>)</a:t>
            </a:r>
          </a:p>
          <a:p>
            <a:pPr lvl="1"/>
            <a:r>
              <a:rPr lang="en-US" altLang="en-US" sz="1600" dirty="0" smtClean="0"/>
              <a:t>CID 3209, 11-14-1173 Gabor</a:t>
            </a:r>
            <a:br>
              <a:rPr lang="en-US" altLang="en-US" sz="1600" dirty="0" smtClean="0"/>
            </a:br>
            <a:endParaRPr lang="en-US" altLang="en-US" sz="1600" dirty="0"/>
          </a:p>
          <a:p>
            <a:pPr lvl="1"/>
            <a:endParaRPr lang="en-US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36470C5-5E19-4BAF-ABCF-BFE882D72B5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685800" y="-228600"/>
            <a:ext cx="77724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800" u="sng">
              <a:solidFill>
                <a:schemeClr val="tx2"/>
              </a:solidFill>
            </a:endParaRPr>
          </a:p>
        </p:txBody>
      </p:sp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381000" y="838200"/>
            <a:ext cx="84582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33363" indent="-180975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altLang="en-US" sz="1400"/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7772400" cy="1066800"/>
          </a:xfrm>
        </p:spPr>
        <p:txBody>
          <a:bodyPr/>
          <a:lstStyle/>
          <a:p>
            <a:r>
              <a:rPr lang="en-US" altLang="en-US" sz="2800" smtClean="0"/>
              <a:t>TGmc – </a:t>
            </a:r>
            <a:r>
              <a:rPr lang="en-US" altLang="en-US" smtClean="0"/>
              <a:t>Monday PM1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381000" y="1852613"/>
            <a:ext cx="8077200" cy="172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Call Meeting to Order 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Policies and Procedures, Attendance reminder</a:t>
            </a:r>
          </a:p>
          <a:p>
            <a:pPr lvl="1">
              <a:lnSpc>
                <a:spcPct val="80000"/>
              </a:lnSpc>
              <a:spcAft>
                <a:spcPct val="30000"/>
              </a:spcAft>
              <a:buFontTx/>
              <a:buChar char="•"/>
            </a:pPr>
            <a:r>
              <a:rPr lang="en-US" altLang="en-US" sz="1800" dirty="0"/>
              <a:t> **IEEE Patent Policy </a:t>
            </a:r>
            <a:r>
              <a:rPr lang="en-US" altLang="en-US" sz="1800" dirty="0">
                <a:hlinkClick r:id="rId3"/>
              </a:rPr>
              <a:t>http://standards.ieee.org/board/pat/pat-slideset.ppt</a:t>
            </a:r>
            <a:r>
              <a:rPr lang="en-US" altLang="en-US" sz="1800" dirty="0"/>
              <a:t>	</a:t>
            </a:r>
          </a:p>
          <a:p>
            <a:pPr lvl="2">
              <a:lnSpc>
                <a:spcPct val="80000"/>
              </a:lnSpc>
              <a:spcAft>
                <a:spcPct val="30000"/>
              </a:spcAft>
            </a:pPr>
            <a:r>
              <a:rPr lang="en-US" altLang="en-US" dirty="0"/>
              <a:t> Are there any patent claim(s)/patent application claim(s) and/or the holder of patent claim(s)/patent application claim(s) that the participant believes may be essential for the use of that standard? Minute any responses that were given, specifically the patent claim(s)/patent application claim(s) and/or the holder of the patent claim(s)/patent application claim(s) that were identified (if any) and by whom.</a:t>
            </a:r>
            <a:endParaRPr lang="en-US" altLang="en-US" sz="1800" dirty="0"/>
          </a:p>
        </p:txBody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517525" y="5989638"/>
            <a:ext cx="238283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 Read slide deck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*** Note especially items #7 &amp; #11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b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AC17A76A-C091-475B-95FE-E64D9C972BC7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7772400" cy="5334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en-US" dirty="0" smtClean="0"/>
              <a:t>Please review the documents at the following links: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Patent Policy: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3" tooltip="http://standards.ieee.org/board/pat/pat-slideset.ppt"/>
              </a:rPr>
              <a:t>http://standards.ieee.org/board/pat/pat-slideset.ppt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Patent FAQ: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4" tooltip="http://standards.ieee.org/board/pat/faq.pdf"/>
              </a:rPr>
              <a:t>http://standards.ieee.org/board/pat/faq.pdf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Letter of Assurance Form: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5" tooltip="http://standards.ieee.org/board/pat/loa.pdf"/>
              </a:rPr>
              <a:t>http://standards.ieee.org/board/pat/loa.pdf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Affiliation FAQ: </a:t>
            </a:r>
            <a:r>
              <a:rPr lang="en-US" altLang="en-US" sz="1600" dirty="0" smtClean="0">
                <a:hlinkClick r:id="rId6" tooltip="http://standards.ieee.org/faqs/affiliationFAQ.html"/>
              </a:rPr>
              <a:t>http://standards.ieee.org/faqs/affiliationFAQ.html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Anti-Trust FAQ: </a:t>
            </a:r>
            <a:r>
              <a:rPr lang="en-US" altLang="en-US" sz="1600" dirty="0" smtClean="0">
                <a:hlinkClick r:id="rId7" tooltip="http://standards.ieee.org/resources/antitrust-guidelines.pdf"/>
              </a:rPr>
              <a:t>http://standards.ieee.org/resources/antitrust-guidelines.pdf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Ethics: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8" tooltip="http://www.ieee.org/portal/cms_docs/about/CoE_poster.pdf"/>
              </a:rPr>
              <a:t>http://www.ieee.org/portal/cms_docs/about/CoE_poster.pdf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P&amp;P: </a:t>
            </a:r>
            <a:r>
              <a:rPr lang="en-US" altLang="en-US" sz="1600" dirty="0" smtClean="0">
                <a:hlinkClick r:id="rId9"/>
              </a:rPr>
              <a:t>http://standards.ieee.org/board/aud/LMSC.pdf</a:t>
            </a:r>
            <a:r>
              <a:rPr lang="en-US" altLang="en-US" sz="1600" dirty="0" smtClean="0"/>
              <a:t> 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OM: </a:t>
            </a:r>
            <a:r>
              <a:rPr lang="en-US" altLang="en-US" sz="1600" dirty="0">
                <a:hlinkClick r:id="rId10"/>
              </a:rPr>
              <a:t>http://</a:t>
            </a:r>
            <a:r>
              <a:rPr lang="en-US" altLang="en-US" sz="1600" dirty="0" smtClean="0">
                <a:hlinkClick r:id="rId10"/>
              </a:rPr>
              <a:t>www.ieee802.org/PNP/approved/IEEE_802_OM_v14.pdf</a:t>
            </a:r>
            <a:r>
              <a:rPr lang="en-US" altLang="en-US" sz="1600" dirty="0" smtClean="0"/>
              <a:t>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WG P&amp;P: </a:t>
            </a:r>
            <a:r>
              <a:rPr lang="en-US" altLang="en-US" sz="1600" dirty="0" smtClean="0">
                <a:hlinkClick r:id="rId11"/>
              </a:rPr>
              <a:t>http://grouper.ieee.org/groups/802/PNP/approved/IEEE_802_WG_PandP_v15.pdf</a:t>
            </a:r>
            <a:r>
              <a:rPr lang="en-US" altLang="en-US" sz="1600" dirty="0" smtClean="0"/>
              <a:t>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802.11 WG OM: </a:t>
            </a:r>
            <a:r>
              <a:rPr lang="en-US" altLang="en-US" sz="1600" dirty="0">
                <a:hlinkClick r:id="rId12"/>
              </a:rPr>
              <a:t>https://</a:t>
            </a:r>
            <a:r>
              <a:rPr lang="en-US" altLang="en-US" sz="1600" dirty="0" smtClean="0">
                <a:hlinkClick r:id="rId12"/>
              </a:rPr>
              <a:t>mentor.ieee.org/802.11/dcn/14/11-14-0629-02-0000-802-11-operations-manual.docx</a:t>
            </a:r>
            <a:r>
              <a:rPr lang="en-US" altLang="en-US" sz="1600" dirty="0" smtClean="0"/>
              <a:t> </a:t>
            </a:r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r>
              <a:rPr lang="en-US" altLang="en-US" sz="1600" dirty="0" smtClean="0"/>
              <a:t>From IEEE 802 Procedural document website: </a:t>
            </a:r>
            <a:r>
              <a:rPr lang="en-US" altLang="en-US" sz="1600" dirty="0" smtClean="0">
                <a:hlinkClick r:id="rId13"/>
              </a:rPr>
              <a:t>http</a:t>
            </a:r>
            <a:r>
              <a:rPr lang="en-US" altLang="en-US" sz="1600" dirty="0">
                <a:hlinkClick r:id="rId13"/>
              </a:rPr>
              <a:t>://</a:t>
            </a:r>
            <a:r>
              <a:rPr lang="en-US" altLang="en-US" sz="1600" dirty="0" smtClean="0">
                <a:hlinkClick r:id="rId13"/>
              </a:rPr>
              <a:t>www.ieee802.org/devdocs.shtml</a:t>
            </a:r>
            <a:r>
              <a:rPr lang="en-US" altLang="en-US" sz="16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E561B01-4F0C-4DBD-8C25-C78BA8CFE8DF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7173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>
                <a:ea typeface="MS PGothic" pitchFamily="34" charset="-128"/>
              </a:rPr>
              <a:t>Slide </a:t>
            </a:r>
            <a:fld id="{A8BA68E7-AF19-4EB2-AF8F-1C58C58296E2}" type="slidenum">
              <a:rPr lang="en-US" altLang="en-US" sz="1200" b="0">
                <a:ea typeface="MS PGothic" pitchFamily="34" charset="-128"/>
              </a:rPr>
              <a:pPr algn="ctr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>
              <a:ea typeface="MS PGothic" pitchFamily="34" charset="-128"/>
            </a:endParaRPr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Logistics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/>
            <a:r>
              <a:rPr lang="en-US" altLang="en-US" smtClean="0"/>
              <a:t>Attendance recording procedures</a:t>
            </a:r>
          </a:p>
          <a:p>
            <a:pPr lvl="1"/>
            <a:r>
              <a:rPr lang="en-US" altLang="en-US" smtClean="0">
                <a:hlinkClick r:id="rId3"/>
              </a:rPr>
              <a:t>https://imat.ieee.org</a:t>
            </a:r>
            <a:r>
              <a:rPr lang="en-US" altLang="en-US" smtClean="0"/>
              <a:t> </a:t>
            </a:r>
            <a:endParaRPr lang="en-US" altLang="en-US" sz="1800" smtClean="0"/>
          </a:p>
          <a:p>
            <a:pPr lvl="1"/>
            <a:r>
              <a:rPr lang="en-US" altLang="en-US" smtClean="0"/>
              <a:t>Must register before logging attendance</a:t>
            </a:r>
          </a:p>
          <a:p>
            <a:pPr lvl="1"/>
            <a:r>
              <a:rPr lang="en-US" altLang="en-US" smtClean="0"/>
              <a:t>Must log attendance during each 2 hour session</a:t>
            </a:r>
          </a:p>
          <a:p>
            <a:r>
              <a:rPr lang="en-US" altLang="en-US" smtClean="0"/>
              <a:t>Documentation</a:t>
            </a:r>
          </a:p>
          <a:p>
            <a:pPr lvl="1"/>
            <a:r>
              <a:rPr lang="en-US" altLang="en-US" smtClean="0">
                <a:hlinkClick r:id="rId4"/>
              </a:rPr>
              <a:t>http://mentor.ieee.org</a:t>
            </a:r>
            <a:endParaRPr lang="en-US" altLang="en-US" smtClean="0"/>
          </a:p>
          <a:p>
            <a:pPr lvl="1"/>
            <a:r>
              <a:rPr lang="en-US" altLang="en-US" smtClean="0"/>
              <a:t>Use “TGm” for documents relating to the Revision PAR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8197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>
                <a:ea typeface="MS PGothic" pitchFamily="34" charset="-128"/>
              </a:rPr>
              <a:t>Slide </a:t>
            </a:r>
            <a:fld id="{CFC5CA1B-7A46-48F9-A97E-7CA930CA54DB}" type="slidenum">
              <a:rPr lang="en-US" altLang="en-US" sz="1200" b="0">
                <a:ea typeface="MS PGothic" pitchFamily="34" charset="-128"/>
              </a:rPr>
              <a:pPr algn="ctr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>
              <a:ea typeface="MS PGothic" pitchFamily="34" charset="-128"/>
            </a:endParaRPr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Objectives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Comment resolution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Approve prior meeting minutes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San Diego minutes: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mentor.ieee.org/802.11/dcn/14/11-14-0845-01-000m-revmc-minutes-for-july-2014-san-diego.docx</a:t>
            </a:r>
            <a:r>
              <a:rPr lang="en-US" altLang="en-US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Teleconference minutes: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mentor.ieee.org/802.11/dcn/14/11-14-1004-06-000m-tgmc-telecon-minutes-aug-sept-2014.docx</a:t>
            </a:r>
            <a:r>
              <a:rPr lang="en-US" altLang="en-US" dirty="0" smtClean="0"/>
              <a:t> </a:t>
            </a: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Editor Report (Adrian Stephens)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Editor report: </a:t>
            </a:r>
            <a:r>
              <a:rPr lang="en-US" altLang="en-US" dirty="0">
                <a:hlinkClick r:id="rId5"/>
              </a:rPr>
              <a:t>https://</a:t>
            </a:r>
            <a:r>
              <a:rPr lang="en-US" altLang="en-US" dirty="0" smtClean="0">
                <a:hlinkClick r:id="rId5"/>
              </a:rPr>
              <a:t>mentor.ieee.org/802.11/dcn/13/11-13-0095-12-000m-editor-reports.ppt</a:t>
            </a:r>
            <a:r>
              <a:rPr lang="en-US" altLang="en-US" dirty="0" smtClean="0"/>
              <a:t> 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Mandatory Draft Review (MDR) status and </a:t>
            </a:r>
            <a:r>
              <a:rPr lang="en-US" altLang="en-US" dirty="0"/>
              <a:t>issues, see </a:t>
            </a:r>
            <a:r>
              <a:rPr lang="en-US" altLang="en-US" dirty="0">
                <a:hlinkClick r:id="rId6"/>
              </a:rPr>
              <a:t>https://</a:t>
            </a:r>
            <a:r>
              <a:rPr lang="en-US" altLang="en-US" dirty="0" smtClean="0">
                <a:hlinkClick r:id="rId6"/>
              </a:rPr>
              <a:t>mentor.ieee.org/802.11/dcn/14/11-14-0781-09-0000-p802-11revmc-mdr-report.doc</a:t>
            </a:r>
            <a:r>
              <a:rPr lang="en-US" alt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smtClean="0"/>
              <a:t>TGmc Plan of Record</a:t>
            </a:r>
            <a:endParaRPr lang="en-US" altLang="en-US" sz="200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 smtClean="0"/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29-30 Aug 2012 – </a:t>
            </a:r>
            <a:r>
              <a:rPr lang="en-US" altLang="en-US" sz="2000" dirty="0" err="1" smtClean="0"/>
              <a:t>NesCom</a:t>
            </a:r>
            <a:r>
              <a:rPr lang="en-US" altLang="en-US" sz="2000" dirty="0" smtClean="0"/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Sept 2012 – Begin to process input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Sept 2012 –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Jan – First WG Letter ballot  - without 11ad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Dec 2013 – May 2014 – 11ac, 11af integration – </a:t>
            </a:r>
            <a:r>
              <a:rPr lang="en-US" altLang="en-US" sz="2000" dirty="0" smtClean="0">
                <a:solidFill>
                  <a:schemeClr val="accent2"/>
                </a:solidFill>
              </a:rPr>
              <a:t>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Form Sponsor </a:t>
            </a:r>
            <a:r>
              <a:rPr lang="en-US" altLang="en-US" sz="2000" dirty="0" smtClean="0"/>
              <a:t>Pool:  Open </a:t>
            </a:r>
            <a:r>
              <a:rPr lang="en-US" altLang="en-US" sz="2000" dirty="0"/>
              <a:t>Sept </a:t>
            </a:r>
            <a:r>
              <a:rPr lang="en-US" altLang="en-US" sz="2000" dirty="0" smtClean="0"/>
              <a:t>15</a:t>
            </a:r>
            <a:r>
              <a:rPr lang="en-US" altLang="en-US" sz="2000" baseline="30000" dirty="0" smtClean="0"/>
              <a:t>th</a:t>
            </a:r>
            <a:r>
              <a:rPr lang="en-US" altLang="en-US" sz="2000" dirty="0" smtClean="0"/>
              <a:t> or so, close </a:t>
            </a:r>
            <a:r>
              <a:rPr lang="en-US" altLang="en-US" sz="2000" dirty="0"/>
              <a:t>end Oct 2014 – </a:t>
            </a:r>
            <a:r>
              <a:rPr lang="en-US" altLang="en-US" sz="2000" dirty="0" smtClean="0"/>
              <a:t>(</a:t>
            </a:r>
            <a:r>
              <a:rPr lang="en-US" altLang="en-US" sz="2000" dirty="0"/>
              <a:t>45 days); good for 6 months (end of April 2015)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2"/>
                </a:solidFill>
              </a:rPr>
              <a:t>Nov 2014 – D4.0 Recirculation, follow with D5.0 changed if needed, D6.0 unchanged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2"/>
                </a:solidFill>
              </a:rPr>
              <a:t>EC unconditional SB approval March 2015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2"/>
                </a:solidFill>
              </a:rPr>
              <a:t>Initial SB March 2015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2"/>
                </a:solidFill>
              </a:rPr>
              <a:t>Nov 2015/March 2016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2"/>
                </a:solidFill>
              </a:rPr>
              <a:t>March 2016 – </a:t>
            </a:r>
            <a:r>
              <a:rPr lang="en-US" altLang="en-US" sz="2000" dirty="0" err="1">
                <a:solidFill>
                  <a:schemeClr val="accent2"/>
                </a:solidFill>
              </a:rPr>
              <a:t>RevCom</a:t>
            </a:r>
            <a:r>
              <a:rPr lang="en-US" altLang="en-US" sz="2000" dirty="0">
                <a:solidFill>
                  <a:schemeClr val="accent2"/>
                </a:solidFill>
              </a:rPr>
              <a:t>/SASB Approval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65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Minutes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Approve </a:t>
            </a:r>
            <a:r>
              <a:rPr lang="en-US" altLang="en-US" dirty="0"/>
              <a:t>prior meeting minutes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San Diego minutes: </a:t>
            </a:r>
            <a:r>
              <a:rPr lang="en-US" altLang="en-US" dirty="0">
                <a:hlinkClick r:id="rId3"/>
              </a:rPr>
              <a:t>https://mentor.ieee.org/802.11/dcn/14/11-14-0845-01-000m-revmc-minutes-for-july-2014-san-diego.docx</a:t>
            </a:r>
            <a:r>
              <a:rPr lang="en-US" altLang="en-US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Teleconference minutes: </a:t>
            </a:r>
            <a:r>
              <a:rPr lang="en-US" altLang="en-US" dirty="0">
                <a:hlinkClick r:id="rId4"/>
              </a:rPr>
              <a:t>https://mentor.ieee.org/802.11/dcn/14/11-14-1004-06-000m-tgmc-telecon-minutes-aug-sept-2014.docx</a:t>
            </a:r>
            <a:r>
              <a:rPr lang="en-US" altLang="en-US" dirty="0"/>
              <a:t> </a:t>
            </a:r>
          </a:p>
          <a:p>
            <a:pPr marL="342900" lvl="2" indent="0">
              <a:buNone/>
            </a:pPr>
            <a:endParaRPr lang="en-US" altLang="en-US" dirty="0" smtClean="0"/>
          </a:p>
          <a:p>
            <a:endParaRPr lang="en-US" altLang="en-US" dirty="0" smtClean="0"/>
          </a:p>
          <a:p>
            <a:r>
              <a:rPr lang="en-US" altLang="en-US" dirty="0" smtClean="0"/>
              <a:t>Moved: </a:t>
            </a:r>
            <a:r>
              <a:rPr lang="en-US" altLang="en-US" dirty="0" smtClean="0"/>
              <a:t>Jon Rosdahl</a:t>
            </a:r>
            <a:endParaRPr lang="en-US" altLang="en-US" dirty="0" smtClean="0"/>
          </a:p>
          <a:p>
            <a:r>
              <a:rPr lang="en-US" altLang="en-US" dirty="0" smtClean="0"/>
              <a:t>Seconded: Ganesh </a:t>
            </a:r>
            <a:r>
              <a:rPr lang="en-US" altLang="en-US" dirty="0" err="1" smtClean="0"/>
              <a:t>Venkatesan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 smtClean="0"/>
              <a:t>Unanimous consent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358439</TotalTime>
  <Words>1527</Words>
  <Application>Microsoft Office PowerPoint</Application>
  <PresentationFormat>On-screen Show (4:3)</PresentationFormat>
  <Paragraphs>349</Paragraphs>
  <Slides>21</Slides>
  <Notes>21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802-11-Submission</vt:lpstr>
      <vt:lpstr>Document</vt:lpstr>
      <vt:lpstr>IEEE 802.11 TGmc September 2014 Agenda</vt:lpstr>
      <vt:lpstr>Abstract</vt:lpstr>
      <vt:lpstr>TGmc Agenda</vt:lpstr>
      <vt:lpstr>TGmc – Monday PM1 </vt:lpstr>
      <vt:lpstr>PowerPoint Presentation</vt:lpstr>
      <vt:lpstr>Logistics </vt:lpstr>
      <vt:lpstr>Monday PM1 (continued) </vt:lpstr>
      <vt:lpstr>TGmc Plan of Record</vt:lpstr>
      <vt:lpstr>Motion 65 – Minutes</vt:lpstr>
      <vt:lpstr>Motion 66   – Teleconference CIDs </vt:lpstr>
      <vt:lpstr>Motion 67 – Editorial CIDs (Monday &amp; Tuesday)</vt:lpstr>
      <vt:lpstr>Motion 68   – Monday &amp; Tuesday CIDs</vt:lpstr>
      <vt:lpstr>Motion 69  – 2014-02-07 Telecon missed item </vt:lpstr>
      <vt:lpstr>Motion 70   – MEC Reference changes</vt:lpstr>
      <vt:lpstr>Motion 71   – 11ad clarification (C. Cordiero)</vt:lpstr>
      <vt:lpstr>Motion – Editorial CIDs (editor &amp; telecon)</vt:lpstr>
      <vt:lpstr>Motion  – LinkID handling (Dan &amp; Kaz)</vt:lpstr>
      <vt:lpstr>Motion   – topic CIDs in 11-14-xyz</vt:lpstr>
      <vt:lpstr>November Meeting Planning</vt:lpstr>
      <vt:lpstr>LB202 CID submissions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Agenda</dc:title>
  <dc:creator>Dorothy Stanley</dc:creator>
  <cp:lastModifiedBy>Dorothy Stanley</cp:lastModifiedBy>
  <cp:revision>1813</cp:revision>
  <cp:lastPrinted>1998-02-10T13:28:06Z</cp:lastPrinted>
  <dcterms:created xsi:type="dcterms:W3CDTF">2005-01-04T21:26:55Z</dcterms:created>
  <dcterms:modified xsi:type="dcterms:W3CDTF">2014-09-17T12:47:52Z</dcterms:modified>
</cp:coreProperties>
</file>