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78" r:id="rId3"/>
    <p:sldId id="417" r:id="rId4"/>
    <p:sldId id="544" r:id="rId5"/>
    <p:sldId id="506" r:id="rId6"/>
    <p:sldId id="545" r:id="rId7"/>
    <p:sldId id="517" r:id="rId8"/>
    <p:sldId id="557" r:id="rId9"/>
    <p:sldId id="535" r:id="rId10"/>
    <p:sldId id="561" r:id="rId11"/>
    <p:sldId id="562" r:id="rId12"/>
    <p:sldId id="560" r:id="rId13"/>
    <p:sldId id="298" r:id="rId14"/>
    <p:sldId id="559" r:id="rId15"/>
    <p:sldId id="516" r:id="rId1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8993" autoAdjust="0"/>
  </p:normalViewPr>
  <p:slideViewPr>
    <p:cSldViewPr>
      <p:cViewPr varScale="1">
        <p:scale>
          <a:sx n="72" d="100"/>
          <a:sy n="72" d="100"/>
        </p:scale>
        <p:origin x="-106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40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802.11-11/0291r0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2010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802.11-11/0291r0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2010</a:t>
            </a:r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954638-DDF8-48CE-91CC-0B13651AE8F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1475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678" tIns="45035" rIns="91678" bIns="45035"/>
          <a:lstStyle/>
          <a:p>
            <a:endParaRPr lang="en-GB" altLang="en-US" smtClean="0"/>
          </a:p>
        </p:txBody>
      </p:sp>
      <p:sp>
        <p:nvSpPr>
          <p:cNvPr id="327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EE34A10C-18A0-4E0F-9669-7ADACABB58B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63D77C62-1FB7-4965-80BA-F5C6F8FBFFD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4822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4823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4824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4825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89AFB2D5-88C3-4257-8DA2-2B4A48A67AC0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4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802.11-14/1016r3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361-35-000m-revmc-mac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4/11-14-0975-02-000m-lb202-gen-adhoc-comments.xls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3/11-13-0233-37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urphy.events.ieee.org/ima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11/document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.org/portal/cms_docs/about/CoE_poster.pdf" TargetMode="External"/><Relationship Id="rId13" Type="http://schemas.openxmlformats.org/officeDocument/2006/relationships/hyperlink" Target="http://www.ieee802.org/devdocs.shtml" TargetMode="External"/><Relationship Id="rId3" Type="http://schemas.openxmlformats.org/officeDocument/2006/relationships/hyperlink" Target="http://standards.ieee.org/board/pat/pat-slideset.ppt" TargetMode="External"/><Relationship Id="rId7" Type="http://schemas.openxmlformats.org/officeDocument/2006/relationships/hyperlink" Target="http://standards.ieee.org/resources/antitrust-guidelines.pdf" TargetMode="External"/><Relationship Id="rId12" Type="http://schemas.openxmlformats.org/officeDocument/2006/relationships/hyperlink" Target="https://mentor.ieee.org/802.11/dcn/14/11-14-0629-02-0000-802-11-operations-manual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faqs/affiliationFAQ.html" TargetMode="External"/><Relationship Id="rId11" Type="http://schemas.openxmlformats.org/officeDocument/2006/relationships/hyperlink" Target="http://grouper.ieee.org/groups/802/PNP/approved/IEEE_802_WG_PandP_v15.pdf" TargetMode="External"/><Relationship Id="rId5" Type="http://schemas.openxmlformats.org/officeDocument/2006/relationships/hyperlink" Target="http://standards.ieee.org/board/pat/loa.pdf" TargetMode="External"/><Relationship Id="rId10" Type="http://schemas.openxmlformats.org/officeDocument/2006/relationships/hyperlink" Target="http://www.ieee802.org/PNP/approved/IEEE_802_OM_v14.pdf" TargetMode="External"/><Relationship Id="rId4" Type="http://schemas.openxmlformats.org/officeDocument/2006/relationships/hyperlink" Target="http://standards.ieee.org/board/pat/faq.pdf" TargetMode="External"/><Relationship Id="rId9" Type="http://schemas.openxmlformats.org/officeDocument/2006/relationships/hyperlink" Target="http://standards.ieee.org/board/aud/LMSC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ntor.ieee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845-01-000m-revmc-minutes-for-july-2014-san-diego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4/11-14-0781-09-0000-p802-11revmc-mdr-report.doc" TargetMode="External"/><Relationship Id="rId5" Type="http://schemas.openxmlformats.org/officeDocument/2006/relationships/hyperlink" Target="https://mentor.ieee.org/802.11/dcn/13/11-13-0095-12-000m-editor-reports.ppt" TargetMode="External"/><Relationship Id="rId4" Type="http://schemas.openxmlformats.org/officeDocument/2006/relationships/hyperlink" Target="https://mentor.ieee.org/802.11/dcn/14/11-14-1004-05-000m-tgmc-telecon-minutes-aug-sept-2014.doc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39-000m-revmc-wg-ballot-comments.x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September 2014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</a:t>
            </a:r>
            <a:r>
              <a:rPr lang="en-US" altLang="en-US" sz="2000" smtClean="0"/>
              <a:t>:</a:t>
            </a:r>
            <a:r>
              <a:rPr lang="en-US" altLang="en-US" sz="2000" b="0" smtClean="0"/>
              <a:t> 2014-09-14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925020"/>
              </p:ext>
            </p:extLst>
          </p:nvPr>
        </p:nvGraphicFramePr>
        <p:xfrm>
          <a:off x="519113" y="2273300"/>
          <a:ext cx="82296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73300"/>
                        <a:ext cx="8229600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Teleconference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</a:t>
            </a:r>
            <a:r>
              <a:rPr lang="en-US" altLang="en-US" dirty="0" smtClean="0"/>
              <a:t>Motion MAC-AC” and “Motion MAC-AD”</a:t>
            </a:r>
            <a:r>
              <a:rPr lang="en-US" altLang="en-US" dirty="0" smtClean="0"/>
              <a:t> tabs </a:t>
            </a:r>
            <a:r>
              <a:rPr lang="en-US" altLang="en-US" dirty="0" smtClean="0"/>
              <a:t>in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mentor.ieee.org/802.11/dcn/13/11-13-0361-35-000m-revmc-mac-comments.xls</a:t>
            </a:r>
            <a:r>
              <a:rPr 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The  </a:t>
            </a:r>
            <a:r>
              <a:rPr lang="en-US" altLang="en-US" dirty="0" smtClean="0"/>
              <a:t>“</a:t>
            </a:r>
            <a:r>
              <a:rPr lang="en-US" dirty="0"/>
              <a:t>Gen SD - B</a:t>
            </a:r>
            <a:r>
              <a:rPr lang="en-US" altLang="en-US" dirty="0" smtClean="0"/>
              <a:t>” </a:t>
            </a:r>
            <a:r>
              <a:rPr lang="en-US" altLang="en-US" dirty="0" smtClean="0"/>
              <a:t>and </a:t>
            </a:r>
            <a:r>
              <a:rPr lang="en-US" altLang="en-US" dirty="0" smtClean="0"/>
              <a:t>“</a:t>
            </a:r>
            <a:r>
              <a:rPr lang="en-US" dirty="0"/>
              <a:t>Gen </a:t>
            </a:r>
            <a:r>
              <a:rPr lang="en-US" dirty="0" err="1" smtClean="0"/>
              <a:t>Telecon</a:t>
            </a:r>
            <a:r>
              <a:rPr lang="en-US" dirty="0" smtClean="0"/>
              <a:t>-Aug</a:t>
            </a:r>
            <a:r>
              <a:rPr lang="en-US" altLang="en-US" dirty="0" smtClean="0"/>
              <a:t>”  </a:t>
            </a:r>
            <a:r>
              <a:rPr lang="en-US" altLang="en-US" dirty="0" smtClean="0"/>
              <a:t>tabs in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mentor.ieee.org/802.11/dcn/14/11-14-0975-02-000m-lb202-gen-adhoc-comments.xlsx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r>
              <a:rPr lang="en-US" altLang="en-US" dirty="0" smtClean="0"/>
              <a:t>Moved: </a:t>
            </a:r>
          </a:p>
          <a:p>
            <a:r>
              <a:rPr lang="en-US" altLang="en-US" dirty="0" smtClean="0"/>
              <a:t>Seconded: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4615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2014-02-07 </a:t>
            </a:r>
            <a:r>
              <a:rPr lang="en-US" altLang="en-US" dirty="0" err="1" smtClean="0"/>
              <a:t>Telecon</a:t>
            </a:r>
            <a:r>
              <a:rPr lang="en-US" altLang="en-US" dirty="0" smtClean="0"/>
              <a:t> missed item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Incorporate the following text change into the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draft:</a:t>
            </a:r>
          </a:p>
          <a:p>
            <a:pPr marL="685800" lvl="2" indent="-342900"/>
            <a:r>
              <a:rPr lang="en-US" altLang="en-US" sz="1600" dirty="0" smtClean="0"/>
              <a:t>At 1733.23, “</a:t>
            </a:r>
            <a:r>
              <a:rPr lang="en-US" sz="1600" b="0" dirty="0" smtClean="0"/>
              <a:t>A </a:t>
            </a:r>
            <a:r>
              <a:rPr lang="en-US" sz="1600" b="0" dirty="0"/>
              <a:t>non-AP STA </a:t>
            </a:r>
            <a:r>
              <a:rPr lang="en-US" sz="1600" b="0" dirty="0" smtClean="0"/>
              <a:t>is considered </a:t>
            </a:r>
            <a:r>
              <a:rPr lang="en-US" sz="1600" b="0" dirty="0"/>
              <a:t>inactive if the AP has not received a Data </a:t>
            </a:r>
            <a:r>
              <a:rPr lang="en-US" sz="1600" b="0" dirty="0" smtClean="0"/>
              <a:t>frame</a:t>
            </a:r>
            <a:r>
              <a:rPr lang="en-US" sz="1600" b="0" u="sng" dirty="0" smtClean="0"/>
              <a:t>, PS-Poll frame, </a:t>
            </a:r>
            <a:r>
              <a:rPr lang="en-US" sz="1600" b="0" dirty="0" smtClean="0"/>
              <a:t> </a:t>
            </a:r>
            <a:r>
              <a:rPr lang="en-US" sz="1600" dirty="0" smtClean="0"/>
              <a:t>or </a:t>
            </a:r>
            <a:r>
              <a:rPr lang="en-US" sz="1600" b="0" dirty="0" smtClean="0"/>
              <a:t>Management </a:t>
            </a:r>
            <a:r>
              <a:rPr lang="en-US" sz="1600" b="0" dirty="0"/>
              <a:t>frame (protected or </a:t>
            </a:r>
            <a:r>
              <a:rPr lang="en-US" sz="1600" b="0" dirty="0" smtClean="0"/>
              <a:t>unprotected as </a:t>
            </a:r>
            <a:r>
              <a:rPr lang="en-US" sz="1600" b="0" dirty="0"/>
              <a:t>specified in this paragraph) of a frame exchange sequence initiated by the STA for a time period equal </a:t>
            </a:r>
            <a:r>
              <a:rPr lang="en-US" sz="1600" b="0" dirty="0" smtClean="0"/>
              <a:t>to or </a:t>
            </a:r>
            <a:r>
              <a:rPr lang="en-US" sz="1600" b="0" dirty="0"/>
              <a:t>greater than the time specified by the Max Idle Period field</a:t>
            </a:r>
            <a:r>
              <a:rPr lang="en-US" sz="1600" b="0" dirty="0" smtClean="0"/>
              <a:t>.”</a:t>
            </a:r>
            <a:endParaRPr lang="en-US" altLang="en-US" sz="1600" dirty="0" smtClean="0"/>
          </a:p>
          <a:p>
            <a:r>
              <a:rPr lang="en-US" altLang="en-US" dirty="0" smtClean="0"/>
              <a:t>Moved: </a:t>
            </a:r>
          </a:p>
          <a:p>
            <a:r>
              <a:rPr lang="en-US" altLang="en-US" dirty="0" smtClean="0"/>
              <a:t>Seconded:</a:t>
            </a:r>
          </a:p>
          <a:p>
            <a:r>
              <a:rPr lang="en-US" altLang="en-US" dirty="0" smtClean="0"/>
              <a:t>Result: 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b="0" dirty="0" smtClean="0"/>
              <a:t>Reference: 11-14-0206, text moved to 10.24.13 in D3.0</a:t>
            </a:r>
          </a:p>
        </p:txBody>
      </p:sp>
    </p:spTree>
    <p:extLst>
      <p:ext uri="{BB962C8B-B14F-4D97-AF65-F5344CB8AC3E}">
        <p14:creationId xmlns:p14="http://schemas.microsoft.com/office/powerpoint/2010/main" val="25063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topic CIDs in 11-14-xyz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</a:t>
            </a:r>
            <a:r>
              <a:rPr lang="en-GB" dirty="0" smtClean="0"/>
              <a:t>CIDs as</a:t>
            </a:r>
            <a:endParaRPr lang="en-US" dirty="0"/>
          </a:p>
          <a:p>
            <a:r>
              <a:rPr lang="en-GB" dirty="0"/>
              <a:t> </a:t>
            </a:r>
            <a:r>
              <a:rPr lang="en-GB" dirty="0" smtClean="0"/>
              <a:t>Revised, with a resolution of</a:t>
            </a:r>
            <a:endParaRPr lang="en-US" dirty="0"/>
          </a:p>
          <a:p>
            <a:pPr marL="685800" lvl="2" indent="-342900"/>
            <a:r>
              <a:rPr lang="en-US" altLang="en-US" dirty="0" smtClean="0"/>
              <a:t>Incorporate the </a:t>
            </a:r>
            <a:r>
              <a:rPr lang="en-US" altLang="en-US" dirty="0"/>
              <a:t>text changes in &lt;</a:t>
            </a:r>
            <a:r>
              <a:rPr lang="en-US" altLang="en-US" dirty="0" smtClean="0"/>
              <a:t>document&gt;</a:t>
            </a:r>
            <a:endParaRPr lang="en-US" altLang="en-US" dirty="0"/>
          </a:p>
          <a:p>
            <a:pPr marL="685800" lvl="2" indent="-342900"/>
            <a:endParaRPr lang="en-US" altLang="en-US" dirty="0" smtClean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9496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November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Complete comment Resolution</a:t>
            </a:r>
          </a:p>
          <a:p>
            <a:r>
              <a:rPr lang="en-US" altLang="en-US" dirty="0" smtClean="0"/>
              <a:t>Conference Calls 10am Eastern  2 hour</a:t>
            </a:r>
          </a:p>
          <a:p>
            <a:pPr lvl="1"/>
            <a:r>
              <a:rPr lang="en-US" altLang="en-US" dirty="0" smtClean="0"/>
              <a:t>October 3, 24, 31</a:t>
            </a:r>
          </a:p>
          <a:p>
            <a:r>
              <a:rPr lang="en-US" altLang="en-US" dirty="0" smtClean="0"/>
              <a:t>Ad-Hoc meeting – none </a:t>
            </a:r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of 11mc in the IEEE store</a:t>
            </a:r>
          </a:p>
          <a:p>
            <a:pPr lvl="1"/>
            <a:r>
              <a:rPr lang="en-US" altLang="en-US" dirty="0" smtClean="0"/>
              <a:t>D3.0 is available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D3.0 after successful ballot; enables submission to ISO prior to October ISO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LB202 CID submissions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11-14-923 </a:t>
            </a:r>
            <a:r>
              <a:rPr lang="en-US" altLang="en-US" sz="2000" dirty="0"/>
              <a:t>– Michael Montemurro</a:t>
            </a:r>
          </a:p>
          <a:p>
            <a:r>
              <a:rPr lang="en-US" altLang="en-US" sz="2000" dirty="0" smtClean="0"/>
              <a:t>11-14-793 – Matthew Fischer</a:t>
            </a:r>
          </a:p>
          <a:p>
            <a:r>
              <a:rPr lang="en-US" altLang="en-US" sz="2000" dirty="0" smtClean="0"/>
              <a:t>11-14-954 – Matthew Fischer</a:t>
            </a:r>
          </a:p>
          <a:p>
            <a:r>
              <a:rPr lang="en-US" altLang="en-US" sz="2000" dirty="0" smtClean="0"/>
              <a:t>11-14-1052 - VHT CIDs – Ming, Edward Au</a:t>
            </a:r>
          </a:p>
          <a:p>
            <a:r>
              <a:rPr lang="en-US" altLang="en-US" sz="2000" dirty="0" smtClean="0"/>
              <a:t>11-14-952 – location comments- Gabor Bajko</a:t>
            </a:r>
          </a:p>
          <a:p>
            <a:r>
              <a:rPr lang="en-US" altLang="en-US" sz="2000" dirty="0" smtClean="0"/>
              <a:t>11-14-930 – location comments – Brian Hart</a:t>
            </a:r>
            <a:endParaRPr lang="en-US" altLang="en-US" sz="2000" dirty="0"/>
          </a:p>
          <a:p>
            <a:r>
              <a:rPr lang="en-US" altLang="en-US" sz="2000" dirty="0" smtClean="0"/>
              <a:t>11-14-1104 – Mark Rison</a:t>
            </a:r>
          </a:p>
          <a:p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1361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mentor.ieee.org/802.11/dcn/13/11-13-0233-37-000m-revmc-wg-ballot-comments.xls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September 2014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1000" y="6091237"/>
            <a:ext cx="8305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Attendance reminder: </a:t>
            </a:r>
            <a:r>
              <a:rPr lang="en-US" altLang="en-US" sz="1200" dirty="0">
                <a:hlinkClick r:id="rId3"/>
              </a:rPr>
              <a:t>https://murphy.events.ieee.org/imat/</a:t>
            </a:r>
            <a:endParaRPr lang="en-US" altLang="en-US" sz="12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Documents: </a:t>
            </a:r>
            <a:r>
              <a:rPr lang="en-US" altLang="en-US" sz="1200" dirty="0">
                <a:hlinkClick r:id="rId4"/>
              </a:rPr>
              <a:t>https://mentor.ieee.org/802.11/documents</a:t>
            </a:r>
            <a:r>
              <a:rPr lang="en-US" altLang="en-US" sz="1200" dirty="0"/>
              <a:t> 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33375" y="1066800"/>
            <a:ext cx="4543425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PM1</a:t>
            </a:r>
          </a:p>
          <a:p>
            <a:pPr lvl="1"/>
            <a:r>
              <a:rPr lang="en-US" altLang="en-US" sz="1600" dirty="0"/>
              <a:t>Chair’s Welcome, Status, Review of Objectives, Approve agenda, minutes</a:t>
            </a:r>
          </a:p>
          <a:p>
            <a:pPr lvl="1"/>
            <a:r>
              <a:rPr lang="en-US" altLang="en-US" sz="1600" dirty="0"/>
              <a:t>Editor’s </a:t>
            </a:r>
            <a:r>
              <a:rPr lang="en-US" altLang="en-US" sz="1600" dirty="0" smtClean="0"/>
              <a:t>Report, including MDR status</a:t>
            </a:r>
            <a:endParaRPr lang="en-US" altLang="en-US" sz="1600" dirty="0"/>
          </a:p>
          <a:p>
            <a:pPr lvl="1"/>
            <a:r>
              <a:rPr lang="en-US" altLang="en-US" sz="1600" dirty="0" smtClean="0"/>
              <a:t>Comment resolution – Editor CIDs, </a:t>
            </a:r>
            <a:r>
              <a:rPr lang="en-US" altLang="en-US" sz="1600" dirty="0" smtClean="0"/>
              <a:t>MEC 11-14-1108; 11-14-1104 </a:t>
            </a:r>
            <a:r>
              <a:rPr lang="en-US" altLang="en-US" sz="1600" dirty="0" smtClean="0"/>
              <a:t>(M. Rison)</a:t>
            </a:r>
            <a:endParaRPr lang="en-US" altLang="en-US" sz="1600" dirty="0"/>
          </a:p>
        </p:txBody>
      </p:sp>
      <p:sp>
        <p:nvSpPr>
          <p:cNvPr id="4104" name="Rectangle 35"/>
          <p:cNvSpPr>
            <a:spLocks noChangeArrowheads="1"/>
          </p:cNvSpPr>
          <p:nvPr/>
        </p:nvSpPr>
        <p:spPr bwMode="auto">
          <a:xfrm>
            <a:off x="323850" y="5181600"/>
            <a:ext cx="45529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PM2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</a:t>
            </a:r>
            <a:r>
              <a:rPr lang="en-US" altLang="en-US" sz="1600" dirty="0"/>
              <a:t>resolution: 11-14-923 (Mike M), 11-14-1104 (Mark R</a:t>
            </a:r>
            <a:r>
              <a:rPr lang="en-US" altLang="en-US" sz="1600" dirty="0" smtClean="0"/>
              <a:t>);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D. Harkins 11-14-1163</a:t>
            </a:r>
            <a:endParaRPr lang="en-US" altLang="en-US" sz="1600" dirty="0"/>
          </a:p>
          <a:p>
            <a:pPr lvl="1">
              <a:lnSpc>
                <a:spcPct val="80000"/>
              </a:lnSpc>
            </a:pPr>
            <a:endParaRPr lang="en-US" altLang="en-US" sz="1600" dirty="0" smtClean="0"/>
          </a:p>
        </p:txBody>
      </p:sp>
      <p:sp>
        <p:nvSpPr>
          <p:cNvPr id="4105" name="Rectangle 36"/>
          <p:cNvSpPr>
            <a:spLocks noChangeArrowheads="1"/>
          </p:cNvSpPr>
          <p:nvPr/>
        </p:nvSpPr>
        <p:spPr bwMode="auto">
          <a:xfrm>
            <a:off x="4725237" y="4495800"/>
            <a:ext cx="4419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Thursday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 </a:t>
            </a:r>
          </a:p>
          <a:p>
            <a:pPr lvl="1"/>
            <a:r>
              <a:rPr lang="en-US" altLang="en-US" sz="1600" dirty="0" smtClean="0"/>
              <a:t>Comment resolution</a:t>
            </a:r>
          </a:p>
          <a:p>
            <a:pPr lvl="1"/>
            <a:r>
              <a:rPr lang="en-US" altLang="en-US" sz="1600" dirty="0" smtClean="0"/>
              <a:t>Plans for November, Schedule</a:t>
            </a:r>
          </a:p>
          <a:p>
            <a:pPr lvl="1"/>
            <a:r>
              <a:rPr lang="en-US" altLang="en-US" sz="1600" dirty="0" smtClean="0"/>
              <a:t>AOB, Adjourn</a:t>
            </a:r>
            <a:endParaRPr lang="en-US" altLang="en-US" sz="1400" dirty="0"/>
          </a:p>
        </p:txBody>
      </p:sp>
      <p:sp>
        <p:nvSpPr>
          <p:cNvPr id="4107" name="Rectangle 1"/>
          <p:cNvSpPr>
            <a:spLocks noChangeArrowheads="1"/>
          </p:cNvSpPr>
          <p:nvPr/>
        </p:nvSpPr>
        <p:spPr bwMode="auto">
          <a:xfrm>
            <a:off x="333375" y="3886200"/>
            <a:ext cx="4238625" cy="159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PM1</a:t>
            </a:r>
          </a:p>
          <a:p>
            <a:pPr lvl="1"/>
            <a:r>
              <a:rPr lang="en-US" altLang="en-US" sz="1600" dirty="0"/>
              <a:t>Motions – Teleconference </a:t>
            </a:r>
            <a:r>
              <a:rPr lang="en-US" altLang="en-US" sz="1600" dirty="0" smtClean="0"/>
              <a:t>comments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CID 3774 – </a:t>
            </a:r>
            <a:r>
              <a:rPr lang="en-US" altLang="en-US" sz="1600" dirty="0" smtClean="0"/>
              <a:t>S. </a:t>
            </a:r>
            <a:r>
              <a:rPr lang="en-US" altLang="en-US" sz="1600" dirty="0"/>
              <a:t>McCann 11-14-1058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11ad CIDs – CC: 11-14-1109, </a:t>
            </a:r>
            <a:r>
              <a:rPr lang="en-US" altLang="en-US" sz="1600" dirty="0" err="1"/>
              <a:t>Payam</a:t>
            </a:r>
            <a:r>
              <a:rPr lang="en-US" altLang="en-US" sz="1600" dirty="0"/>
              <a:t> 11-14-918, </a:t>
            </a:r>
            <a:r>
              <a:rPr lang="en-US" altLang="en-US" sz="1600" dirty="0" smtClean="0"/>
              <a:t>11-14-919</a:t>
            </a:r>
            <a:endParaRPr lang="en-US" altLang="en-US" sz="1600" dirty="0"/>
          </a:p>
          <a:p>
            <a:pPr lvl="1"/>
            <a:endParaRPr lang="en-US" altLang="en-US" sz="1600" dirty="0"/>
          </a:p>
        </p:txBody>
      </p:sp>
      <p:sp>
        <p:nvSpPr>
          <p:cNvPr id="4108" name="Rectangle 35"/>
          <p:cNvSpPr>
            <a:spLocks noChangeArrowheads="1"/>
          </p:cNvSpPr>
          <p:nvPr/>
        </p:nvSpPr>
        <p:spPr bwMode="auto">
          <a:xfrm>
            <a:off x="4667250" y="1219200"/>
            <a:ext cx="42005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PM1</a:t>
            </a:r>
          </a:p>
          <a:p>
            <a:pPr lvl="1"/>
            <a:r>
              <a:rPr lang="en-US" altLang="en-US" sz="1600" dirty="0" smtClean="0"/>
              <a:t>Location CIDs: 11-14-952 Gabor, 11-14-930 B. Hart, 11-14-1002  C. Aldana</a:t>
            </a:r>
          </a:p>
          <a:p>
            <a:pPr lvl="1"/>
            <a:r>
              <a:rPr lang="en-US" altLang="en-US" sz="1600" dirty="0" smtClean="0"/>
              <a:t>Additional comment resolution</a:t>
            </a:r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24400" y="2676537"/>
            <a:ext cx="441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</a:t>
            </a:r>
            <a:r>
              <a:rPr lang="en-US" altLang="en-US" sz="1800" dirty="0" smtClean="0"/>
              <a:t>PM2 – 5PM Recess</a:t>
            </a:r>
            <a:endParaRPr lang="en-US" altLang="en-US" sz="1800" dirty="0"/>
          </a:p>
          <a:p>
            <a:pPr lvl="1"/>
            <a:r>
              <a:rPr lang="en-US" altLang="en-US" sz="1600" dirty="0"/>
              <a:t>CID 3296 and more </a:t>
            </a:r>
            <a:r>
              <a:rPr lang="en-US" altLang="en-US" sz="1600" dirty="0" smtClean="0"/>
              <a:t>11-14-793 and 11-14-954–M</a:t>
            </a:r>
            <a:r>
              <a:rPr lang="en-US" altLang="en-US" sz="1600" dirty="0"/>
              <a:t>. Fischer</a:t>
            </a:r>
          </a:p>
          <a:p>
            <a:pPr lvl="1"/>
            <a:r>
              <a:rPr lang="en-US" altLang="en-US" sz="1600" dirty="0" smtClean="0"/>
              <a:t>CIDs 3121, 3122, 3123 – any presentations, see WFA liaison 11-14-1141</a:t>
            </a:r>
          </a:p>
          <a:p>
            <a:pPr lvl="1"/>
            <a:r>
              <a:rPr lang="en-US" altLang="en-US" sz="1600" dirty="0" smtClean="0"/>
              <a:t>Comment resolution</a:t>
            </a:r>
          </a:p>
          <a:p>
            <a:pPr lvl="1"/>
            <a:endParaRPr lang="en-US" altLang="en-US" sz="1600" dirty="0" smtClean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98206" y="2743200"/>
            <a:ext cx="4238625" cy="139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PHY Comment Resolution – 11-14-1052 (Ming, Edward), 11-14-1003 (</a:t>
            </a:r>
            <a:r>
              <a:rPr lang="en-US" altLang="en-US" sz="1600" dirty="0" err="1" smtClean="0"/>
              <a:t>Wookbong</a:t>
            </a:r>
            <a:r>
              <a:rPr lang="en-US" altLang="en-US" sz="1600" dirty="0" smtClean="0"/>
              <a:t>)</a:t>
            </a:r>
            <a:endParaRPr lang="en-US" altLang="en-US" sz="1600" dirty="0"/>
          </a:p>
          <a:p>
            <a:pPr lvl="1"/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36470C5-5E19-4BAF-ABCF-BFE882D72B5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685800" y="-228600"/>
            <a:ext cx="777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 u="sng">
              <a:solidFill>
                <a:schemeClr val="tx2"/>
              </a:solidFill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81000" y="838200"/>
            <a:ext cx="845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33363" indent="-180975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 sz="1400"/>
          </a:p>
        </p:txBody>
      </p:sp>
      <p:sp>
        <p:nvSpPr>
          <p:cNvPr id="5127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7772400" cy="1066800"/>
          </a:xfrm>
        </p:spPr>
        <p:txBody>
          <a:bodyPr/>
          <a:lstStyle/>
          <a:p>
            <a:r>
              <a:rPr lang="en-US" altLang="en-US" sz="2800" smtClean="0"/>
              <a:t>TGmc – </a:t>
            </a:r>
            <a:r>
              <a:rPr lang="en-US" altLang="en-US" smtClean="0"/>
              <a:t>Monday PM1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381000" y="1852613"/>
            <a:ext cx="80772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Call Meeting to Order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Policies and Procedures, Attendance reminder</a:t>
            </a:r>
          </a:p>
          <a:p>
            <a:pPr lvl="1">
              <a:lnSpc>
                <a:spcPct val="80000"/>
              </a:lnSpc>
              <a:spcAft>
                <a:spcPct val="30000"/>
              </a:spcAft>
              <a:buFontTx/>
              <a:buChar char="•"/>
            </a:pPr>
            <a:r>
              <a:rPr lang="en-US" altLang="en-US" sz="1800" dirty="0"/>
              <a:t> **IEEE Patent Policy </a:t>
            </a:r>
            <a:r>
              <a:rPr lang="en-US" altLang="en-US" sz="1800" dirty="0">
                <a:hlinkClick r:id="rId3"/>
              </a:rPr>
              <a:t>http://standards.ieee.org/board/pat/pat-slideset.ppt</a:t>
            </a:r>
            <a:r>
              <a:rPr lang="en-US" altLang="en-US" sz="1800" dirty="0"/>
              <a:t>	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en-US" altLang="en-US" dirty="0"/>
              <a:t> Are there any patent claim(s)/patent application claim(s) and/or the holder of patent claim(s)/patent application claim(s) that the participant believes may be essential for the use of that standard? Minute any responses that were given, specifically the patent claim(s)/patent application claim(s) and/or the holder of the patent claim(s)/patent application claim(s) that were identified (if any) and by whom.</a:t>
            </a:r>
            <a:endParaRPr lang="en-US" altLang="en-US" sz="1800" dirty="0"/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517525" y="5989638"/>
            <a:ext cx="23828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 Read slide deck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*** Note especially items #7 &amp; #11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AC17A76A-C091-475B-95FE-E64D9C972BC7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dirty="0" smtClean="0"/>
              <a:t>Please review the documents at the following links: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Patent Policy: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3" tooltip="http://standards.ieee.org/board/pat/pat-slideset.ppt"/>
              </a:rPr>
              <a:t>http://standards.ieee.org/board/pat/pat-slideset.ppt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Patent FAQ: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4" tooltip="http://standards.ieee.org/board/pat/faq.pdf"/>
              </a:rPr>
              <a:t>http://standards.ieee.org/board/pat/faq.pdf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Letter of Assurance Form: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5" tooltip="http://standards.ieee.org/board/pat/loa.pdf"/>
              </a:rPr>
              <a:t>http://standards.ieee.org/board/pat/loa.pdf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Affiliation FAQ: </a:t>
            </a:r>
            <a:r>
              <a:rPr lang="en-US" altLang="en-US" sz="1600" dirty="0" smtClean="0">
                <a:hlinkClick r:id="rId6" tooltip="http://standards.ieee.org/faqs/affiliationFAQ.html"/>
              </a:rPr>
              <a:t>http://standards.ieee.org/faqs/affiliationFAQ.html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Anti-Trust FAQ: </a:t>
            </a:r>
            <a:r>
              <a:rPr lang="en-US" altLang="en-US" sz="1600" dirty="0" smtClean="0">
                <a:hlinkClick r:id="rId7" tooltip="http://standards.ieee.org/resources/antitrust-guidelines.pdf"/>
              </a:rPr>
              <a:t>http://standards.ieee.org/resources/antitrust-guidelines.pdf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Ethics: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8" tooltip="http://www.ieee.org/portal/cms_docs/about/CoE_poster.pdf"/>
              </a:rPr>
              <a:t>http://www.ieee.org/portal/cms_docs/about/CoE_poster.pdf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P&amp;P: </a:t>
            </a:r>
            <a:r>
              <a:rPr lang="en-US" altLang="en-US" sz="1600" dirty="0" smtClean="0">
                <a:hlinkClick r:id="rId9"/>
              </a:rPr>
              <a:t>http://standards.ieee.org/board/aud/LMSC.pdf</a:t>
            </a:r>
            <a:r>
              <a:rPr lang="en-US" altLang="en-US" sz="1600" dirty="0" smtClean="0"/>
              <a:t> 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OM: </a:t>
            </a:r>
            <a:r>
              <a:rPr lang="en-US" altLang="en-US" sz="1600" dirty="0">
                <a:hlinkClick r:id="rId10"/>
              </a:rPr>
              <a:t>http://</a:t>
            </a:r>
            <a:r>
              <a:rPr lang="en-US" altLang="en-US" sz="1600" dirty="0" smtClean="0">
                <a:hlinkClick r:id="rId10"/>
              </a:rPr>
              <a:t>www.ieee802.org/PNP/approved/IEEE_802_OM_v14.pdf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WG P&amp;P: </a:t>
            </a:r>
            <a:r>
              <a:rPr lang="en-US" altLang="en-US" sz="1600" dirty="0" smtClean="0">
                <a:hlinkClick r:id="rId11"/>
              </a:rPr>
              <a:t>http://grouper.ieee.org/groups/802/PNP/approved/IEEE_802_WG_PandP_v15.pdf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802.11 WG OM: </a:t>
            </a:r>
            <a:r>
              <a:rPr lang="en-US" altLang="en-US" sz="1600" dirty="0">
                <a:hlinkClick r:id="rId12"/>
              </a:rPr>
              <a:t>https://</a:t>
            </a:r>
            <a:r>
              <a:rPr lang="en-US" altLang="en-US" sz="1600" dirty="0" smtClean="0">
                <a:hlinkClick r:id="rId12"/>
              </a:rPr>
              <a:t>mentor.ieee.org/802.11/dcn/14/11-14-0629-02-0000-802-11-operations-manual.docx</a:t>
            </a:r>
            <a:r>
              <a:rPr lang="en-US" altLang="en-US" sz="1600" dirty="0" smtClean="0"/>
              <a:t> </a:t>
            </a:r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 smtClean="0"/>
              <a:t>From IEEE 802 Procedural document website: </a:t>
            </a:r>
            <a:r>
              <a:rPr lang="en-US" altLang="en-US" sz="1600" dirty="0" smtClean="0">
                <a:hlinkClick r:id="rId13"/>
              </a:rPr>
              <a:t>http</a:t>
            </a:r>
            <a:r>
              <a:rPr lang="en-US" altLang="en-US" sz="1600" dirty="0">
                <a:hlinkClick r:id="rId13"/>
              </a:rPr>
              <a:t>://</a:t>
            </a:r>
            <a:r>
              <a:rPr lang="en-US" altLang="en-US" sz="1600" dirty="0" smtClean="0">
                <a:hlinkClick r:id="rId13"/>
              </a:rPr>
              <a:t>www.ieee802.org/devdocs.shtml</a:t>
            </a:r>
            <a:r>
              <a:rPr lang="en-US" alt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E561B01-4F0C-4DBD-8C25-C78BA8CFE8DF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7173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A8BA68E7-AF19-4EB2-AF8F-1C58C58296E2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Logistics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en-US" smtClean="0"/>
              <a:t>Attendance recording procedures</a:t>
            </a:r>
          </a:p>
          <a:p>
            <a:pPr lvl="1"/>
            <a:r>
              <a:rPr lang="en-US" altLang="en-US" smtClean="0">
                <a:hlinkClick r:id="rId3"/>
              </a:rPr>
              <a:t>https://imat.ieee.org</a:t>
            </a:r>
            <a:r>
              <a:rPr lang="en-US" altLang="en-US" smtClean="0"/>
              <a:t> </a:t>
            </a:r>
            <a:endParaRPr lang="en-US" altLang="en-US" sz="1800" smtClean="0"/>
          </a:p>
          <a:p>
            <a:pPr lvl="1"/>
            <a:r>
              <a:rPr lang="en-US" altLang="en-US" smtClean="0"/>
              <a:t>Must register before logging attendance</a:t>
            </a:r>
          </a:p>
          <a:p>
            <a:pPr lvl="1"/>
            <a:r>
              <a:rPr lang="en-US" altLang="en-US" smtClean="0"/>
              <a:t>Must log attendance during each 2 hour session</a:t>
            </a:r>
          </a:p>
          <a:p>
            <a:r>
              <a:rPr lang="en-US" altLang="en-US" smtClean="0"/>
              <a:t>Documentation</a:t>
            </a:r>
          </a:p>
          <a:p>
            <a:pPr lvl="1"/>
            <a:r>
              <a:rPr lang="en-US" altLang="en-US" smtClean="0">
                <a:hlinkClick r:id="rId4"/>
              </a:rPr>
              <a:t>http://mentor.ieee.org</a:t>
            </a:r>
            <a:endParaRPr lang="en-US" altLang="en-US" smtClean="0"/>
          </a:p>
          <a:p>
            <a:pPr lvl="1"/>
            <a:r>
              <a:rPr lang="en-US" altLang="en-US" smtClean="0"/>
              <a:t>Use “TGm” for documents relating to the Revision PAR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8197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CFC5CA1B-7A46-48F9-A97E-7CA930CA54DB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Comment resolution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San Diego minutes: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mentor.ieee.org/802.11/dcn/14/11-14-0845-01-000m-revmc-minutes-for-july-2014-san-diego.docx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Teleconference minutes: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mentor.ieee.org/802.11/dcn/14/11-14-1004-05-000m-tgmc-telecon-minutes-aug-sept-2014.docx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Editor report: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mentor.ieee.org/802.11/dcn/13/11-13-0095-12-000m-editor-reports.ppt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Mandatory Draft Review (MDR) status and </a:t>
            </a:r>
            <a:r>
              <a:rPr lang="en-US" altLang="en-US" dirty="0"/>
              <a:t>issues, see </a:t>
            </a:r>
            <a:r>
              <a:rPr lang="en-US" altLang="en-US" dirty="0">
                <a:hlinkClick r:id="rId6"/>
              </a:rPr>
              <a:t>https://</a:t>
            </a:r>
            <a:r>
              <a:rPr lang="en-US" altLang="en-US" dirty="0" smtClean="0">
                <a:hlinkClick r:id="rId6"/>
              </a:rPr>
              <a:t>mentor.ieee.org/802.11/dcn/14/11-14-0781-09-0000-p802-11revmc-mdr-report.doc</a:t>
            </a:r>
            <a:r>
              <a:rPr lang="en-US" alt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smtClean="0"/>
              <a:t>TGmc Plan of Record</a:t>
            </a:r>
            <a:endParaRPr lang="en-US" altLang="en-US" sz="200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29-30 Aug 2012 – </a:t>
            </a:r>
            <a:r>
              <a:rPr lang="en-US" altLang="en-US" sz="2000" dirty="0" err="1" smtClean="0"/>
              <a:t>NesCom</a:t>
            </a:r>
            <a:r>
              <a:rPr lang="en-US" altLang="en-US" sz="2000" dirty="0" smtClean="0"/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Begin to process input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Jan – First WG Letter ballot  - without 11ad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2013 – May 2014 – 11ac, 11af integration – </a:t>
            </a:r>
            <a:r>
              <a:rPr lang="en-US" altLang="en-US" sz="2000" dirty="0" smtClean="0">
                <a:solidFill>
                  <a:schemeClr val="accent2"/>
                </a:solidFill>
              </a:rPr>
              <a:t>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Form Sponsor </a:t>
            </a:r>
            <a:r>
              <a:rPr lang="en-US" altLang="en-US" sz="2000" dirty="0" smtClean="0"/>
              <a:t>Pool:  Open </a:t>
            </a:r>
            <a:r>
              <a:rPr lang="en-US" altLang="en-US" sz="2000" dirty="0"/>
              <a:t>Sept </a:t>
            </a:r>
            <a:r>
              <a:rPr lang="en-US" altLang="en-US" sz="2000" dirty="0" smtClean="0"/>
              <a:t>15</a:t>
            </a:r>
            <a:r>
              <a:rPr lang="en-US" altLang="en-US" sz="2000" baseline="30000" dirty="0" smtClean="0"/>
              <a:t>th</a:t>
            </a:r>
            <a:r>
              <a:rPr lang="en-US" altLang="en-US" sz="2000" dirty="0" smtClean="0"/>
              <a:t> or so, close </a:t>
            </a:r>
            <a:r>
              <a:rPr lang="en-US" altLang="en-US" sz="2000" dirty="0"/>
              <a:t>end Oct 2014 – </a:t>
            </a:r>
            <a:r>
              <a:rPr lang="en-US" altLang="en-US" sz="2000" dirty="0" smtClean="0"/>
              <a:t>(</a:t>
            </a:r>
            <a:r>
              <a:rPr lang="en-US" altLang="en-US" sz="2000" dirty="0"/>
              <a:t>45 days); good for 6 months (end of April 2015)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2014 – D4.0 Recirculation, follow with D5.0 changed if needed, D6.0 unchanged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EC unconditional SB approval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Initial SB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2015/March 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March 2016 – </a:t>
            </a:r>
            <a:r>
              <a:rPr lang="en-US" altLang="en-US" sz="2000" dirty="0" err="1">
                <a:solidFill>
                  <a:schemeClr val="accent2"/>
                </a:solidFill>
              </a:rPr>
              <a:t>RevCom</a:t>
            </a:r>
            <a:r>
              <a:rPr lang="en-US" altLang="en-US" sz="2000" dirty="0">
                <a:solidFill>
                  <a:schemeClr val="accent2"/>
                </a:solidFill>
              </a:rPr>
              <a:t>/SASB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r>
              <a:rPr lang="en-US" altLang="en-US" dirty="0" smtClean="0"/>
              <a:t>– Editorial </a:t>
            </a:r>
            <a:r>
              <a:rPr lang="en-US" altLang="en-US" dirty="0" smtClean="0"/>
              <a:t>CIDs (editor &amp; </a:t>
            </a:r>
            <a:r>
              <a:rPr lang="en-US" altLang="en-US" dirty="0" err="1" smtClean="0"/>
              <a:t>telecon</a:t>
            </a:r>
            <a:r>
              <a:rPr lang="en-US" altLang="en-US" dirty="0" smtClean="0"/>
              <a:t>)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</a:t>
            </a:r>
            <a:r>
              <a:rPr lang="en-US" altLang="en-US" dirty="0" smtClean="0"/>
              <a:t>“</a:t>
            </a:r>
            <a:r>
              <a:rPr lang="en-US" dirty="0" smtClean="0"/>
              <a:t>Editormotiontelecon20140801, Editormotiontelecon20140808 </a:t>
            </a:r>
            <a:r>
              <a:rPr lang="en-US" altLang="en-US" dirty="0" smtClean="0"/>
              <a:t>”, </a:t>
            </a:r>
            <a:r>
              <a:rPr lang="en-US" altLang="en-US" dirty="0" smtClean="0"/>
              <a:t>“Editorials”, “EDITOR_A” and “EDITOR_Q” tabs </a:t>
            </a:r>
            <a:r>
              <a:rPr lang="en-US" altLang="en-US" dirty="0"/>
              <a:t>in </a:t>
            </a:r>
            <a:r>
              <a:rPr lang="en-US" altLang="en-US" dirty="0">
                <a:hlinkClick r:id="rId3"/>
              </a:rPr>
              <a:t>https://mentor.ieee.org/802.11/dcn/13/11-13-0233-39-000m-revmc-wg-ballot-comments.xls</a:t>
            </a:r>
            <a:r>
              <a:rPr lang="en-US" altLang="en-US" dirty="0"/>
              <a:t> </a:t>
            </a:r>
          </a:p>
          <a:p>
            <a:pPr marL="342900" lvl="2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Moved</a:t>
            </a:r>
            <a:r>
              <a:rPr lang="en-US" altLang="en-US" dirty="0" smtClean="0"/>
              <a:t>: </a:t>
            </a:r>
          </a:p>
          <a:p>
            <a:r>
              <a:rPr lang="en-US" altLang="en-US" dirty="0" smtClean="0"/>
              <a:t>Seconded:</a:t>
            </a:r>
          </a:p>
          <a:p>
            <a:r>
              <a:rPr lang="en-US" altLang="en-US" dirty="0" smtClean="0"/>
              <a:t>Result: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355317</TotalTime>
  <Words>1145</Words>
  <Application>Microsoft Office PowerPoint</Application>
  <PresentationFormat>On-screen Show (4:3)</PresentationFormat>
  <Paragraphs>262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802-11-Submission</vt:lpstr>
      <vt:lpstr>Document</vt:lpstr>
      <vt:lpstr>IEEE 802.11 TGmc September 2014 Agenda</vt:lpstr>
      <vt:lpstr>Abstract</vt:lpstr>
      <vt:lpstr>TGmc Agenda</vt:lpstr>
      <vt:lpstr>TGmc – Monday PM1 </vt:lpstr>
      <vt:lpstr>PowerPoint Presentation</vt:lpstr>
      <vt:lpstr>Logistics </vt:lpstr>
      <vt:lpstr>Monday PM1 (continued) </vt:lpstr>
      <vt:lpstr>TGmc Plan of Record</vt:lpstr>
      <vt:lpstr>Motion – Editorial CIDs (editor &amp; telecon)</vt:lpstr>
      <vt:lpstr>Motion   – Teleconference CIDs </vt:lpstr>
      <vt:lpstr>Motion   – 2014-02-07 Telecon missed item </vt:lpstr>
      <vt:lpstr>Motion   – topic CIDs in 11-14-xyz</vt:lpstr>
      <vt:lpstr>November Meeting Planning</vt:lpstr>
      <vt:lpstr>LB202 CID submissions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1770</cp:revision>
  <cp:lastPrinted>1998-02-10T13:28:06Z</cp:lastPrinted>
  <dcterms:created xsi:type="dcterms:W3CDTF">2005-01-04T21:26:55Z</dcterms:created>
  <dcterms:modified xsi:type="dcterms:W3CDTF">2014-09-14T15:58:17Z</dcterms:modified>
</cp:coreProperties>
</file>