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9" r:id="rId2"/>
    <p:sldId id="278" r:id="rId3"/>
    <p:sldId id="417" r:id="rId4"/>
    <p:sldId id="544" r:id="rId5"/>
    <p:sldId id="506" r:id="rId6"/>
    <p:sldId id="545" r:id="rId7"/>
    <p:sldId id="517" r:id="rId8"/>
    <p:sldId id="557" r:id="rId9"/>
    <p:sldId id="535" r:id="rId10"/>
    <p:sldId id="560" r:id="rId11"/>
    <p:sldId id="298" r:id="rId12"/>
    <p:sldId id="559" r:id="rId13"/>
    <p:sldId id="516" r:id="rId1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02" autoAdjust="0"/>
    <p:restoredTop sz="98993" autoAdjust="0"/>
  </p:normalViewPr>
  <p:slideViewPr>
    <p:cSldViewPr>
      <p:cViewPr varScale="1">
        <p:scale>
          <a:sx n="95" d="100"/>
          <a:sy n="95" d="100"/>
        </p:scale>
        <p:origin x="-672" y="-10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9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540" y="-72"/>
      </p:cViewPr>
      <p:guideLst>
        <p:guide orient="horz" pos="2164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802.11-11/0291r0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July 2010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7213" y="8997950"/>
            <a:ext cx="5127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346A1385-B4BE-44D6-BE17-C818A5EF9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87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802.11-11/0291r0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July 2010</a:t>
            </a:r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4425" y="703263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9550" y="9001125"/>
            <a:ext cx="9239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BF0D095-F52D-480A-94DF-9FA296D2C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641350" y="296863"/>
            <a:ext cx="5575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904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EC899-E8EF-4388-8D00-29F049B3F00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2DBA12B-7CE2-47B2-8A3A-C8330940ACFD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985A7-CD46-43FB-959E-263D01CC9381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CEE20B-EFCB-4243-971C-5ADEB57723BE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317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954638-DDF8-48CE-91CC-0B13651AE8FA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327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5988" y="4416425"/>
            <a:ext cx="5026025" cy="4181475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678" tIns="45035" rIns="91678" bIns="45035"/>
          <a:lstStyle/>
          <a:p>
            <a:endParaRPr lang="en-GB" altLang="en-US" smtClean="0"/>
          </a:p>
        </p:txBody>
      </p:sp>
      <p:sp>
        <p:nvSpPr>
          <p:cNvPr id="327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698500"/>
            <a:ext cx="4643438" cy="3482975"/>
          </a:xfrm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150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150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EE34A10C-18A0-4E0F-9669-7ADACABB58B1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337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253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63D77C62-1FB7-4965-80BA-F5C6F8FBFFD4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34822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4823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4824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4825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89AFB2D5-88C3-4257-8DA2-2B4A48A67AC0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6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4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638B68-59E2-4ECC-A395-4D8BA92A6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4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B95F2FA-1F7D-4511-B8D3-BE850E72B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0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20C94DB-DACE-4790-8683-FC67F9BD1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15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FC9212-A276-4579-8D5E-ABD8504D3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0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31AEC5-025C-49AC-9B4A-23C1DEB7E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E93BDA3-DD93-4E4E-8EDC-3FA158570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9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BB03CFB-44AD-4816-B58F-A54E0F554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08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4482A58-199F-4918-8432-04940375E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2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3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988C900-7051-48E6-8DAA-3BB132A94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7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B6FA4E4-6431-4A7A-AEBA-9670F0642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7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1893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DC664FA7-9591-4AF1-947F-CBEC61367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lvl="4" algn="r">
              <a:defRPr/>
            </a:pPr>
            <a:r>
              <a:rPr lang="en-US" altLang="en-US" sz="1800" b="1" dirty="0" smtClean="0"/>
              <a:t>doc.: IEEE 802.11-14/1016r1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794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Agenda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0594-02-0000-revision-par-proposal-for-802-11-2012.doc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3/11-13-0233-37-000m-revmc-wg-ballot-comments.xl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urphy.events.ieee.org/ima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mentor.ieee.org/802.11/document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tandards.ieee.org/board/pat/pat-slideset.pp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ee.org/portal/cms_docs/about/CoE_poster.pdf" TargetMode="External"/><Relationship Id="rId13" Type="http://schemas.openxmlformats.org/officeDocument/2006/relationships/hyperlink" Target="http://www.ieee802.org/devdocs.shtml" TargetMode="External"/><Relationship Id="rId3" Type="http://schemas.openxmlformats.org/officeDocument/2006/relationships/hyperlink" Target="http://standards.ieee.org/board/pat/pat-slideset.ppt" TargetMode="External"/><Relationship Id="rId7" Type="http://schemas.openxmlformats.org/officeDocument/2006/relationships/hyperlink" Target="http://standards.ieee.org/resources/antitrust-guidelines.pdf" TargetMode="External"/><Relationship Id="rId12" Type="http://schemas.openxmlformats.org/officeDocument/2006/relationships/hyperlink" Target="https://mentor.ieee.org/802.11/dcn/14/11-14-0629-02-0000-802-11-operations-manual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ndards.ieee.org/faqs/affiliationFAQ.html" TargetMode="External"/><Relationship Id="rId11" Type="http://schemas.openxmlformats.org/officeDocument/2006/relationships/hyperlink" Target="http://grouper.ieee.org/groups/802/PNP/approved/IEEE_802_WG_PandP_v15.pdf" TargetMode="External"/><Relationship Id="rId5" Type="http://schemas.openxmlformats.org/officeDocument/2006/relationships/hyperlink" Target="http://standards.ieee.org/board/pat/loa.pdf" TargetMode="External"/><Relationship Id="rId10" Type="http://schemas.openxmlformats.org/officeDocument/2006/relationships/hyperlink" Target="http://www.ieee802.org/PNP/approved/IEEE_802_OM_v14.pdf" TargetMode="External"/><Relationship Id="rId4" Type="http://schemas.openxmlformats.org/officeDocument/2006/relationships/hyperlink" Target="http://standards.ieee.org/board/pat/faq.pdf" TargetMode="External"/><Relationship Id="rId9" Type="http://schemas.openxmlformats.org/officeDocument/2006/relationships/hyperlink" Target="http://standards.ieee.org/board/aud/LMSC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mat.ieee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mentor.ieee.org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0845-00-000m-revmc-minutes-for-july-2014-san-diego.doc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4/11-14-0781-09-0000-p802-11revmc-mdr-report.doc" TargetMode="External"/><Relationship Id="rId5" Type="http://schemas.openxmlformats.org/officeDocument/2006/relationships/hyperlink" Target="https://mentor.ieee.org/802.11/dcn/13/11-13-0095-12-000m-editor-reports.ppt" TargetMode="External"/><Relationship Id="rId4" Type="http://schemas.openxmlformats.org/officeDocument/2006/relationships/hyperlink" Target="https://mentor.ieee.org/802.11/dcn/14/11-14-1004-04-000m-tgmc-telecon-minutes-aug-sept-2014.docx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233-37-000m-revmc-wg-ballot-comments.xl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4/11-14-0975-00-000m-lb202-gen-adhoc-comments.xls" TargetMode="External"/><Relationship Id="rId4" Type="http://schemas.openxmlformats.org/officeDocument/2006/relationships/hyperlink" Target="https://mentor.ieee.org/802.11/dcn/13/11-13-0361-33-000m-revmc-mac-comments.xl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77FB121F-92AD-4A94-B9B7-431A9F07F0F0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924800" cy="1066800"/>
          </a:xfrm>
        </p:spPr>
        <p:txBody>
          <a:bodyPr/>
          <a:lstStyle/>
          <a:p>
            <a:r>
              <a:rPr lang="en-US" altLang="en-US" dirty="0" smtClean="0"/>
              <a:t>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September 2014 Agenda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2014-09-05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8925020"/>
              </p:ext>
            </p:extLst>
          </p:nvPr>
        </p:nvGraphicFramePr>
        <p:xfrm>
          <a:off x="519113" y="2273300"/>
          <a:ext cx="8229600" cy="252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2273300"/>
                        <a:ext cx="8229600" cy="252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 – topic CIDs in 11-14-xyz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resolutions to </a:t>
            </a:r>
            <a:r>
              <a:rPr lang="en-GB" dirty="0" smtClean="0"/>
              <a:t>CIDs as</a:t>
            </a:r>
            <a:endParaRPr lang="en-US" dirty="0"/>
          </a:p>
          <a:p>
            <a:r>
              <a:rPr lang="en-GB" dirty="0"/>
              <a:t> </a:t>
            </a:r>
            <a:r>
              <a:rPr lang="en-GB" dirty="0" smtClean="0"/>
              <a:t>Revised, with a resolution of</a:t>
            </a:r>
            <a:endParaRPr lang="en-US" dirty="0"/>
          </a:p>
          <a:p>
            <a:pPr marL="685800" lvl="2" indent="-342900"/>
            <a:r>
              <a:rPr lang="en-US" altLang="en-US" dirty="0" smtClean="0"/>
              <a:t>Incorporate the </a:t>
            </a:r>
            <a:r>
              <a:rPr lang="en-US" altLang="en-US" dirty="0"/>
              <a:t>text changes in &lt;</a:t>
            </a:r>
            <a:r>
              <a:rPr lang="en-US" altLang="en-US" dirty="0" smtClean="0"/>
              <a:t>document&gt;</a:t>
            </a:r>
            <a:endParaRPr lang="en-US" altLang="en-US" dirty="0"/>
          </a:p>
          <a:p>
            <a:pPr marL="685800" lvl="2" indent="-342900"/>
            <a:endParaRPr lang="en-US" altLang="en-US" dirty="0" smtClean="0"/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Moved:  </a:t>
            </a:r>
          </a:p>
          <a:p>
            <a:r>
              <a:rPr lang="en-US" altLang="en-US" dirty="0" smtClean="0"/>
              <a:t>Seconded: </a:t>
            </a:r>
          </a:p>
          <a:p>
            <a:r>
              <a:rPr lang="en-US" altLang="en-US" dirty="0" smtClean="0"/>
              <a:t>Result: </a:t>
            </a:r>
          </a:p>
        </p:txBody>
      </p:sp>
    </p:spTree>
    <p:extLst>
      <p:ext uri="{BB962C8B-B14F-4D97-AF65-F5344CB8AC3E}">
        <p14:creationId xmlns:p14="http://schemas.microsoft.com/office/powerpoint/2010/main" val="94960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November Meeting Planning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 dirty="0" smtClean="0"/>
              <a:t>Objectives: Complete comment Resolution</a:t>
            </a:r>
          </a:p>
          <a:p>
            <a:r>
              <a:rPr lang="en-US" altLang="en-US" dirty="0" smtClean="0"/>
              <a:t>Conference Calls 10am Eastern  2 hour</a:t>
            </a:r>
          </a:p>
          <a:p>
            <a:pPr lvl="1"/>
            <a:r>
              <a:rPr lang="en-US" altLang="en-US" dirty="0" smtClean="0"/>
              <a:t>October 3, 24, 31</a:t>
            </a:r>
          </a:p>
          <a:p>
            <a:r>
              <a:rPr lang="en-US" altLang="en-US" dirty="0" smtClean="0"/>
              <a:t>Ad-Hoc meeting – none </a:t>
            </a:r>
          </a:p>
          <a:p>
            <a:r>
              <a:rPr lang="en-US" altLang="en-US" dirty="0" smtClean="0"/>
              <a:t>Schedule review</a:t>
            </a:r>
          </a:p>
          <a:p>
            <a:r>
              <a:rPr lang="en-US" altLang="en-US" dirty="0" smtClean="0"/>
              <a:t>Availability of 11mc in the IEEE store</a:t>
            </a:r>
          </a:p>
          <a:p>
            <a:pPr lvl="1"/>
            <a:r>
              <a:rPr lang="en-US" altLang="en-US" dirty="0" smtClean="0"/>
              <a:t>D3.0 is available</a:t>
            </a:r>
          </a:p>
          <a:p>
            <a:r>
              <a:rPr lang="en-US" altLang="en-US" dirty="0" smtClean="0"/>
              <a:t>Forward to ISO JTC1/SC6 WG1</a:t>
            </a:r>
          </a:p>
          <a:p>
            <a:pPr lvl="1"/>
            <a:r>
              <a:rPr lang="en-US" altLang="en-US" dirty="0" smtClean="0"/>
              <a:t>D3.0 after successful ballot; enables submission to ISO prior to October ISO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LB202 CID submissions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 sz="2000" dirty="0" smtClean="0"/>
              <a:t>11-14-923 </a:t>
            </a:r>
            <a:r>
              <a:rPr lang="en-US" altLang="en-US" sz="2000" dirty="0"/>
              <a:t>– Michael Montemurro</a:t>
            </a:r>
          </a:p>
          <a:p>
            <a:r>
              <a:rPr lang="en-US" altLang="en-US" sz="2000" dirty="0" smtClean="0"/>
              <a:t>11-14-793 – Matthew Fischer</a:t>
            </a:r>
          </a:p>
          <a:p>
            <a:r>
              <a:rPr lang="en-US" altLang="en-US" sz="2000" dirty="0" smtClean="0"/>
              <a:t>11-14-954 – Matthew Fischer</a:t>
            </a:r>
          </a:p>
          <a:p>
            <a:r>
              <a:rPr lang="en-US" altLang="en-US" sz="2000" dirty="0" smtClean="0"/>
              <a:t>11-14-1052 - VHT </a:t>
            </a:r>
            <a:r>
              <a:rPr lang="en-US" altLang="en-US" sz="2000" dirty="0" smtClean="0"/>
              <a:t>CIDs – </a:t>
            </a:r>
            <a:r>
              <a:rPr lang="en-US" altLang="en-US" sz="2000" dirty="0" smtClean="0"/>
              <a:t>Ming, Edward </a:t>
            </a:r>
            <a:r>
              <a:rPr lang="en-US" altLang="en-US" sz="2000" dirty="0" smtClean="0"/>
              <a:t>Au</a:t>
            </a:r>
          </a:p>
          <a:p>
            <a:r>
              <a:rPr lang="en-US" altLang="en-US" sz="2000" dirty="0" smtClean="0"/>
              <a:t>11-14-952 </a:t>
            </a:r>
            <a:r>
              <a:rPr lang="en-US" altLang="en-US" sz="2000" dirty="0" smtClean="0"/>
              <a:t>– location comments- Gabor Bajko</a:t>
            </a:r>
          </a:p>
          <a:p>
            <a:r>
              <a:rPr lang="en-US" altLang="en-US" sz="2000" dirty="0" smtClean="0"/>
              <a:t>11-14-930 – location comments – Brian </a:t>
            </a:r>
            <a:r>
              <a:rPr lang="en-US" altLang="en-US" sz="2000" dirty="0" smtClean="0"/>
              <a:t>Hart</a:t>
            </a:r>
            <a:endParaRPr lang="en-US" altLang="en-US" sz="2000" dirty="0"/>
          </a:p>
          <a:p>
            <a:r>
              <a:rPr lang="en-US" altLang="en-US" sz="2000" dirty="0" smtClean="0"/>
              <a:t>11-14-1104 – Mark Rison</a:t>
            </a:r>
          </a:p>
          <a:p>
            <a:endParaRPr lang="en-US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1361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8D16CA-04AA-4616-9A71-236CA8F67F1E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References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334000"/>
          </a:xfrm>
        </p:spPr>
        <p:txBody>
          <a:bodyPr/>
          <a:lstStyle/>
          <a:p>
            <a:r>
              <a:rPr lang="en-US" altLang="en-US" sz="2000" dirty="0" smtClean="0">
                <a:hlinkClick r:id="rId3"/>
              </a:rPr>
              <a:t>https://mentor.ieee.org/802.11/dcn/12/11-12-0594-02-0000-revision-par-proposal-for-802-11-2012.doc</a:t>
            </a:r>
            <a:endParaRPr lang="en-US" altLang="en-US" sz="2000" dirty="0" smtClean="0"/>
          </a:p>
          <a:p>
            <a:r>
              <a:rPr lang="en-US" altLang="en-US" sz="2000" dirty="0">
                <a:hlinkClick r:id="rId4"/>
              </a:rPr>
              <a:t>https://</a:t>
            </a:r>
            <a:r>
              <a:rPr lang="en-US" altLang="en-US" sz="2000" dirty="0" smtClean="0">
                <a:hlinkClick r:id="rId4"/>
              </a:rPr>
              <a:t>mentor.ieee.org/802.11/dcn/13/11-13-0233-37-000m-revmc-wg-ballot-comments.xls</a:t>
            </a:r>
            <a:r>
              <a:rPr lang="en-US" altLang="en-US" sz="2000" dirty="0" smtClean="0"/>
              <a:t> </a:t>
            </a:r>
            <a:endParaRPr lang="en-US" alt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6D6E298-42C4-4845-8665-E35DE2769254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agenda for the September 2014 session.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512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512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F9088BE-4FB0-43D4-875F-2C4B42EE0B21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457200"/>
          </a:xfrm>
        </p:spPr>
        <p:txBody>
          <a:bodyPr/>
          <a:lstStyle/>
          <a:p>
            <a:r>
              <a:rPr lang="en-US" altLang="en-US" sz="2400" smtClean="0"/>
              <a:t>TGmc Agenda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81000" y="6019800"/>
            <a:ext cx="83058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/>
              <a:t>Attendance reminder: </a:t>
            </a:r>
            <a:r>
              <a:rPr lang="en-US" altLang="en-US" sz="1200">
                <a:hlinkClick r:id="rId3"/>
              </a:rPr>
              <a:t>https://murphy.events.ieee.org/imat/</a:t>
            </a:r>
            <a:endParaRPr lang="en-US" altLang="en-US" sz="120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/>
              <a:t>Documents: </a:t>
            </a:r>
            <a:r>
              <a:rPr lang="en-US" altLang="en-US" sz="1200">
                <a:hlinkClick r:id="rId4"/>
              </a:rPr>
              <a:t>https://mentor.ieee.org/802.11/documents</a:t>
            </a:r>
            <a:r>
              <a:rPr lang="en-US" altLang="en-US" sz="1200"/>
              <a:t> </a:t>
            </a:r>
          </a:p>
        </p:txBody>
      </p:sp>
      <p:sp>
        <p:nvSpPr>
          <p:cNvPr id="4103" name="Rectangle 19"/>
          <p:cNvSpPr>
            <a:spLocks noChangeArrowheads="1"/>
          </p:cNvSpPr>
          <p:nvPr/>
        </p:nvSpPr>
        <p:spPr bwMode="auto">
          <a:xfrm>
            <a:off x="333375" y="1066800"/>
            <a:ext cx="4543425" cy="201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Monday PM1</a:t>
            </a:r>
          </a:p>
          <a:p>
            <a:pPr lvl="1"/>
            <a:r>
              <a:rPr lang="en-US" altLang="en-US" sz="1600" dirty="0"/>
              <a:t>Chair’s Welcome, Status, Review of Objectives, Approve agenda, minutes</a:t>
            </a:r>
          </a:p>
          <a:p>
            <a:pPr lvl="1"/>
            <a:r>
              <a:rPr lang="en-US" altLang="en-US" sz="1600" dirty="0"/>
              <a:t>Editor’s </a:t>
            </a:r>
            <a:r>
              <a:rPr lang="en-US" altLang="en-US" sz="1600" dirty="0" smtClean="0"/>
              <a:t>Report, including MDR status</a:t>
            </a:r>
            <a:endParaRPr lang="en-US" altLang="en-US" sz="1600" dirty="0"/>
          </a:p>
          <a:p>
            <a:pPr lvl="1"/>
            <a:r>
              <a:rPr lang="en-US" altLang="en-US" sz="1600" dirty="0" smtClean="0"/>
              <a:t>Comment </a:t>
            </a:r>
            <a:r>
              <a:rPr lang="en-US" altLang="en-US" sz="1600" dirty="0" smtClean="0"/>
              <a:t>resolution – Editor </a:t>
            </a:r>
            <a:r>
              <a:rPr lang="en-US" altLang="en-US" sz="1600" dirty="0" smtClean="0"/>
              <a:t>CIDs, 11-14-1104 (Mark R)</a:t>
            </a:r>
            <a:endParaRPr lang="en-US" altLang="en-US" sz="1600" dirty="0"/>
          </a:p>
        </p:txBody>
      </p:sp>
      <p:sp>
        <p:nvSpPr>
          <p:cNvPr id="4104" name="Rectangle 35"/>
          <p:cNvSpPr>
            <a:spLocks noChangeArrowheads="1"/>
          </p:cNvSpPr>
          <p:nvPr/>
        </p:nvSpPr>
        <p:spPr bwMode="auto">
          <a:xfrm>
            <a:off x="323850" y="5181600"/>
            <a:ext cx="455295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PM2 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CID 3774 – Stephen McCann 11-14-1058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11ad </a:t>
            </a:r>
            <a:r>
              <a:rPr lang="en-US" altLang="en-US" sz="1600" dirty="0" smtClean="0"/>
              <a:t>CIDs – </a:t>
            </a:r>
            <a:r>
              <a:rPr lang="en-US" altLang="en-US" sz="1600" dirty="0" err="1" smtClean="0"/>
              <a:t>Payam</a:t>
            </a:r>
            <a:r>
              <a:rPr lang="en-US" altLang="en-US" sz="1600" dirty="0" smtClean="0"/>
              <a:t> 11-14-918</a:t>
            </a:r>
            <a:r>
              <a:rPr lang="en-US" altLang="en-US" sz="1600" dirty="0" smtClean="0"/>
              <a:t>, </a:t>
            </a:r>
            <a:r>
              <a:rPr lang="en-US" altLang="en-US" sz="1600" dirty="0" smtClean="0"/>
              <a:t>11-14-919</a:t>
            </a:r>
            <a:endParaRPr lang="en-US" altLang="en-US" sz="1600" dirty="0" smtClean="0"/>
          </a:p>
        </p:txBody>
      </p:sp>
      <p:sp>
        <p:nvSpPr>
          <p:cNvPr id="4105" name="Rectangle 36"/>
          <p:cNvSpPr>
            <a:spLocks noChangeArrowheads="1"/>
          </p:cNvSpPr>
          <p:nvPr/>
        </p:nvSpPr>
        <p:spPr bwMode="auto">
          <a:xfrm>
            <a:off x="4725237" y="4495800"/>
            <a:ext cx="4419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Thursday </a:t>
            </a:r>
            <a:r>
              <a:rPr lang="en-US" altLang="en-US" sz="1800" dirty="0" smtClean="0"/>
              <a:t>PM1 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Motions </a:t>
            </a:r>
          </a:p>
          <a:p>
            <a:pPr lvl="1"/>
            <a:r>
              <a:rPr lang="en-US" altLang="en-US" sz="1600" dirty="0" smtClean="0"/>
              <a:t>Comment resolution</a:t>
            </a:r>
          </a:p>
          <a:p>
            <a:pPr lvl="1"/>
            <a:r>
              <a:rPr lang="en-US" altLang="en-US" sz="1600" dirty="0" smtClean="0"/>
              <a:t>Plans for November, Schedule</a:t>
            </a:r>
          </a:p>
          <a:p>
            <a:pPr lvl="1"/>
            <a:r>
              <a:rPr lang="en-US" altLang="en-US" sz="1600" dirty="0" smtClean="0"/>
              <a:t>AOB, Adjourn</a:t>
            </a:r>
            <a:endParaRPr lang="en-US" altLang="en-US" sz="1400" dirty="0"/>
          </a:p>
        </p:txBody>
      </p:sp>
      <p:sp>
        <p:nvSpPr>
          <p:cNvPr id="4107" name="Rectangle 1"/>
          <p:cNvSpPr>
            <a:spLocks noChangeArrowheads="1"/>
          </p:cNvSpPr>
          <p:nvPr/>
        </p:nvSpPr>
        <p:spPr bwMode="auto">
          <a:xfrm>
            <a:off x="333375" y="3962400"/>
            <a:ext cx="423862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PM1</a:t>
            </a:r>
          </a:p>
          <a:p>
            <a:pPr lvl="1"/>
            <a:r>
              <a:rPr lang="en-US" altLang="en-US" sz="1600" dirty="0"/>
              <a:t>Motions – Teleconference </a:t>
            </a:r>
            <a:r>
              <a:rPr lang="en-US" altLang="en-US" sz="1600" dirty="0" smtClean="0"/>
              <a:t>comments</a:t>
            </a:r>
          </a:p>
          <a:p>
            <a:pPr lvl="1"/>
            <a:r>
              <a:rPr lang="en-US" altLang="en-US" sz="1600" dirty="0" smtClean="0"/>
              <a:t>Comment </a:t>
            </a:r>
            <a:r>
              <a:rPr lang="en-US" altLang="en-US" sz="1600" dirty="0" smtClean="0"/>
              <a:t>resolution: 11-14-923 (Mike M), 11-14-1104 (Mark R)</a:t>
            </a:r>
            <a:endParaRPr lang="en-US" altLang="en-US" sz="1600" dirty="0"/>
          </a:p>
          <a:p>
            <a:pPr lvl="1"/>
            <a:endParaRPr lang="en-US" altLang="en-US" sz="1600" dirty="0"/>
          </a:p>
        </p:txBody>
      </p:sp>
      <p:sp>
        <p:nvSpPr>
          <p:cNvPr id="4108" name="Rectangle 35"/>
          <p:cNvSpPr>
            <a:spLocks noChangeArrowheads="1"/>
          </p:cNvSpPr>
          <p:nvPr/>
        </p:nvSpPr>
        <p:spPr bwMode="auto">
          <a:xfrm>
            <a:off x="4667250" y="1219200"/>
            <a:ext cx="42005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Wednesday PM1</a:t>
            </a:r>
          </a:p>
          <a:p>
            <a:pPr lvl="1"/>
            <a:r>
              <a:rPr lang="en-US" altLang="en-US" sz="1600" dirty="0" smtClean="0"/>
              <a:t>Location CIDs: 11-14-952 Gabor, 110140930 – Brian Hart, 11-14-1002 Carlos</a:t>
            </a:r>
          </a:p>
          <a:p>
            <a:pPr lvl="1"/>
            <a:r>
              <a:rPr lang="en-US" altLang="en-US" sz="1600" dirty="0" smtClean="0"/>
              <a:t>Additional comment resolution</a:t>
            </a:r>
          </a:p>
        </p:txBody>
      </p:sp>
      <p:sp>
        <p:nvSpPr>
          <p:cNvPr id="4110" name="Rectangle 35"/>
          <p:cNvSpPr>
            <a:spLocks noChangeArrowheads="1"/>
          </p:cNvSpPr>
          <p:nvPr/>
        </p:nvSpPr>
        <p:spPr bwMode="auto">
          <a:xfrm>
            <a:off x="4724400" y="2676537"/>
            <a:ext cx="441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Wednesday </a:t>
            </a:r>
            <a:r>
              <a:rPr lang="en-US" altLang="en-US" sz="1800" dirty="0" smtClean="0"/>
              <a:t>PM2 – 5PM Recess</a:t>
            </a:r>
            <a:endParaRPr lang="en-US" altLang="en-US" sz="1800" dirty="0"/>
          </a:p>
          <a:p>
            <a:pPr lvl="1"/>
            <a:r>
              <a:rPr lang="en-US" altLang="en-US" sz="1600" dirty="0"/>
              <a:t>CID 3296 and more </a:t>
            </a:r>
            <a:r>
              <a:rPr lang="en-US" altLang="en-US" sz="1600" dirty="0" smtClean="0"/>
              <a:t>11-14-793 and 11-14-954–M</a:t>
            </a:r>
            <a:r>
              <a:rPr lang="en-US" altLang="en-US" sz="1600" dirty="0"/>
              <a:t>. Fischer</a:t>
            </a:r>
          </a:p>
          <a:p>
            <a:pPr lvl="1"/>
            <a:r>
              <a:rPr lang="en-US" altLang="en-US" sz="1600" dirty="0" smtClean="0"/>
              <a:t>CIDs 3121, 3122, 3123 – any presentations</a:t>
            </a:r>
          </a:p>
          <a:p>
            <a:pPr lvl="1"/>
            <a:r>
              <a:rPr lang="en-US" altLang="en-US" sz="1600" dirty="0" smtClean="0"/>
              <a:t>Comment </a:t>
            </a:r>
            <a:r>
              <a:rPr lang="en-US" altLang="en-US" sz="1600" dirty="0" smtClean="0"/>
              <a:t>resolution</a:t>
            </a:r>
          </a:p>
          <a:p>
            <a:pPr lvl="1"/>
            <a:endParaRPr lang="en-US" altLang="en-US" sz="1600" dirty="0" smtClean="0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98206" y="2743200"/>
            <a:ext cx="4238625" cy="1397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Monday PM2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PHY </a:t>
            </a:r>
            <a:r>
              <a:rPr lang="en-US" altLang="en-US" sz="1600" dirty="0" smtClean="0"/>
              <a:t>Comment Resolution – </a:t>
            </a:r>
            <a:r>
              <a:rPr lang="en-US" altLang="en-US" sz="1600" dirty="0" smtClean="0"/>
              <a:t>11-14-1052 (Ming, Edward), 11-14-1003 (</a:t>
            </a:r>
            <a:r>
              <a:rPr lang="en-US" altLang="en-US" sz="1600" dirty="0" err="1" smtClean="0"/>
              <a:t>Wookbong</a:t>
            </a:r>
            <a:r>
              <a:rPr lang="en-US" altLang="en-US" sz="1600" dirty="0" smtClean="0"/>
              <a:t>)</a:t>
            </a:r>
            <a:endParaRPr lang="en-US" altLang="en-US" sz="1600" dirty="0"/>
          </a:p>
          <a:p>
            <a:pPr lvl="1"/>
            <a:endParaRPr lang="en-US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36470C5-5E19-4BAF-ABCF-BFE882D72B5A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5125" name="Rectangle 2"/>
          <p:cNvSpPr>
            <a:spLocks noChangeArrowheads="1"/>
          </p:cNvSpPr>
          <p:nvPr/>
        </p:nvSpPr>
        <p:spPr bwMode="auto">
          <a:xfrm>
            <a:off x="685800" y="-228600"/>
            <a:ext cx="7772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 sz="2800" u="sng">
              <a:solidFill>
                <a:schemeClr val="tx2"/>
              </a:solidFill>
            </a:endParaRPr>
          </a:p>
        </p:txBody>
      </p:sp>
      <p:sp>
        <p:nvSpPr>
          <p:cNvPr id="5126" name="Rectangle 3"/>
          <p:cNvSpPr>
            <a:spLocks noChangeArrowheads="1"/>
          </p:cNvSpPr>
          <p:nvPr/>
        </p:nvSpPr>
        <p:spPr bwMode="auto">
          <a:xfrm>
            <a:off x="381000" y="838200"/>
            <a:ext cx="84582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33363" indent="-180975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 sz="1400"/>
          </a:p>
        </p:txBody>
      </p:sp>
      <p:sp>
        <p:nvSpPr>
          <p:cNvPr id="5127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7772400" cy="1066800"/>
          </a:xfrm>
        </p:spPr>
        <p:txBody>
          <a:bodyPr/>
          <a:lstStyle/>
          <a:p>
            <a:r>
              <a:rPr lang="en-US" altLang="en-US" sz="2800" smtClean="0"/>
              <a:t>TGmc – </a:t>
            </a:r>
            <a:r>
              <a:rPr lang="en-US" altLang="en-US" smtClean="0"/>
              <a:t>Monday PM1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5128" name="Rectangle 5"/>
          <p:cNvSpPr>
            <a:spLocks noChangeArrowheads="1"/>
          </p:cNvSpPr>
          <p:nvPr/>
        </p:nvSpPr>
        <p:spPr bwMode="auto">
          <a:xfrm>
            <a:off x="381000" y="1852613"/>
            <a:ext cx="8077200" cy="172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en-US" sz="1800" b="0" dirty="0"/>
              <a:t>  Call Meeting to Order 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en-US" sz="1800" b="0" dirty="0"/>
              <a:t>  Policies and Procedures, Attendance reminder</a:t>
            </a:r>
          </a:p>
          <a:p>
            <a:pPr lvl="1">
              <a:lnSpc>
                <a:spcPct val="80000"/>
              </a:lnSpc>
              <a:spcAft>
                <a:spcPct val="30000"/>
              </a:spcAft>
              <a:buFontTx/>
              <a:buChar char="•"/>
            </a:pPr>
            <a:r>
              <a:rPr lang="en-US" altLang="en-US" sz="1800" dirty="0"/>
              <a:t> **IEEE Patent Policy </a:t>
            </a:r>
            <a:r>
              <a:rPr lang="en-US" altLang="en-US" sz="1800" dirty="0">
                <a:hlinkClick r:id="rId3"/>
              </a:rPr>
              <a:t>http://standards.ieee.org/board/pat/pat-slideset.ppt</a:t>
            </a:r>
            <a:r>
              <a:rPr lang="en-US" altLang="en-US" sz="1800" dirty="0"/>
              <a:t>	</a:t>
            </a:r>
          </a:p>
          <a:p>
            <a:pPr lvl="2">
              <a:lnSpc>
                <a:spcPct val="80000"/>
              </a:lnSpc>
              <a:spcAft>
                <a:spcPct val="30000"/>
              </a:spcAft>
            </a:pPr>
            <a:r>
              <a:rPr lang="en-US" altLang="en-US" dirty="0"/>
              <a:t> Are there any patent claim(s)/patent application claim(s) and/or the holder of patent claim(s)/patent application claim(s) that the participant believes may be essential for the use of that standard? Minute any responses that were given, specifically the patent claim(s)/patent application claim(s) and/or the holder of the patent claim(s)/patent application claim(s) that were identified (if any) and by whom.</a:t>
            </a:r>
            <a:endParaRPr lang="en-US" altLang="en-US" sz="1800" dirty="0"/>
          </a:p>
        </p:txBody>
      </p:sp>
      <p:sp>
        <p:nvSpPr>
          <p:cNvPr id="5129" name="Text Box 6"/>
          <p:cNvSpPr txBox="1">
            <a:spLocks noChangeArrowheads="1"/>
          </p:cNvSpPr>
          <p:nvPr/>
        </p:nvSpPr>
        <p:spPr bwMode="auto">
          <a:xfrm>
            <a:off x="517525" y="5989638"/>
            <a:ext cx="238283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** Read slide deck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*** Note especially items #7 &amp; #11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AC17A76A-C091-475B-95FE-E64D9C972BC7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7772400" cy="53340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altLang="en-US" dirty="0" smtClean="0"/>
              <a:t>Please review the documents at the following links: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IEEE Patent Policy: 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3" tooltip="http://standards.ieee.org/board/pat/pat-slideset.ppt"/>
              </a:rPr>
              <a:t>http://standards.ieee.org/board/pat/pat-slideset.ppt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Patent FAQ: 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4" tooltip="http://standards.ieee.org/board/pat/faq.pdf"/>
              </a:rPr>
              <a:t>http://standards.ieee.org/board/pat/faq.pdf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Letter of Assurance Form: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5" tooltip="http://standards.ieee.org/board/pat/loa.pdf"/>
              </a:rPr>
              <a:t>http://standards.ieee.org/board/pat/loa.pdf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Affiliation FAQ: </a:t>
            </a:r>
            <a:r>
              <a:rPr lang="en-US" altLang="en-US" sz="1600" dirty="0" smtClean="0">
                <a:hlinkClick r:id="rId6" tooltip="http://standards.ieee.org/faqs/affiliationFAQ.html"/>
              </a:rPr>
              <a:t>http://standards.ieee.org/faqs/affiliationFAQ.html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Anti-Trust FAQ: </a:t>
            </a:r>
            <a:r>
              <a:rPr lang="en-US" altLang="en-US" sz="1600" dirty="0" smtClean="0">
                <a:hlinkClick r:id="rId7" tooltip="http://standards.ieee.org/resources/antitrust-guidelines.pdf"/>
              </a:rPr>
              <a:t>http://standards.ieee.org/resources/antitrust-guidelines.pdf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Ethics: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8" tooltip="http://www.ieee.org/portal/cms_docs/about/CoE_poster.pdf"/>
              </a:rPr>
              <a:t>http://www.ieee.org/portal/cms_docs/about/CoE_poster.pdf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LMSC P&amp;P: </a:t>
            </a:r>
            <a:r>
              <a:rPr lang="en-US" altLang="en-US" sz="1600" dirty="0" smtClean="0">
                <a:hlinkClick r:id="rId9"/>
              </a:rPr>
              <a:t>http://standards.ieee.org/board/aud/LMSC.pdf</a:t>
            </a:r>
            <a:r>
              <a:rPr lang="en-US" altLang="en-US" sz="1600" dirty="0" smtClean="0"/>
              <a:t> 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LMSC OM: </a:t>
            </a:r>
            <a:r>
              <a:rPr lang="en-US" altLang="en-US" sz="1600" dirty="0">
                <a:hlinkClick r:id="rId10"/>
              </a:rPr>
              <a:t>http://</a:t>
            </a:r>
            <a:r>
              <a:rPr lang="en-US" altLang="en-US" sz="1600" dirty="0" smtClean="0">
                <a:hlinkClick r:id="rId10"/>
              </a:rPr>
              <a:t>www.ieee802.org/PNP/approved/IEEE_802_OM_v14.pdf</a:t>
            </a:r>
            <a:r>
              <a:rPr lang="en-US" altLang="en-US" sz="1600" dirty="0" smtClean="0"/>
              <a:t>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WG P&amp;P: </a:t>
            </a:r>
            <a:r>
              <a:rPr lang="en-US" altLang="en-US" sz="1600" dirty="0" smtClean="0">
                <a:hlinkClick r:id="rId11"/>
              </a:rPr>
              <a:t>http://grouper.ieee.org/groups/802/PNP/approved/IEEE_802_WG_PandP_v15.pdf</a:t>
            </a:r>
            <a:r>
              <a:rPr lang="en-US" altLang="en-US" sz="1600" dirty="0" smtClean="0"/>
              <a:t>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IEEE 802.11 WG OM: </a:t>
            </a:r>
            <a:r>
              <a:rPr lang="en-US" altLang="en-US" sz="1600" dirty="0">
                <a:hlinkClick r:id="rId12"/>
              </a:rPr>
              <a:t>https://</a:t>
            </a:r>
            <a:r>
              <a:rPr lang="en-US" altLang="en-US" sz="1600" dirty="0" smtClean="0">
                <a:hlinkClick r:id="rId12"/>
              </a:rPr>
              <a:t>mentor.ieee.org/802.11/dcn/14/11-14-0629-02-0000-802-11-operations-manual.docx</a:t>
            </a:r>
            <a:r>
              <a:rPr lang="en-US" altLang="en-US" sz="1600" dirty="0" smtClean="0"/>
              <a:t> </a:t>
            </a:r>
          </a:p>
          <a:p>
            <a:pPr marL="457200" lvl="1" indent="0">
              <a:lnSpc>
                <a:spcPct val="80000"/>
              </a:lnSpc>
              <a:buFontTx/>
              <a:buNone/>
              <a:defRPr/>
            </a:pPr>
            <a:endParaRPr lang="en-US" altLang="en-US" sz="1600" dirty="0" smtClean="0"/>
          </a:p>
          <a:p>
            <a:pPr marL="457200" lvl="1" indent="0">
              <a:lnSpc>
                <a:spcPct val="80000"/>
              </a:lnSpc>
              <a:buFontTx/>
              <a:buNone/>
              <a:defRPr/>
            </a:pPr>
            <a:endParaRPr lang="en-US" altLang="en-US" sz="1600" dirty="0" smtClean="0"/>
          </a:p>
          <a:p>
            <a:pPr marL="457200" lvl="1" indent="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 smtClean="0"/>
              <a:t>From IEEE 802 Procedural document website: </a:t>
            </a:r>
            <a:r>
              <a:rPr lang="en-US" altLang="en-US" sz="1600" dirty="0" smtClean="0">
                <a:hlinkClick r:id="rId13"/>
              </a:rPr>
              <a:t>http</a:t>
            </a:r>
            <a:r>
              <a:rPr lang="en-US" altLang="en-US" sz="1600" dirty="0">
                <a:hlinkClick r:id="rId13"/>
              </a:rPr>
              <a:t>://</a:t>
            </a:r>
            <a:r>
              <a:rPr lang="en-US" altLang="en-US" sz="1600" dirty="0" smtClean="0">
                <a:hlinkClick r:id="rId13"/>
              </a:rPr>
              <a:t>www.ieee802.org/devdocs.shtml</a:t>
            </a:r>
            <a:r>
              <a:rPr lang="en-US" altLang="en-US" sz="1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819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E561B01-4F0C-4DBD-8C25-C78BA8CFE8DF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7173" name="Slide Number Placeholder 5"/>
          <p:cNvSpPr txBox="1">
            <a:spLocks noGrp="1"/>
          </p:cNvSpPr>
          <p:nvPr/>
        </p:nvSpPr>
        <p:spPr bwMode="auto">
          <a:xfrm>
            <a:off x="4395788" y="6475413"/>
            <a:ext cx="4286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>
                <a:ea typeface="MS PGothic" pitchFamily="34" charset="-128"/>
              </a:rPr>
              <a:t>Slide </a:t>
            </a:r>
            <a:fld id="{A8BA68E7-AF19-4EB2-AF8F-1C58C58296E2}" type="slidenum">
              <a:rPr lang="en-US" altLang="en-US" sz="1200" b="0">
                <a:ea typeface="MS PGothic" pitchFamily="34" charset="-128"/>
              </a:rPr>
              <a:pPr algn="ctr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>
              <a:ea typeface="MS PGothic" pitchFamily="34" charset="-128"/>
            </a:endParaRPr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Logistics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71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/>
            <a:r>
              <a:rPr lang="en-US" altLang="en-US" smtClean="0"/>
              <a:t>Attendance recording procedures</a:t>
            </a:r>
          </a:p>
          <a:p>
            <a:pPr lvl="1"/>
            <a:r>
              <a:rPr lang="en-US" altLang="en-US" smtClean="0">
                <a:hlinkClick r:id="rId3"/>
              </a:rPr>
              <a:t>https://imat.ieee.org</a:t>
            </a:r>
            <a:r>
              <a:rPr lang="en-US" altLang="en-US" smtClean="0"/>
              <a:t> </a:t>
            </a:r>
            <a:endParaRPr lang="en-US" altLang="en-US" sz="1800" smtClean="0"/>
          </a:p>
          <a:p>
            <a:pPr lvl="1"/>
            <a:r>
              <a:rPr lang="en-US" altLang="en-US" smtClean="0"/>
              <a:t>Must register before logging attendance</a:t>
            </a:r>
          </a:p>
          <a:p>
            <a:pPr lvl="1"/>
            <a:r>
              <a:rPr lang="en-US" altLang="en-US" smtClean="0"/>
              <a:t>Must log attendance during each 2 hour session</a:t>
            </a:r>
          </a:p>
          <a:p>
            <a:r>
              <a:rPr lang="en-US" altLang="en-US" smtClean="0"/>
              <a:t>Documentation</a:t>
            </a:r>
          </a:p>
          <a:p>
            <a:pPr lvl="1"/>
            <a:r>
              <a:rPr lang="en-US" altLang="en-US" smtClean="0">
                <a:hlinkClick r:id="rId4"/>
              </a:rPr>
              <a:t>http://mentor.ieee.org</a:t>
            </a:r>
            <a:endParaRPr lang="en-US" altLang="en-US" smtClean="0"/>
          </a:p>
          <a:p>
            <a:pPr lvl="1"/>
            <a:r>
              <a:rPr lang="en-US" altLang="en-US" smtClean="0"/>
              <a:t>Use “TGm” for documents relating to the Revision PAR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8197" name="Slide Number Placeholder 5"/>
          <p:cNvSpPr txBox="1">
            <a:spLocks noGrp="1"/>
          </p:cNvSpPr>
          <p:nvPr/>
        </p:nvSpPr>
        <p:spPr bwMode="auto">
          <a:xfrm>
            <a:off x="4395788" y="6475413"/>
            <a:ext cx="4286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>
                <a:ea typeface="MS PGothic" pitchFamily="34" charset="-128"/>
              </a:rPr>
              <a:t>Slide </a:t>
            </a:r>
            <a:fld id="{CFC5CA1B-7A46-48F9-A97E-7CA930CA54DB}" type="slidenum">
              <a:rPr lang="en-US" altLang="en-US" sz="1200" b="0">
                <a:ea typeface="MS PGothic" pitchFamily="34" charset="-128"/>
              </a:rPr>
              <a:pPr algn="ctr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>
              <a:ea typeface="MS PGothic" pitchFamily="34" charset="-128"/>
            </a:endParaRPr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Monday PM1 (continued)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Objectives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Comment resolution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Approve prior meeting minutes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San Diego minutes: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mentor.ieee.org/802.11/dcn/14/11-14-0845-00-000m-revmc-minutes-for-july-2014-san-diego.docx</a:t>
            </a:r>
            <a:r>
              <a:rPr lang="en-US" altLang="en-US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Teleconference minutes: </a:t>
            </a:r>
            <a:r>
              <a:rPr lang="en-US" altLang="en-US" dirty="0">
                <a:hlinkClick r:id="rId4"/>
              </a:rPr>
              <a:t>https://</a:t>
            </a:r>
            <a:r>
              <a:rPr lang="en-US" altLang="en-US" dirty="0" smtClean="0">
                <a:hlinkClick r:id="rId4"/>
              </a:rPr>
              <a:t>mentor.ieee.org/802.11/dcn/14/11-14-1004-04-000m-tgmc-telecon-minutes-aug-sept-2014.docx</a:t>
            </a:r>
            <a:r>
              <a:rPr lang="en-US" altLang="en-US" dirty="0" smtClean="0"/>
              <a:t> </a:t>
            </a: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Editor </a:t>
            </a:r>
            <a:r>
              <a:rPr lang="en-US" altLang="en-US" dirty="0" smtClean="0"/>
              <a:t>Report (Adrian Stephens)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Editor report: </a:t>
            </a:r>
            <a:r>
              <a:rPr lang="en-US" altLang="en-US" dirty="0">
                <a:hlinkClick r:id="rId5"/>
              </a:rPr>
              <a:t>https://</a:t>
            </a:r>
            <a:r>
              <a:rPr lang="en-US" altLang="en-US" dirty="0" smtClean="0">
                <a:hlinkClick r:id="rId5"/>
              </a:rPr>
              <a:t>mentor.ieee.org/802.11/dcn/13/11-13-0095-12-000m-editor-reports.ppt</a:t>
            </a:r>
            <a:r>
              <a:rPr lang="en-US" altLang="en-US" dirty="0" smtClean="0"/>
              <a:t> 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Mandatory </a:t>
            </a:r>
            <a:r>
              <a:rPr lang="en-US" altLang="en-US" dirty="0" smtClean="0"/>
              <a:t>Draft Review (MDR) status and </a:t>
            </a:r>
            <a:r>
              <a:rPr lang="en-US" altLang="en-US" dirty="0"/>
              <a:t>issues, see </a:t>
            </a:r>
            <a:r>
              <a:rPr lang="en-US" altLang="en-US" dirty="0">
                <a:hlinkClick r:id="rId6"/>
              </a:rPr>
              <a:t>https://</a:t>
            </a:r>
            <a:r>
              <a:rPr lang="en-US" altLang="en-US" dirty="0" smtClean="0">
                <a:hlinkClick r:id="rId6"/>
              </a:rPr>
              <a:t>mentor.ieee.org/802.11/dcn/14/11-14-0781-09-0000-p802-11revmc-mdr-report.doc</a:t>
            </a:r>
            <a:r>
              <a:rPr lang="en-US" altLang="en-US" dirty="0" smtClean="0"/>
              <a:t> 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smtClean="0"/>
              <a:t>TGmc Plan of Record</a:t>
            </a:r>
            <a:endParaRPr lang="en-US" altLang="en-US" sz="200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77724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 smtClean="0"/>
              <a:t>20 July 2012 – 12 Sept 2012 – Call for Comment/Input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29-30 Aug 2012 – </a:t>
            </a:r>
            <a:r>
              <a:rPr lang="en-US" altLang="en-US" sz="2000" dirty="0" err="1" smtClean="0"/>
              <a:t>NesCom</a:t>
            </a:r>
            <a:r>
              <a:rPr lang="en-US" altLang="en-US" sz="2000" dirty="0" smtClean="0"/>
              <a:t>, SASB PAR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Sept 2012 – Begin to process input 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Sept 2012 – 11aa, 11ae integration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Jan – First WG Letter ballot  - without 11ad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Dec 2012 – March/May 2013  – 11ad integration 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Sept 2013 – Letter ballot on D2.0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Dec 2013 – May 2014 – 11ac, 11af integration – </a:t>
            </a:r>
            <a:r>
              <a:rPr lang="en-US" altLang="en-US" sz="2000" dirty="0" smtClean="0">
                <a:solidFill>
                  <a:schemeClr val="accent2"/>
                </a:solidFill>
              </a:rPr>
              <a:t>D3.0 in May 2014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July 2014 – Mandatory Draft Review</a:t>
            </a:r>
          </a:p>
          <a:p>
            <a:pPr>
              <a:lnSpc>
                <a:spcPct val="80000"/>
              </a:lnSpc>
            </a:pPr>
            <a:r>
              <a:rPr lang="en-US" altLang="en-US" sz="2000" dirty="0"/>
              <a:t>Form Sponsor </a:t>
            </a:r>
            <a:r>
              <a:rPr lang="en-US" altLang="en-US" sz="2000" dirty="0" smtClean="0"/>
              <a:t>Pool:  Open </a:t>
            </a:r>
            <a:r>
              <a:rPr lang="en-US" altLang="en-US" sz="2000" dirty="0"/>
              <a:t>Sept </a:t>
            </a:r>
            <a:r>
              <a:rPr lang="en-US" altLang="en-US" sz="2000" dirty="0" smtClean="0"/>
              <a:t>15</a:t>
            </a:r>
            <a:r>
              <a:rPr lang="en-US" altLang="en-US" sz="2000" baseline="30000" dirty="0" smtClean="0"/>
              <a:t>th</a:t>
            </a:r>
            <a:r>
              <a:rPr lang="en-US" altLang="en-US" sz="2000" dirty="0" smtClean="0"/>
              <a:t> or so, close </a:t>
            </a:r>
            <a:r>
              <a:rPr lang="en-US" altLang="en-US" sz="2000" dirty="0"/>
              <a:t>end Oct 2014 – </a:t>
            </a:r>
            <a:r>
              <a:rPr lang="en-US" altLang="en-US" sz="2000" dirty="0" smtClean="0"/>
              <a:t>(</a:t>
            </a:r>
            <a:r>
              <a:rPr lang="en-US" altLang="en-US" sz="2000" dirty="0"/>
              <a:t>45 days); good for 6 months (end of April 2015) 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Nov 2014 – D4.0 Recirculation, follow with D5.0 changed if needed, D6.0 unchanged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EC unconditional SB approval March 2015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Initial SB March 2015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Nov 2015/March 2016 – WG/EC Final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March 2016 – </a:t>
            </a:r>
            <a:r>
              <a:rPr lang="en-US" altLang="en-US" sz="2000" dirty="0" err="1">
                <a:solidFill>
                  <a:schemeClr val="accent2"/>
                </a:solidFill>
              </a:rPr>
              <a:t>RevCom</a:t>
            </a:r>
            <a:r>
              <a:rPr lang="en-US" altLang="en-US" sz="2000" dirty="0">
                <a:solidFill>
                  <a:schemeClr val="accent2"/>
                </a:solidFill>
              </a:rPr>
              <a:t>/SASB Approval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 – Teleconference CIDs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resolutions to comments in</a:t>
            </a:r>
          </a:p>
          <a:p>
            <a:pPr marL="685800" lvl="2" indent="-342900"/>
            <a:r>
              <a:rPr lang="en-US" altLang="en-US" dirty="0" smtClean="0"/>
              <a:t>The “</a:t>
            </a:r>
            <a:r>
              <a:rPr lang="en-US" altLang="en-US" dirty="0" err="1" smtClean="0"/>
              <a:t>tbd</a:t>
            </a:r>
            <a:r>
              <a:rPr lang="en-US" altLang="en-US" dirty="0" smtClean="0"/>
              <a:t>” </a:t>
            </a:r>
            <a:r>
              <a:rPr lang="en-US" altLang="en-US" dirty="0"/>
              <a:t>and </a:t>
            </a:r>
            <a:r>
              <a:rPr lang="en-US" altLang="en-US" dirty="0" smtClean="0"/>
              <a:t>“</a:t>
            </a:r>
            <a:r>
              <a:rPr lang="en-US" altLang="en-US" dirty="0" err="1" smtClean="0"/>
              <a:t>tbd</a:t>
            </a:r>
            <a:r>
              <a:rPr lang="en-US" altLang="en-US" dirty="0" smtClean="0"/>
              <a:t>” tabs </a:t>
            </a:r>
            <a:r>
              <a:rPr lang="en-US" altLang="en-US" dirty="0"/>
              <a:t>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mentor.ieee.org/802.11/dcn/13/11-13-0233-37-000m-revmc-wg-ballot-comments.xls</a:t>
            </a:r>
            <a:r>
              <a:rPr lang="en-US" altLang="en-US" dirty="0" smtClean="0"/>
              <a:t> </a:t>
            </a:r>
            <a:endParaRPr lang="en-US" altLang="en-US" dirty="0" smtClean="0"/>
          </a:p>
          <a:p>
            <a:pPr marL="685800" lvl="2" indent="-342900"/>
            <a:r>
              <a:rPr lang="en-US" altLang="en-US" dirty="0" smtClean="0"/>
              <a:t>The “</a:t>
            </a:r>
            <a:r>
              <a:rPr lang="en-US" altLang="en-US" dirty="0" err="1" smtClean="0"/>
              <a:t>tbd</a:t>
            </a:r>
            <a:r>
              <a:rPr lang="en-US" altLang="en-US" dirty="0" smtClean="0"/>
              <a:t>“ and “</a:t>
            </a:r>
            <a:r>
              <a:rPr lang="en-US" altLang="en-US" dirty="0" err="1" smtClean="0"/>
              <a:t>tbd</a:t>
            </a:r>
            <a:r>
              <a:rPr lang="en-US" altLang="en-US" dirty="0" smtClean="0"/>
              <a:t>“ tabs in </a:t>
            </a:r>
            <a:r>
              <a:rPr lang="en-US" altLang="en-US" dirty="0" smtClean="0">
                <a:hlinkClick r:id="rId4"/>
              </a:rPr>
              <a:t>https</a:t>
            </a:r>
            <a:r>
              <a:rPr lang="en-US" altLang="en-US" dirty="0">
                <a:hlinkClick r:id="rId4"/>
              </a:rPr>
              <a:t>://</a:t>
            </a:r>
            <a:r>
              <a:rPr lang="en-US" altLang="en-US" dirty="0" smtClean="0">
                <a:hlinkClick r:id="rId4"/>
              </a:rPr>
              <a:t>mentor.ieee.org/802.11/dcn/13/11-13-0361-33-000m-revmc-mac-comments.xls</a:t>
            </a:r>
            <a:r>
              <a:rPr lang="en-US" altLang="en-US" dirty="0" smtClean="0"/>
              <a:t> </a:t>
            </a:r>
          </a:p>
          <a:p>
            <a:pPr marL="685800" lvl="2" indent="-342900"/>
            <a:r>
              <a:rPr lang="en-US" altLang="en-US" dirty="0" smtClean="0"/>
              <a:t>The  “</a:t>
            </a:r>
            <a:r>
              <a:rPr lang="en-US" altLang="en-US" dirty="0" err="1" smtClean="0"/>
              <a:t>tbd</a:t>
            </a:r>
            <a:r>
              <a:rPr lang="en-US" altLang="en-US" dirty="0" smtClean="0"/>
              <a:t>” and “</a:t>
            </a:r>
            <a:r>
              <a:rPr lang="en-US" altLang="en-US" dirty="0" err="1" smtClean="0"/>
              <a:t>tbd</a:t>
            </a:r>
            <a:r>
              <a:rPr lang="en-US" altLang="en-US" dirty="0" smtClean="0"/>
              <a:t>”  tabs in </a:t>
            </a:r>
            <a:r>
              <a:rPr lang="en-US" altLang="en-US" dirty="0" smtClean="0">
                <a:hlinkClick r:id="rId5"/>
              </a:rPr>
              <a:t>https</a:t>
            </a:r>
            <a:r>
              <a:rPr lang="en-US" altLang="en-US" dirty="0">
                <a:hlinkClick r:id="rId5"/>
              </a:rPr>
              <a:t>://</a:t>
            </a:r>
            <a:r>
              <a:rPr lang="en-US" altLang="en-US" dirty="0" smtClean="0">
                <a:hlinkClick r:id="rId5"/>
              </a:rPr>
              <a:t>mentor.ieee.org/802.11/dcn/14/11-14-0975-00-000m-lb202-gen-adhoc-comments.xls</a:t>
            </a:r>
            <a:r>
              <a:rPr lang="en-US" altLang="en-US" dirty="0" smtClean="0"/>
              <a:t> </a:t>
            </a:r>
          </a:p>
          <a:p>
            <a:r>
              <a:rPr lang="en-US" altLang="en-US" dirty="0" smtClean="0"/>
              <a:t>Moved: </a:t>
            </a:r>
          </a:p>
          <a:p>
            <a:r>
              <a:rPr lang="en-US" altLang="en-US" dirty="0" smtClean="0"/>
              <a:t>Seconded:</a:t>
            </a:r>
          </a:p>
          <a:p>
            <a:r>
              <a:rPr lang="en-US" altLang="en-US" dirty="0" smtClean="0"/>
              <a:t>Result: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352808</TotalTime>
  <Words>951</Words>
  <Application>Microsoft Office PowerPoint</Application>
  <PresentationFormat>On-screen Show (4:3)</PresentationFormat>
  <Paragraphs>230</Paragraphs>
  <Slides>13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802-11-Submission</vt:lpstr>
      <vt:lpstr>Document</vt:lpstr>
      <vt:lpstr>IEEE 802.11 TGmc September 2014 Agenda</vt:lpstr>
      <vt:lpstr>Abstract</vt:lpstr>
      <vt:lpstr>TGmc Agenda</vt:lpstr>
      <vt:lpstr>TGmc – Monday PM1 </vt:lpstr>
      <vt:lpstr>PowerPoint Presentation</vt:lpstr>
      <vt:lpstr>Logistics </vt:lpstr>
      <vt:lpstr>Monday PM1 (continued) </vt:lpstr>
      <vt:lpstr>TGmc Plan of Record</vt:lpstr>
      <vt:lpstr>Motion   – Teleconference CIDs </vt:lpstr>
      <vt:lpstr>Motion   – topic CIDs in 11-14-xyz</vt:lpstr>
      <vt:lpstr>November Meeting Planning</vt:lpstr>
      <vt:lpstr>LB202 CID submissions</vt:lpstr>
      <vt:lpstr>References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TGm Agenda</dc:title>
  <dc:creator>Dorothy Stanley</dc:creator>
  <cp:lastModifiedBy>Dorothy Stanley</cp:lastModifiedBy>
  <cp:revision>1748</cp:revision>
  <cp:lastPrinted>1998-02-10T13:28:06Z</cp:lastPrinted>
  <dcterms:created xsi:type="dcterms:W3CDTF">2005-01-04T21:26:55Z</dcterms:created>
  <dcterms:modified xsi:type="dcterms:W3CDTF">2014-09-05T20:47:14Z</dcterms:modified>
</cp:coreProperties>
</file>