
<file path=[Content_Types].xml><?xml version="1.0" encoding="utf-8"?>
<Types xmlns="http://schemas.openxmlformats.org/package/2006/content-types">
  <Default Extension="bin" ContentType="application/vnd.openxmlformats-officedocument.oleObject"/>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pptx" ContentType="application/vnd.openxmlformats-officedocument.presentationml.presentation"/>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saveSubsetFonts="1">
  <p:sldMasterIdLst>
    <p:sldMasterId id="2147483648" r:id="rId1"/>
  </p:sldMasterIdLst>
  <p:notesMasterIdLst>
    <p:notesMasterId r:id="rId82"/>
  </p:notesMasterIdLst>
  <p:handoutMasterIdLst>
    <p:handoutMasterId r:id="rId83"/>
  </p:handoutMasterIdLst>
  <p:sldIdLst>
    <p:sldId id="269" r:id="rId2"/>
    <p:sldId id="278" r:id="rId3"/>
    <p:sldId id="354" r:id="rId4"/>
    <p:sldId id="355" r:id="rId5"/>
    <p:sldId id="356" r:id="rId6"/>
    <p:sldId id="357" r:id="rId7"/>
    <p:sldId id="358" r:id="rId8"/>
    <p:sldId id="359" r:id="rId9"/>
    <p:sldId id="287" r:id="rId10"/>
    <p:sldId id="343" r:id="rId11"/>
    <p:sldId id="344" r:id="rId12"/>
    <p:sldId id="345" r:id="rId13"/>
    <p:sldId id="1378" r:id="rId14"/>
    <p:sldId id="1423" r:id="rId15"/>
    <p:sldId id="1411" r:id="rId16"/>
    <p:sldId id="1420" r:id="rId17"/>
    <p:sldId id="1412" r:id="rId18"/>
    <p:sldId id="1424" r:id="rId19"/>
    <p:sldId id="1285" r:id="rId20"/>
    <p:sldId id="1164" r:id="rId21"/>
    <p:sldId id="1101" r:id="rId22"/>
    <p:sldId id="1102" r:id="rId23"/>
    <p:sldId id="1092" r:id="rId24"/>
    <p:sldId id="1099" r:id="rId25"/>
    <p:sldId id="1174" r:id="rId26"/>
    <p:sldId id="1175" r:id="rId27"/>
    <p:sldId id="1176" r:id="rId28"/>
    <p:sldId id="1382" r:id="rId29"/>
    <p:sldId id="1415" r:id="rId30"/>
    <p:sldId id="1416" r:id="rId31"/>
    <p:sldId id="1417" r:id="rId32"/>
    <p:sldId id="1381" r:id="rId33"/>
    <p:sldId id="1418" r:id="rId34"/>
    <p:sldId id="1419" r:id="rId35"/>
    <p:sldId id="1271" r:id="rId36"/>
    <p:sldId id="1272" r:id="rId37"/>
    <p:sldId id="1404" r:id="rId38"/>
    <p:sldId id="1405" r:id="rId39"/>
    <p:sldId id="1406" r:id="rId40"/>
    <p:sldId id="1402" r:id="rId41"/>
    <p:sldId id="1364" r:id="rId42"/>
    <p:sldId id="1425" r:id="rId43"/>
    <p:sldId id="1367" r:id="rId44"/>
    <p:sldId id="1434" r:id="rId45"/>
    <p:sldId id="1167" r:id="rId46"/>
    <p:sldId id="1278" r:id="rId47"/>
    <p:sldId id="1231" r:id="rId48"/>
    <p:sldId id="1365" r:id="rId49"/>
    <p:sldId id="1366" r:id="rId50"/>
    <p:sldId id="1165" r:id="rId51"/>
    <p:sldId id="1152" r:id="rId52"/>
    <p:sldId id="1144" r:id="rId53"/>
    <p:sldId id="1338" r:id="rId54"/>
    <p:sldId id="1357" r:id="rId55"/>
    <p:sldId id="1388" r:id="rId56"/>
    <p:sldId id="1386" r:id="rId57"/>
    <p:sldId id="1387" r:id="rId58"/>
    <p:sldId id="1398" r:id="rId59"/>
    <p:sldId id="1390" r:id="rId60"/>
    <p:sldId id="1389" r:id="rId61"/>
    <p:sldId id="1391" r:id="rId62"/>
    <p:sldId id="1236" r:id="rId63"/>
    <p:sldId id="1426" r:id="rId64"/>
    <p:sldId id="967" r:id="rId65"/>
    <p:sldId id="1392" r:id="rId66"/>
    <p:sldId id="1393" r:id="rId67"/>
    <p:sldId id="1358" r:id="rId68"/>
    <p:sldId id="1399" r:id="rId69"/>
    <p:sldId id="1401" r:id="rId70"/>
    <p:sldId id="1427" r:id="rId71"/>
    <p:sldId id="1428" r:id="rId72"/>
    <p:sldId id="1429" r:id="rId73"/>
    <p:sldId id="1430" r:id="rId74"/>
    <p:sldId id="1431" r:id="rId75"/>
    <p:sldId id="1432" r:id="rId76"/>
    <p:sldId id="1375" r:id="rId77"/>
    <p:sldId id="1376" r:id="rId78"/>
    <p:sldId id="1400" r:id="rId79"/>
    <p:sldId id="619" r:id="rId80"/>
    <p:sldId id="621" r:id="rId81"/>
  </p:sldIdLst>
  <p:sldSz cx="9144000" cy="6858000" type="screen4x3"/>
  <p:notesSz cx="6934200" cy="9280525"/>
  <p:defaultTextStyle>
    <a:defPPr>
      <a:defRPr lang="en-US"/>
    </a:defPPr>
    <a:lvl1pPr algn="l" rtl="0" fontAlgn="base">
      <a:spcBef>
        <a:spcPct val="0"/>
      </a:spcBef>
      <a:spcAft>
        <a:spcPct val="0"/>
      </a:spcAft>
      <a:defRPr sz="1200" kern="1200">
        <a:solidFill>
          <a:schemeClr val="tx1"/>
        </a:solidFill>
        <a:latin typeface="Times New Roman" pitchFamily="18" charset="0"/>
        <a:ea typeface="+mn-ea"/>
        <a:cs typeface="Arial" pitchFamily="34" charset="0"/>
      </a:defRPr>
    </a:lvl1pPr>
    <a:lvl2pPr marL="457200" algn="l" rtl="0" fontAlgn="base">
      <a:spcBef>
        <a:spcPct val="0"/>
      </a:spcBef>
      <a:spcAft>
        <a:spcPct val="0"/>
      </a:spcAft>
      <a:defRPr sz="1200" kern="1200">
        <a:solidFill>
          <a:schemeClr val="tx1"/>
        </a:solidFill>
        <a:latin typeface="Times New Roman" pitchFamily="18" charset="0"/>
        <a:ea typeface="+mn-ea"/>
        <a:cs typeface="Arial" pitchFamily="34" charset="0"/>
      </a:defRPr>
    </a:lvl2pPr>
    <a:lvl3pPr marL="914400" algn="l" rtl="0" fontAlgn="base">
      <a:spcBef>
        <a:spcPct val="0"/>
      </a:spcBef>
      <a:spcAft>
        <a:spcPct val="0"/>
      </a:spcAft>
      <a:defRPr sz="1200" kern="1200">
        <a:solidFill>
          <a:schemeClr val="tx1"/>
        </a:solidFill>
        <a:latin typeface="Times New Roman" pitchFamily="18" charset="0"/>
        <a:ea typeface="+mn-ea"/>
        <a:cs typeface="Arial" pitchFamily="34" charset="0"/>
      </a:defRPr>
    </a:lvl3pPr>
    <a:lvl4pPr marL="1371600" algn="l" rtl="0" fontAlgn="base">
      <a:spcBef>
        <a:spcPct val="0"/>
      </a:spcBef>
      <a:spcAft>
        <a:spcPct val="0"/>
      </a:spcAft>
      <a:defRPr sz="1200" kern="1200">
        <a:solidFill>
          <a:schemeClr val="tx1"/>
        </a:solidFill>
        <a:latin typeface="Times New Roman" pitchFamily="18" charset="0"/>
        <a:ea typeface="+mn-ea"/>
        <a:cs typeface="Arial" pitchFamily="34" charset="0"/>
      </a:defRPr>
    </a:lvl4pPr>
    <a:lvl5pPr marL="1828800" algn="l" rtl="0" fontAlgn="base">
      <a:spcBef>
        <a:spcPct val="0"/>
      </a:spcBef>
      <a:spcAft>
        <a:spcPct val="0"/>
      </a:spcAft>
      <a:defRPr sz="1200" kern="1200">
        <a:solidFill>
          <a:schemeClr val="tx1"/>
        </a:solidFill>
        <a:latin typeface="Times New Roman" pitchFamily="18" charset="0"/>
        <a:ea typeface="+mn-ea"/>
        <a:cs typeface="Arial" pitchFamily="34" charset="0"/>
      </a:defRPr>
    </a:lvl5pPr>
    <a:lvl6pPr marL="2286000" algn="l" defTabSz="914400" rtl="0" eaLnBrk="1" latinLnBrk="0" hangingPunct="1">
      <a:defRPr sz="1200" kern="1200">
        <a:solidFill>
          <a:schemeClr val="tx1"/>
        </a:solidFill>
        <a:latin typeface="Times New Roman" pitchFamily="18" charset="0"/>
        <a:ea typeface="+mn-ea"/>
        <a:cs typeface="Arial" pitchFamily="34" charset="0"/>
      </a:defRPr>
    </a:lvl6pPr>
    <a:lvl7pPr marL="2743200" algn="l" defTabSz="914400" rtl="0" eaLnBrk="1" latinLnBrk="0" hangingPunct="1">
      <a:defRPr sz="1200" kern="1200">
        <a:solidFill>
          <a:schemeClr val="tx1"/>
        </a:solidFill>
        <a:latin typeface="Times New Roman" pitchFamily="18" charset="0"/>
        <a:ea typeface="+mn-ea"/>
        <a:cs typeface="Arial" pitchFamily="34" charset="0"/>
      </a:defRPr>
    </a:lvl7pPr>
    <a:lvl8pPr marL="3200400" algn="l" defTabSz="914400" rtl="0" eaLnBrk="1" latinLnBrk="0" hangingPunct="1">
      <a:defRPr sz="1200" kern="1200">
        <a:solidFill>
          <a:schemeClr val="tx1"/>
        </a:solidFill>
        <a:latin typeface="Times New Roman" pitchFamily="18" charset="0"/>
        <a:ea typeface="+mn-ea"/>
        <a:cs typeface="Arial" pitchFamily="34" charset="0"/>
      </a:defRPr>
    </a:lvl8pPr>
    <a:lvl9pPr marL="3657600" algn="l" defTabSz="914400" rtl="0" eaLnBrk="1" latinLnBrk="0" hangingPunct="1">
      <a:defRPr sz="1200" kern="1200">
        <a:solidFill>
          <a:schemeClr val="tx1"/>
        </a:solidFill>
        <a:latin typeface="Times New Roman" pitchFamily="18"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691" autoAdjust="0"/>
    <p:restoredTop sz="94660" autoAdjust="0"/>
  </p:normalViewPr>
  <p:slideViewPr>
    <p:cSldViewPr>
      <p:cViewPr varScale="1">
        <p:scale>
          <a:sx n="94" d="100"/>
          <a:sy n="94" d="100"/>
        </p:scale>
        <p:origin x="-1626" y="-96"/>
      </p:cViewPr>
      <p:guideLst>
        <p:guide orient="horz" pos="2160"/>
        <p:guide pos="2880"/>
      </p:guideLst>
    </p:cSldViewPr>
  </p:slideViewPr>
  <p:outlineViewPr>
    <p:cViewPr>
      <p:scale>
        <a:sx n="50" d="100"/>
        <a:sy n="50" d="100"/>
      </p:scale>
      <p:origin x="0" y="0"/>
    </p:cViewPr>
  </p:outlineViewPr>
  <p:notesTextViewPr>
    <p:cViewPr>
      <p:scale>
        <a:sx n="100" d="100"/>
        <a:sy n="100" d="100"/>
      </p:scale>
      <p:origin x="0" y="0"/>
    </p:cViewPr>
  </p:notesTextViewPr>
  <p:sorterViewPr>
    <p:cViewPr>
      <p:scale>
        <a:sx n="100" d="100"/>
        <a:sy n="100" d="100"/>
      </p:scale>
      <p:origin x="0" y="7032"/>
    </p:cViewPr>
  </p:sorterViewPr>
  <p:notesViewPr>
    <p:cSldViewPr>
      <p:cViewPr>
        <p:scale>
          <a:sx n="100" d="100"/>
          <a:sy n="100" d="100"/>
        </p:scale>
        <p:origin x="-1782" y="-72"/>
      </p:cViewPr>
      <p:guideLst>
        <p:guide orient="horz" pos="2160"/>
        <p:guide pos="288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image" Target="../media/image1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13.vml.rels><?xml version="1.0" encoding="UTF-8" standalone="yes"?>
<Relationships xmlns="http://schemas.openxmlformats.org/package/2006/relationships"><Relationship Id="rId2" Type="http://schemas.openxmlformats.org/officeDocument/2006/relationships/image" Target="../media/image21.wmf"/><Relationship Id="rId1" Type="http://schemas.openxmlformats.org/officeDocument/2006/relationships/image" Target="../media/image20.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25.wmf"/><Relationship Id="rId1" Type="http://schemas.openxmlformats.org/officeDocument/2006/relationships/image" Target="../media/image24.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18.vml.rels><?xml version="1.0" encoding="UTF-8" standalone="yes"?>
<Relationships xmlns="http://schemas.openxmlformats.org/package/2006/relationships"><Relationship Id="rId3" Type="http://schemas.openxmlformats.org/officeDocument/2006/relationships/image" Target="../media/image30.wmf"/><Relationship Id="rId2" Type="http://schemas.openxmlformats.org/officeDocument/2006/relationships/image" Target="../media/image29.wmf"/><Relationship Id="rId1" Type="http://schemas.openxmlformats.org/officeDocument/2006/relationships/image" Target="../media/image28.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1.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image" Target="../media/image3.wmf"/><Relationship Id="rId1" Type="http://schemas.openxmlformats.org/officeDocument/2006/relationships/image" Target="../media/image2.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4.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5.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9.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wmf"/><Relationship Id="rId1" Type="http://schemas.openxmlformats.org/officeDocument/2006/relationships/image" Target="../media/image5.w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image" Target="../media/image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9.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8.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16.wmf"/><Relationship Id="rId1" Type="http://schemas.openxmlformats.org/officeDocument/2006/relationships/image" Target="../media/image15.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4224349" y="177284"/>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a:latin typeface="Arial" pitchFamily="34" charset="0"/>
                <a:cs typeface="Arial" pitchFamily="34" charset="0"/>
              </a:defRPr>
            </a:lvl1pPr>
          </a:lstStyle>
          <a:p>
            <a:pPr>
              <a:defRPr/>
            </a:pPr>
            <a:r>
              <a:rPr lang="en-US" dirty="0"/>
              <a:t>doc.: IEEE </a:t>
            </a:r>
            <a:r>
              <a:rPr lang="en-US" dirty="0" smtClean="0"/>
              <a:t>802.11-14/1010r0</a:t>
            </a:r>
            <a:endParaRPr lang="en-US" dirty="0"/>
          </a:p>
        </p:txBody>
      </p:sp>
      <p:sp>
        <p:nvSpPr>
          <p:cNvPr id="3075" name="Rectangle 3"/>
          <p:cNvSpPr>
            <a:spLocks noGrp="1" noChangeArrowheads="1"/>
          </p:cNvSpPr>
          <p:nvPr>
            <p:ph type="dt" sz="quarter" idx="1"/>
          </p:nvPr>
        </p:nvSpPr>
        <p:spPr bwMode="auto">
          <a:xfrm>
            <a:off x="695325" y="177284"/>
            <a:ext cx="71654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Sept 2014</a:t>
            </a:r>
            <a:endParaRPr lang="en-US" dirty="0"/>
          </a:p>
        </p:txBody>
      </p:sp>
      <p:sp>
        <p:nvSpPr>
          <p:cNvPr id="3076" name="Rectangle 4"/>
          <p:cNvSpPr>
            <a:spLocks noGrp="1" noChangeArrowheads="1"/>
          </p:cNvSpPr>
          <p:nvPr>
            <p:ph type="ftr" sz="quarter" idx="2"/>
          </p:nvPr>
        </p:nvSpPr>
        <p:spPr bwMode="auto">
          <a:xfrm>
            <a:off x="5851525" y="8982075"/>
            <a:ext cx="4667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Andrew Myles, Cisco</a:t>
            </a:r>
          </a:p>
        </p:txBody>
      </p:sp>
      <p:sp>
        <p:nvSpPr>
          <p:cNvPr id="3077" name="Rectangle 5"/>
          <p:cNvSpPr>
            <a:spLocks noGrp="1" noChangeArrowheads="1"/>
          </p:cNvSpPr>
          <p:nvPr>
            <p:ph type="sldNum" sz="quarter" idx="3"/>
          </p:nvPr>
        </p:nvSpPr>
        <p:spPr bwMode="auto">
          <a:xfrm>
            <a:off x="3133725" y="8982075"/>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defTabSz="933450" eaLnBrk="0" hangingPunct="0">
              <a:defRPr>
                <a:cs typeface="+mn-cs"/>
              </a:defRPr>
            </a:lvl1pPr>
          </a:lstStyle>
          <a:p>
            <a:pPr>
              <a:defRPr/>
            </a:pPr>
            <a:r>
              <a:rPr lang="en-US"/>
              <a:t>Page </a:t>
            </a:r>
            <a:fld id="{0AC92585-5460-48EC-A28F-298482A080F4}" type="slidenum">
              <a:rPr lang="en-US"/>
              <a:pPr>
                <a:defRPr/>
              </a:pPr>
              <a:t>‹#›</a:t>
            </a:fld>
            <a:endParaRPr lang="en-US"/>
          </a:p>
        </p:txBody>
      </p:sp>
      <p:sp>
        <p:nvSpPr>
          <p:cNvPr id="91142" name="Line 6"/>
          <p:cNvSpPr>
            <a:spLocks noChangeShapeType="1"/>
          </p:cNvSpPr>
          <p:nvPr/>
        </p:nvSpPr>
        <p:spPr bwMode="auto">
          <a:xfrm>
            <a:off x="693738" y="387350"/>
            <a:ext cx="5546725"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91143" name="Rectangle 7"/>
          <p:cNvSpPr>
            <a:spLocks noChangeArrowheads="1"/>
          </p:cNvSpPr>
          <p:nvPr/>
        </p:nvSpPr>
        <p:spPr bwMode="auto">
          <a:xfrm>
            <a:off x="693738" y="8982075"/>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defTabSz="933450" eaLnBrk="0" hangingPunct="0"/>
            <a:r>
              <a:rPr lang="en-US"/>
              <a:t>Submission</a:t>
            </a:r>
          </a:p>
        </p:txBody>
      </p:sp>
      <p:sp>
        <p:nvSpPr>
          <p:cNvPr id="91144" name="Line 8"/>
          <p:cNvSpPr>
            <a:spLocks noChangeShapeType="1"/>
          </p:cNvSpPr>
          <p:nvPr/>
        </p:nvSpPr>
        <p:spPr bwMode="auto">
          <a:xfrm>
            <a:off x="693738" y="8970963"/>
            <a:ext cx="5700712"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102149440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hdr" sz="quarter"/>
          </p:nvPr>
        </p:nvSpPr>
        <p:spPr bwMode="auto">
          <a:xfrm>
            <a:off x="4267212" y="97909"/>
            <a:ext cx="2014526"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algn="r" defTabSz="933450" eaLnBrk="0" hangingPunct="0">
              <a:defRPr sz="1200" b="1" dirty="0" smtClean="0">
                <a:latin typeface="Arial" pitchFamily="34" charset="0"/>
                <a:cs typeface="Arial" pitchFamily="34" charset="0"/>
              </a:defRPr>
            </a:lvl1pPr>
          </a:lstStyle>
          <a:p>
            <a:pPr>
              <a:defRPr/>
            </a:pPr>
            <a:r>
              <a:rPr lang="en-US" dirty="0" smtClean="0"/>
              <a:t>doc.: IEEE 802.11-14/1010r0</a:t>
            </a:r>
            <a:endParaRPr lang="en-US" dirty="0"/>
          </a:p>
        </p:txBody>
      </p:sp>
      <p:sp>
        <p:nvSpPr>
          <p:cNvPr id="2051" name="Rectangle 3"/>
          <p:cNvSpPr>
            <a:spLocks noGrp="1" noChangeArrowheads="1"/>
          </p:cNvSpPr>
          <p:nvPr>
            <p:ph type="dt" idx="1"/>
          </p:nvPr>
        </p:nvSpPr>
        <p:spPr bwMode="auto">
          <a:xfrm>
            <a:off x="654050" y="97909"/>
            <a:ext cx="716543" cy="184666"/>
          </a:xfrm>
          <a:prstGeom prst="rect">
            <a:avLst/>
          </a:prstGeom>
          <a:noFill/>
          <a:ln w="9525">
            <a:noFill/>
            <a:miter lim="800000"/>
            <a:headEnd/>
            <a:tailEnd/>
          </a:ln>
          <a:effectLst/>
        </p:spPr>
        <p:txBody>
          <a:bodyPr vert="horz" wrap="none" lIns="0" tIns="0" rIns="0" bIns="0" numCol="1" anchor="b" anchorCtr="0" compatLnSpc="1">
            <a:prstTxWarp prst="textNoShape">
              <a:avLst/>
            </a:prstTxWarp>
            <a:spAutoFit/>
          </a:bodyPr>
          <a:lstStyle>
            <a:lvl1pPr defTabSz="933450" eaLnBrk="0" hangingPunct="0">
              <a:defRPr sz="1200" b="1">
                <a:latin typeface="Arial" pitchFamily="34" charset="0"/>
                <a:cs typeface="Arial" pitchFamily="34" charset="0"/>
              </a:defRPr>
            </a:lvl1pPr>
          </a:lstStyle>
          <a:p>
            <a:pPr>
              <a:defRPr/>
            </a:pPr>
            <a:r>
              <a:rPr lang="en-US" dirty="0" smtClean="0"/>
              <a:t>Sept 2014</a:t>
            </a:r>
            <a:endParaRPr lang="en-US" dirty="0"/>
          </a:p>
        </p:txBody>
      </p:sp>
      <p:sp>
        <p:nvSpPr>
          <p:cNvPr id="67588" name="Rectangle 4"/>
          <p:cNvSpPr>
            <a:spLocks noGrp="1" noRot="1" noChangeAspect="1" noChangeArrowheads="1" noTextEdit="1"/>
          </p:cNvSpPr>
          <p:nvPr>
            <p:ph type="sldImg" idx="2"/>
          </p:nvPr>
        </p:nvSpPr>
        <p:spPr bwMode="auto">
          <a:xfrm>
            <a:off x="1152525" y="701675"/>
            <a:ext cx="4629150" cy="346868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
        <p:nvSpPr>
          <p:cNvPr id="2053" name="Rectangle 5"/>
          <p:cNvSpPr>
            <a:spLocks noGrp="1" noChangeArrowheads="1"/>
          </p:cNvSpPr>
          <p:nvPr>
            <p:ph type="body" sz="quarter" idx="3"/>
          </p:nvPr>
        </p:nvSpPr>
        <p:spPr bwMode="auto">
          <a:xfrm>
            <a:off x="923925" y="4408488"/>
            <a:ext cx="5086350" cy="4176712"/>
          </a:xfrm>
          <a:prstGeom prst="rect">
            <a:avLst/>
          </a:prstGeom>
          <a:noFill/>
          <a:ln w="9525">
            <a:noFill/>
            <a:miter lim="800000"/>
            <a:headEnd/>
            <a:tailEnd/>
          </a:ln>
          <a:effectLst/>
        </p:spPr>
        <p:txBody>
          <a:bodyPr vert="horz" wrap="square" lIns="93662" tIns="46038" rIns="93662" bIns="46038"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054" name="Rectangle 6"/>
          <p:cNvSpPr>
            <a:spLocks noGrp="1" noChangeArrowheads="1"/>
          </p:cNvSpPr>
          <p:nvPr>
            <p:ph type="ftr" sz="quarter" idx="4"/>
          </p:nvPr>
        </p:nvSpPr>
        <p:spPr bwMode="auto">
          <a:xfrm>
            <a:off x="5357813" y="8985250"/>
            <a:ext cx="923925"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5pPr marL="457200" lvl="4" algn="r" defTabSz="933450" eaLnBrk="0" hangingPunct="0">
              <a:defRPr>
                <a:cs typeface="+mn-cs"/>
              </a:defRPr>
            </a:lvl5pPr>
          </a:lstStyle>
          <a:p>
            <a:pPr lvl="4">
              <a:defRPr/>
            </a:pPr>
            <a:r>
              <a:rPr lang="en-US"/>
              <a:t>Andrew Myles, Cisco</a:t>
            </a:r>
          </a:p>
        </p:txBody>
      </p:sp>
      <p:sp>
        <p:nvSpPr>
          <p:cNvPr id="2055" name="Rectangle 7"/>
          <p:cNvSpPr>
            <a:spLocks noGrp="1" noChangeArrowheads="1"/>
          </p:cNvSpPr>
          <p:nvPr>
            <p:ph type="sldNum" sz="quarter" idx="5"/>
          </p:nvPr>
        </p:nvSpPr>
        <p:spPr bwMode="auto">
          <a:xfrm>
            <a:off x="3222625" y="8985250"/>
            <a:ext cx="512763" cy="182563"/>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defTabSz="933450" eaLnBrk="0" hangingPunct="0">
              <a:defRPr>
                <a:cs typeface="+mn-cs"/>
              </a:defRPr>
            </a:lvl1pPr>
          </a:lstStyle>
          <a:p>
            <a:pPr>
              <a:defRPr/>
            </a:pPr>
            <a:r>
              <a:rPr lang="en-US"/>
              <a:t>Page </a:t>
            </a:r>
            <a:fld id="{18D10512-F400-46E6-9813-0191A717DA9A}" type="slidenum">
              <a:rPr lang="en-US"/>
              <a:pPr>
                <a:defRPr/>
              </a:pPr>
              <a:t>‹#›</a:t>
            </a:fld>
            <a:endParaRPr lang="en-US"/>
          </a:p>
        </p:txBody>
      </p:sp>
      <p:sp>
        <p:nvSpPr>
          <p:cNvPr id="67592" name="Rectangle 8"/>
          <p:cNvSpPr>
            <a:spLocks noChangeArrowheads="1"/>
          </p:cNvSpPr>
          <p:nvPr/>
        </p:nvSpPr>
        <p:spPr bwMode="auto">
          <a:xfrm>
            <a:off x="723900" y="8985250"/>
            <a:ext cx="711200" cy="18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t>Submission</a:t>
            </a:r>
          </a:p>
        </p:txBody>
      </p:sp>
      <p:sp>
        <p:nvSpPr>
          <p:cNvPr id="67593" name="Line 9"/>
          <p:cNvSpPr>
            <a:spLocks noChangeShapeType="1"/>
          </p:cNvSpPr>
          <p:nvPr/>
        </p:nvSpPr>
        <p:spPr bwMode="auto">
          <a:xfrm>
            <a:off x="723900" y="8983663"/>
            <a:ext cx="5486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67594" name="Line 10"/>
          <p:cNvSpPr>
            <a:spLocks noChangeShapeType="1"/>
          </p:cNvSpPr>
          <p:nvPr/>
        </p:nvSpPr>
        <p:spPr bwMode="auto">
          <a:xfrm>
            <a:off x="647700" y="296863"/>
            <a:ext cx="56388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Tree>
    <p:extLst>
      <p:ext uri="{BB962C8B-B14F-4D97-AF65-F5344CB8AC3E}">
        <p14:creationId xmlns:p14="http://schemas.microsoft.com/office/powerpoint/2010/main" val="936411493"/>
      </p:ext>
    </p:extLst>
  </p:cSld>
  <p:clrMap bg1="lt1" tx1="dk1" bg2="lt2" tx2="dk2" accent1="accent1" accent2="accent2" accent3="accent3" accent4="accent4" accent5="accent5" accent6="accent6" hlink="hlink" folHlink="folHlink"/>
  <p:hf/>
  <p:notesStyle>
    <a:lvl1pPr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1143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2286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3429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457200" algn="l" defTabSz="933450"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861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1204" name="Rectangle 6"/>
          <p:cNvSpPr>
            <a:spLocks noGrp="1" noChangeArrowheads="1"/>
          </p:cNvSpPr>
          <p:nvPr>
            <p:ph type="ftr" sz="quarter" idx="4"/>
          </p:nvPr>
        </p:nvSpPr>
        <p:spPr/>
        <p:txBody>
          <a:bodyPr/>
          <a:lstStyle/>
          <a:p>
            <a:pPr lvl="4">
              <a:defRPr/>
            </a:pPr>
            <a:r>
              <a:rPr lang="en-US" smtClean="0"/>
              <a:t>Andrew Myles, Cisco</a:t>
            </a:r>
          </a:p>
        </p:txBody>
      </p:sp>
      <p:sp>
        <p:nvSpPr>
          <p:cNvPr id="51205" name="Rectangle 7"/>
          <p:cNvSpPr>
            <a:spLocks noGrp="1" noChangeArrowheads="1"/>
          </p:cNvSpPr>
          <p:nvPr>
            <p:ph type="sldNum" sz="quarter" idx="5"/>
          </p:nvPr>
        </p:nvSpPr>
        <p:spPr/>
        <p:txBody>
          <a:bodyPr/>
          <a:lstStyle/>
          <a:p>
            <a:pPr>
              <a:defRPr/>
            </a:pPr>
            <a:r>
              <a:rPr lang="en-US" smtClean="0"/>
              <a:t>Page </a:t>
            </a:r>
            <a:fld id="{BFD8823A-E707-449B-AE25-47FA80230A05}" type="slidenum">
              <a:rPr lang="en-US" smtClean="0"/>
              <a:pPr>
                <a:defRPr/>
              </a:pPr>
              <a:t>1</a:t>
            </a:fld>
            <a:endParaRPr lang="en-US" smtClean="0"/>
          </a:p>
        </p:txBody>
      </p:sp>
      <p:sp>
        <p:nvSpPr>
          <p:cNvPr id="68614" name="Rectangle 2"/>
          <p:cNvSpPr>
            <a:spLocks noGrp="1" noRot="1" noChangeAspect="1" noChangeArrowheads="1" noTextEdit="1"/>
          </p:cNvSpPr>
          <p:nvPr>
            <p:ph type="sldImg"/>
          </p:nvPr>
        </p:nvSpPr>
        <p:spPr>
          <a:xfrm>
            <a:off x="1154113" y="701675"/>
            <a:ext cx="4625975" cy="3468688"/>
          </a:xfrm>
          <a:ln/>
        </p:spPr>
      </p:sp>
      <p:sp>
        <p:nvSpPr>
          <p:cNvPr id="686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xfrm>
            <a:off x="1154113" y="701675"/>
            <a:ext cx="4625975" cy="3468688"/>
          </a:xfrm>
          <a:ln/>
        </p:spPr>
      </p:sp>
      <p:sp>
        <p:nvSpPr>
          <p:cNvPr id="7782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7828"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7829"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56E5F14E-E8B5-42D6-BD84-01B97E465C1A}" type="slidenum">
              <a:rPr lang="en-US" smtClean="0"/>
              <a:pPr>
                <a:defRPr/>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xfrm>
            <a:off x="1154113" y="701675"/>
            <a:ext cx="4625975" cy="3468688"/>
          </a:xfrm>
          <a:ln/>
        </p:spPr>
      </p:sp>
      <p:sp>
        <p:nvSpPr>
          <p:cNvPr id="7987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7987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987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8DD317A3-D690-4F17-9E83-74C2C73B6792}" type="slidenum">
              <a:rPr lang="en-US" smtClean="0"/>
              <a:pPr>
                <a:defRPr/>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xfrm>
            <a:off x="1154113" y="701675"/>
            <a:ext cx="4625975" cy="3468688"/>
          </a:xfrm>
          <a:ln/>
        </p:spPr>
      </p:sp>
      <p:sp>
        <p:nvSpPr>
          <p:cNvPr id="8089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0900"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0901"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72F390CA-1134-46E8-8480-0E35050197A9}"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p:cNvSpPr>
            <a:spLocks noGrp="1" noRot="1" noChangeAspect="1" noTextEdit="1"/>
          </p:cNvSpPr>
          <p:nvPr>
            <p:ph type="sldImg"/>
          </p:nvPr>
        </p:nvSpPr>
        <p:spPr>
          <a:xfrm>
            <a:off x="1154113" y="701675"/>
            <a:ext cx="4625975" cy="3468688"/>
          </a:xfrm>
          <a:ln/>
        </p:spPr>
      </p:sp>
      <p:sp>
        <p:nvSpPr>
          <p:cNvPr id="81923"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1924"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1925"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12338DD1-8D50-43B6-8296-8967F83C4388}"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Slide Image Placeholder 1"/>
          <p:cNvSpPr>
            <a:spLocks noGrp="1" noRot="1" noChangeAspect="1" noTextEdit="1"/>
          </p:cNvSpPr>
          <p:nvPr>
            <p:ph type="sldImg"/>
          </p:nvPr>
        </p:nvSpPr>
        <p:spPr>
          <a:xfrm>
            <a:off x="1154113" y="701675"/>
            <a:ext cx="4625975" cy="3468688"/>
          </a:xfrm>
          <a:ln/>
        </p:spPr>
      </p:sp>
      <p:sp>
        <p:nvSpPr>
          <p:cNvPr id="890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89092"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89093"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3D1A59B5-D02F-49DB-BB03-3A8221519EA6}" type="slidenum">
              <a:rPr lang="en-US" smtClean="0"/>
              <a:pPr>
                <a:defRPr/>
              </a:pPr>
              <a:t>79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xfrm>
            <a:off x="1154113" y="701675"/>
            <a:ext cx="4625975" cy="3468688"/>
          </a:xfrm>
          <a:ln/>
        </p:spPr>
      </p:sp>
      <p:sp>
        <p:nvSpPr>
          <p:cNvPr id="901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90116" name="Header Placeholder 3"/>
          <p:cNvSpPr>
            <a:spLocks noGrp="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90117" name="Date Placeholder 4"/>
          <p:cNvSpPr>
            <a:spLocks noGrp="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6" name="Footer Placeholder 5"/>
          <p:cNvSpPr>
            <a:spLocks noGrp="1"/>
          </p:cNvSpPr>
          <p:nvPr>
            <p:ph type="ftr" sz="quarter" idx="4"/>
          </p:nvPr>
        </p:nvSpPr>
        <p:spPr/>
        <p:txBody>
          <a:bodyPr/>
          <a:lstStyle/>
          <a:p>
            <a:pPr lvl="4">
              <a:defRPr/>
            </a:pPr>
            <a:r>
              <a:rPr lang="en-US" smtClean="0"/>
              <a:t>Andrew Myles, Cisco</a:t>
            </a:r>
            <a:endParaRPr lang="en-US"/>
          </a:p>
        </p:txBody>
      </p:sp>
      <p:sp>
        <p:nvSpPr>
          <p:cNvPr id="7" name="Slide Number Placeholder 6"/>
          <p:cNvSpPr>
            <a:spLocks noGrp="1"/>
          </p:cNvSpPr>
          <p:nvPr>
            <p:ph type="sldNum" sz="quarter" idx="5"/>
          </p:nvPr>
        </p:nvSpPr>
        <p:spPr/>
        <p:txBody>
          <a:bodyPr/>
          <a:lstStyle/>
          <a:p>
            <a:pPr>
              <a:defRPr/>
            </a:pPr>
            <a:r>
              <a:rPr lang="en-US" smtClean="0"/>
              <a:t>Page </a:t>
            </a:r>
            <a:fld id="{2073216F-0B4B-4910-B495-C6A165BA6051}" type="slidenum">
              <a:rPr lang="en-US" smtClean="0"/>
              <a:pPr>
                <a:defRPr/>
              </a:pPr>
              <a:t>80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6963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2228" name="Rectangle 6"/>
          <p:cNvSpPr>
            <a:spLocks noGrp="1" noChangeArrowheads="1"/>
          </p:cNvSpPr>
          <p:nvPr>
            <p:ph type="ftr" sz="quarter" idx="4"/>
          </p:nvPr>
        </p:nvSpPr>
        <p:spPr/>
        <p:txBody>
          <a:bodyPr/>
          <a:lstStyle/>
          <a:p>
            <a:pPr lvl="4">
              <a:defRPr/>
            </a:pPr>
            <a:r>
              <a:rPr lang="en-US" smtClean="0"/>
              <a:t>Andrew Myles, Cisco</a:t>
            </a:r>
          </a:p>
        </p:txBody>
      </p:sp>
      <p:sp>
        <p:nvSpPr>
          <p:cNvPr id="52229" name="Rectangle 7"/>
          <p:cNvSpPr>
            <a:spLocks noGrp="1" noChangeArrowheads="1"/>
          </p:cNvSpPr>
          <p:nvPr>
            <p:ph type="sldNum" sz="quarter" idx="5"/>
          </p:nvPr>
        </p:nvSpPr>
        <p:spPr/>
        <p:txBody>
          <a:bodyPr/>
          <a:lstStyle/>
          <a:p>
            <a:pPr>
              <a:defRPr/>
            </a:pPr>
            <a:r>
              <a:rPr lang="en-US" smtClean="0"/>
              <a:t>Page </a:t>
            </a:r>
            <a:fld id="{19B6D425-D6D0-4B30-A6C8-1418EA409DD4}" type="slidenum">
              <a:rPr lang="en-US" smtClean="0"/>
              <a:pPr>
                <a:defRPr/>
              </a:pPr>
              <a:t>2</a:t>
            </a:fld>
            <a:endParaRPr lang="en-US" smtClean="0"/>
          </a:p>
        </p:txBody>
      </p:sp>
      <p:sp>
        <p:nvSpPr>
          <p:cNvPr id="69638" name="Rectangle 2"/>
          <p:cNvSpPr>
            <a:spLocks noGrp="1" noRot="1" noChangeAspect="1" noChangeArrowheads="1" noTextEdit="1"/>
          </p:cNvSpPr>
          <p:nvPr>
            <p:ph type="sldImg"/>
          </p:nvPr>
        </p:nvSpPr>
        <p:spPr>
          <a:xfrm>
            <a:off x="1154113" y="701675"/>
            <a:ext cx="4625975" cy="3468688"/>
          </a:xfrm>
          <a:ln cap="flat"/>
        </p:spPr>
      </p:sp>
      <p:sp>
        <p:nvSpPr>
          <p:cNvPr id="696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5250" rIns="95250"/>
          <a:lstStyle/>
          <a:p>
            <a:endParaRPr lang="en-AU"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065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3252" name="Rectangle 6"/>
          <p:cNvSpPr>
            <a:spLocks noGrp="1" noChangeArrowheads="1"/>
          </p:cNvSpPr>
          <p:nvPr>
            <p:ph type="ftr" sz="quarter" idx="4"/>
          </p:nvPr>
        </p:nvSpPr>
        <p:spPr/>
        <p:txBody>
          <a:bodyPr/>
          <a:lstStyle/>
          <a:p>
            <a:pPr lvl="4">
              <a:defRPr/>
            </a:pPr>
            <a:r>
              <a:rPr lang="en-US" smtClean="0"/>
              <a:t>Andrew Myles, Cisco</a:t>
            </a:r>
          </a:p>
        </p:txBody>
      </p:sp>
      <p:sp>
        <p:nvSpPr>
          <p:cNvPr id="53253" name="Rectangle 7"/>
          <p:cNvSpPr>
            <a:spLocks noGrp="1" noChangeArrowheads="1"/>
          </p:cNvSpPr>
          <p:nvPr>
            <p:ph type="sldNum" sz="quarter" idx="5"/>
          </p:nvPr>
        </p:nvSpPr>
        <p:spPr/>
        <p:txBody>
          <a:bodyPr/>
          <a:lstStyle/>
          <a:p>
            <a:pPr>
              <a:defRPr/>
            </a:pPr>
            <a:r>
              <a:rPr lang="en-US" smtClean="0"/>
              <a:t>Page </a:t>
            </a:r>
            <a:fld id="{D714710B-0E78-4141-A95B-9A5A4BFD5DF5}" type="slidenum">
              <a:rPr lang="en-US" smtClean="0"/>
              <a:pPr>
                <a:defRPr/>
              </a:pPr>
              <a:t>3</a:t>
            </a:fld>
            <a:endParaRPr lang="en-US" smtClean="0"/>
          </a:p>
        </p:txBody>
      </p:sp>
      <p:sp>
        <p:nvSpPr>
          <p:cNvPr id="70662" name="Rectangle 2"/>
          <p:cNvSpPr>
            <a:spLocks noGrp="1" noRot="1" noChangeAspect="1" noChangeArrowheads="1" noTextEdit="1"/>
          </p:cNvSpPr>
          <p:nvPr>
            <p:ph type="sldImg"/>
          </p:nvPr>
        </p:nvSpPr>
        <p:spPr>
          <a:xfrm>
            <a:off x="1147763" y="696913"/>
            <a:ext cx="4640262" cy="3479800"/>
          </a:xfrm>
          <a:ln/>
        </p:spPr>
      </p:sp>
      <p:sp>
        <p:nvSpPr>
          <p:cNvPr id="70663"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168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4276" name="Rectangle 6"/>
          <p:cNvSpPr>
            <a:spLocks noGrp="1" noChangeArrowheads="1"/>
          </p:cNvSpPr>
          <p:nvPr>
            <p:ph type="ftr" sz="quarter" idx="4"/>
          </p:nvPr>
        </p:nvSpPr>
        <p:spPr/>
        <p:txBody>
          <a:bodyPr/>
          <a:lstStyle/>
          <a:p>
            <a:pPr lvl="4">
              <a:defRPr/>
            </a:pPr>
            <a:r>
              <a:rPr lang="en-US" smtClean="0"/>
              <a:t>Andrew Myles, Cisco</a:t>
            </a:r>
          </a:p>
        </p:txBody>
      </p:sp>
      <p:sp>
        <p:nvSpPr>
          <p:cNvPr id="54277" name="Rectangle 7"/>
          <p:cNvSpPr>
            <a:spLocks noGrp="1" noChangeArrowheads="1"/>
          </p:cNvSpPr>
          <p:nvPr>
            <p:ph type="sldNum" sz="quarter" idx="5"/>
          </p:nvPr>
        </p:nvSpPr>
        <p:spPr/>
        <p:txBody>
          <a:bodyPr/>
          <a:lstStyle/>
          <a:p>
            <a:pPr>
              <a:defRPr/>
            </a:pPr>
            <a:r>
              <a:rPr lang="en-US" smtClean="0"/>
              <a:t>Page </a:t>
            </a:r>
            <a:fld id="{972DD287-CCE1-45CF-91C8-3D490BF8139B}" type="slidenum">
              <a:rPr lang="en-US" smtClean="0"/>
              <a:pPr>
                <a:defRPr/>
              </a:pPr>
              <a:t>4</a:t>
            </a:fld>
            <a:endParaRPr lang="en-US" smtClean="0"/>
          </a:p>
        </p:txBody>
      </p:sp>
      <p:sp>
        <p:nvSpPr>
          <p:cNvPr id="71686" name="Rectangle 2"/>
          <p:cNvSpPr>
            <a:spLocks noGrp="1" noRot="1" noChangeAspect="1" noChangeArrowheads="1" noTextEdit="1"/>
          </p:cNvSpPr>
          <p:nvPr>
            <p:ph type="sldImg"/>
          </p:nvPr>
        </p:nvSpPr>
        <p:spPr>
          <a:xfrm>
            <a:off x="1155700" y="701675"/>
            <a:ext cx="4624388" cy="3468688"/>
          </a:xfrm>
          <a:ln/>
        </p:spPr>
      </p:sp>
      <p:sp>
        <p:nvSpPr>
          <p:cNvPr id="71687"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270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5300" name="Rectangle 6"/>
          <p:cNvSpPr>
            <a:spLocks noGrp="1" noChangeArrowheads="1"/>
          </p:cNvSpPr>
          <p:nvPr>
            <p:ph type="ftr" sz="quarter" idx="4"/>
          </p:nvPr>
        </p:nvSpPr>
        <p:spPr/>
        <p:txBody>
          <a:bodyPr/>
          <a:lstStyle/>
          <a:p>
            <a:pPr lvl="4">
              <a:defRPr/>
            </a:pPr>
            <a:r>
              <a:rPr lang="en-US" smtClean="0"/>
              <a:t>Andrew Myles, Cisco</a:t>
            </a:r>
          </a:p>
        </p:txBody>
      </p:sp>
      <p:sp>
        <p:nvSpPr>
          <p:cNvPr id="55301" name="Rectangle 7"/>
          <p:cNvSpPr>
            <a:spLocks noGrp="1" noChangeArrowheads="1"/>
          </p:cNvSpPr>
          <p:nvPr>
            <p:ph type="sldNum" sz="quarter" idx="5"/>
          </p:nvPr>
        </p:nvSpPr>
        <p:spPr/>
        <p:txBody>
          <a:bodyPr/>
          <a:lstStyle/>
          <a:p>
            <a:pPr>
              <a:defRPr/>
            </a:pPr>
            <a:r>
              <a:rPr lang="en-US" smtClean="0"/>
              <a:t>Page </a:t>
            </a:r>
            <a:fld id="{2BA88B58-2B16-4A5A-910E-BD1FBDB31182}" type="slidenum">
              <a:rPr lang="en-US" smtClean="0"/>
              <a:pPr>
                <a:defRPr/>
              </a:pPr>
              <a:t>5</a:t>
            </a:fld>
            <a:endParaRPr lang="en-US" smtClean="0"/>
          </a:p>
        </p:txBody>
      </p:sp>
      <p:sp>
        <p:nvSpPr>
          <p:cNvPr id="72710" name="Rectangle 2"/>
          <p:cNvSpPr>
            <a:spLocks noGrp="1" noRot="1" noChangeAspect="1" noChangeArrowheads="1" noTextEdit="1"/>
          </p:cNvSpPr>
          <p:nvPr>
            <p:ph type="sldImg"/>
          </p:nvPr>
        </p:nvSpPr>
        <p:spPr>
          <a:xfrm>
            <a:off x="1155700" y="701675"/>
            <a:ext cx="4624388" cy="3468688"/>
          </a:xfrm>
          <a:ln/>
        </p:spPr>
      </p:sp>
      <p:sp>
        <p:nvSpPr>
          <p:cNvPr id="72711" name="Rectangle 3"/>
          <p:cNvSpPr>
            <a:spLocks noGrp="1" noChangeArrowheads="1"/>
          </p:cNvSpPr>
          <p:nvPr>
            <p:ph type="body" idx="1"/>
          </p:nvPr>
        </p:nvSpPr>
        <p:spPr>
          <a:xfrm>
            <a:off x="923925" y="4406900"/>
            <a:ext cx="5086350" cy="41798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37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6324" name="Rectangle 6"/>
          <p:cNvSpPr>
            <a:spLocks noGrp="1" noChangeArrowheads="1"/>
          </p:cNvSpPr>
          <p:nvPr>
            <p:ph type="ftr" sz="quarter" idx="4"/>
          </p:nvPr>
        </p:nvSpPr>
        <p:spPr/>
        <p:txBody>
          <a:bodyPr/>
          <a:lstStyle/>
          <a:p>
            <a:pPr lvl="4">
              <a:defRPr/>
            </a:pPr>
            <a:r>
              <a:rPr lang="en-US" smtClean="0"/>
              <a:t>Andrew Myles, Cisco</a:t>
            </a:r>
          </a:p>
        </p:txBody>
      </p:sp>
      <p:sp>
        <p:nvSpPr>
          <p:cNvPr id="56325" name="Rectangle 7"/>
          <p:cNvSpPr>
            <a:spLocks noGrp="1" noChangeArrowheads="1"/>
          </p:cNvSpPr>
          <p:nvPr>
            <p:ph type="sldNum" sz="quarter" idx="5"/>
          </p:nvPr>
        </p:nvSpPr>
        <p:spPr/>
        <p:txBody>
          <a:bodyPr/>
          <a:lstStyle/>
          <a:p>
            <a:pPr>
              <a:defRPr/>
            </a:pPr>
            <a:r>
              <a:rPr lang="en-US" smtClean="0"/>
              <a:t>Page </a:t>
            </a:r>
            <a:fld id="{21310D61-AA23-49B9-BD74-A202965D152B}" type="slidenum">
              <a:rPr lang="en-US" smtClean="0"/>
              <a:pPr>
                <a:defRPr/>
              </a:pPr>
              <a:t>6</a:t>
            </a:fld>
            <a:endParaRPr lang="en-US" smtClean="0"/>
          </a:p>
        </p:txBody>
      </p:sp>
      <p:sp>
        <p:nvSpPr>
          <p:cNvPr id="73734" name="Rectangle 2"/>
          <p:cNvSpPr>
            <a:spLocks noGrp="1" noRot="1" noChangeAspect="1" noChangeArrowheads="1" noTextEdit="1"/>
          </p:cNvSpPr>
          <p:nvPr>
            <p:ph type="sldImg"/>
          </p:nvPr>
        </p:nvSpPr>
        <p:spPr>
          <a:xfrm>
            <a:off x="1147763" y="696913"/>
            <a:ext cx="4640262" cy="3479800"/>
          </a:xfrm>
          <a:ln/>
        </p:spPr>
      </p:sp>
      <p:sp>
        <p:nvSpPr>
          <p:cNvPr id="73735" name="Rectangle 3"/>
          <p:cNvSpPr>
            <a:spLocks noGrp="1" noChangeArrowheads="1"/>
          </p:cNvSpPr>
          <p:nvPr>
            <p:ph type="body" idx="1"/>
          </p:nvPr>
        </p:nvSpPr>
        <p:spPr>
          <a:xfrm>
            <a:off x="925513" y="4408488"/>
            <a:ext cx="5083175"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47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7348" name="Rectangle 6"/>
          <p:cNvSpPr>
            <a:spLocks noGrp="1" noChangeArrowheads="1"/>
          </p:cNvSpPr>
          <p:nvPr>
            <p:ph type="ftr" sz="quarter" idx="4"/>
          </p:nvPr>
        </p:nvSpPr>
        <p:spPr/>
        <p:txBody>
          <a:bodyPr/>
          <a:lstStyle/>
          <a:p>
            <a:pPr lvl="4">
              <a:defRPr/>
            </a:pPr>
            <a:r>
              <a:rPr lang="en-US" smtClean="0"/>
              <a:t>Andrew Myles, Cisco</a:t>
            </a:r>
          </a:p>
        </p:txBody>
      </p:sp>
      <p:sp>
        <p:nvSpPr>
          <p:cNvPr id="57349" name="Rectangle 7"/>
          <p:cNvSpPr>
            <a:spLocks noGrp="1" noChangeArrowheads="1"/>
          </p:cNvSpPr>
          <p:nvPr>
            <p:ph type="sldNum" sz="quarter" idx="5"/>
          </p:nvPr>
        </p:nvSpPr>
        <p:spPr/>
        <p:txBody>
          <a:bodyPr/>
          <a:lstStyle/>
          <a:p>
            <a:pPr>
              <a:defRPr/>
            </a:pPr>
            <a:r>
              <a:rPr lang="en-US" smtClean="0"/>
              <a:t>Page </a:t>
            </a:r>
            <a:fld id="{2F2DCEF6-C877-4C89-94C1-267D9DBAA387}" type="slidenum">
              <a:rPr lang="en-US" smtClean="0"/>
              <a:pPr>
                <a:defRPr/>
              </a:pPr>
              <a:t>7</a:t>
            </a:fld>
            <a:endParaRPr lang="en-US" smtClean="0"/>
          </a:p>
        </p:txBody>
      </p:sp>
      <p:sp>
        <p:nvSpPr>
          <p:cNvPr id="74758" name="Rectangle 2"/>
          <p:cNvSpPr>
            <a:spLocks noGrp="1" noRot="1" noChangeAspect="1" noChangeArrowheads="1" noTextEdit="1"/>
          </p:cNvSpPr>
          <p:nvPr>
            <p:ph type="sldImg"/>
          </p:nvPr>
        </p:nvSpPr>
        <p:spPr>
          <a:xfrm>
            <a:off x="1146175" y="695325"/>
            <a:ext cx="4641850" cy="3481388"/>
          </a:xfrm>
          <a:ln/>
        </p:spPr>
      </p:sp>
      <p:sp>
        <p:nvSpPr>
          <p:cNvPr id="74759" name="Rectangle 3"/>
          <p:cNvSpPr>
            <a:spLocks noGrp="1" noChangeArrowheads="1"/>
          </p:cNvSpPr>
          <p:nvPr>
            <p:ph type="body" idx="1"/>
          </p:nvPr>
        </p:nvSpPr>
        <p:spPr>
          <a:xfrm>
            <a:off x="693738" y="4408488"/>
            <a:ext cx="55467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57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8372" name="Rectangle 6"/>
          <p:cNvSpPr>
            <a:spLocks noGrp="1" noChangeArrowheads="1"/>
          </p:cNvSpPr>
          <p:nvPr>
            <p:ph type="ftr" sz="quarter" idx="4"/>
          </p:nvPr>
        </p:nvSpPr>
        <p:spPr/>
        <p:txBody>
          <a:bodyPr/>
          <a:lstStyle/>
          <a:p>
            <a:pPr lvl="4">
              <a:defRPr/>
            </a:pPr>
            <a:r>
              <a:rPr lang="en-US" smtClean="0"/>
              <a:t>Andrew Myles, Cisco</a:t>
            </a:r>
          </a:p>
        </p:txBody>
      </p:sp>
      <p:sp>
        <p:nvSpPr>
          <p:cNvPr id="58373" name="Rectangle 7"/>
          <p:cNvSpPr>
            <a:spLocks noGrp="1" noChangeArrowheads="1"/>
          </p:cNvSpPr>
          <p:nvPr>
            <p:ph type="sldNum" sz="quarter" idx="5"/>
          </p:nvPr>
        </p:nvSpPr>
        <p:spPr/>
        <p:txBody>
          <a:bodyPr/>
          <a:lstStyle/>
          <a:p>
            <a:pPr>
              <a:defRPr/>
            </a:pPr>
            <a:r>
              <a:rPr lang="en-US" smtClean="0"/>
              <a:t>Page </a:t>
            </a:r>
            <a:fld id="{D0B0B235-776B-46DB-AFBD-00C204351477}" type="slidenum">
              <a:rPr lang="en-US" smtClean="0"/>
              <a:pPr>
                <a:defRPr/>
              </a:pPr>
              <a:t>8</a:t>
            </a:fld>
            <a:endParaRPr lang="en-US" smtClean="0"/>
          </a:p>
        </p:txBody>
      </p:sp>
      <p:sp>
        <p:nvSpPr>
          <p:cNvPr id="75782" name="Rectangle 2"/>
          <p:cNvSpPr>
            <a:spLocks noGrp="1" noChangeArrowheads="1"/>
          </p:cNvSpPr>
          <p:nvPr>
            <p:ph type="body" idx="1"/>
          </p:nvPr>
        </p:nvSpPr>
        <p:spPr>
          <a:xfrm>
            <a:off x="923925" y="4254500"/>
            <a:ext cx="5086350" cy="417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158" tIns="44779" rIns="91158" bIns="44779"/>
          <a:lstStyle/>
          <a:p>
            <a:pPr defTabSz="914400"/>
            <a:endParaRPr lang="en-US" smtClean="0"/>
          </a:p>
        </p:txBody>
      </p:sp>
      <p:sp>
        <p:nvSpPr>
          <p:cNvPr id="75783" name="Rectangle 3"/>
          <p:cNvSpPr>
            <a:spLocks noGrp="1" noRot="1" noChangeAspect="1" noChangeArrowheads="1" noTextEdit="1"/>
          </p:cNvSpPr>
          <p:nvPr>
            <p:ph type="sldImg"/>
          </p:nvPr>
        </p:nvSpPr>
        <p:spPr>
          <a:xfrm>
            <a:off x="1146175" y="695325"/>
            <a:ext cx="4641850" cy="3481388"/>
          </a:xfrm>
          <a:ln cap="fla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a:latin typeface="Arial" pitchFamily="34" charset="0"/>
              </a:rPr>
              <a:t>doc.: IEEE 802.11-10/0xxxr0</a:t>
            </a:r>
          </a:p>
        </p:txBody>
      </p:sp>
      <p:sp>
        <p:nvSpPr>
          <p:cNvPr id="768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eaLnBrk="0" hangingPunct="0">
              <a:defRPr sz="1200">
                <a:solidFill>
                  <a:schemeClr val="tx1"/>
                </a:solidFill>
                <a:latin typeface="Times New Roman" pitchFamily="18" charset="0"/>
                <a:cs typeface="Arial" pitchFamily="34" charset="0"/>
              </a:defRPr>
            </a:lvl1pPr>
            <a:lvl2pPr marL="742950" indent="-285750" defTabSz="933450" eaLnBrk="0" hangingPunct="0">
              <a:defRPr sz="1200">
                <a:solidFill>
                  <a:schemeClr val="tx1"/>
                </a:solidFill>
                <a:latin typeface="Times New Roman" pitchFamily="18" charset="0"/>
                <a:cs typeface="Arial" pitchFamily="34" charset="0"/>
              </a:defRPr>
            </a:lvl2pPr>
            <a:lvl3pPr marL="1143000" indent="-228600" defTabSz="933450" eaLnBrk="0" hangingPunct="0">
              <a:defRPr sz="1200">
                <a:solidFill>
                  <a:schemeClr val="tx1"/>
                </a:solidFill>
                <a:latin typeface="Times New Roman" pitchFamily="18" charset="0"/>
                <a:cs typeface="Arial" pitchFamily="34" charset="0"/>
              </a:defRPr>
            </a:lvl3pPr>
            <a:lvl4pPr marL="1600200" indent="-228600" defTabSz="933450" eaLnBrk="0" hangingPunct="0">
              <a:defRPr sz="1200">
                <a:solidFill>
                  <a:schemeClr val="tx1"/>
                </a:solidFill>
                <a:latin typeface="Times New Roman" pitchFamily="18" charset="0"/>
                <a:cs typeface="Arial" pitchFamily="34" charset="0"/>
              </a:defRPr>
            </a:lvl4pPr>
            <a:lvl5pPr marL="2057400" indent="-228600" defTabSz="933450" eaLnBrk="0" hangingPunct="0">
              <a:defRPr sz="1200">
                <a:solidFill>
                  <a:schemeClr val="tx1"/>
                </a:solidFill>
                <a:latin typeface="Times New Roman" pitchFamily="18" charset="0"/>
                <a:cs typeface="Arial" pitchFamily="34" charset="0"/>
              </a:defRPr>
            </a:lvl5pPr>
            <a:lvl6pPr marL="25146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6pPr>
            <a:lvl7pPr marL="29718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7pPr>
            <a:lvl8pPr marL="34290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8pPr>
            <a:lvl9pPr marL="3886200" indent="-228600" defTabSz="933450" eaLnBrk="0" fontAlgn="base" hangingPunct="0">
              <a:spcBef>
                <a:spcPct val="0"/>
              </a:spcBef>
              <a:spcAft>
                <a:spcPct val="0"/>
              </a:spcAft>
              <a:defRPr sz="1200">
                <a:solidFill>
                  <a:schemeClr val="tx1"/>
                </a:solidFill>
                <a:latin typeface="Times New Roman" pitchFamily="18" charset="0"/>
                <a:cs typeface="Arial" pitchFamily="34" charset="0"/>
              </a:defRPr>
            </a:lvl9pPr>
          </a:lstStyle>
          <a:p>
            <a:r>
              <a:rPr lang="en-US" smtClean="0">
                <a:latin typeface="Arial" pitchFamily="34" charset="0"/>
              </a:rPr>
              <a:t>July 2010</a:t>
            </a:r>
          </a:p>
        </p:txBody>
      </p:sp>
      <p:sp>
        <p:nvSpPr>
          <p:cNvPr id="59396" name="Rectangle 6"/>
          <p:cNvSpPr>
            <a:spLocks noGrp="1" noChangeArrowheads="1"/>
          </p:cNvSpPr>
          <p:nvPr>
            <p:ph type="ftr" sz="quarter" idx="4"/>
          </p:nvPr>
        </p:nvSpPr>
        <p:spPr/>
        <p:txBody>
          <a:bodyPr/>
          <a:lstStyle/>
          <a:p>
            <a:pPr lvl="4">
              <a:defRPr/>
            </a:pPr>
            <a:r>
              <a:rPr lang="en-US" smtClean="0"/>
              <a:t>Andrew Myles, Cisco</a:t>
            </a:r>
          </a:p>
        </p:txBody>
      </p:sp>
      <p:sp>
        <p:nvSpPr>
          <p:cNvPr id="59397" name="Rectangle 7"/>
          <p:cNvSpPr>
            <a:spLocks noGrp="1" noChangeArrowheads="1"/>
          </p:cNvSpPr>
          <p:nvPr>
            <p:ph type="sldNum" sz="quarter" idx="5"/>
          </p:nvPr>
        </p:nvSpPr>
        <p:spPr/>
        <p:txBody>
          <a:bodyPr/>
          <a:lstStyle/>
          <a:p>
            <a:pPr>
              <a:defRPr/>
            </a:pPr>
            <a:r>
              <a:rPr lang="en-US" smtClean="0"/>
              <a:t>Page </a:t>
            </a:r>
            <a:fld id="{B32371F6-024C-497B-815E-D0E3294E1347}" type="slidenum">
              <a:rPr lang="en-US" smtClean="0"/>
              <a:pPr>
                <a:defRPr/>
              </a:pPr>
              <a:t>9</a:t>
            </a:fld>
            <a:endParaRPr lang="en-US" smtClean="0"/>
          </a:p>
        </p:txBody>
      </p:sp>
      <p:sp>
        <p:nvSpPr>
          <p:cNvPr id="76806" name="Rectangle 2"/>
          <p:cNvSpPr>
            <a:spLocks noGrp="1" noRot="1" noChangeAspect="1" noChangeArrowheads="1" noTextEdit="1"/>
          </p:cNvSpPr>
          <p:nvPr>
            <p:ph type="sldImg"/>
          </p:nvPr>
        </p:nvSpPr>
        <p:spPr>
          <a:xfrm>
            <a:off x="1154113" y="701675"/>
            <a:ext cx="4625975" cy="3468688"/>
          </a:xfrm>
          <a:ln/>
        </p:spPr>
      </p:sp>
      <p:sp>
        <p:nvSpPr>
          <p:cNvPr id="768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A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5" name="Rectangle 6"/>
          <p:cNvSpPr>
            <a:spLocks noGrp="1" noChangeArrowheads="1"/>
          </p:cNvSpPr>
          <p:nvPr>
            <p:ph type="sldNum" sz="quarter" idx="11"/>
          </p:nvPr>
        </p:nvSpPr>
        <p:spPr>
          <a:ln/>
        </p:spPr>
        <p:txBody>
          <a:bodyPr/>
          <a:lstStyle>
            <a:lvl1pPr>
              <a:defRPr/>
            </a:lvl1pPr>
          </a:lstStyle>
          <a:p>
            <a:pPr>
              <a:defRPr/>
            </a:pPr>
            <a:r>
              <a:rPr lang="en-US"/>
              <a:t>Slide </a:t>
            </a:r>
            <a:fld id="{EF4002E7-DB4D-4CC3-8382-1939D19420D8}" type="slidenum">
              <a:rPr lang="en-US"/>
              <a:pPr>
                <a:defRPr/>
              </a:pPr>
              <a:t>‹#›</a:t>
            </a:fld>
            <a:endParaRPr lang="en-US"/>
          </a:p>
        </p:txBody>
      </p:sp>
    </p:spTree>
    <p:extLst>
      <p:ext uri="{BB962C8B-B14F-4D97-AF65-F5344CB8AC3E}">
        <p14:creationId xmlns:p14="http://schemas.microsoft.com/office/powerpoint/2010/main" val="38669456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6858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4" name="Content Placeholder 3"/>
          <p:cNvSpPr>
            <a:spLocks noGrp="1"/>
          </p:cNvSpPr>
          <p:nvPr>
            <p:ph sz="half" idx="2"/>
          </p:nvPr>
        </p:nvSpPr>
        <p:spPr>
          <a:xfrm>
            <a:off x="4648200" y="1981200"/>
            <a:ext cx="3810000" cy="4114800"/>
          </a:xfrm>
        </p:spPr>
        <p:txBody>
          <a:bodyPr/>
          <a:lstStyle>
            <a:lvl1pPr>
              <a:defRPr sz="1800"/>
            </a:lvl1pPr>
            <a:lvl2pPr>
              <a:defRPr sz="1800"/>
            </a:lvl2pPr>
            <a:lvl3pPr>
              <a:defRPr sz="1600"/>
            </a:lvl3pPr>
            <a:lvl4pPr>
              <a:defRPr sz="1400"/>
            </a:lvl4pPr>
            <a:lvl5pPr>
              <a:defRPr sz="14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AU" dirty="0"/>
          </a:p>
        </p:txBody>
      </p:sp>
      <p:sp>
        <p:nvSpPr>
          <p:cNvPr id="5" name="Rectangle 5"/>
          <p:cNvSpPr>
            <a:spLocks noGrp="1" noChangeArrowheads="1"/>
          </p:cNvSpPr>
          <p:nvPr>
            <p:ph type="ftr" sz="quarter" idx="10"/>
          </p:nvPr>
        </p:nvSpPr>
        <p:spPr>
          <a:ln/>
        </p:spPr>
        <p:txBody>
          <a:bodyPr/>
          <a:lstStyle>
            <a:lvl1pPr>
              <a:defRPr/>
            </a:lvl1pPr>
          </a:lstStyle>
          <a:p>
            <a:pPr>
              <a:defRPr/>
            </a:pPr>
            <a:r>
              <a:rPr lang="en-US"/>
              <a:t>Andrew Myles, Cisco</a:t>
            </a:r>
          </a:p>
        </p:txBody>
      </p:sp>
      <p:sp>
        <p:nvSpPr>
          <p:cNvPr id="6" name="Rectangle 6"/>
          <p:cNvSpPr>
            <a:spLocks noGrp="1" noChangeArrowheads="1"/>
          </p:cNvSpPr>
          <p:nvPr>
            <p:ph type="sldNum" sz="quarter" idx="11"/>
          </p:nvPr>
        </p:nvSpPr>
        <p:spPr>
          <a:ln/>
        </p:spPr>
        <p:txBody>
          <a:bodyPr/>
          <a:lstStyle>
            <a:lvl1pPr>
              <a:defRPr/>
            </a:lvl1pPr>
          </a:lstStyle>
          <a:p>
            <a:pPr>
              <a:defRPr/>
            </a:pPr>
            <a:r>
              <a:rPr lang="en-US"/>
              <a:t>Slide </a:t>
            </a:r>
            <a:fld id="{FCE5288C-F87B-4810-A6B2-740CE13BD34D}" type="slidenum">
              <a:rPr lang="en-US"/>
              <a:pPr>
                <a:defRPr/>
              </a:pPr>
              <a:t>‹#›</a:t>
            </a:fld>
            <a:endParaRPr lang="en-US"/>
          </a:p>
        </p:txBody>
      </p:sp>
    </p:spTree>
    <p:extLst>
      <p:ext uri="{BB962C8B-B14F-4D97-AF65-F5344CB8AC3E}">
        <p14:creationId xmlns:p14="http://schemas.microsoft.com/office/powerpoint/2010/main" val="13993516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858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1029" name="Rectangle 5"/>
          <p:cNvSpPr>
            <a:spLocks noGrp="1" noChangeArrowheads="1"/>
          </p:cNvSpPr>
          <p:nvPr>
            <p:ph type="ftr" sz="quarter" idx="3"/>
          </p:nvPr>
        </p:nvSpPr>
        <p:spPr bwMode="auto">
          <a:xfrm>
            <a:off x="8053388" y="6475413"/>
            <a:ext cx="490537"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r" eaLnBrk="0" hangingPunct="0">
              <a:defRPr>
                <a:latin typeface="+mn-lt"/>
                <a:cs typeface="+mn-cs"/>
              </a:defRPr>
            </a:lvl1pPr>
          </a:lstStyle>
          <a:p>
            <a:pPr>
              <a:defRPr/>
            </a:pPr>
            <a:r>
              <a:rPr lang="en-US"/>
              <a:t>Andrew Myles, Cisco</a:t>
            </a:r>
          </a:p>
        </p:txBody>
      </p:sp>
      <p:sp>
        <p:nvSpPr>
          <p:cNvPr id="1030" name="Rectangle 6"/>
          <p:cNvSpPr>
            <a:spLocks noGrp="1" noChangeArrowheads="1"/>
          </p:cNvSpPr>
          <p:nvPr>
            <p:ph type="sldNum" sz="quarter" idx="4"/>
          </p:nvPr>
        </p:nvSpPr>
        <p:spPr bwMode="auto">
          <a:xfrm>
            <a:off x="4327525" y="6475413"/>
            <a:ext cx="565150" cy="182562"/>
          </a:xfrm>
          <a:prstGeom prst="rect">
            <a:avLst/>
          </a:prstGeom>
          <a:noFill/>
          <a:ln w="9525">
            <a:noFill/>
            <a:miter lim="800000"/>
            <a:headEnd/>
            <a:tailEnd/>
          </a:ln>
          <a:effectLst/>
        </p:spPr>
        <p:txBody>
          <a:bodyPr vert="horz" wrap="none" lIns="0" tIns="0" rIns="0" bIns="0" numCol="1" anchor="t" anchorCtr="0" compatLnSpc="1">
            <a:prstTxWarp prst="textNoShape">
              <a:avLst/>
            </a:prstTxWarp>
            <a:spAutoFit/>
          </a:bodyPr>
          <a:lstStyle>
            <a:lvl1pPr algn="ctr" eaLnBrk="0" hangingPunct="0">
              <a:defRPr>
                <a:latin typeface="+mn-lt"/>
                <a:cs typeface="+mn-cs"/>
              </a:defRPr>
            </a:lvl1pPr>
          </a:lstStyle>
          <a:p>
            <a:pPr>
              <a:defRPr/>
            </a:pPr>
            <a:r>
              <a:rPr lang="en-US"/>
              <a:t>Slide </a:t>
            </a:r>
            <a:fld id="{A469A3A6-7083-48BA-9D7E-342D6AB96B4F}" type="slidenum">
              <a:rPr lang="en-US"/>
              <a:pPr>
                <a:defRPr/>
              </a:pPr>
              <a:t>‹#›</a:t>
            </a:fld>
            <a:endParaRPr lang="en-US"/>
          </a:p>
        </p:txBody>
      </p:sp>
      <p:sp>
        <p:nvSpPr>
          <p:cNvPr id="2" name="Rectangle 7"/>
          <p:cNvSpPr>
            <a:spLocks noChangeArrowheads="1"/>
          </p:cNvSpPr>
          <p:nvPr/>
        </p:nvSpPr>
        <p:spPr bwMode="auto">
          <a:xfrm>
            <a:off x="5292522" y="363379"/>
            <a:ext cx="315297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457200" lvl="4" algn="r" eaLnBrk="0" hangingPunct="0"/>
            <a:r>
              <a:rPr lang="en-US" sz="1600" b="1" dirty="0">
                <a:latin typeface="Arial" pitchFamily="34" charset="0"/>
              </a:rPr>
              <a:t>doc.: IEEE </a:t>
            </a:r>
            <a:r>
              <a:rPr lang="en-US" sz="1600" b="1" dirty="0" smtClean="0">
                <a:latin typeface="Arial" pitchFamily="34" charset="0"/>
              </a:rPr>
              <a:t>802.11-14/1010r1</a:t>
            </a:r>
          </a:p>
        </p:txBody>
      </p:sp>
      <p:sp>
        <p:nvSpPr>
          <p:cNvPr id="1031" name="Line 8"/>
          <p:cNvSpPr>
            <a:spLocks noChangeShapeType="1"/>
          </p:cNvSpPr>
          <p:nvPr/>
        </p:nvSpPr>
        <p:spPr bwMode="auto">
          <a:xfrm>
            <a:off x="685800" y="609600"/>
            <a:ext cx="77724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2" name="Rectangle 9"/>
          <p:cNvSpPr>
            <a:spLocks noChangeArrowheads="1"/>
          </p:cNvSpPr>
          <p:nvPr/>
        </p:nvSpPr>
        <p:spPr bwMode="auto">
          <a:xfrm>
            <a:off x="685800" y="6475413"/>
            <a:ext cx="784225" cy="18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eaLnBrk="0" hangingPunct="0"/>
            <a:r>
              <a:rPr lang="en-US">
                <a:latin typeface="Arial" pitchFamily="34" charset="0"/>
              </a:rPr>
              <a:t>Submission</a:t>
            </a:r>
          </a:p>
        </p:txBody>
      </p:sp>
      <p:sp>
        <p:nvSpPr>
          <p:cNvPr id="1033" name="Line 10"/>
          <p:cNvSpPr>
            <a:spLocks noChangeShapeType="1"/>
          </p:cNvSpPr>
          <p:nvPr/>
        </p:nvSpPr>
        <p:spPr bwMode="auto">
          <a:xfrm>
            <a:off x="685800" y="6477000"/>
            <a:ext cx="7848600" cy="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AU"/>
          </a:p>
        </p:txBody>
      </p:sp>
      <p:sp>
        <p:nvSpPr>
          <p:cNvPr id="1034" name="Rectangle 7"/>
          <p:cNvSpPr>
            <a:spLocks noChangeArrowheads="1"/>
          </p:cNvSpPr>
          <p:nvPr/>
        </p:nvSpPr>
        <p:spPr bwMode="auto">
          <a:xfrm>
            <a:off x="685800" y="380842"/>
            <a:ext cx="95699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b">
            <a:spAutoFit/>
          </a:bodyPr>
          <a:lstStyle/>
          <a:p>
            <a:pPr marL="0" lvl="3" eaLnBrk="0" hangingPunct="0"/>
            <a:r>
              <a:rPr lang="en-US" sz="1600" b="1" dirty="0" smtClean="0">
                <a:latin typeface="Arial" pitchFamily="34" charset="0"/>
              </a:rPr>
              <a:t>Sept 2014</a:t>
            </a:r>
            <a:endParaRPr lang="en-US" sz="1600" b="1" dirty="0">
              <a:latin typeface="Arial"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Lst>
  <p:hf hdr="0"/>
  <p:txStyles>
    <p:titleStyle>
      <a:lvl1pPr algn="l" rtl="0" eaLnBrk="0" fontAlgn="base" hangingPunct="0">
        <a:spcBef>
          <a:spcPct val="0"/>
        </a:spcBef>
        <a:spcAft>
          <a:spcPct val="0"/>
        </a:spcAft>
        <a:defRPr sz="2400" b="1">
          <a:solidFill>
            <a:schemeClr val="accent2"/>
          </a:solidFill>
          <a:latin typeface="+mj-lt"/>
          <a:ea typeface="+mj-ea"/>
          <a:cs typeface="+mj-cs"/>
        </a:defRPr>
      </a:lvl1pPr>
      <a:lvl2pPr algn="l" rtl="0" eaLnBrk="0" fontAlgn="base" hangingPunct="0">
        <a:spcBef>
          <a:spcPct val="0"/>
        </a:spcBef>
        <a:spcAft>
          <a:spcPct val="0"/>
        </a:spcAft>
        <a:defRPr sz="2400" b="1">
          <a:solidFill>
            <a:schemeClr val="accent2"/>
          </a:solidFill>
          <a:latin typeface="Arial" charset="0"/>
        </a:defRPr>
      </a:lvl2pPr>
      <a:lvl3pPr algn="l" rtl="0" eaLnBrk="0" fontAlgn="base" hangingPunct="0">
        <a:spcBef>
          <a:spcPct val="0"/>
        </a:spcBef>
        <a:spcAft>
          <a:spcPct val="0"/>
        </a:spcAft>
        <a:defRPr sz="2400" b="1">
          <a:solidFill>
            <a:schemeClr val="accent2"/>
          </a:solidFill>
          <a:latin typeface="Arial" charset="0"/>
        </a:defRPr>
      </a:lvl3pPr>
      <a:lvl4pPr algn="l" rtl="0" eaLnBrk="0" fontAlgn="base" hangingPunct="0">
        <a:spcBef>
          <a:spcPct val="0"/>
        </a:spcBef>
        <a:spcAft>
          <a:spcPct val="0"/>
        </a:spcAft>
        <a:defRPr sz="2400" b="1">
          <a:solidFill>
            <a:schemeClr val="accent2"/>
          </a:solidFill>
          <a:latin typeface="Arial" charset="0"/>
        </a:defRPr>
      </a:lvl4pPr>
      <a:lvl5pPr algn="l" rtl="0" eaLnBrk="0" fontAlgn="base" hangingPunct="0">
        <a:spcBef>
          <a:spcPct val="0"/>
        </a:spcBef>
        <a:spcAft>
          <a:spcPct val="0"/>
        </a:spcAft>
        <a:defRPr sz="2400" b="1">
          <a:solidFill>
            <a:schemeClr val="accent2"/>
          </a:solidFill>
          <a:latin typeface="Arial" charset="0"/>
        </a:defRPr>
      </a:lvl5pPr>
      <a:lvl6pPr marL="457200" algn="l" rtl="0" eaLnBrk="0" fontAlgn="base" hangingPunct="0">
        <a:spcBef>
          <a:spcPct val="0"/>
        </a:spcBef>
        <a:spcAft>
          <a:spcPct val="0"/>
        </a:spcAft>
        <a:defRPr sz="2400" b="1">
          <a:solidFill>
            <a:schemeClr val="accent2"/>
          </a:solidFill>
          <a:latin typeface="Arial" charset="0"/>
        </a:defRPr>
      </a:lvl6pPr>
      <a:lvl7pPr marL="914400" algn="l" rtl="0" eaLnBrk="0" fontAlgn="base" hangingPunct="0">
        <a:spcBef>
          <a:spcPct val="0"/>
        </a:spcBef>
        <a:spcAft>
          <a:spcPct val="0"/>
        </a:spcAft>
        <a:defRPr sz="2400" b="1">
          <a:solidFill>
            <a:schemeClr val="accent2"/>
          </a:solidFill>
          <a:latin typeface="Arial" charset="0"/>
        </a:defRPr>
      </a:lvl7pPr>
      <a:lvl8pPr marL="1371600" algn="l" rtl="0" eaLnBrk="0" fontAlgn="base" hangingPunct="0">
        <a:spcBef>
          <a:spcPct val="0"/>
        </a:spcBef>
        <a:spcAft>
          <a:spcPct val="0"/>
        </a:spcAft>
        <a:defRPr sz="2400" b="1">
          <a:solidFill>
            <a:schemeClr val="accent2"/>
          </a:solidFill>
          <a:latin typeface="Arial" charset="0"/>
        </a:defRPr>
      </a:lvl8pPr>
      <a:lvl9pPr marL="1828800" algn="l" rtl="0" eaLnBrk="0" fontAlgn="base" hangingPunct="0">
        <a:spcBef>
          <a:spcPct val="0"/>
        </a:spcBef>
        <a:spcAft>
          <a:spcPct val="0"/>
        </a:spcAft>
        <a:defRPr sz="2400" b="1">
          <a:solidFill>
            <a:schemeClr val="accent2"/>
          </a:solidFill>
          <a:latin typeface="Arial" charset="0"/>
        </a:defRPr>
      </a:lvl9pPr>
    </p:titleStyle>
    <p:bodyStyle>
      <a:lvl1pPr marL="342900" indent="-342900" algn="l" rtl="0" eaLnBrk="0" fontAlgn="base" hangingPunct="0">
        <a:spcBef>
          <a:spcPct val="50000"/>
        </a:spcBef>
        <a:spcAft>
          <a:spcPct val="0"/>
        </a:spcAft>
        <a:defRPr b="1">
          <a:solidFill>
            <a:schemeClr val="tx1"/>
          </a:solidFill>
          <a:latin typeface="+mn-lt"/>
          <a:ea typeface="+mn-ea"/>
          <a:cs typeface="+mn-cs"/>
        </a:defRPr>
      </a:lvl1pPr>
      <a:lvl2pPr marL="182563" indent="-180975" algn="l" rtl="0" eaLnBrk="0" fontAlgn="base" hangingPunct="0">
        <a:spcBef>
          <a:spcPct val="50000"/>
        </a:spcBef>
        <a:spcAft>
          <a:spcPct val="0"/>
        </a:spcAft>
        <a:buChar char="•"/>
        <a:defRPr>
          <a:solidFill>
            <a:schemeClr val="tx1"/>
          </a:solidFill>
          <a:latin typeface="+mn-lt"/>
        </a:defRPr>
      </a:lvl2pPr>
      <a:lvl3pPr marL="365125" indent="-180975" algn="l" rtl="0" eaLnBrk="0" fontAlgn="base" hangingPunct="0">
        <a:spcBef>
          <a:spcPct val="25000"/>
        </a:spcBef>
        <a:spcAft>
          <a:spcPct val="0"/>
        </a:spcAft>
        <a:buFont typeface="Arial" pitchFamily="34" charset="0"/>
        <a:buChar char="–"/>
        <a:defRPr sz="1600">
          <a:solidFill>
            <a:schemeClr val="tx1"/>
          </a:solidFill>
          <a:latin typeface="+mn-lt"/>
        </a:defRPr>
      </a:lvl3pPr>
      <a:lvl4pPr marL="711200" indent="-344488" algn="l" rtl="0" eaLnBrk="0" fontAlgn="base" hangingPunct="0">
        <a:spcBef>
          <a:spcPct val="10000"/>
        </a:spcBef>
        <a:spcAft>
          <a:spcPct val="0"/>
        </a:spcAft>
        <a:buFont typeface="Times New Roman" pitchFamily="18" charset="0"/>
        <a:buChar char="—"/>
        <a:defRPr sz="1400">
          <a:solidFill>
            <a:schemeClr val="tx1"/>
          </a:solidFill>
          <a:latin typeface="+mn-lt"/>
        </a:defRPr>
      </a:lvl4pPr>
      <a:lvl5pPr marL="969963" indent="-165100" algn="l" rtl="0" eaLnBrk="0" fontAlgn="base" hangingPunct="0">
        <a:spcBef>
          <a:spcPct val="20000"/>
        </a:spcBef>
        <a:spcAft>
          <a:spcPct val="0"/>
        </a:spcAft>
        <a:buChar char="•"/>
        <a:defRPr sz="1600">
          <a:solidFill>
            <a:schemeClr val="tx1"/>
          </a:solidFill>
          <a:latin typeface="+mn-lt"/>
        </a:defRPr>
      </a:lvl5pPr>
      <a:lvl6pPr marL="1427163" indent="-165100" algn="l" rtl="0" eaLnBrk="0" fontAlgn="base" hangingPunct="0">
        <a:spcBef>
          <a:spcPct val="20000"/>
        </a:spcBef>
        <a:spcAft>
          <a:spcPct val="0"/>
        </a:spcAft>
        <a:buChar char="•"/>
        <a:defRPr sz="1600">
          <a:solidFill>
            <a:schemeClr val="tx1"/>
          </a:solidFill>
          <a:latin typeface="+mn-lt"/>
        </a:defRPr>
      </a:lvl6pPr>
      <a:lvl7pPr marL="1884363" indent="-165100" algn="l" rtl="0" eaLnBrk="0" fontAlgn="base" hangingPunct="0">
        <a:spcBef>
          <a:spcPct val="20000"/>
        </a:spcBef>
        <a:spcAft>
          <a:spcPct val="0"/>
        </a:spcAft>
        <a:buChar char="•"/>
        <a:defRPr sz="1600">
          <a:solidFill>
            <a:schemeClr val="tx1"/>
          </a:solidFill>
          <a:latin typeface="+mn-lt"/>
        </a:defRPr>
      </a:lvl7pPr>
      <a:lvl8pPr marL="2341563" indent="-165100" algn="l" rtl="0" eaLnBrk="0" fontAlgn="base" hangingPunct="0">
        <a:spcBef>
          <a:spcPct val="20000"/>
        </a:spcBef>
        <a:spcAft>
          <a:spcPct val="0"/>
        </a:spcAft>
        <a:buChar char="•"/>
        <a:defRPr sz="1600">
          <a:solidFill>
            <a:schemeClr val="tx1"/>
          </a:solidFill>
          <a:latin typeface="+mn-lt"/>
        </a:defRPr>
      </a:lvl8pPr>
      <a:lvl9pPr marL="2798763" indent="-165100" algn="l" rtl="0" eaLnBrk="0" fontAlgn="base" hangingPunct="0">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mentor.ieee.org/802.11/dcn/14/11-14-1050-00-0jtc-minutes-of-jtc1-sc-in-san-diego-july-2014.doc"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 Id="rId4" Type="http://schemas.openxmlformats.org/officeDocument/2006/relationships/image" Target="../media/image1.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hyperlink" Target="https://mentor.ieee.org/802.11/dcn/13/11-13-0123-05-000m-iso-jtc1-sc6-8802-11-2012-comments.xls"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3.wmf"/><Relationship Id="rId5" Type="http://schemas.openxmlformats.org/officeDocument/2006/relationships/oleObject" Target="../embeddings/oleObject3.bin"/><Relationship Id="rId4" Type="http://schemas.openxmlformats.org/officeDocument/2006/relationships/image" Target="../media/image2.wm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6.wmf"/><Relationship Id="rId5" Type="http://schemas.openxmlformats.org/officeDocument/2006/relationships/oleObject" Target="../embeddings/oleObject6.bin"/><Relationship Id="rId4" Type="http://schemas.openxmlformats.org/officeDocument/2006/relationships/image" Target="../media/image5.wmf"/></Relationships>
</file>

<file path=ppt/slides/_rels/slide25.xml.rels><?xml version="1.0" encoding="UTF-8" standalone="yes"?>
<Relationships xmlns="http://schemas.openxmlformats.org/package/2006/relationships"><Relationship Id="rId3" Type="http://schemas.openxmlformats.org/officeDocument/2006/relationships/hyperlink" Target="http://ieee802.org/1/files/public/docs2014/liaison-ieee802response-ABFDIScmts-0314-V01.pptx" TargetMode="External"/><Relationship Id="rId7" Type="http://schemas.openxmlformats.org/officeDocument/2006/relationships/image" Target="../media/image8.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oleObject" Target="../embeddings/oleObject8.bin"/><Relationship Id="rId5" Type="http://schemas.openxmlformats.org/officeDocument/2006/relationships/image" Target="../media/image7.wmf"/><Relationship Id="rId4" Type="http://schemas.openxmlformats.org/officeDocument/2006/relationships/oleObject" Target="../embeddings/oleObject7.bin"/></Relationships>
</file>

<file path=ppt/slides/_rels/slide26.xml.rels><?xml version="1.0" encoding="UTF-8" standalone="yes"?>
<Relationships xmlns="http://schemas.openxmlformats.org/package/2006/relationships"><Relationship Id="rId3" Type="http://schemas.openxmlformats.org/officeDocument/2006/relationships/hyperlink" Target="http://ieee802.org/1/files/public/docs2014/liaison-ieee802response-ARFDIScmts-0314-V01.pptx" TargetMode="External"/><Relationship Id="rId7"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9.wmf"/><Relationship Id="rId4" Type="http://schemas.openxmlformats.org/officeDocument/2006/relationships/oleObject" Target="../embeddings/oleObject9.bin"/></Relationships>
</file>

<file path=ppt/slides/_rels/slide27.xml.rels><?xml version="1.0" encoding="UTF-8" standalone="yes"?>
<Relationships xmlns="http://schemas.openxmlformats.org/package/2006/relationships"><Relationship Id="rId3" Type="http://schemas.openxmlformats.org/officeDocument/2006/relationships/hyperlink" Target="http://ieee802.org/1/files/public/docs2014/liaison-ieee802response-ASFDIScmts-0314-V01.pptx" TargetMode="External"/><Relationship Id="rId7" Type="http://schemas.openxmlformats.org/officeDocument/2006/relationships/image" Target="../media/image11.wmf"/><Relationship Id="rId2" Type="http://schemas.openxmlformats.org/officeDocument/2006/relationships/slideLayout" Target="../slideLayouts/slideLayout1.xml"/><Relationship Id="rId1" Type="http://schemas.openxmlformats.org/officeDocument/2006/relationships/vmlDrawing" Target="../drawings/vmlDrawing6.vml"/><Relationship Id="rId6" Type="http://schemas.openxmlformats.org/officeDocument/2006/relationships/oleObject" Target="../embeddings/oleObject12.bin"/><Relationship Id="rId5" Type="http://schemas.openxmlformats.org/officeDocument/2006/relationships/image" Target="../media/image9.wmf"/><Relationship Id="rId4" Type="http://schemas.openxmlformats.org/officeDocument/2006/relationships/oleObject" Target="../embeddings/oleObject11.bin"/></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xml"/><Relationship Id="rId1" Type="http://schemas.openxmlformats.org/officeDocument/2006/relationships/vmlDrawing" Target="../drawings/vmlDrawing7.vml"/><Relationship Id="rId4" Type="http://schemas.openxmlformats.org/officeDocument/2006/relationships/image" Target="../media/image12.wmf"/></Relationships>
</file>

<file path=ppt/slides/_rels/slide29.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4.wmf"/><Relationship Id="rId2" Type="http://schemas.openxmlformats.org/officeDocument/2006/relationships/slideLayout" Target="../slideLayouts/slideLayout1.xml"/><Relationship Id="rId1" Type="http://schemas.openxmlformats.org/officeDocument/2006/relationships/vmlDrawing" Target="../drawings/vmlDrawing8.vml"/><Relationship Id="rId6" Type="http://schemas.openxmlformats.org/officeDocument/2006/relationships/oleObject" Target="../embeddings/oleObject15.bin"/><Relationship Id="rId5" Type="http://schemas.openxmlformats.org/officeDocument/2006/relationships/image" Target="../media/image13.wmf"/><Relationship Id="rId4" Type="http://schemas.openxmlformats.org/officeDocument/2006/relationships/oleObject" Target="../embeddings/oleObject14.bin"/></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6.wmf"/><Relationship Id="rId2" Type="http://schemas.openxmlformats.org/officeDocument/2006/relationships/slideLayout" Target="../slideLayouts/slideLayout1.xml"/><Relationship Id="rId1" Type="http://schemas.openxmlformats.org/officeDocument/2006/relationships/vmlDrawing" Target="../drawings/vmlDrawing9.vml"/><Relationship Id="rId6" Type="http://schemas.openxmlformats.org/officeDocument/2006/relationships/oleObject" Target="../embeddings/oleObject17.bin"/><Relationship Id="rId5" Type="http://schemas.openxmlformats.org/officeDocument/2006/relationships/image" Target="../media/image15.wmf"/><Relationship Id="rId4" Type="http://schemas.openxmlformats.org/officeDocument/2006/relationships/oleObject" Target="../embeddings/oleObject16.bin"/></Relationships>
</file>

<file path=ppt/slides/_rels/slide31.xml.rels><?xml version="1.0" encoding="UTF-8" standalone="yes"?>
<Relationships xmlns="http://schemas.openxmlformats.org/package/2006/relationships"><Relationship Id="rId3" Type="http://schemas.openxmlformats.org/officeDocument/2006/relationships/hyperlink" Target="https://mentor.ieee.org/802.11/dcn/14/11-14-0552-00-0jtc-responses-on-802-11aa-ad-ae.pptx" TargetMode="External"/><Relationship Id="rId7" Type="http://schemas.openxmlformats.org/officeDocument/2006/relationships/image" Target="../media/image17.wmf"/><Relationship Id="rId2" Type="http://schemas.openxmlformats.org/officeDocument/2006/relationships/slideLayout" Target="../slideLayouts/slideLayout1.xml"/><Relationship Id="rId1" Type="http://schemas.openxmlformats.org/officeDocument/2006/relationships/vmlDrawing" Target="../drawings/vmlDrawing10.vml"/><Relationship Id="rId6" Type="http://schemas.openxmlformats.org/officeDocument/2006/relationships/oleObject" Target="../embeddings/oleObject19.bin"/><Relationship Id="rId5" Type="http://schemas.openxmlformats.org/officeDocument/2006/relationships/image" Target="../media/image13.wmf"/><Relationship Id="rId4" Type="http://schemas.openxmlformats.org/officeDocument/2006/relationships/oleObject" Target="../embeddings/oleObject18.bin"/></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ieee802.org/1/files/public/docs2014/liaison-ieee802response-AEbw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1.vml"/><Relationship Id="rId5" Type="http://schemas.openxmlformats.org/officeDocument/2006/relationships/image" Target="../media/image18.wmf"/><Relationship Id="rId4" Type="http://schemas.openxmlformats.org/officeDocument/2006/relationships/oleObject" Target="../embeddings/oleObject20.bin"/></Relationships>
</file>

<file path=ppt/slides/_rels/slide36.xml.rels><?xml version="1.0" encoding="UTF-8" standalone="yes"?>
<Relationships xmlns="http://schemas.openxmlformats.org/package/2006/relationships"><Relationship Id="rId3" Type="http://schemas.openxmlformats.org/officeDocument/2006/relationships/hyperlink" Target="http://ieee802.org/1/files/public/docs2014/liaison-ieee802response-AEbnFDISScmts-0314.pptx" TargetMode="External"/><Relationship Id="rId2" Type="http://schemas.openxmlformats.org/officeDocument/2006/relationships/slideLayout" Target="../slideLayouts/slideLayout1.xml"/><Relationship Id="rId1" Type="http://schemas.openxmlformats.org/officeDocument/2006/relationships/vmlDrawing" Target="../drawings/vmlDrawing12.vml"/><Relationship Id="rId5" Type="http://schemas.openxmlformats.org/officeDocument/2006/relationships/image" Target="../media/image19.wmf"/><Relationship Id="rId4" Type="http://schemas.openxmlformats.org/officeDocument/2006/relationships/oleObject" Target="../embeddings/oleObject21.bin"/></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tandards.ieee.org/board/pat/pat-material.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hyperlink" Target="http://standards.ieee.org/board/pat/index.html" TargetMode="External"/><Relationship Id="rId4" Type="http://schemas.openxmlformats.org/officeDocument/2006/relationships/hyperlink" Target="mailto:patcom@ieee.org"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1.xml"/><Relationship Id="rId1" Type="http://schemas.openxmlformats.org/officeDocument/2006/relationships/vmlDrawing" Target="../drawings/vmlDrawing13.vml"/><Relationship Id="rId6" Type="http://schemas.openxmlformats.org/officeDocument/2006/relationships/image" Target="../media/image21.wmf"/><Relationship Id="rId5" Type="http://schemas.openxmlformats.org/officeDocument/2006/relationships/oleObject" Target="../embeddings/oleObject23.bin"/><Relationship Id="rId4" Type="http://schemas.openxmlformats.org/officeDocument/2006/relationships/image" Target="../media/image20.w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1.xml"/><Relationship Id="rId1" Type="http://schemas.openxmlformats.org/officeDocument/2006/relationships/vmlDrawing" Target="../drawings/vmlDrawing14.vml"/><Relationship Id="rId4" Type="http://schemas.openxmlformats.org/officeDocument/2006/relationships/image" Target="../media/image22.w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1.xml"/><Relationship Id="rId1" Type="http://schemas.openxmlformats.org/officeDocument/2006/relationships/vmlDrawing" Target="../drawings/vmlDrawing15.vml"/><Relationship Id="rId4" Type="http://schemas.openxmlformats.org/officeDocument/2006/relationships/image" Target="../media/image23.wmf"/></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hyperlink" Target="https://mentor.ieee.org/802.11/dcn/13/11-13-0640-00-0jtc-uht-q-a-minutes.docx" TargetMode="External"/><Relationship Id="rId7" Type="http://schemas.openxmlformats.org/officeDocument/2006/relationships/hyperlink" Target="https://mentor.ieee.org/802.11/dcn/13/11-13-1150-00-0jtc-process-recommendations-on-coexistence-interference-analysis.ppt" TargetMode="External"/><Relationship Id="rId2" Type="http://schemas.openxmlformats.org/officeDocument/2006/relationships/hyperlink" Target="https://mentor.ieee.org/802.11/dcn/13/11-13-0595-00-0000-introduction-of-euht.pptx" TargetMode="External"/><Relationship Id="rId1" Type="http://schemas.openxmlformats.org/officeDocument/2006/relationships/slideLayout" Target="../slideLayouts/slideLayout1.xml"/><Relationship Id="rId6" Type="http://schemas.openxmlformats.org/officeDocument/2006/relationships/hyperlink" Target="https://mentor.ieee.org/802.11/dcn/13/11-13-1149-00-0jtc-interference-and-co-existence-issues-of-euht-network.ppt" TargetMode="External"/><Relationship Id="rId5" Type="http://schemas.openxmlformats.org/officeDocument/2006/relationships/hyperlink" Target="https://mentor.ieee.org/802.11/dcn/13/11-13-1148-00-0jtc-euht-technology-document.ppt" TargetMode="External"/><Relationship Id="rId4" Type="http://schemas.openxmlformats.org/officeDocument/2006/relationships/hyperlink" Target="https://mentor.ieee.org/802.11/dcn/13/11-13-1147-00-0jtc-euht-status-description.ppt" TargetMode="Externa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1.xml"/><Relationship Id="rId1" Type="http://schemas.openxmlformats.org/officeDocument/2006/relationships/vmlDrawing" Target="../drawings/vmlDrawing16.vml"/><Relationship Id="rId6" Type="http://schemas.openxmlformats.org/officeDocument/2006/relationships/image" Target="../media/image25.wmf"/><Relationship Id="rId5" Type="http://schemas.openxmlformats.org/officeDocument/2006/relationships/oleObject" Target="../embeddings/oleObject27.bin"/><Relationship Id="rId4" Type="http://schemas.openxmlformats.org/officeDocument/2006/relationships/image" Target="../media/image24.wmf"/></Relationships>
</file>

<file path=ppt/slides/_rels/slide53.xml.rels><?xml version="1.0" encoding="UTF-8" standalone="yes"?>
<Relationships xmlns="http://schemas.openxmlformats.org/package/2006/relationships"><Relationship Id="rId3" Type="http://schemas.openxmlformats.org/officeDocument/2006/relationships/package" Target="../embeddings/Microsoft_PowerPoint_Presentation1.pptx"/><Relationship Id="rId2" Type="http://schemas.openxmlformats.org/officeDocument/2006/relationships/slideLayout" Target="../slideLayouts/slideLayout1.xml"/><Relationship Id="rId1" Type="http://schemas.openxmlformats.org/officeDocument/2006/relationships/vmlDrawing" Target="../drawings/vmlDrawing17.vml"/><Relationship Id="rId6" Type="http://schemas.openxmlformats.org/officeDocument/2006/relationships/image" Target="../media/image27.wmf"/><Relationship Id="rId5" Type="http://schemas.openxmlformats.org/officeDocument/2006/relationships/package" Target="../embeddings/Microsoft_Word_Document2.docx"/><Relationship Id="rId4" Type="http://schemas.openxmlformats.org/officeDocument/2006/relationships/image" Target="../media/image26.wm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30.wmf"/><Relationship Id="rId3" Type="http://schemas.openxmlformats.org/officeDocument/2006/relationships/oleObject" Target="../embeddings/oleObject28.bin"/><Relationship Id="rId7" Type="http://schemas.openxmlformats.org/officeDocument/2006/relationships/oleObject" Target="../embeddings/oleObject30.bin"/><Relationship Id="rId2" Type="http://schemas.openxmlformats.org/officeDocument/2006/relationships/slideLayout" Target="../slideLayouts/slideLayout1.xml"/><Relationship Id="rId1" Type="http://schemas.openxmlformats.org/officeDocument/2006/relationships/vmlDrawing" Target="../drawings/vmlDrawing18.vml"/><Relationship Id="rId6" Type="http://schemas.openxmlformats.org/officeDocument/2006/relationships/image" Target="../media/image29.wmf"/><Relationship Id="rId5" Type="http://schemas.openxmlformats.org/officeDocument/2006/relationships/oleObject" Target="../embeddings/oleObject29.bin"/><Relationship Id="rId4" Type="http://schemas.openxmlformats.org/officeDocument/2006/relationships/image" Target="../media/image28.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1.xml"/><Relationship Id="rId1" Type="http://schemas.openxmlformats.org/officeDocument/2006/relationships/vmlDrawing" Target="../drawings/vmlDrawing19.vml"/><Relationship Id="rId4" Type="http://schemas.openxmlformats.org/officeDocument/2006/relationships/image" Target="../media/image31.w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slideLayout" Target="../slideLayouts/slideLayout1.xml"/><Relationship Id="rId1" Type="http://schemas.openxmlformats.org/officeDocument/2006/relationships/vmlDrawing" Target="../drawings/vmlDrawing20.vml"/><Relationship Id="rId5" Type="http://schemas.openxmlformats.org/officeDocument/2006/relationships/image" Target="../media/image32.wmf"/><Relationship Id="rId4" Type="http://schemas.openxmlformats.org/officeDocument/2006/relationships/oleObject" Target="../embeddings/oleObject32.bin"/></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33.bin"/><Relationship Id="rId2" Type="http://schemas.openxmlformats.org/officeDocument/2006/relationships/slideLayout" Target="../slideLayouts/slideLayout1.xml"/><Relationship Id="rId1" Type="http://schemas.openxmlformats.org/officeDocument/2006/relationships/vmlDrawing" Target="../drawings/vmlDrawing21.vml"/><Relationship Id="rId4" Type="http://schemas.openxmlformats.org/officeDocument/2006/relationships/image" Target="../media/image34.wmf"/></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34.bin"/><Relationship Id="rId2" Type="http://schemas.openxmlformats.org/officeDocument/2006/relationships/slideLayout" Target="../slideLayouts/slideLayout1.xml"/><Relationship Id="rId1" Type="http://schemas.openxmlformats.org/officeDocument/2006/relationships/vmlDrawing" Target="../drawings/vmlDrawing22.vml"/><Relationship Id="rId4" Type="http://schemas.openxmlformats.org/officeDocument/2006/relationships/image" Target="../media/image35.wmf"/></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tandards.ieee.org/faqs/affiliationFAQ.html"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tandards.ieee.org/board/pat/pat-slideset.ppt" TargetMode="External"/><Relationship Id="rId5" Type="http://schemas.openxmlformats.org/officeDocument/2006/relationships/hyperlink" Target="http://www.ieee.org/web/membership/ethics/code_ethics.html" TargetMode="External"/><Relationship Id="rId4" Type="http://schemas.openxmlformats.org/officeDocument/2006/relationships/hyperlink" Target="http://standards.ieee.org/resources/antitrust-guidelines.pdf" TargetMode="Externa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1.xml"/><Relationship Id="rId1" Type="http://schemas.openxmlformats.org/officeDocument/2006/relationships/vmlDrawing" Target="../drawings/vmlDrawing23.vml"/><Relationship Id="rId4" Type="http://schemas.openxmlformats.org/officeDocument/2006/relationships/image" Target="../media/image36.wmf"/></Relationships>
</file>

<file path=ppt/slides/_rels/slide72.xml.rels><?xml version="1.0" encoding="UTF-8" standalone="yes"?>
<Relationships xmlns="http://schemas.openxmlformats.org/package/2006/relationships"><Relationship Id="rId3" Type="http://schemas.openxmlformats.org/officeDocument/2006/relationships/oleObject" Target="../embeddings/oleObject36.bin"/><Relationship Id="rId2" Type="http://schemas.openxmlformats.org/officeDocument/2006/relationships/slideLayout" Target="../slideLayouts/slideLayout1.xml"/><Relationship Id="rId1" Type="http://schemas.openxmlformats.org/officeDocument/2006/relationships/vmlDrawing" Target="../drawings/vmlDrawing24.vml"/><Relationship Id="rId4" Type="http://schemas.openxmlformats.org/officeDocument/2006/relationships/image" Target="../media/image37.wmf"/></Relationships>
</file>

<file path=ppt/slides/_rels/slide73.xml.rels><?xml version="1.0" encoding="UTF-8" standalone="yes"?>
<Relationships xmlns="http://schemas.openxmlformats.org/package/2006/relationships"><Relationship Id="rId3" Type="http://schemas.openxmlformats.org/officeDocument/2006/relationships/oleObject" Target="../embeddings/oleObject37.bin"/><Relationship Id="rId2" Type="http://schemas.openxmlformats.org/officeDocument/2006/relationships/slideLayout" Target="../slideLayouts/slideLayout1.xml"/><Relationship Id="rId1" Type="http://schemas.openxmlformats.org/officeDocument/2006/relationships/vmlDrawing" Target="../drawings/vmlDrawing25.vml"/><Relationship Id="rId4" Type="http://schemas.openxmlformats.org/officeDocument/2006/relationships/image" Target="../media/image38.wmf"/></Relationships>
</file>

<file path=ppt/slides/_rels/slide74.xml.rels><?xml version="1.0" encoding="UTF-8" standalone="yes"?>
<Relationships xmlns="http://schemas.openxmlformats.org/package/2006/relationships"><Relationship Id="rId3" Type="http://schemas.openxmlformats.org/officeDocument/2006/relationships/oleObject" Target="../embeddings/oleObject38.bin"/><Relationship Id="rId2" Type="http://schemas.openxmlformats.org/officeDocument/2006/relationships/slideLayout" Target="../slideLayouts/slideLayout1.xml"/><Relationship Id="rId1" Type="http://schemas.openxmlformats.org/officeDocument/2006/relationships/vmlDrawing" Target="../drawings/vmlDrawing26.vml"/><Relationship Id="rId4" Type="http://schemas.openxmlformats.org/officeDocument/2006/relationships/image" Target="../media/image39.wmf"/></Relationships>
</file>

<file path=ppt/slides/_rels/slide75.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1.xml"/><Relationship Id="rId1" Type="http://schemas.openxmlformats.org/officeDocument/2006/relationships/vmlDrawing" Target="../drawings/vmlDrawing27.vml"/><Relationship Id="rId4" Type="http://schemas.openxmlformats.org/officeDocument/2006/relationships/image" Target="../media/image40.wmf"/></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C81347C9-C12F-43D2-B3D1-D523E0829A79}" type="slidenum">
              <a:rPr lang="en-US" smtClean="0"/>
              <a:pPr>
                <a:defRPr/>
              </a:pPr>
              <a:t>1</a:t>
            </a:fld>
            <a:endParaRPr lang="en-US"/>
          </a:p>
        </p:txBody>
      </p:sp>
      <p:sp>
        <p:nvSpPr>
          <p:cNvPr id="1029" name="Rectangle 2"/>
          <p:cNvSpPr>
            <a:spLocks noGrp="1" noChangeArrowheads="1"/>
          </p:cNvSpPr>
          <p:nvPr>
            <p:ph type="title"/>
          </p:nvPr>
        </p:nvSpPr>
        <p:spPr/>
        <p:txBody>
          <a:bodyPr anchor="ctr"/>
          <a:lstStyle/>
          <a:p>
            <a:pPr algn="ctr">
              <a:defRPr/>
            </a:pPr>
            <a:r>
              <a:rPr lang="en-US" dirty="0" smtClean="0">
                <a:solidFill>
                  <a:schemeClr val="accent2">
                    <a:lumMod val="75000"/>
                  </a:schemeClr>
                </a:solidFill>
              </a:rPr>
              <a:t>IEEE 802 JTC1 Standing Committee</a:t>
            </a:r>
            <a:br>
              <a:rPr lang="en-US" dirty="0" smtClean="0">
                <a:solidFill>
                  <a:schemeClr val="accent2">
                    <a:lumMod val="75000"/>
                  </a:schemeClr>
                </a:solidFill>
              </a:rPr>
            </a:br>
            <a:r>
              <a:rPr lang="en-US" dirty="0" smtClean="0">
                <a:solidFill>
                  <a:schemeClr val="accent2">
                    <a:lumMod val="75000"/>
                  </a:schemeClr>
                </a:solidFill>
              </a:rPr>
              <a:t>Sept 2014 agenda</a:t>
            </a:r>
          </a:p>
        </p:txBody>
      </p:sp>
      <p:sp>
        <p:nvSpPr>
          <p:cNvPr id="1030" name="Rectangle 6"/>
          <p:cNvSpPr>
            <a:spLocks noGrp="1" noChangeArrowheads="1"/>
          </p:cNvSpPr>
          <p:nvPr>
            <p:ph type="body" idx="1"/>
          </p:nvPr>
        </p:nvSpPr>
        <p:spPr>
          <a:xfrm>
            <a:off x="685800" y="2330450"/>
            <a:ext cx="7772400" cy="381000"/>
          </a:xfrm>
        </p:spPr>
        <p:txBody>
          <a:bodyPr/>
          <a:lstStyle/>
          <a:p>
            <a:pPr marL="0" indent="0" algn="ctr">
              <a:defRPr/>
            </a:pPr>
            <a:r>
              <a:rPr lang="en-US" b="0" dirty="0" smtClean="0">
                <a:solidFill>
                  <a:schemeClr val="accent2">
                    <a:lumMod val="75000"/>
                  </a:schemeClr>
                </a:solidFill>
              </a:rPr>
              <a:t>15 Sept 2014</a:t>
            </a:r>
          </a:p>
        </p:txBody>
      </p:sp>
      <p:sp>
        <p:nvSpPr>
          <p:cNvPr id="2054" name="Rectangle 12"/>
          <p:cNvSpPr>
            <a:spLocks noChangeArrowheads="1"/>
          </p:cNvSpPr>
          <p:nvPr/>
        </p:nvSpPr>
        <p:spPr bwMode="auto">
          <a:xfrm>
            <a:off x="533400" y="2746375"/>
            <a:ext cx="14478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spcBef>
                <a:spcPct val="50000"/>
              </a:spcBef>
            </a:pPr>
            <a:r>
              <a:rPr lang="en-US" sz="1600" b="1">
                <a:latin typeface="Arial" pitchFamily="34" charset="0"/>
              </a:rPr>
              <a:t>Authors:</a:t>
            </a:r>
            <a:endParaRPr lang="en-US" sz="1600">
              <a:latin typeface="Arial" pitchFamily="34" charset="0"/>
            </a:endParaRPr>
          </a:p>
        </p:txBody>
      </p:sp>
      <p:graphicFrame>
        <p:nvGraphicFramePr>
          <p:cNvPr id="2" name="Table 1"/>
          <p:cNvGraphicFramePr>
            <a:graphicFrameLocks noGrp="1"/>
          </p:cNvGraphicFramePr>
          <p:nvPr/>
        </p:nvGraphicFramePr>
        <p:xfrm>
          <a:off x="685800" y="3429000"/>
          <a:ext cx="7696200" cy="741364"/>
        </p:xfrm>
        <a:graphic>
          <a:graphicData uri="http://schemas.openxmlformats.org/drawingml/2006/table">
            <a:tbl>
              <a:tblPr firstRow="1" bandRow="1">
                <a:tableStyleId>{5C22544A-7EE6-4342-B048-85BDC9FD1C3A}</a:tableStyleId>
              </a:tblPr>
              <a:tblGrid>
                <a:gridCol w="1924050"/>
                <a:gridCol w="1924050"/>
                <a:gridCol w="1924050"/>
                <a:gridCol w="1924050"/>
              </a:tblGrid>
              <a:tr h="370682">
                <a:tc>
                  <a:txBody>
                    <a:bodyPr/>
                    <a:lstStyle/>
                    <a:p>
                      <a:pPr>
                        <a:spcAft>
                          <a:spcPts val="0"/>
                        </a:spcAft>
                      </a:pPr>
                      <a:r>
                        <a:rPr lang="en-US" sz="1200" b="1" kern="0" dirty="0">
                          <a:effectLst/>
                          <a:latin typeface="Arial"/>
                        </a:rPr>
                        <a:t>Name</a:t>
                      </a:r>
                      <a:endParaRPr lang="en-AU" sz="1200" b="1" kern="0" dirty="0">
                        <a:effectLst/>
                        <a:latin typeface="Times New Roman"/>
                      </a:endParaRPr>
                    </a:p>
                  </a:txBody>
                  <a:tcPr marL="68580" marR="68580" marT="0" marB="0" anchor="ctr"/>
                </a:tc>
                <a:tc>
                  <a:txBody>
                    <a:bodyPr/>
                    <a:lstStyle/>
                    <a:p>
                      <a:pPr>
                        <a:spcAft>
                          <a:spcPts val="0"/>
                        </a:spcAft>
                      </a:pPr>
                      <a:r>
                        <a:rPr lang="en-US" sz="1200" b="1">
                          <a:effectLst/>
                          <a:latin typeface="Arial"/>
                          <a:ea typeface="Times New Roman"/>
                        </a:rPr>
                        <a:t>Company</a:t>
                      </a:r>
                      <a:endParaRPr lang="en-AU" sz="1200">
                        <a:effectLst/>
                        <a:latin typeface="Times New Roman"/>
                        <a:ea typeface="Times New Roman"/>
                      </a:endParaRPr>
                    </a:p>
                  </a:txBody>
                  <a:tcPr marL="68580" marR="68580" marT="0" marB="0" anchor="ctr"/>
                </a:tc>
                <a:tc>
                  <a:txBody>
                    <a:bodyPr/>
                    <a:lstStyle/>
                    <a:p>
                      <a:pPr>
                        <a:spcAft>
                          <a:spcPts val="0"/>
                        </a:spcAft>
                      </a:pPr>
                      <a:r>
                        <a:rPr lang="en-US" sz="1200" b="1">
                          <a:effectLst/>
                          <a:latin typeface="Arial"/>
                          <a:ea typeface="Times New Roman"/>
                        </a:rPr>
                        <a:t>Phone</a:t>
                      </a:r>
                      <a:endParaRPr lang="en-AU" sz="1200">
                        <a:effectLst/>
                        <a:latin typeface="Times New Roman"/>
                        <a:ea typeface="Times New Roman"/>
                      </a:endParaRPr>
                    </a:p>
                  </a:txBody>
                  <a:tcPr marL="68580" marR="68580" marT="0" marB="0" anchor="ctr"/>
                </a:tc>
                <a:tc>
                  <a:txBody>
                    <a:bodyPr/>
                    <a:lstStyle/>
                    <a:p>
                      <a:pPr>
                        <a:spcAft>
                          <a:spcPts val="0"/>
                        </a:spcAft>
                      </a:pPr>
                      <a:r>
                        <a:rPr lang="en-US" sz="1200" b="1">
                          <a:effectLst/>
                          <a:latin typeface="Arial"/>
                          <a:ea typeface="Times New Roman"/>
                        </a:rPr>
                        <a:t>email</a:t>
                      </a:r>
                      <a:endParaRPr lang="en-AU" sz="1200">
                        <a:effectLst/>
                        <a:latin typeface="Times New Roman"/>
                        <a:ea typeface="Times New Roman"/>
                      </a:endParaRPr>
                    </a:p>
                  </a:txBody>
                  <a:tcPr marL="68580" marR="68580" marT="0" marB="0" anchor="ctr"/>
                </a:tc>
              </a:tr>
              <a:tr h="370682">
                <a:tc>
                  <a:txBody>
                    <a:bodyPr/>
                    <a:lstStyle/>
                    <a:p>
                      <a:pPr>
                        <a:spcAft>
                          <a:spcPts val="0"/>
                        </a:spcAft>
                      </a:pPr>
                      <a:r>
                        <a:rPr lang="en-US" sz="1200">
                          <a:effectLst/>
                          <a:latin typeface="Arial"/>
                          <a:ea typeface="Times New Roman"/>
                        </a:rPr>
                        <a:t>Andrew Myles</a:t>
                      </a:r>
                      <a:endParaRPr lang="en-AU" sz="1200">
                        <a:effectLst/>
                        <a:latin typeface="Times New Roman"/>
                        <a:ea typeface="Times New Roman"/>
                      </a:endParaRPr>
                    </a:p>
                  </a:txBody>
                  <a:tcPr marL="68580" marR="68580" marT="0" marB="0" anchor="ctr"/>
                </a:tc>
                <a:tc>
                  <a:txBody>
                    <a:bodyPr/>
                    <a:lstStyle/>
                    <a:p>
                      <a:pPr>
                        <a:spcAft>
                          <a:spcPts val="0"/>
                        </a:spcAft>
                      </a:pPr>
                      <a:r>
                        <a:rPr lang="en-US" sz="1200">
                          <a:effectLst/>
                          <a:latin typeface="Arial"/>
                          <a:ea typeface="Times New Roman"/>
                        </a:rPr>
                        <a:t>Cisco</a:t>
                      </a:r>
                      <a:endParaRPr lang="en-AU" sz="1200">
                        <a:effectLst/>
                        <a:latin typeface="Times New Roman"/>
                        <a:ea typeface="Times New Roman"/>
                      </a:endParaRPr>
                    </a:p>
                  </a:txBody>
                  <a:tcPr marL="68580" marR="68580" marT="0" marB="0" anchor="ctr"/>
                </a:tc>
                <a:tc>
                  <a:txBody>
                    <a:bodyPr/>
                    <a:lstStyle/>
                    <a:p>
                      <a:pPr marL="21590" indent="-21590">
                        <a:spcAft>
                          <a:spcPts val="0"/>
                        </a:spcAft>
                      </a:pPr>
                      <a:r>
                        <a:rPr lang="en-US" sz="1200">
                          <a:effectLst/>
                          <a:latin typeface="Arial"/>
                          <a:ea typeface="Times New Roman"/>
                        </a:rPr>
                        <a:t>+61 2 84461010</a:t>
                      </a:r>
                      <a:endParaRPr lang="en-AU" sz="1200">
                        <a:effectLst/>
                        <a:latin typeface="Times New Roman"/>
                        <a:ea typeface="Times New Roman"/>
                      </a:endParaRPr>
                    </a:p>
                    <a:p>
                      <a:pPr marL="21590" indent="-21590">
                        <a:spcAft>
                          <a:spcPts val="0"/>
                        </a:spcAft>
                      </a:pPr>
                      <a:r>
                        <a:rPr lang="en-US" sz="1200">
                          <a:effectLst/>
                          <a:latin typeface="Arial"/>
                          <a:ea typeface="Times New Roman"/>
                        </a:rPr>
                        <a:t>+61 418 656587</a:t>
                      </a:r>
                      <a:endParaRPr lang="en-AU" sz="1200">
                        <a:effectLst/>
                        <a:latin typeface="Times New Roman"/>
                        <a:ea typeface="Times New Roman"/>
                      </a:endParaRPr>
                    </a:p>
                  </a:txBody>
                  <a:tcPr marL="68580" marR="68580" marT="0" marB="0" anchor="ctr"/>
                </a:tc>
                <a:tc>
                  <a:txBody>
                    <a:bodyPr/>
                    <a:lstStyle/>
                    <a:p>
                      <a:pPr>
                        <a:spcAft>
                          <a:spcPts val="0"/>
                        </a:spcAft>
                      </a:pPr>
                      <a:r>
                        <a:rPr lang="en-US" sz="1200" dirty="0">
                          <a:effectLst/>
                          <a:latin typeface="Arial"/>
                          <a:ea typeface="Times New Roman"/>
                        </a:rPr>
                        <a:t>amyles@cisco.com</a:t>
                      </a:r>
                      <a:endParaRPr lang="en-AU" sz="1200" dirty="0">
                        <a:effectLst/>
                        <a:latin typeface="Times New Roman"/>
                        <a:ea typeface="Times New Roman"/>
                      </a:endParaRPr>
                    </a:p>
                  </a:txBody>
                  <a:tcPr marL="68580" marR="68580" marT="0" marB="0" anchor="ctr"/>
                </a:tc>
              </a:tr>
            </a:tbl>
          </a:graphicData>
        </a:graphic>
      </p:graphicFrame>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en-US" smtClean="0"/>
              <a:t>The IEEE 802 JTC1 SC has a detailed list of agenda items to be considered</a:t>
            </a:r>
            <a:endParaRPr lang="en-AU" dirty="0" smtClean="0"/>
          </a:p>
        </p:txBody>
      </p:sp>
      <p:sp>
        <p:nvSpPr>
          <p:cNvPr id="11267" name="Rectangle 3"/>
          <p:cNvSpPr>
            <a:spLocks noGrp="1" noChangeArrowheads="1"/>
          </p:cNvSpPr>
          <p:nvPr>
            <p:ph idx="1"/>
          </p:nvPr>
        </p:nvSpPr>
        <p:spPr/>
        <p:txBody>
          <a:bodyPr/>
          <a:lstStyle/>
          <a:p>
            <a:r>
              <a:rPr lang="en-AU" dirty="0" smtClean="0"/>
              <a:t>In no particular order:</a:t>
            </a:r>
          </a:p>
          <a:p>
            <a:pPr lvl="1"/>
            <a:r>
              <a:rPr lang="en-AU" dirty="0" smtClean="0"/>
              <a:t>Approve minutes</a:t>
            </a:r>
          </a:p>
          <a:p>
            <a:pPr lvl="2"/>
            <a:r>
              <a:rPr lang="en-AU" dirty="0" smtClean="0"/>
              <a:t>From plenary meeting in July 2014 in San Diego</a:t>
            </a:r>
          </a:p>
          <a:p>
            <a:pPr lvl="1"/>
            <a:r>
              <a:rPr lang="en-AU" dirty="0" smtClean="0"/>
              <a:t>Review extended goals</a:t>
            </a:r>
          </a:p>
          <a:p>
            <a:pPr lvl="2"/>
            <a:r>
              <a:rPr lang="en-AU" dirty="0" smtClean="0"/>
              <a:t>From formalisation of status as SC in March 2014</a:t>
            </a:r>
          </a:p>
          <a:p>
            <a:pPr lvl="1"/>
            <a:r>
              <a:rPr lang="en-AU" dirty="0" smtClean="0"/>
              <a:t>Review status of SC6 interactions</a:t>
            </a:r>
          </a:p>
          <a:p>
            <a:pPr lvl="2"/>
            <a:r>
              <a:rPr lang="en-AU" dirty="0" smtClean="0"/>
              <a:t>Review liaisons of drafts to SC6</a:t>
            </a:r>
          </a:p>
          <a:p>
            <a:pPr lvl="2"/>
            <a:r>
              <a:rPr lang="en-AU" dirty="0" smtClean="0"/>
              <a:t>Review notifications of projects to SC6</a:t>
            </a:r>
          </a:p>
          <a:p>
            <a:pPr lvl="2"/>
            <a:r>
              <a:rPr lang="en-AU" dirty="0" smtClean="0"/>
              <a:t>Review status of FDIS ballots</a:t>
            </a:r>
          </a:p>
          <a:p>
            <a:pPr lvl="1"/>
            <a:r>
              <a:rPr lang="en-AU" dirty="0" smtClean="0"/>
              <a:t>Prepare for SC meeting in London in October 2014</a:t>
            </a:r>
          </a:p>
          <a:p>
            <a:pPr lvl="1"/>
            <a:r>
              <a:rPr lang="en-AU" dirty="0" smtClean="0"/>
              <a:t>Consider </a:t>
            </a:r>
            <a:r>
              <a:rPr lang="en-AU" dirty="0"/>
              <a:t>any motions</a:t>
            </a:r>
          </a:p>
          <a:p>
            <a:pPr lvl="2"/>
            <a:endParaRPr lang="en-AU" dirty="0" smtClean="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C1120F2B-73AB-4F0E-8BCB-E97D8340144F}" type="slidenum">
              <a:rPr lang="en-US" smtClean="0"/>
              <a:pPr/>
              <a:t>10</a:t>
            </a:fld>
            <a:endParaRPr lang="en-US"/>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B776D292-FC0B-44FB-BBF2-3B2FCC45F9DC}" type="slidenum">
              <a:rPr lang="en-US" smtClean="0"/>
              <a:pPr>
                <a:defRPr/>
              </a:pPr>
              <a:t>11</a:t>
            </a:fld>
            <a:endParaRPr lang="en-US"/>
          </a:p>
        </p:txBody>
      </p:sp>
      <p:sp>
        <p:nvSpPr>
          <p:cNvPr id="13316" name="Rectangle 2"/>
          <p:cNvSpPr>
            <a:spLocks noGrp="1" noChangeArrowheads="1"/>
          </p:cNvSpPr>
          <p:nvPr>
            <p:ph type="title"/>
          </p:nvPr>
        </p:nvSpPr>
        <p:spPr/>
        <p:txBody>
          <a:bodyPr/>
          <a:lstStyle/>
          <a:p>
            <a:r>
              <a:rPr lang="en-AU" dirty="0" smtClean="0"/>
              <a:t>The IEEE 802 JTC1 SC will consider approving its agenda for the Athens meeting</a:t>
            </a:r>
          </a:p>
        </p:txBody>
      </p:sp>
      <p:sp>
        <p:nvSpPr>
          <p:cNvPr id="13317" name="Rectangle 3"/>
          <p:cNvSpPr>
            <a:spLocks noGrp="1" noChangeArrowheads="1"/>
          </p:cNvSpPr>
          <p:nvPr>
            <p:ph type="body" idx="1"/>
          </p:nvPr>
        </p:nvSpPr>
        <p:spPr/>
        <p:txBody>
          <a:bodyPr/>
          <a:lstStyle/>
          <a:p>
            <a:pPr marL="0" indent="0"/>
            <a:r>
              <a:rPr lang="en-AU" dirty="0" smtClean="0"/>
              <a:t>Motion to approve agenda</a:t>
            </a:r>
          </a:p>
          <a:p>
            <a:pPr lvl="1"/>
            <a:r>
              <a:rPr lang="en-AU" i="1" dirty="0" smtClean="0"/>
              <a:t>The IEEE 802 JTC1 SC approves the agenda for its meeting in Athens, Greece in Sept 2014, as documented on slide 10</a:t>
            </a:r>
            <a:r>
              <a:rPr lang="en-AU" i="1" dirty="0" smtClean="0">
                <a:solidFill>
                  <a:srgbClr val="FF0000"/>
                </a:solidFill>
              </a:rPr>
              <a:t> </a:t>
            </a:r>
            <a:r>
              <a:rPr lang="en-AU" i="1" dirty="0" smtClean="0"/>
              <a:t>of </a:t>
            </a:r>
            <a:r>
              <a:rPr lang="en-AU" i="1" dirty="0" smtClean="0">
                <a:solidFill>
                  <a:srgbClr val="FF0000"/>
                </a:solidFill>
              </a:rPr>
              <a:t>&lt;this slide deck&gt;</a:t>
            </a:r>
          </a:p>
          <a:p>
            <a:pPr lvl="1"/>
            <a:r>
              <a:rPr lang="en-AU" dirty="0" smtClean="0"/>
              <a:t>Moved:</a:t>
            </a:r>
          </a:p>
          <a:p>
            <a:pPr lvl="1"/>
            <a:r>
              <a:rPr lang="en-AU" dirty="0" smtClean="0"/>
              <a:t>Seconded:</a:t>
            </a:r>
          </a:p>
          <a:p>
            <a:pPr lvl="1"/>
            <a:r>
              <a:rPr lang="en-AU" dirty="0" smtClean="0"/>
              <a:t>Result:</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r>
              <a:rPr lang="en-AU" dirty="0" smtClean="0"/>
              <a:t>The IEEE 802 JTC1 SC will consider approval of the minutes of its San Diego meeting</a:t>
            </a:r>
          </a:p>
        </p:txBody>
      </p:sp>
      <p:sp>
        <p:nvSpPr>
          <p:cNvPr id="14339" name="Rectangle 3"/>
          <p:cNvSpPr>
            <a:spLocks noGrp="1" noChangeArrowheads="1"/>
          </p:cNvSpPr>
          <p:nvPr>
            <p:ph type="body" idx="1"/>
          </p:nvPr>
        </p:nvSpPr>
        <p:spPr/>
        <p:txBody>
          <a:bodyPr/>
          <a:lstStyle/>
          <a:p>
            <a:r>
              <a:rPr lang="en-AU" dirty="0" smtClean="0"/>
              <a:t>Motion to approve minutes</a:t>
            </a:r>
          </a:p>
          <a:p>
            <a:pPr lvl="1"/>
            <a:r>
              <a:rPr lang="en-AU" i="1" dirty="0" smtClean="0"/>
              <a:t>The IEEE 802 JTC1 SC approves the minutes for its meeting in San Diego in July 2014, as documented in </a:t>
            </a:r>
            <a:r>
              <a:rPr lang="en-AU" i="1" dirty="0" smtClean="0">
                <a:hlinkClick r:id="rId3"/>
              </a:rPr>
              <a:t>11-14-1050-00</a:t>
            </a:r>
            <a:endParaRPr lang="en-AU" i="1" dirty="0" smtClean="0"/>
          </a:p>
          <a:p>
            <a:pPr lvl="1"/>
            <a:r>
              <a:rPr lang="en-AU" dirty="0" smtClean="0"/>
              <a:t>Moved:</a:t>
            </a:r>
          </a:p>
          <a:p>
            <a:pPr lvl="1"/>
            <a:r>
              <a:rPr lang="en-AU" dirty="0" smtClean="0"/>
              <a:t>Seconded:</a:t>
            </a:r>
          </a:p>
          <a:p>
            <a:pPr lvl="1"/>
            <a:r>
              <a:rPr lang="en-AU" dirty="0" smtClean="0"/>
              <a:t>Result:</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08CCF68E-62E4-4896-9D6C-BF4ADA5E7272}" type="slidenum">
              <a:rPr lang="en-US" smtClean="0"/>
              <a:pPr>
                <a:defRPr/>
              </a:pPr>
              <a:t>12</a:t>
            </a:fld>
            <a:endParaRPr lang="en-US"/>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2"/>
          <p:cNvSpPr>
            <a:spLocks noGrp="1" noChangeArrowheads="1"/>
          </p:cNvSpPr>
          <p:nvPr>
            <p:ph type="title"/>
          </p:nvPr>
        </p:nvSpPr>
        <p:spPr/>
        <p:txBody>
          <a:bodyPr/>
          <a:lstStyle/>
          <a:p>
            <a:r>
              <a:rPr lang="en-AU" dirty="0" smtClean="0"/>
              <a:t>The goals of the IEEE 802 JTC1 SC were reaffirmed by the IEEE 802 EC in March 2014</a:t>
            </a:r>
          </a:p>
        </p:txBody>
      </p:sp>
      <p:sp>
        <p:nvSpPr>
          <p:cNvPr id="18437" name="Rectangle 3"/>
          <p:cNvSpPr>
            <a:spLocks noGrp="1" noChangeArrowheads="1"/>
          </p:cNvSpPr>
          <p:nvPr>
            <p:ph type="body" idx="1"/>
          </p:nvPr>
        </p:nvSpPr>
        <p:spPr/>
        <p:txBody>
          <a:bodyPr/>
          <a:lstStyle/>
          <a:p>
            <a:r>
              <a:rPr lang="en-AU" dirty="0" smtClean="0"/>
              <a:t>The IEEE 802 JTC 1 SC has agreed goals from November 2010 …</a:t>
            </a:r>
          </a:p>
          <a:p>
            <a:pPr lvl="1"/>
            <a:r>
              <a:rPr lang="en-AU" dirty="0" smtClean="0"/>
              <a:t>Provides a forum for 802 members to discuss issues relevant to both:</a:t>
            </a:r>
          </a:p>
          <a:p>
            <a:pPr lvl="2"/>
            <a:r>
              <a:rPr lang="en-AU" dirty="0" smtClean="0"/>
              <a:t>IEEE 802</a:t>
            </a:r>
          </a:p>
          <a:p>
            <a:pPr lvl="2"/>
            <a:r>
              <a:rPr lang="en-AU" dirty="0" smtClean="0"/>
              <a:t>ISO/IEC JTC1/SC6</a:t>
            </a:r>
          </a:p>
          <a:p>
            <a:pPr lvl="1"/>
            <a:r>
              <a:rPr lang="en-AU" dirty="0" smtClean="0"/>
              <a:t>Recommends positions to </a:t>
            </a:r>
            <a:r>
              <a:rPr lang="en-AU" dirty="0" err="1" smtClean="0"/>
              <a:t>ExCom</a:t>
            </a:r>
            <a:r>
              <a:rPr lang="en-AU" dirty="0" smtClean="0"/>
              <a:t> on ISO/IEC JTC1/SC6 actions affecting IEEE 802</a:t>
            </a:r>
          </a:p>
          <a:p>
            <a:pPr lvl="2"/>
            <a:r>
              <a:rPr lang="en-AU" dirty="0" smtClean="0"/>
              <a:t>Note that IEEE 802 LMSC holds the liaison to SC6, not the IEEE 802.11 WG</a:t>
            </a:r>
          </a:p>
          <a:p>
            <a:pPr lvl="1"/>
            <a:r>
              <a:rPr lang="en-AU" dirty="0" smtClean="0"/>
              <a:t>Participates in dialog with IEEE staff and 802 </a:t>
            </a:r>
            <a:r>
              <a:rPr lang="en-AU" dirty="0" err="1" smtClean="0"/>
              <a:t>ExCom</a:t>
            </a:r>
            <a:r>
              <a:rPr lang="en-AU" dirty="0" smtClean="0"/>
              <a:t> on issues concerning IEEE’s relationship with ISO/IEC</a:t>
            </a:r>
          </a:p>
          <a:p>
            <a:pPr lvl="1"/>
            <a:r>
              <a:rPr lang="en-AU" dirty="0" smtClean="0"/>
              <a:t>Organises IEEE 802 members to contribute to liaisons and other documents relevant to the ISO/IEC JTC1/SC6 members</a:t>
            </a:r>
          </a:p>
          <a:p>
            <a:pPr marL="1588" lvl="1" indent="0">
              <a:buNone/>
            </a:pPr>
            <a:r>
              <a:rPr lang="en-AU" b="1" dirty="0" smtClean="0"/>
              <a:t>… that were reaffirmed </a:t>
            </a:r>
            <a:r>
              <a:rPr lang="en-AU" b="1" dirty="0"/>
              <a:t>by 802 EC in Mar </a:t>
            </a:r>
            <a:r>
              <a:rPr lang="en-AU" b="1" dirty="0" smtClean="0"/>
              <a:t>2014 when formalising status of IEEE 802 JTC1 SC</a:t>
            </a:r>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5EC03A9C-CDC5-45F0-9BB8-65A1532B8437}" type="slidenum">
              <a:rPr lang="en-US" smtClean="0"/>
              <a:pPr/>
              <a:t>13</a:t>
            </a:fld>
            <a:endParaRPr lang="en-US"/>
          </a:p>
        </p:txBody>
      </p:sp>
    </p:spTree>
    <p:extLst>
      <p:ext uri="{BB962C8B-B14F-4D97-AF65-F5344CB8AC3E}">
        <p14:creationId xmlns:p14="http://schemas.microsoft.com/office/powerpoint/2010/main" val="3058409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smtClean="0"/>
              <a:t>The IEEE 802 WGs continue to liaise drafts to SC6 for their information</a:t>
            </a:r>
            <a:endParaRPr lang="en-AU" dirty="0"/>
          </a:p>
        </p:txBody>
      </p:sp>
      <p:sp>
        <p:nvSpPr>
          <p:cNvPr id="8" name="Content Placeholder 7"/>
          <p:cNvSpPr>
            <a:spLocks noGrp="1"/>
          </p:cNvSpPr>
          <p:nvPr>
            <p:ph idx="1"/>
          </p:nvPr>
        </p:nvSpPr>
        <p:spPr/>
        <p:txBody>
          <a:bodyPr/>
          <a:lstStyle/>
          <a:p>
            <a:pPr lvl="1"/>
            <a:r>
              <a:rPr lang="en-AU" dirty="0" smtClean="0"/>
              <a:t>IEEE 802 has agreed (see N15606) to liaise to SC6 drafts of standards/amendments that are likely to be ratified under the PSDO agreement</a:t>
            </a:r>
          </a:p>
          <a:p>
            <a:pPr lvl="1"/>
            <a:r>
              <a:rPr lang="en-AU" dirty="0" smtClean="0"/>
              <a:t>Generally, IEEE 802 will liaise drafts during the Sponsor Ballot process, but may also do so during the Letter Ballot process</a:t>
            </a:r>
          </a:p>
          <a:p>
            <a:pPr lvl="1"/>
            <a:r>
              <a:rPr lang="en-AU" dirty="0" smtClean="0"/>
              <a:t>So far drafts have been liaised by:</a:t>
            </a:r>
          </a:p>
          <a:p>
            <a:pPr lvl="2"/>
            <a:r>
              <a:rPr lang="en-AU" dirty="0" smtClean="0"/>
              <a:t>802.11 WG</a:t>
            </a:r>
          </a:p>
          <a:p>
            <a:pPr lvl="2"/>
            <a:r>
              <a:rPr lang="en-AU" dirty="0" smtClean="0"/>
              <a:t>802.1 WG</a:t>
            </a:r>
          </a:p>
          <a:p>
            <a:endParaRPr lang="en-AU" dirty="0"/>
          </a:p>
        </p:txBody>
      </p:sp>
      <p:sp>
        <p:nvSpPr>
          <p:cNvPr id="5" name="Footer Placeholder 4"/>
          <p:cNvSpPr>
            <a:spLocks noGrp="1"/>
          </p:cNvSpPr>
          <p:nvPr>
            <p:ph type="ftr" sz="quarter" idx="10"/>
          </p:nvPr>
        </p:nvSpPr>
        <p:spPr/>
        <p:txBody>
          <a:bodyPr/>
          <a:lstStyle/>
          <a:p>
            <a:r>
              <a:rPr lang="en-US" smtClean="0"/>
              <a:t>Andrew Myles, Cisco</a:t>
            </a:r>
            <a:endParaRPr lang="en-US"/>
          </a:p>
        </p:txBody>
      </p:sp>
      <p:sp>
        <p:nvSpPr>
          <p:cNvPr id="6" name="Slide Number Placeholder 5"/>
          <p:cNvSpPr>
            <a:spLocks noGrp="1"/>
          </p:cNvSpPr>
          <p:nvPr>
            <p:ph type="sldNum" sz="quarter" idx="11"/>
          </p:nvPr>
        </p:nvSpPr>
        <p:spPr/>
        <p:txBody>
          <a:bodyPr/>
          <a:lstStyle/>
          <a:p>
            <a:r>
              <a:rPr lang="en-US" smtClean="0"/>
              <a:t>Slide </a:t>
            </a:r>
            <a:fld id="{FCE5288C-F87B-4810-A6B2-740CE13BD34D}" type="slidenum">
              <a:rPr lang="en-US" smtClean="0"/>
              <a:pPr/>
              <a:t>14</a:t>
            </a:fld>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566374530"/>
              </p:ext>
            </p:extLst>
          </p:nvPr>
        </p:nvGraphicFramePr>
        <p:xfrm>
          <a:off x="0" y="2057400"/>
          <a:ext cx="914401" cy="771525"/>
        </p:xfrm>
        <a:graphic>
          <a:graphicData uri="http://schemas.openxmlformats.org/presentationml/2006/ole">
            <mc:AlternateContent xmlns:mc="http://schemas.openxmlformats.org/markup-compatibility/2006">
              <mc:Choice xmlns:v="urn:schemas-microsoft-com:vml" Requires="v">
                <p:oleObj spid="_x0000_s187418" name="Acrobat Document" showAsIcon="1" r:id="rId3" imgW="914400" imgH="771480" progId="AcroExch.Document.11">
                  <p:embed/>
                </p:oleObj>
              </mc:Choice>
              <mc:Fallback>
                <p:oleObj name="Acrobat Document" showAsIcon="1" r:id="rId3" imgW="914400" imgH="771480" progId="AcroExch.Document.11">
                  <p:embed/>
                  <p:pic>
                    <p:nvPicPr>
                      <p:cNvPr id="0" name="Object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057400"/>
                        <a:ext cx="914401"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5463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15</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300351009"/>
              </p:ext>
            </p:extLst>
          </p:nvPr>
        </p:nvGraphicFramePr>
        <p:xfrm>
          <a:off x="31376" y="1524000"/>
          <a:ext cx="8962745" cy="4028440"/>
        </p:xfrm>
        <a:graphic>
          <a:graphicData uri="http://schemas.openxmlformats.org/drawingml/2006/table">
            <a:tbl>
              <a:tblPr firstRow="1" bandRow="1">
                <a:tableStyleId>{21E4AEA4-8DFA-4A89-87EB-49C32662AFE0}</a:tableStyleId>
              </a:tblPr>
              <a:tblGrid>
                <a:gridCol w="1066805"/>
                <a:gridCol w="3048000"/>
                <a:gridCol w="838200"/>
                <a:gridCol w="668290"/>
                <a:gridCol w="668290"/>
                <a:gridCol w="668290"/>
                <a:gridCol w="668290"/>
                <a:gridCol w="668290"/>
                <a:gridCol w="668290"/>
              </a:tblGrid>
              <a:tr h="370840">
                <a:tc>
                  <a:txBody>
                    <a:bodyPr/>
                    <a:lstStyle/>
                    <a:p>
                      <a:r>
                        <a:rPr lang="en-GB" sz="1600" dirty="0" smtClean="0"/>
                        <a:t>Doc</a:t>
                      </a:r>
                      <a:endParaRPr lang="en-GB" sz="1600" dirty="0"/>
                    </a:p>
                  </a:txBody>
                  <a:tcPr/>
                </a:tc>
                <a:tc>
                  <a:txBody>
                    <a:bodyPr/>
                    <a:lstStyle/>
                    <a:p>
                      <a:r>
                        <a:rPr lang="en-GB" sz="1600" dirty="0" smtClean="0"/>
                        <a:t>ISO/IEC/IEEE</a:t>
                      </a:r>
                      <a:r>
                        <a:rPr lang="en-GB" sz="1600" baseline="0" dirty="0" smtClean="0"/>
                        <a:t> doc</a:t>
                      </a:r>
                      <a:endParaRPr lang="en-GB" sz="1600" dirty="0"/>
                    </a:p>
                  </a:txBody>
                  <a:tcPr/>
                </a:tc>
                <a:tc>
                  <a:txBody>
                    <a:bodyPr/>
                    <a:lstStyle/>
                    <a:p>
                      <a:pPr algn="ctr"/>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802.11p</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Feb 10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802.11s</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Mar 11</a:t>
                      </a:r>
                      <a:endParaRPr lang="en-GB" sz="1400" dirty="0"/>
                    </a:p>
                  </a:txBody>
                  <a:tcPr/>
                </a:tc>
                <a:tc>
                  <a:txBody>
                    <a:bodyPr/>
                    <a:lstStyle/>
                    <a:p>
                      <a:r>
                        <a:rPr lang="en-GB" sz="1400" dirty="0" smtClean="0"/>
                        <a:t>8.0</a:t>
                      </a:r>
                      <a:endParaRPr lang="en-GB" sz="1400" dirty="0"/>
                    </a:p>
                  </a:txBody>
                  <a:tcPr/>
                </a:tc>
                <a:tc>
                  <a:txBody>
                    <a:bodyPr/>
                    <a:lstStyle/>
                    <a:p>
                      <a:r>
                        <a:rPr lang="en-GB" sz="1400" dirty="0" smtClean="0"/>
                        <a:t>10.0</a:t>
                      </a:r>
                      <a:endParaRPr lang="en-GB" sz="1400" dirty="0"/>
                    </a:p>
                  </a:txBody>
                  <a:tcPr/>
                </a:tc>
                <a:tc>
                  <a:txBody>
                    <a:bodyPr/>
                    <a:lstStyle/>
                    <a:p>
                      <a:endParaRPr lang="en-GB" sz="1400" dirty="0"/>
                    </a:p>
                  </a:txBody>
                  <a:tcPr/>
                </a:tc>
                <a:tc>
                  <a:txBody>
                    <a:bodyPr/>
                    <a:lstStyle/>
                    <a:p>
                      <a:endParaRPr lang="en-GB" sz="1400"/>
                    </a:p>
                  </a:txBody>
                  <a:tcPr/>
                </a:tc>
                <a:tc>
                  <a:txBody>
                    <a:bodyPr/>
                    <a:lstStyle/>
                    <a:p>
                      <a:endParaRPr lang="en-GB" sz="1400"/>
                    </a:p>
                  </a:txBody>
                  <a:tcPr/>
                </a:tc>
                <a:tc>
                  <a:txBody>
                    <a:bodyPr/>
                    <a:lstStyle/>
                    <a:p>
                      <a:endParaRPr lang="en-GB" sz="1400"/>
                    </a:p>
                  </a:txBody>
                  <a:tcPr/>
                </a:tc>
              </a:tr>
              <a:tr h="0">
                <a:tc>
                  <a:txBody>
                    <a:bodyPr/>
                    <a:lstStyle/>
                    <a:p>
                      <a:r>
                        <a:rPr lang="en-GB" sz="1400" dirty="0" smtClean="0"/>
                        <a:t>802.11u</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Nov 10</a:t>
                      </a:r>
                      <a:endParaRPr lang="en-GB" sz="1400" dirty="0"/>
                    </a:p>
                  </a:txBody>
                  <a:tcPr/>
                </a:tc>
                <a:tc>
                  <a:txBody>
                    <a:bodyPr/>
                    <a:lstStyle/>
                    <a:p>
                      <a:r>
                        <a:rPr lang="en-GB" sz="1400" dirty="0" smtClean="0"/>
                        <a:t>8.0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802.11v</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Sep 10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endParaRPr lang="en-GB" sz="1400" dirty="0"/>
                    </a:p>
                  </a:txBody>
                  <a:tcPr/>
                </a:tc>
                <a:tc>
                  <a:txBody>
                    <a:bodyPr/>
                    <a:lstStyle/>
                    <a:p>
                      <a:r>
                        <a:rPr lang="en-GB" sz="1400" dirty="0" smtClean="0"/>
                        <a:t>13.0</a:t>
                      </a:r>
                    </a:p>
                  </a:txBody>
                  <a:tcPr/>
                </a:tc>
                <a:tc>
                  <a:txBody>
                    <a:bodyPr/>
                    <a:lstStyle/>
                    <a:p>
                      <a:r>
                        <a:rPr lang="en-GB" sz="1400" dirty="0" smtClean="0"/>
                        <a:t>14.0</a:t>
                      </a:r>
                    </a:p>
                  </a:txBody>
                  <a:tcPr/>
                </a:tc>
                <a:tc>
                  <a:txBody>
                    <a:bodyPr/>
                    <a:lstStyle/>
                    <a:p>
                      <a:r>
                        <a:rPr lang="en-GB" sz="1400" dirty="0" smtClean="0"/>
                        <a:t>15.0</a:t>
                      </a:r>
                    </a:p>
                  </a:txBody>
                  <a:tcPr/>
                </a:tc>
              </a:tr>
              <a:tr h="0">
                <a:tc>
                  <a:txBody>
                    <a:bodyPr/>
                    <a:lstStyle/>
                    <a:p>
                      <a:r>
                        <a:rPr lang="en-GB" sz="1400" dirty="0" smtClean="0"/>
                        <a:t>802.11z</a:t>
                      </a:r>
                      <a:endParaRPr lang="en-GB" sz="1400" b="0" dirty="0"/>
                    </a:p>
                  </a:txBody>
                  <a:tcPr/>
                </a:tc>
                <a:tc>
                  <a:txBody>
                    <a:bodyPr/>
                    <a:lstStyle/>
                    <a:p>
                      <a:r>
                        <a:rPr lang="en-GB" sz="1400" baseline="0" dirty="0" smtClean="0"/>
                        <a:t>8802-11:2012</a:t>
                      </a:r>
                      <a:endParaRPr lang="en-GB" sz="1400" dirty="0"/>
                    </a:p>
                  </a:txBody>
                  <a:tcPr/>
                </a:tc>
                <a:tc>
                  <a:txBody>
                    <a:bodyPr/>
                    <a:lstStyle/>
                    <a:p>
                      <a:pPr algn="ctr"/>
                      <a:r>
                        <a:rPr lang="en-GB" sz="1400" dirty="0" smtClean="0"/>
                        <a:t>Aug 10</a:t>
                      </a:r>
                      <a:endParaRPr lang="en-GB" sz="1400" dirty="0"/>
                    </a:p>
                  </a:txBody>
                  <a:tcPr/>
                </a:tc>
                <a:tc>
                  <a:txBody>
                    <a:bodyPr/>
                    <a:lstStyle/>
                    <a:p>
                      <a:r>
                        <a:rPr lang="en-GB" sz="1400" dirty="0" smtClean="0"/>
                        <a:t>7.0</a:t>
                      </a:r>
                      <a:endParaRPr lang="en-GB" sz="1400" dirty="0"/>
                    </a:p>
                  </a:txBody>
                  <a:tcPr/>
                </a:tc>
                <a:tc>
                  <a:txBody>
                    <a:bodyPr/>
                    <a:lstStyle/>
                    <a:p>
                      <a:r>
                        <a:rPr lang="en-GB" sz="1400" dirty="0" smtClean="0"/>
                        <a:t>9.0</a:t>
                      </a:r>
                      <a:endParaRPr lang="en-GB" sz="1400" dirty="0"/>
                    </a:p>
                  </a:txBody>
                  <a:tcPr/>
                </a:tc>
                <a:tc>
                  <a:txBody>
                    <a:bodyPr/>
                    <a:lstStyle/>
                    <a:p>
                      <a:r>
                        <a:rPr lang="en-GB" sz="1400" dirty="0" smtClean="0"/>
                        <a:t>11.0</a:t>
                      </a:r>
                      <a:endParaRPr lang="en-GB" sz="1400" dirty="0"/>
                    </a:p>
                  </a:txBody>
                  <a:tcPr/>
                </a:tc>
                <a:tc>
                  <a:txBody>
                    <a:bodyPr/>
                    <a:lstStyle/>
                    <a:p>
                      <a:r>
                        <a:rPr lang="en-GB" sz="1400" dirty="0" smtClean="0"/>
                        <a:t>12.0</a:t>
                      </a:r>
                    </a:p>
                  </a:txBody>
                  <a:tcPr/>
                </a:tc>
                <a:tc>
                  <a:txBody>
                    <a:bodyPr/>
                    <a:lstStyle/>
                    <a:p>
                      <a:r>
                        <a:rPr lang="en-GB" sz="1400" dirty="0" smtClean="0"/>
                        <a:t>13.0</a:t>
                      </a:r>
                    </a:p>
                  </a:txBody>
                  <a:tcPr/>
                </a:tc>
                <a:tc>
                  <a:txBody>
                    <a:bodyPr/>
                    <a:lstStyle/>
                    <a:p>
                      <a:endParaRPr lang="en-GB" sz="1400" dirty="0" smtClean="0"/>
                    </a:p>
                  </a:txBody>
                  <a:tcPr/>
                </a:tc>
              </a:tr>
              <a:tr h="0">
                <a:tc>
                  <a:txBody>
                    <a:bodyPr/>
                    <a:lstStyle/>
                    <a:p>
                      <a:r>
                        <a:rPr lang="en-GB" sz="1400" dirty="0" smtClean="0"/>
                        <a:t>802.11aa</a:t>
                      </a:r>
                      <a:endParaRPr lang="en-GB" sz="1400" b="0" dirty="0"/>
                    </a:p>
                  </a:txBody>
                  <a:tcPr/>
                </a:tc>
                <a:tc>
                  <a:txBody>
                    <a:bodyPr/>
                    <a:lstStyle/>
                    <a:p>
                      <a:r>
                        <a:rPr lang="en-AU" sz="1400" dirty="0" smtClean="0"/>
                        <a:t>8802-11:2012/</a:t>
                      </a:r>
                      <a:r>
                        <a:rPr lang="en-AU" sz="1400" dirty="0" err="1" smtClean="0"/>
                        <a:t>Amd</a:t>
                      </a:r>
                      <a:r>
                        <a:rPr lang="en-AU" sz="1400" dirty="0" smtClean="0"/>
                        <a:t> 2: 2014</a:t>
                      </a:r>
                      <a:endParaRPr lang="en-GB" sz="1400" dirty="0"/>
                    </a:p>
                  </a:txBody>
                  <a:tcPr/>
                </a:tc>
                <a:tc>
                  <a:txBody>
                    <a:bodyPr/>
                    <a:lstStyle/>
                    <a:p>
                      <a:pPr algn="ctr"/>
                      <a:r>
                        <a:rPr lang="en-GB" sz="1400" dirty="0" smtClean="0"/>
                        <a:t>Nov 11</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802.11ad</a:t>
                      </a:r>
                      <a:endParaRPr lang="en-GB" sz="1400" b="0" dirty="0"/>
                    </a:p>
                  </a:txBody>
                  <a:tcPr/>
                </a:tc>
                <a:tc>
                  <a:txBody>
                    <a:bodyPr/>
                    <a:lstStyle/>
                    <a:p>
                      <a:r>
                        <a:rPr lang="en-GB" sz="1400" dirty="0" smtClean="0"/>
                        <a:t>8802-11:2012/</a:t>
                      </a:r>
                      <a:r>
                        <a:rPr lang="en-GB" sz="1400" dirty="0" err="1" smtClean="0"/>
                        <a:t>Amd</a:t>
                      </a:r>
                      <a:r>
                        <a:rPr lang="en-GB" sz="1400" dirty="0" smtClean="0"/>
                        <a:t> 3: 2014</a:t>
                      </a:r>
                    </a:p>
                  </a:txBody>
                  <a:tcPr/>
                </a:tc>
                <a:tc>
                  <a:txBody>
                    <a:bodyPr/>
                    <a:lstStyle/>
                    <a:p>
                      <a:pPr algn="ctr"/>
                      <a:r>
                        <a:rPr lang="en-GB" sz="1400" dirty="0" smtClean="0"/>
                        <a:t>Jul 12</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r>
                        <a:rPr lang="en-GB" sz="1400" dirty="0" smtClean="0"/>
                        <a:t>7.0</a:t>
                      </a:r>
                      <a:endParaRPr lang="en-GB" sz="1400" dirty="0"/>
                    </a:p>
                  </a:txBody>
                  <a:tcPr/>
                </a:tc>
                <a:tc>
                  <a:txBody>
                    <a:bodyPr/>
                    <a:lstStyle/>
                    <a:p>
                      <a:r>
                        <a:rPr lang="en-GB" sz="1400" dirty="0" smtClean="0"/>
                        <a:t>8.0</a:t>
                      </a:r>
                      <a:endParaRPr lang="en-GB" sz="1400" dirty="0"/>
                    </a:p>
                  </a:txBody>
                  <a:tcPr/>
                </a:tc>
                <a:tc>
                  <a:txBody>
                    <a:bodyPr/>
                    <a:lstStyle/>
                    <a:p>
                      <a:r>
                        <a:rPr lang="en-GB" sz="1400" dirty="0" smtClean="0"/>
                        <a:t>9.0</a:t>
                      </a:r>
                      <a:endParaRPr lang="en-GB" sz="1400" dirty="0"/>
                    </a:p>
                  </a:txBody>
                  <a:tcPr/>
                </a:tc>
                <a:tc>
                  <a:txBody>
                    <a:bodyPr/>
                    <a:lstStyle/>
                    <a:p>
                      <a:endParaRPr lang="en-GB" sz="1400" dirty="0"/>
                    </a:p>
                  </a:txBody>
                  <a:tcPr/>
                </a:tc>
              </a:tr>
              <a:tr h="0">
                <a:tc>
                  <a:txBody>
                    <a:bodyPr/>
                    <a:lstStyle/>
                    <a:p>
                      <a:r>
                        <a:rPr lang="en-GB" sz="1400" dirty="0" smtClean="0"/>
                        <a:t>802.11ae</a:t>
                      </a:r>
                      <a:endParaRPr lang="en-GB" sz="1400" b="0" dirty="0"/>
                    </a:p>
                  </a:txBody>
                  <a:tcPr/>
                </a:tc>
                <a:tc>
                  <a:txBody>
                    <a:bodyPr/>
                    <a:lstStyle/>
                    <a:p>
                      <a:r>
                        <a:rPr lang="en-GB" sz="1400" dirty="0" smtClean="0"/>
                        <a:t>8802-11:2012/</a:t>
                      </a:r>
                      <a:r>
                        <a:rPr lang="en-GB" sz="1400" dirty="0" err="1" smtClean="0"/>
                        <a:t>Amd</a:t>
                      </a:r>
                      <a:r>
                        <a:rPr lang="en-GB" sz="1400" dirty="0" smtClean="0"/>
                        <a:t> 1:2014</a:t>
                      </a:r>
                    </a:p>
                  </a:txBody>
                  <a:tcPr/>
                </a:tc>
                <a:tc>
                  <a:txBody>
                    <a:bodyPr/>
                    <a:lstStyle/>
                    <a:p>
                      <a:pPr algn="ctr"/>
                      <a:r>
                        <a:rPr lang="en-GB" sz="1400" dirty="0" smtClean="0"/>
                        <a:t>Nov 11</a:t>
                      </a:r>
                      <a:endParaRPr lang="en-GB" sz="1400" dirty="0"/>
                    </a:p>
                  </a:txBody>
                  <a:tcPr/>
                </a:tc>
                <a:tc>
                  <a:txBody>
                    <a:bodyPr/>
                    <a:lstStyle/>
                    <a:p>
                      <a:r>
                        <a:rPr lang="en-GB" sz="1400" dirty="0" smtClean="0"/>
                        <a:t>5.0</a:t>
                      </a:r>
                      <a:endParaRPr lang="en-GB" sz="1400" dirty="0"/>
                    </a:p>
                  </a:txBody>
                  <a:tcPr/>
                </a:tc>
                <a:tc>
                  <a:txBody>
                    <a:bodyPr/>
                    <a:lstStyle/>
                    <a:p>
                      <a:r>
                        <a:rPr lang="en-GB" sz="1400" dirty="0" smtClean="0"/>
                        <a:t>7.0</a:t>
                      </a:r>
                      <a:endParaRPr lang="en-GB" sz="1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GB" sz="1400" dirty="0" smtClean="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GB" sz="1400" dirty="0" smtClean="0"/>
                        <a:t>802.11mb</a:t>
                      </a:r>
                      <a:endParaRPr lang="en-GB" sz="1400" b="0" dirty="0"/>
                    </a:p>
                  </a:txBody>
                  <a:tcPr>
                    <a:lnB w="12700" cap="flat" cmpd="sng" algn="ctr">
                      <a:solidFill>
                        <a:schemeClr val="tx1"/>
                      </a:solidFill>
                      <a:prstDash val="solid"/>
                      <a:round/>
                      <a:headEnd type="none" w="med" len="med"/>
                      <a:tailEnd type="none" w="med" len="med"/>
                    </a:lnB>
                  </a:tcPr>
                </a:tc>
                <a:tc>
                  <a:txBody>
                    <a:bodyPr/>
                    <a:lstStyle/>
                    <a:p>
                      <a:r>
                        <a:rPr lang="en-GB" sz="1400" baseline="0" dirty="0" smtClean="0"/>
                        <a:t>8802-11:2012</a:t>
                      </a:r>
                      <a:endParaRPr lang="en-GB" sz="1400" dirty="0"/>
                    </a:p>
                  </a:txBody>
                  <a:tcPr>
                    <a:lnB w="12700" cap="flat" cmpd="sng" algn="ctr">
                      <a:solidFill>
                        <a:schemeClr val="tx1"/>
                      </a:solidFill>
                      <a:prstDash val="solid"/>
                      <a:round/>
                      <a:headEnd type="none" w="med" len="med"/>
                      <a:tailEnd type="none" w="med" len="med"/>
                    </a:lnB>
                  </a:tcPr>
                </a:tc>
                <a:tc>
                  <a:txBody>
                    <a:bodyPr/>
                    <a:lstStyle/>
                    <a:p>
                      <a:pPr algn="ctr"/>
                      <a:r>
                        <a:rPr lang="en-GB" sz="1400" dirty="0" smtClean="0"/>
                        <a:t>Nov 11</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6.0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8.0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10.0</a:t>
                      </a:r>
                      <a:endParaRPr lang="en-GB" sz="1400" dirty="0"/>
                    </a:p>
                  </a:txBody>
                  <a:tcPr>
                    <a:lnB w="12700" cap="flat" cmpd="sng" algn="ctr">
                      <a:solidFill>
                        <a:schemeClr val="tx1"/>
                      </a:solidFill>
                      <a:prstDash val="solid"/>
                      <a:round/>
                      <a:headEnd type="none" w="med" len="med"/>
                      <a:tailEnd type="none" w="med" len="med"/>
                    </a:lnB>
                  </a:tcPr>
                </a:tc>
                <a:tc>
                  <a:txBody>
                    <a:bodyPr/>
                    <a:lstStyle/>
                    <a:p>
                      <a:r>
                        <a:rPr lang="en-GB" sz="1400" dirty="0" smtClean="0"/>
                        <a:t>12.0</a:t>
                      </a:r>
                    </a:p>
                  </a:txBody>
                  <a:tcPr>
                    <a:lnB w="12700" cap="flat" cmpd="sng" algn="ctr">
                      <a:solidFill>
                        <a:schemeClr val="tx1"/>
                      </a:solidFill>
                      <a:prstDash val="solid"/>
                      <a:round/>
                      <a:headEnd type="none" w="med" len="med"/>
                      <a:tailEnd type="none" w="med" len="med"/>
                    </a:lnB>
                  </a:tcPr>
                </a:tc>
                <a:tc>
                  <a:txBody>
                    <a:bodyPr/>
                    <a:lstStyle/>
                    <a:p>
                      <a:endParaRPr lang="en-GB" sz="1400" dirty="0" smtClean="0"/>
                    </a:p>
                  </a:txBody>
                  <a:tcPr>
                    <a:lnB w="12700" cap="flat" cmpd="sng" algn="ctr">
                      <a:solidFill>
                        <a:schemeClr val="tx1"/>
                      </a:solidFill>
                      <a:prstDash val="solid"/>
                      <a:round/>
                      <a:headEnd type="none" w="med" len="med"/>
                      <a:tailEnd type="none" w="med" len="med"/>
                    </a:lnB>
                  </a:tcPr>
                </a:tc>
                <a:tc>
                  <a:txBody>
                    <a:bodyPr/>
                    <a:lstStyle/>
                    <a:p>
                      <a:endParaRPr lang="en-GB" sz="1400" dirty="0" smtClean="0"/>
                    </a:p>
                  </a:txBody>
                  <a:tcPr>
                    <a:lnB w="12700" cap="flat" cmpd="sng" algn="ctr">
                      <a:solidFill>
                        <a:schemeClr val="tx1"/>
                      </a:solidFill>
                      <a:prstDash val="solid"/>
                      <a:round/>
                      <a:headEnd type="none" w="med" len="med"/>
                      <a:tailEnd type="none" w="med" len="med"/>
                    </a:lnB>
                  </a:tcPr>
                </a:tc>
              </a:tr>
              <a:tr h="0">
                <a:tc>
                  <a:txBody>
                    <a:bodyPr/>
                    <a:lstStyle/>
                    <a:p>
                      <a:r>
                        <a:rPr lang="en-GB" sz="1400" dirty="0" smtClean="0"/>
                        <a:t>802.11ac</a:t>
                      </a:r>
                      <a:endParaRPr lang="en-GB" sz="1400" b="0" dirty="0"/>
                    </a:p>
                  </a:txBody>
                  <a:tcPr>
                    <a:lnT w="12700" cap="flat" cmpd="sng" algn="ctr">
                      <a:solidFill>
                        <a:schemeClr val="tx1"/>
                      </a:solidFill>
                      <a:prstDash val="solid"/>
                      <a:round/>
                      <a:headEnd type="none" w="med" len="med"/>
                      <a:tailEnd type="none" w="med" len="med"/>
                    </a:lnT>
                  </a:tcPr>
                </a:tc>
                <a:tc>
                  <a:txBody>
                    <a:bodyPr/>
                    <a:lstStyle/>
                    <a:p>
                      <a:r>
                        <a:rPr lang="en-GB" sz="1400" dirty="0" smtClean="0"/>
                        <a:t>In</a:t>
                      </a:r>
                      <a:r>
                        <a:rPr lang="en-GB" sz="1400" baseline="0" dirty="0" smtClean="0"/>
                        <a:t> PSDO process</a:t>
                      </a:r>
                      <a:endParaRPr lang="en-GB" sz="1400" dirty="0"/>
                    </a:p>
                  </a:txBody>
                  <a:tcPr>
                    <a:lnT w="12700" cap="flat" cmpd="sng" algn="ctr">
                      <a:solidFill>
                        <a:schemeClr val="tx1"/>
                      </a:solidFill>
                      <a:prstDash val="solid"/>
                      <a:round/>
                      <a:headEnd type="none" w="med" len="med"/>
                      <a:tailEnd type="none" w="med" len="med"/>
                    </a:lnT>
                  </a:tcPr>
                </a:tc>
                <a:tc>
                  <a:txBody>
                    <a:bodyPr/>
                    <a:lstStyle/>
                    <a:p>
                      <a:pPr algn="ctr"/>
                      <a:r>
                        <a:rPr lang="en-GB" sz="1400" dirty="0" smtClean="0"/>
                        <a:t>Nov 13</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2.0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3.0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4.0</a:t>
                      </a:r>
                      <a:endParaRPr lang="en-GB" sz="1400" dirty="0"/>
                    </a:p>
                  </a:txBody>
                  <a:tcPr>
                    <a:lnT w="12700" cap="flat" cmpd="sng" algn="ctr">
                      <a:solidFill>
                        <a:schemeClr val="tx1"/>
                      </a:solidFill>
                      <a:prstDash val="solid"/>
                      <a:round/>
                      <a:headEnd type="none" w="med" len="med"/>
                      <a:tailEnd type="none" w="med" len="med"/>
                    </a:lnT>
                  </a:tcPr>
                </a:tc>
                <a:tc>
                  <a:txBody>
                    <a:bodyPr/>
                    <a:lstStyle/>
                    <a:p>
                      <a:r>
                        <a:rPr lang="en-GB" sz="1400" dirty="0" smtClean="0"/>
                        <a:t>5.0</a:t>
                      </a:r>
                    </a:p>
                  </a:txBody>
                  <a:tcPr>
                    <a:lnT w="12700" cap="flat" cmpd="sng" algn="ctr">
                      <a:solidFill>
                        <a:schemeClr val="tx1"/>
                      </a:solidFill>
                      <a:prstDash val="solid"/>
                      <a:round/>
                      <a:headEnd type="none" w="med" len="med"/>
                      <a:tailEnd type="none" w="med" len="med"/>
                    </a:lnT>
                  </a:tcPr>
                </a:tc>
                <a:tc>
                  <a:txBody>
                    <a:bodyPr/>
                    <a:lstStyle/>
                    <a:p>
                      <a:r>
                        <a:rPr lang="en-GB" sz="1400" dirty="0" smtClean="0"/>
                        <a:t>6.0</a:t>
                      </a:r>
                    </a:p>
                  </a:txBody>
                  <a:tcPr>
                    <a:lnT w="12700" cap="flat" cmpd="sng" algn="ctr">
                      <a:solidFill>
                        <a:schemeClr val="tx1"/>
                      </a:solidFill>
                      <a:prstDash val="solid"/>
                      <a:round/>
                      <a:headEnd type="none" w="med" len="med"/>
                      <a:tailEnd type="none" w="med" len="med"/>
                    </a:lnT>
                  </a:tcPr>
                </a:tc>
                <a:tc>
                  <a:txBody>
                    <a:bodyPr/>
                    <a:lstStyle/>
                    <a:p>
                      <a:r>
                        <a:rPr lang="en-GB" sz="1400" dirty="0" smtClean="0"/>
                        <a:t>7.0</a:t>
                      </a:r>
                    </a:p>
                  </a:txBody>
                  <a:tcPr>
                    <a:lnT w="12700" cap="flat" cmpd="sng" algn="ctr">
                      <a:solidFill>
                        <a:schemeClr val="tx1"/>
                      </a:solidFill>
                      <a:prstDash val="solid"/>
                      <a:round/>
                      <a:headEnd type="none" w="med" len="med"/>
                      <a:tailEnd type="none" w="med" len="med"/>
                    </a:lnT>
                  </a:tcPr>
                </a:tc>
              </a:tr>
              <a:tr h="0">
                <a:tc>
                  <a:txBody>
                    <a:bodyPr/>
                    <a:lstStyle/>
                    <a:p>
                      <a:r>
                        <a:rPr lang="en-GB" sz="1400" dirty="0" smtClean="0"/>
                        <a:t>802.11af</a:t>
                      </a:r>
                      <a:endParaRPr lang="en-GB" sz="1400" b="0" dirty="0"/>
                    </a:p>
                  </a:txBody>
                  <a:tcPr/>
                </a:tc>
                <a:tc>
                  <a:txBody>
                    <a:bodyPr/>
                    <a:lstStyle/>
                    <a:p>
                      <a:r>
                        <a:rPr lang="en-GB" sz="1400" dirty="0" smtClean="0"/>
                        <a:t>In</a:t>
                      </a:r>
                      <a:r>
                        <a:rPr lang="en-GB" sz="1400" baseline="0" dirty="0" smtClean="0"/>
                        <a:t> PSDO process</a:t>
                      </a:r>
                      <a:endParaRPr lang="en-GB" sz="1400" dirty="0"/>
                    </a:p>
                  </a:txBody>
                  <a:tcPr/>
                </a:tc>
                <a:tc>
                  <a:txBody>
                    <a:bodyPr/>
                    <a:lstStyle/>
                    <a:p>
                      <a:pPr algn="ctr"/>
                      <a:r>
                        <a:rPr lang="en-GB" sz="1400" dirty="0" smtClean="0"/>
                        <a:t>Nov 13</a:t>
                      </a:r>
                      <a:endParaRPr lang="en-GB" sz="1400" dirty="0"/>
                    </a:p>
                  </a:txBody>
                  <a:tcPr/>
                </a:tc>
                <a:tc>
                  <a:txBody>
                    <a:bodyPr/>
                    <a:lstStyle/>
                    <a:p>
                      <a:r>
                        <a:rPr lang="en-GB" sz="1400" dirty="0" smtClean="0"/>
                        <a:t>5.0</a:t>
                      </a:r>
                      <a:endParaRPr lang="en-GB" sz="1400" dirty="0"/>
                    </a:p>
                  </a:txBody>
                  <a:tcPr/>
                </a:tc>
                <a:tc>
                  <a:txBody>
                    <a:bodyPr/>
                    <a:lstStyle/>
                    <a:p>
                      <a:r>
                        <a:rPr lang="en-GB" sz="1400" dirty="0" smtClean="0"/>
                        <a:t>6.0</a:t>
                      </a:r>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r>
                        <a:rPr lang="en-GB" sz="1400" dirty="0" smtClean="0"/>
                        <a:t>802.11</a:t>
                      </a:r>
                      <a:r>
                        <a:rPr lang="en-GB" sz="1400" baseline="0" dirty="0" smtClean="0"/>
                        <a:t>mc</a:t>
                      </a:r>
                      <a:endParaRPr lang="en-GB" sz="1400" b="0" dirty="0"/>
                    </a:p>
                  </a:txBody>
                  <a:tcPr/>
                </a:tc>
                <a:tc>
                  <a:txBody>
                    <a:bodyPr/>
                    <a:lstStyle/>
                    <a:p>
                      <a:r>
                        <a:rPr lang="en-GB" sz="1400" dirty="0" smtClean="0"/>
                        <a:t>Will be submitted to PSDO process</a:t>
                      </a:r>
                      <a:endParaRPr lang="en-GB" sz="1400" dirty="0"/>
                    </a:p>
                  </a:txBody>
                  <a:tcPr/>
                </a:tc>
                <a:tc>
                  <a:txBody>
                    <a:bodyPr/>
                    <a:lstStyle/>
                    <a:p>
                      <a:pPr algn="ctr"/>
                      <a:r>
                        <a:rPr lang="en-GB" sz="1400" dirty="0" smtClean="0"/>
                        <a:t>Jun</a:t>
                      </a:r>
                      <a:r>
                        <a:rPr lang="en-GB" sz="1400" baseline="0" dirty="0" smtClean="0"/>
                        <a:t> 14</a:t>
                      </a:r>
                      <a:endParaRPr lang="en-GB" sz="1400" dirty="0"/>
                    </a:p>
                  </a:txBody>
                  <a:tcPr/>
                </a:tc>
                <a:tc>
                  <a:txBody>
                    <a:bodyPr/>
                    <a:lstStyle/>
                    <a:p>
                      <a:r>
                        <a:rPr lang="en-GB" sz="1400" dirty="0" smtClean="0"/>
                        <a:t>3.0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bl>
          </a:graphicData>
        </a:graphic>
      </p:graphicFrame>
    </p:spTree>
    <p:extLst>
      <p:ext uri="{BB962C8B-B14F-4D97-AF65-F5344CB8AC3E}">
        <p14:creationId xmlns:p14="http://schemas.microsoft.com/office/powerpoint/2010/main" val="18032740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IEEE 802.11 WG </a:t>
            </a:r>
            <a:r>
              <a:rPr lang="en-AU" dirty="0" smtClean="0"/>
              <a:t>will continue to consider drafts for liaison</a:t>
            </a:r>
            <a:endParaRPr lang="en-AU" dirty="0"/>
          </a:p>
        </p:txBody>
      </p:sp>
      <p:sp>
        <p:nvSpPr>
          <p:cNvPr id="3" name="Content Placeholder 2"/>
          <p:cNvSpPr>
            <a:spLocks noGrp="1"/>
          </p:cNvSpPr>
          <p:nvPr>
            <p:ph idx="1"/>
          </p:nvPr>
        </p:nvSpPr>
        <p:spPr/>
        <p:txBody>
          <a:bodyPr/>
          <a:lstStyle/>
          <a:p>
            <a:r>
              <a:rPr lang="en-AU" dirty="0" smtClean="0"/>
              <a:t>In San Diego:</a:t>
            </a:r>
          </a:p>
          <a:p>
            <a:pPr lvl="1"/>
            <a:r>
              <a:rPr lang="en-AU" dirty="0" smtClean="0"/>
              <a:t>We </a:t>
            </a:r>
            <a:r>
              <a:rPr lang="en-AU" dirty="0"/>
              <a:t>decided </a:t>
            </a:r>
            <a:r>
              <a:rPr lang="en-AU" dirty="0" smtClean="0"/>
              <a:t>802.11ah draft is not sufficiently mature for liaising</a:t>
            </a:r>
          </a:p>
          <a:p>
            <a:pPr lvl="1"/>
            <a:r>
              <a:rPr lang="en-AU" dirty="0" smtClean="0"/>
              <a:t>We decided 802.11ai </a:t>
            </a:r>
            <a:r>
              <a:rPr lang="en-AU" dirty="0"/>
              <a:t>draft is not sufficiently mature for </a:t>
            </a:r>
            <a:r>
              <a:rPr lang="en-AU" dirty="0" smtClean="0"/>
              <a:t>liaising</a:t>
            </a:r>
          </a:p>
          <a:p>
            <a:pPr lvl="1"/>
            <a:r>
              <a:rPr lang="en-AU" dirty="0" smtClean="0"/>
              <a:t>There was no discussion of 802.11aj, 802.11ak, 802.11ax drafts</a:t>
            </a:r>
            <a:endParaRPr lang="en-AU" dirty="0"/>
          </a:p>
          <a:p>
            <a:r>
              <a:rPr lang="en-AU" dirty="0" smtClean="0"/>
              <a:t> In Athens:</a:t>
            </a:r>
          </a:p>
          <a:p>
            <a:pPr lvl="1"/>
            <a:r>
              <a:rPr lang="en-AU" dirty="0" smtClean="0"/>
              <a:t>Do we want to revisit the decisions on 802.11ah/</a:t>
            </a:r>
            <a:r>
              <a:rPr lang="en-AU" dirty="0" err="1" smtClean="0"/>
              <a:t>ai</a:t>
            </a:r>
            <a:r>
              <a:rPr lang="en-AU" dirty="0" smtClean="0"/>
              <a:t>?</a:t>
            </a:r>
          </a:p>
          <a:p>
            <a:pPr lvl="1"/>
            <a:r>
              <a:rPr lang="en-AU" dirty="0" smtClean="0"/>
              <a:t>Are any other drafts ready?</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16</a:t>
            </a:fld>
            <a:endParaRPr lang="en-US"/>
          </a:p>
        </p:txBody>
      </p:sp>
    </p:spTree>
    <p:extLst>
      <p:ext uri="{BB962C8B-B14F-4D97-AF65-F5344CB8AC3E}">
        <p14:creationId xmlns:p14="http://schemas.microsoft.com/office/powerpoint/2010/main" val="23776267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802.1 WG </a:t>
            </a:r>
            <a:r>
              <a:rPr lang="en-AU" dirty="0"/>
              <a:t>has liaised a variety of drafts to </a:t>
            </a:r>
            <a:r>
              <a:rPr lang="en-AU" dirty="0" smtClean="0"/>
              <a:t>SC6</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17</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588667558"/>
              </p:ext>
            </p:extLst>
          </p:nvPr>
        </p:nvGraphicFramePr>
        <p:xfrm>
          <a:off x="31376" y="1793240"/>
          <a:ext cx="8962744" cy="1590040"/>
        </p:xfrm>
        <a:graphic>
          <a:graphicData uri="http://schemas.openxmlformats.org/drawingml/2006/table">
            <a:tbl>
              <a:tblPr firstRow="1" bandRow="1">
                <a:tableStyleId>{21E4AEA4-8DFA-4A89-87EB-49C32662AFE0}</a:tableStyleId>
              </a:tblPr>
              <a:tblGrid>
                <a:gridCol w="1340224"/>
                <a:gridCol w="2971800"/>
                <a:gridCol w="838200"/>
                <a:gridCol w="635420"/>
                <a:gridCol w="635420"/>
                <a:gridCol w="635420"/>
                <a:gridCol w="635420"/>
                <a:gridCol w="635420"/>
                <a:gridCol w="635420"/>
              </a:tblGrid>
              <a:tr h="370840">
                <a:tc>
                  <a:txBody>
                    <a:bodyPr/>
                    <a:lstStyle/>
                    <a:p>
                      <a:r>
                        <a:rPr lang="en-GB" sz="1600" dirty="0" smtClean="0"/>
                        <a:t>Doc</a:t>
                      </a:r>
                      <a:endParaRPr lang="en-GB" sz="1600" dirty="0"/>
                    </a:p>
                  </a:txBody>
                  <a:tcPr/>
                </a:tc>
                <a:tc>
                  <a:txBody>
                    <a:bodyPr/>
                    <a:lstStyle/>
                    <a:p>
                      <a:r>
                        <a:rPr lang="en-GB" sz="1600" dirty="0" smtClean="0"/>
                        <a:t>Description</a:t>
                      </a:r>
                      <a:endParaRPr lang="en-GB" sz="1600" dirty="0"/>
                    </a:p>
                  </a:txBody>
                  <a:tcPr/>
                </a:tc>
                <a:tc>
                  <a:txBody>
                    <a:bodyPr/>
                    <a:lstStyle/>
                    <a:p>
                      <a:r>
                        <a:rPr lang="en-GB" sz="1600" dirty="0" smtClean="0"/>
                        <a:t>Latest</a:t>
                      </a:r>
                      <a:endParaRPr lang="en-GB" sz="1600" dirty="0"/>
                    </a:p>
                  </a:txBody>
                  <a:tcPr/>
                </a:tc>
                <a:tc gridSpan="6">
                  <a:txBody>
                    <a:bodyPr/>
                    <a:lstStyle/>
                    <a:p>
                      <a:r>
                        <a:rPr lang="en-GB" sz="1600" dirty="0" smtClean="0"/>
                        <a:t>Versions</a:t>
                      </a:r>
                      <a:endParaRPr lang="en-GB" sz="1600"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tr>
              <a:tr h="0">
                <a:tc>
                  <a:txBody>
                    <a:bodyPr/>
                    <a:lstStyle/>
                    <a:p>
                      <a:r>
                        <a:rPr lang="en-GB" sz="1400" dirty="0" smtClean="0"/>
                        <a:t>802</a:t>
                      </a:r>
                      <a:endParaRPr lang="en-GB" sz="1400" b="0" dirty="0"/>
                    </a:p>
                  </a:txBody>
                  <a:tcPr/>
                </a:tc>
                <a:tc>
                  <a:txBody>
                    <a:bodyPr/>
                    <a:lstStyle/>
                    <a:p>
                      <a:r>
                        <a:rPr lang="en-AU" sz="1400" dirty="0" smtClean="0"/>
                        <a:t>In PSDO process</a:t>
                      </a:r>
                      <a:endParaRPr lang="en-AU" sz="1400" dirty="0"/>
                    </a:p>
                  </a:txBody>
                  <a:tcPr/>
                </a:tc>
                <a:tc>
                  <a:txBody>
                    <a:bodyPr/>
                    <a:lstStyle/>
                    <a:p>
                      <a:r>
                        <a:rPr lang="en-GB" sz="1400" dirty="0" smtClean="0"/>
                        <a:t>Mar</a:t>
                      </a:r>
                      <a:r>
                        <a:rPr lang="en-GB" sz="1400" baseline="0" dirty="0" smtClean="0"/>
                        <a:t> </a:t>
                      </a:r>
                      <a:r>
                        <a:rPr lang="en-GB" sz="1400" dirty="0" smtClean="0"/>
                        <a:t>14</a:t>
                      </a:r>
                      <a:endParaRPr lang="en-GB" sz="1400" dirty="0"/>
                    </a:p>
                  </a:txBody>
                  <a:tcPr/>
                </a:tc>
                <a:tc>
                  <a:txBody>
                    <a:bodyPr/>
                    <a:lstStyle/>
                    <a:p>
                      <a:r>
                        <a:rPr lang="en-GB" sz="1400" dirty="0" smtClean="0"/>
                        <a:t>D1.9</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r h="0">
                <a:tc>
                  <a:txBody>
                    <a:bodyPr/>
                    <a:lstStyle/>
                    <a:p>
                      <a:r>
                        <a:rPr lang="en-AU" sz="1400" dirty="0" smtClean="0"/>
                        <a:t>802.1Xbx</a:t>
                      </a:r>
                      <a:endParaRPr lang="en-GB" sz="1400" b="0" dirty="0"/>
                    </a:p>
                  </a:txBody>
                  <a:tcPr/>
                </a:tc>
                <a:tc>
                  <a:txBody>
                    <a:bodyPr/>
                    <a:lstStyle/>
                    <a:p>
                      <a:r>
                        <a:rPr lang="en-GB" sz="1400" dirty="0" smtClean="0"/>
                        <a:t>Approved for PSDO process</a:t>
                      </a:r>
                      <a:endParaRPr lang="en-GB" sz="1400" dirty="0"/>
                    </a:p>
                  </a:txBody>
                  <a:tcPr/>
                </a:tc>
                <a:tc>
                  <a:txBody>
                    <a:bodyPr/>
                    <a:lstStyle/>
                    <a:p>
                      <a:r>
                        <a:rPr lang="en-GB" sz="1400" dirty="0" smtClean="0"/>
                        <a:t>May 14</a:t>
                      </a:r>
                      <a:endParaRPr lang="en-GB" sz="1400" dirty="0"/>
                    </a:p>
                  </a:txBody>
                  <a:tcPr/>
                </a:tc>
                <a:tc>
                  <a:txBody>
                    <a:bodyPr/>
                    <a:lstStyle/>
                    <a:p>
                      <a:r>
                        <a:rPr lang="en-GB" sz="1400" dirty="0" smtClean="0"/>
                        <a:t>D1.0</a:t>
                      </a:r>
                      <a:endParaRPr lang="en-GB" sz="1400" dirty="0"/>
                    </a:p>
                  </a:txBody>
                  <a:tcPr/>
                </a:tc>
                <a:tc>
                  <a:txBody>
                    <a:bodyPr/>
                    <a:lstStyle/>
                    <a:p>
                      <a:r>
                        <a:rPr lang="en-GB" sz="1400" dirty="0" smtClean="0"/>
                        <a:t>D1.2</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a:p>
                  </a:txBody>
                  <a:tcPr/>
                </a:tc>
              </a:tr>
              <a:tr h="0">
                <a:tc>
                  <a:txBody>
                    <a:bodyPr/>
                    <a:lstStyle/>
                    <a:p>
                      <a:r>
                        <a:rPr lang="en-GB" sz="1400" dirty="0" smtClean="0"/>
                        <a:t>802.1Q-Rev</a:t>
                      </a:r>
                      <a:endParaRPr lang="en-GB" sz="1400" b="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Approved for PSDO process</a:t>
                      </a:r>
                    </a:p>
                  </a:txBody>
                  <a:tcPr/>
                </a:tc>
                <a:tc>
                  <a:txBody>
                    <a:bodyPr/>
                    <a:lstStyle/>
                    <a:p>
                      <a:r>
                        <a:rPr lang="en-GB" sz="1400" dirty="0" smtClean="0"/>
                        <a:t>Jan 14</a:t>
                      </a:r>
                      <a:endParaRPr lang="en-GB" sz="1400" dirty="0"/>
                    </a:p>
                  </a:txBody>
                  <a:tcPr/>
                </a:tc>
                <a:tc>
                  <a:txBody>
                    <a:bodyPr/>
                    <a:lstStyle/>
                    <a:p>
                      <a:r>
                        <a:rPr lang="en-GB" sz="1400" dirty="0" smtClean="0"/>
                        <a:t>D2.0</a:t>
                      </a:r>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smtClean="0"/>
                    </a:p>
                  </a:txBody>
                  <a:tcPr/>
                </a:tc>
                <a:tc>
                  <a:txBody>
                    <a:bodyPr/>
                    <a:lstStyle/>
                    <a:p>
                      <a:endParaRPr lang="en-GB" sz="1400" dirty="0" smtClean="0"/>
                    </a:p>
                  </a:txBody>
                  <a:tcPr/>
                </a:tc>
                <a:tc>
                  <a:txBody>
                    <a:bodyPr/>
                    <a:lstStyle/>
                    <a:p>
                      <a:endParaRPr lang="en-GB" sz="1400" dirty="0" smtClean="0"/>
                    </a:p>
                  </a:txBody>
                  <a:tcPr/>
                </a:tc>
              </a:tr>
              <a:tr h="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t>802.1AX-Rev</a:t>
                      </a:r>
                      <a:endParaRPr lang="en-GB" sz="1400" b="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400" dirty="0" smtClean="0">
                          <a:solidFill>
                            <a:schemeClr val="tx1"/>
                          </a:solidFill>
                        </a:rPr>
                        <a:t>Will be submitted to PSDO process</a:t>
                      </a:r>
                    </a:p>
                  </a:txBody>
                  <a:tcPr/>
                </a:tc>
                <a:tc>
                  <a:txBody>
                    <a:bodyPr/>
                    <a:lstStyle/>
                    <a:p>
                      <a:r>
                        <a:rPr lang="en-GB" sz="1400" dirty="0" smtClean="0">
                          <a:solidFill>
                            <a:schemeClr val="tx1"/>
                          </a:solidFill>
                        </a:rPr>
                        <a:t>Sep</a:t>
                      </a:r>
                      <a:r>
                        <a:rPr lang="en-GB" sz="1400" baseline="0" dirty="0" smtClean="0">
                          <a:solidFill>
                            <a:schemeClr val="tx1"/>
                          </a:solidFill>
                        </a:rPr>
                        <a:t> 14</a:t>
                      </a:r>
                      <a:endParaRPr lang="en-GB" sz="1400" dirty="0">
                        <a:solidFill>
                          <a:schemeClr val="tx1"/>
                        </a:solidFill>
                      </a:endParaRPr>
                    </a:p>
                  </a:txBody>
                  <a:tcPr/>
                </a:tc>
                <a:tc>
                  <a:txBody>
                    <a:bodyPr/>
                    <a:lstStyle/>
                    <a:p>
                      <a:r>
                        <a:rPr lang="en-GB" sz="1400" dirty="0" smtClean="0">
                          <a:solidFill>
                            <a:schemeClr val="tx1"/>
                          </a:solidFill>
                        </a:rPr>
                        <a:t>D4.3</a:t>
                      </a:r>
                      <a:endParaRPr lang="en-GB" sz="1400" dirty="0">
                        <a:solidFill>
                          <a:schemeClr val="tx1"/>
                        </a:solidFill>
                      </a:endParaRPr>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c>
                  <a:txBody>
                    <a:bodyPr/>
                    <a:lstStyle/>
                    <a:p>
                      <a:endParaRPr lang="en-GB" sz="1400" dirty="0"/>
                    </a:p>
                  </a:txBody>
                  <a:tcPr/>
                </a:tc>
              </a:tr>
            </a:tbl>
          </a:graphicData>
        </a:graphic>
      </p:graphicFrame>
    </p:spTree>
    <p:extLst>
      <p:ext uri="{BB962C8B-B14F-4D97-AF65-F5344CB8AC3E}">
        <p14:creationId xmlns:p14="http://schemas.microsoft.com/office/powerpoint/2010/main" val="24492704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smtClean="0"/>
              <a:t>IEEE 802.1 WG will continue to consider drafts for liaison</a:t>
            </a:r>
            <a:endParaRPr lang="en-AU" dirty="0"/>
          </a:p>
        </p:txBody>
      </p:sp>
      <p:sp>
        <p:nvSpPr>
          <p:cNvPr id="3" name="Content Placeholder 2"/>
          <p:cNvSpPr>
            <a:spLocks noGrp="1"/>
          </p:cNvSpPr>
          <p:nvPr>
            <p:ph idx="1"/>
          </p:nvPr>
        </p:nvSpPr>
        <p:spPr/>
        <p:txBody>
          <a:bodyPr/>
          <a:lstStyle/>
          <a:p>
            <a:r>
              <a:rPr lang="en-AU" dirty="0" smtClean="0"/>
              <a:t>In San Diego:</a:t>
            </a:r>
          </a:p>
          <a:p>
            <a:pPr lvl="1"/>
            <a:r>
              <a:rPr lang="en-AU" dirty="0" smtClean="0"/>
              <a:t>We decided </a:t>
            </a:r>
            <a:r>
              <a:rPr lang="en-GB" dirty="0" smtClean="0"/>
              <a:t>802.1AC-Rev is not ready for liaising </a:t>
            </a:r>
          </a:p>
          <a:p>
            <a:pPr lvl="1"/>
            <a:r>
              <a:rPr lang="en-GB" dirty="0" smtClean="0"/>
              <a:t>802.1AX-Rev should be liaised – it is now liaised</a:t>
            </a:r>
          </a:p>
          <a:p>
            <a:r>
              <a:rPr lang="en-AU" dirty="0" smtClean="0"/>
              <a:t>In Athens:</a:t>
            </a:r>
          </a:p>
          <a:p>
            <a:pPr lvl="1"/>
            <a:r>
              <a:rPr lang="en-AU" dirty="0" smtClean="0"/>
              <a:t>Are any other drafts ready?</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18</a:t>
            </a:fld>
            <a:endParaRPr lang="en-US"/>
          </a:p>
        </p:txBody>
      </p:sp>
    </p:spTree>
    <p:extLst>
      <p:ext uri="{BB962C8B-B14F-4D97-AF65-F5344CB8AC3E}">
        <p14:creationId xmlns:p14="http://schemas.microsoft.com/office/powerpoint/2010/main" val="311774670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discuss the possibility of liaising IEEE 802.15 drafts to SC6</a:t>
            </a:r>
            <a:endParaRPr lang="en-AU" dirty="0"/>
          </a:p>
        </p:txBody>
      </p:sp>
      <p:sp>
        <p:nvSpPr>
          <p:cNvPr id="3" name="Content Placeholder 2"/>
          <p:cNvSpPr>
            <a:spLocks noGrp="1"/>
          </p:cNvSpPr>
          <p:nvPr>
            <p:ph idx="1"/>
          </p:nvPr>
        </p:nvSpPr>
        <p:spPr/>
        <p:txBody>
          <a:bodyPr/>
          <a:lstStyle/>
          <a:p>
            <a:pPr lvl="1"/>
            <a:r>
              <a:rPr lang="en-GB" dirty="0" smtClean="0"/>
              <a:t>IEEE 802.15.4-2006 was adopted by ISO under JTC 1/SC 31.</a:t>
            </a:r>
            <a:endParaRPr lang="en-AU" dirty="0" smtClean="0"/>
          </a:p>
          <a:p>
            <a:pPr lvl="1"/>
            <a:r>
              <a:rPr lang="en-GB" dirty="0" smtClean="0"/>
              <a:t>Is there any update on the possibility of moving responsibility for 802.15 WG liaising 802.15.4 drafts from SC 31 to SC6?</a:t>
            </a:r>
            <a:endParaRPr lang="en-AU" dirty="0" smtClean="0"/>
          </a:p>
          <a:p>
            <a:pPr lvl="2"/>
            <a:r>
              <a:rPr lang="en-AU" dirty="0" smtClean="0"/>
              <a:t>Jodi </a:t>
            </a:r>
            <a:r>
              <a:rPr lang="en-AU" dirty="0" err="1" smtClean="0"/>
              <a:t>Haasz</a:t>
            </a:r>
            <a:r>
              <a:rPr lang="en-AU" dirty="0" smtClean="0"/>
              <a:t> is now </a:t>
            </a:r>
            <a:r>
              <a:rPr lang="en-AU" dirty="0"/>
              <a:t>in conversation with the JTC 1/SC 31 Chair on moving this project to JTC 1/SC </a:t>
            </a:r>
            <a:r>
              <a:rPr lang="en-AU" dirty="0" smtClean="0"/>
              <a:t>6</a:t>
            </a:r>
          </a:p>
          <a:p>
            <a:pPr lvl="2"/>
            <a:r>
              <a:rPr lang="en-AU" dirty="0" smtClean="0"/>
              <a:t>She will </a:t>
            </a:r>
            <a:r>
              <a:rPr lang="en-AU" dirty="0"/>
              <a:t>follow up with him next week (as he is on business travel this week).</a:t>
            </a:r>
          </a:p>
          <a:p>
            <a:pPr lvl="1"/>
            <a:r>
              <a:rPr lang="en-US" dirty="0" smtClean="0"/>
              <a:t>No </a:t>
            </a:r>
            <a:r>
              <a:rPr lang="en-US" dirty="0" smtClean="0"/>
              <a:t>802.15 reps attended the SC meeting in San Diego</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19</a:t>
            </a:fld>
            <a:endParaRPr lang="en-US"/>
          </a:p>
        </p:txBody>
      </p:sp>
    </p:spTree>
    <p:extLst>
      <p:ext uri="{BB962C8B-B14F-4D97-AF65-F5344CB8AC3E}">
        <p14:creationId xmlns:p14="http://schemas.microsoft.com/office/powerpoint/2010/main" val="18003905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noChangeArrowheads="1"/>
          </p:cNvSpPr>
          <p:nvPr>
            <p:ph type="title"/>
          </p:nvPr>
        </p:nvSpPr>
        <p:spPr/>
        <p:txBody>
          <a:bodyPr/>
          <a:lstStyle/>
          <a:p>
            <a:r>
              <a:rPr lang="en-US" dirty="0" smtClean="0"/>
              <a:t>This presentation will be used to run the IEEE 802 JTC1 SC meetings in Athens in Sept 2014</a:t>
            </a:r>
          </a:p>
        </p:txBody>
      </p:sp>
      <p:sp>
        <p:nvSpPr>
          <p:cNvPr id="3075" name="Rectangle 5"/>
          <p:cNvSpPr>
            <a:spLocks noGrp="1" noChangeArrowheads="1"/>
          </p:cNvSpPr>
          <p:nvPr>
            <p:ph idx="1"/>
          </p:nvPr>
        </p:nvSpPr>
        <p:spPr/>
        <p:txBody>
          <a:bodyPr/>
          <a:lstStyle/>
          <a:p>
            <a:pPr lvl="1"/>
            <a:r>
              <a:rPr lang="en-US" dirty="0" smtClean="0"/>
              <a:t>This presentation contains a proposed running order for the IEEE 802 JTC1 Standing Committee meeting in Athens in Sept 2014, including</a:t>
            </a:r>
          </a:p>
          <a:p>
            <a:pPr lvl="2"/>
            <a:r>
              <a:rPr lang="en-US" dirty="0" smtClean="0"/>
              <a:t>Proposed agenda</a:t>
            </a:r>
          </a:p>
          <a:p>
            <a:pPr lvl="2"/>
            <a:r>
              <a:rPr lang="en-US" dirty="0" smtClean="0"/>
              <a:t>Other supporting material</a:t>
            </a:r>
          </a:p>
          <a:p>
            <a:pPr lvl="1"/>
            <a:r>
              <a:rPr lang="en-US" dirty="0" smtClean="0"/>
              <a:t>It will be modified during the meeting to include motions, straw polls and other material referred to during the meeting</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81B19452-AD8F-4A10-B8E5-1701707FC4DF}" type="slidenum">
              <a:rPr lang="en-US" smtClean="0"/>
              <a:pPr>
                <a:defRPr/>
              </a:pPr>
              <a:t>2</a:t>
            </a:fld>
            <a:endParaRPr lang="en-US"/>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continues to notify SC6 of various new projects</a:t>
            </a:r>
            <a:endParaRPr lang="en-AU" dirty="0"/>
          </a:p>
        </p:txBody>
      </p:sp>
      <p:sp>
        <p:nvSpPr>
          <p:cNvPr id="3" name="Content Placeholder 2"/>
          <p:cNvSpPr>
            <a:spLocks noGrp="1"/>
          </p:cNvSpPr>
          <p:nvPr>
            <p:ph idx="1"/>
          </p:nvPr>
        </p:nvSpPr>
        <p:spPr/>
        <p:txBody>
          <a:bodyPr/>
          <a:lstStyle/>
          <a:p>
            <a:pPr lvl="1"/>
            <a:r>
              <a:rPr lang="en-AU" dirty="0" smtClean="0"/>
              <a:t>IEEE 802 has agreed to notify SC6 when IEEE 802 starts new projects</a:t>
            </a:r>
          </a:p>
          <a:p>
            <a:pPr lvl="1"/>
            <a:r>
              <a:rPr lang="en-AU" dirty="0" smtClean="0"/>
              <a:t>The benefit to IEEE 802 is that it might cause SC6 members to participate in or contribute to IEEE 802 activities</a:t>
            </a:r>
          </a:p>
          <a:p>
            <a:pPr lvl="1"/>
            <a:r>
              <a:rPr lang="en-AU" dirty="0" smtClean="0"/>
              <a:t>Most recently, after the July 2014 plenary, the IEEE </a:t>
            </a:r>
            <a:r>
              <a:rPr lang="en-AU" dirty="0"/>
              <a:t>802 notified SC6 of the approval of the </a:t>
            </a:r>
            <a:r>
              <a:rPr lang="en-AU" dirty="0" smtClean="0"/>
              <a:t>following:</a:t>
            </a:r>
          </a:p>
          <a:p>
            <a:pPr lvl="2"/>
            <a:r>
              <a:rPr lang="en-US" dirty="0"/>
              <a:t>IEEE 802.3 25GbE Study Group</a:t>
            </a:r>
            <a:endParaRPr lang="en-AU" dirty="0"/>
          </a:p>
          <a:p>
            <a:pPr lvl="2"/>
            <a:r>
              <a:rPr lang="en-US" dirty="0"/>
              <a:t>IEEE 802.11 Next Generation 60 GHz (NG60) Formation</a:t>
            </a:r>
            <a:endParaRPr lang="en-AU" dirty="0"/>
          </a:p>
          <a:p>
            <a:pPr lvl="2"/>
            <a:r>
              <a:rPr lang="en-US" dirty="0"/>
              <a:t>IEEE 802.24 Smart Grid Task Group Formation</a:t>
            </a:r>
            <a:endParaRPr lang="en-AU" dirty="0"/>
          </a:p>
          <a:p>
            <a:pPr lvl="2"/>
            <a:r>
              <a:rPr lang="en-US" dirty="0"/>
              <a:t>IEEE 802 EC Study Group for a recommended practice on </a:t>
            </a:r>
            <a:r>
              <a:rPr lang="en-US" dirty="0" smtClean="0"/>
              <a:t>privacy</a:t>
            </a:r>
          </a:p>
          <a:p>
            <a:pPr lvl="2"/>
            <a:r>
              <a:rPr lang="en-US" dirty="0" smtClean="0"/>
              <a:t>Note: also notified that IEEE </a:t>
            </a:r>
            <a:r>
              <a:rPr lang="en-US" dirty="0"/>
              <a:t>802.1 Working Group will be drafting a PAR and CSD for an IEEE 802 amendment on Local Address space usage plan and Company ID based local MAC addresses</a:t>
            </a:r>
            <a:r>
              <a:rPr lang="en-US" dirty="0" smtClean="0"/>
              <a:t>.</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20</a:t>
            </a:fld>
            <a:endParaRPr lang="en-US"/>
          </a:p>
        </p:txBody>
      </p:sp>
    </p:spTree>
    <p:extLst>
      <p:ext uri="{BB962C8B-B14F-4D97-AF65-F5344CB8AC3E}">
        <p14:creationId xmlns:p14="http://schemas.microsoft.com/office/powerpoint/2010/main" val="250889476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pushed ten standards completely through the PSDO ratification process</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59870248"/>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 by IEEE</a:t>
                      </a:r>
                      <a:endParaRPr lang="en-AU" sz="1600" dirty="0"/>
                    </a:p>
                  </a:txBody>
                  <a:tcPr marL="115147" marR="115147"/>
                </a:tc>
              </a:tr>
              <a:tr h="359602">
                <a:tc>
                  <a:txBody>
                    <a:bodyPr/>
                    <a:lstStyle/>
                    <a:p>
                      <a:r>
                        <a:rPr lang="en-AU" sz="1600" dirty="0" smtClean="0"/>
                        <a:t>802.11</a:t>
                      </a:r>
                      <a:endParaRPr lang="en-AU" sz="1600" dirty="0"/>
                    </a:p>
                  </a:txBody>
                  <a:tcPr marL="115147" marR="115147"/>
                </a:tc>
                <a:tc>
                  <a:txBody>
                    <a:bodyPr/>
                    <a:lstStyle/>
                    <a:p>
                      <a:pPr algn="ctr"/>
                      <a:r>
                        <a:rPr lang="en-AU" sz="1600" b="1" dirty="0" smtClean="0">
                          <a:solidFill>
                            <a:srgbClr val="00B050"/>
                          </a:solidFill>
                        </a:rPr>
                        <a:t>Passed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Passed in 2012</a:t>
                      </a:r>
                      <a:endParaRPr lang="en-AU" sz="1600" b="1" dirty="0">
                        <a:solidFill>
                          <a:srgbClr val="00B050"/>
                        </a:solidFill>
                      </a:endParaRPr>
                    </a:p>
                  </a:txBody>
                  <a:tcPr marL="115147" marR="115147"/>
                </a:tc>
                <a:tc>
                  <a:txBody>
                    <a:bodyPr/>
                    <a:lstStyle/>
                    <a:p>
                      <a:pPr algn="ctr"/>
                      <a:r>
                        <a:rPr lang="en-AU" sz="1600" b="1" dirty="0" smtClean="0">
                          <a:solidFill>
                            <a:srgbClr val="00B050"/>
                          </a:solidFill>
                        </a:rPr>
                        <a:t>Liaised in Nov 2013</a:t>
                      </a:r>
                      <a:endParaRPr lang="en-AU" sz="1600" b="1" dirty="0">
                        <a:solidFill>
                          <a:srgbClr val="00B050"/>
                        </a:solidFill>
                      </a:endParaRPr>
                    </a:p>
                  </a:txBody>
                  <a:tcPr marL="115147" marR="115147"/>
                </a:tc>
              </a:tr>
              <a:tr h="359602">
                <a:tc>
                  <a:txBody>
                    <a:bodyPr/>
                    <a:lstStyle/>
                    <a:p>
                      <a:r>
                        <a:rPr lang="en-AU" sz="1600" dirty="0" smtClean="0"/>
                        <a:t>802.1X</a:t>
                      </a:r>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802.1AE</a:t>
                      </a:r>
                      <a:endParaRPr lang="en-AU" sz="1600" dirty="0"/>
                    </a:p>
                  </a:txBody>
                  <a:tcPr marL="115147" marR="115147"/>
                </a:tc>
                <a:tc>
                  <a:txBody>
                    <a:bodyPr/>
                    <a:lstStyle/>
                    <a:p>
                      <a:pPr algn="ctr"/>
                      <a:r>
                        <a:rPr lang="en-AU" sz="1600" b="1" dirty="0" smtClean="0">
                          <a:solidFill>
                            <a:srgbClr val="00B050"/>
                          </a:solidFill>
                        </a:rPr>
                        <a:t>Passed (</a:t>
                      </a:r>
                      <a:r>
                        <a:rPr lang="en-AU" sz="1600" b="1" baseline="0" dirty="0" smtClean="0">
                          <a:solidFill>
                            <a:srgbClr val="00B050"/>
                          </a:solidFill>
                        </a:rPr>
                        <a:t>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(21 Oct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 in Jan 2014</a:t>
                      </a:r>
                    </a:p>
                  </a:txBody>
                  <a:tcPr marL="115147" marR="115147"/>
                </a:tc>
              </a:tr>
              <a:tr h="359602">
                <a:tc>
                  <a:txBody>
                    <a:bodyPr/>
                    <a:lstStyle/>
                    <a:p>
                      <a:r>
                        <a:rPr lang="en-AU" sz="1600" dirty="0" smtClean="0"/>
                        <a:t>802.1AB</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802.1AR</a:t>
                      </a:r>
                      <a:endParaRPr lang="en-AU" sz="1600" dirty="0"/>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802.1AS</a:t>
                      </a:r>
                    </a:p>
                  </a:txBody>
                  <a:tcPr marL="115147" marR="115147"/>
                </a:tc>
                <a:tc>
                  <a:txBody>
                    <a:bodyPr/>
                    <a:lstStyle/>
                    <a:p>
                      <a:pPr algn="ctr"/>
                      <a:r>
                        <a:rPr lang="en-AU" sz="1600" b="1" dirty="0" smtClean="0">
                          <a:solidFill>
                            <a:srgbClr val="00B050"/>
                          </a:solidFill>
                        </a:rPr>
                        <a:t>Passed (May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(18 Dec 2013)</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May 2014</a:t>
                      </a:r>
                    </a:p>
                  </a:txBody>
                  <a:tcPr marL="115147" marR="115147"/>
                </a:tc>
              </a:tr>
              <a:tr h="359602">
                <a:tc>
                  <a:txBody>
                    <a:bodyPr/>
                    <a:lstStyle/>
                    <a:p>
                      <a:r>
                        <a:rPr lang="en-AU" sz="1600" dirty="0" smtClean="0"/>
                        <a:t>802.3</a:t>
                      </a:r>
                      <a:endParaRPr lang="en-AU" sz="1600" dirty="0"/>
                    </a:p>
                  </a:txBody>
                  <a:tcPr marL="115147" marR="115147"/>
                </a:tc>
                <a:tc>
                  <a:txBody>
                    <a:bodyPr/>
                    <a:lstStyle/>
                    <a:p>
                      <a:pPr algn="ctr"/>
                      <a:r>
                        <a:rPr lang="en-AU" sz="1600" b="1" dirty="0" smtClean="0">
                          <a:solidFill>
                            <a:srgbClr val="00B050"/>
                          </a:solidFill>
                        </a:rPr>
                        <a:t>Passed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(16 Feb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Not required</a:t>
                      </a:r>
                    </a:p>
                  </a:txBody>
                  <a:tcPr marL="115147" marR="115147"/>
                </a:tc>
              </a:tr>
              <a:tr h="359602">
                <a:tc>
                  <a:txBody>
                    <a:bodyPr/>
                    <a:lstStyle/>
                    <a:p>
                      <a:r>
                        <a:rPr lang="en-AU" sz="1600" dirty="0" smtClean="0"/>
                        <a:t>802.11aa</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802.11ad</a:t>
                      </a:r>
                      <a:endParaRPr lang="en-AU" sz="1600" dirty="0"/>
                    </a:p>
                  </a:txBody>
                  <a:tcPr marL="115147" marR="115147"/>
                </a:tc>
                <a:tc>
                  <a:txBody>
                    <a:bodyPr/>
                    <a:lstStyle/>
                    <a:p>
                      <a:pPr algn="ctr"/>
                      <a:r>
                        <a:rPr lang="en-AU" sz="1600" b="1" dirty="0" smtClean="0">
                          <a:solidFill>
                            <a:srgbClr val="00B050"/>
                          </a:solidFill>
                        </a:rPr>
                        <a:t>Passed (Feb</a:t>
                      </a:r>
                      <a:r>
                        <a:rPr lang="en-AU" sz="1600" b="1" baseline="0" dirty="0" smtClean="0">
                          <a:solidFill>
                            <a:srgbClr val="00B050"/>
                          </a:solidFill>
                        </a:rPr>
                        <a:t> 2013)</a:t>
                      </a:r>
                      <a:endParaRPr lang="en-AU" sz="1600" b="1" dirty="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r h="359602">
                <a:tc>
                  <a:txBody>
                    <a:bodyPr/>
                    <a:lstStyle/>
                    <a:p>
                      <a:r>
                        <a:rPr lang="en-AU" sz="1600" dirty="0" smtClean="0"/>
                        <a:t>802.11ae</a:t>
                      </a:r>
                      <a:endParaRPr lang="en-AU" sz="1600" dirty="0"/>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a:t>
                      </a:r>
                      <a:r>
                        <a:rPr lang="en-AU" sz="1600" b="1" baseline="0" dirty="0" smtClean="0">
                          <a:solidFill>
                            <a:srgbClr val="00B050"/>
                          </a:solidFill>
                        </a:rPr>
                        <a:t>(</a:t>
                      </a:r>
                      <a:r>
                        <a:rPr lang="en-AU" sz="1600" b="1" dirty="0" smtClean="0">
                          <a:solidFill>
                            <a:srgbClr val="00B050"/>
                          </a:solidFill>
                        </a:rPr>
                        <a:t>Feb</a:t>
                      </a:r>
                      <a:r>
                        <a:rPr lang="en-AU" sz="1600" b="1" baseline="0" dirty="0" smtClean="0">
                          <a:solidFill>
                            <a:srgbClr val="00B050"/>
                          </a:solidFill>
                        </a:rPr>
                        <a:t> 2013)</a:t>
                      </a:r>
                      <a:endParaRPr lang="en-AU" sz="1600" b="1" dirty="0" smtClean="0">
                        <a:solidFill>
                          <a:srgbClr val="00B050"/>
                        </a:solidFill>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Passed (28 Jan 2014)</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rPr>
                        <a:t>Liaised</a:t>
                      </a:r>
                      <a:r>
                        <a:rPr lang="en-AU" sz="1600" b="1" baseline="0" dirty="0" smtClean="0">
                          <a:solidFill>
                            <a:srgbClr val="00B050"/>
                          </a:solidFill>
                        </a:rPr>
                        <a:t> in July 2014</a:t>
                      </a: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21</a:t>
            </a:fld>
            <a:endParaRPr lang="en-US"/>
          </a:p>
        </p:txBody>
      </p:sp>
    </p:spTree>
    <p:extLst>
      <p:ext uri="{BB962C8B-B14F-4D97-AF65-F5344CB8AC3E}">
        <p14:creationId xmlns:p14="http://schemas.microsoft.com/office/powerpoint/2010/main" val="200692469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802.11-2012 has been ratified as ISO/IEC/IEEE 8802-11:2012 &amp; FDIS comment resolutions  liaised</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22</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p>
          <a:p>
            <a:pPr lvl="1"/>
            <a:r>
              <a:rPr lang="en-AU" dirty="0"/>
              <a:t>60 day </a:t>
            </a:r>
            <a:r>
              <a:rPr lang="en-AU" dirty="0" smtClean="0"/>
              <a:t>pre-ballot passed in 2012</a:t>
            </a:r>
          </a:p>
          <a:p>
            <a:pPr lvl="2"/>
            <a:r>
              <a:rPr lang="en-AU" dirty="0" smtClean="0"/>
              <a:t>Responses to comments were liaised to SC6</a:t>
            </a:r>
          </a:p>
          <a:p>
            <a:r>
              <a:rPr lang="en-AU" b="1" dirty="0" smtClean="0"/>
              <a:t>FDIS </a:t>
            </a:r>
            <a:r>
              <a:rPr lang="en-AU" b="1" dirty="0"/>
              <a:t>ballot: </a:t>
            </a:r>
            <a:r>
              <a:rPr lang="en-AU" dirty="0">
                <a:solidFill>
                  <a:srgbClr val="00B050"/>
                </a:solidFill>
              </a:rPr>
              <a:t>passed &amp; comments liaised</a:t>
            </a:r>
          </a:p>
          <a:p>
            <a:pPr lvl="1"/>
            <a:r>
              <a:rPr lang="en-AU" dirty="0"/>
              <a:t>FDIS passed </a:t>
            </a:r>
            <a:r>
              <a:rPr lang="en-AU" dirty="0" smtClean="0"/>
              <a:t>in 2012</a:t>
            </a:r>
          </a:p>
          <a:p>
            <a:pPr lvl="1"/>
            <a:r>
              <a:rPr lang="en-AU" dirty="0" smtClean="0"/>
              <a:t>Standard published as ISO/IEC/IEEE </a:t>
            </a:r>
            <a:r>
              <a:rPr lang="en-AU" dirty="0"/>
              <a:t>8802-11:2012</a:t>
            </a:r>
          </a:p>
          <a:p>
            <a:pPr lvl="1"/>
            <a:r>
              <a:rPr lang="en-AU" dirty="0" smtClean="0"/>
              <a:t>FDIS comments liaised in </a:t>
            </a:r>
            <a:r>
              <a:rPr lang="en-AU" dirty="0"/>
              <a:t>Dec </a:t>
            </a:r>
            <a:r>
              <a:rPr lang="en-AU" dirty="0" smtClean="0"/>
              <a:t>2013</a:t>
            </a:r>
          </a:p>
          <a:p>
            <a:pPr lvl="2"/>
            <a:r>
              <a:rPr lang="en-AU" dirty="0" smtClean="0"/>
              <a:t>All </a:t>
            </a:r>
            <a:r>
              <a:rPr lang="en-AU" dirty="0"/>
              <a:t>the FDIS comments were submitted to </a:t>
            </a:r>
            <a:r>
              <a:rPr lang="en-AU" dirty="0" err="1"/>
              <a:t>TGmc</a:t>
            </a:r>
            <a:r>
              <a:rPr lang="en-AU" dirty="0"/>
              <a:t> for processing</a:t>
            </a:r>
          </a:p>
          <a:p>
            <a:pPr lvl="2"/>
            <a:r>
              <a:rPr lang="en-AU" dirty="0"/>
              <a:t>Additional comments from Swiss NB in N15623 (a response to the IEEE 802/SC6 collaboration procedure) were also referred to </a:t>
            </a:r>
            <a:r>
              <a:rPr lang="en-AU" dirty="0" err="1"/>
              <a:t>TGmc</a:t>
            </a:r>
            <a:endParaRPr lang="en-AU" dirty="0"/>
          </a:p>
          <a:p>
            <a:pPr lvl="2"/>
            <a:r>
              <a:rPr lang="en-AU" dirty="0"/>
              <a:t>All the </a:t>
            </a:r>
            <a:r>
              <a:rPr lang="en-AU" dirty="0" smtClean="0"/>
              <a:t>comments </a:t>
            </a:r>
            <a:r>
              <a:rPr lang="en-AU" dirty="0"/>
              <a:t>have been considered and resolutions approved as of November 2013</a:t>
            </a:r>
          </a:p>
          <a:p>
            <a:pPr lvl="3"/>
            <a:r>
              <a:rPr lang="en-AU" dirty="0"/>
              <a:t>See </a:t>
            </a:r>
            <a:r>
              <a:rPr lang="en-AU" dirty="0">
                <a:hlinkClick r:id="rId2"/>
              </a:rPr>
              <a:t>11-13-0123-05</a:t>
            </a:r>
            <a:r>
              <a:rPr lang="en-AU" dirty="0"/>
              <a:t> liaised as </a:t>
            </a:r>
            <a:r>
              <a:rPr lang="en-AU" dirty="0" smtClean="0"/>
              <a:t>6N15832 in Nov 2013</a:t>
            </a:r>
            <a:endParaRPr lang="en-AU" dirty="0"/>
          </a:p>
        </p:txBody>
      </p:sp>
    </p:spTree>
    <p:extLst>
      <p:ext uri="{BB962C8B-B14F-4D97-AF65-F5344CB8AC3E}">
        <p14:creationId xmlns:p14="http://schemas.microsoft.com/office/powerpoint/2010/main" val="42169327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802.1X-2010 </a:t>
            </a:r>
            <a:r>
              <a:rPr lang="en-AU" dirty="0"/>
              <a:t>has been ratified as </a:t>
            </a:r>
            <a:r>
              <a:rPr lang="en-AU" dirty="0" smtClean="0"/>
              <a:t>ISO/IEC/IEEE 8802-1X:2013 &amp; FDIS </a:t>
            </a:r>
            <a:r>
              <a:rPr lang="en-AU" dirty="0"/>
              <a:t>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23</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802.1X-2010 in N15515 in Dec 2012</a:t>
            </a:r>
          </a:p>
          <a:p>
            <a:pPr lvl="1"/>
            <a:r>
              <a:rPr lang="en-AU" dirty="0" smtClean="0"/>
              <a:t>Pre-ballot passed in 2013</a:t>
            </a:r>
          </a:p>
          <a:p>
            <a:pPr lvl="2"/>
            <a:r>
              <a:rPr lang="en-AU" dirty="0"/>
              <a:t>V</a:t>
            </a:r>
            <a:r>
              <a:rPr lang="en-AU" dirty="0" smtClean="0"/>
              <a:t>oting results in N15555</a:t>
            </a:r>
          </a:p>
          <a:p>
            <a:pPr lvl="2"/>
            <a:r>
              <a:rPr lang="en-AU" dirty="0" smtClean="0"/>
              <a:t>Comments from China NB replied to by IEEE 802 in N15607</a:t>
            </a:r>
          </a:p>
          <a:p>
            <a:r>
              <a:rPr lang="en-AU" dirty="0" smtClean="0"/>
              <a:t>FDIS ballot: </a:t>
            </a:r>
            <a:r>
              <a:rPr lang="en-AU" dirty="0" smtClean="0">
                <a:solidFill>
                  <a:srgbClr val="00B050"/>
                </a:solidFill>
              </a:rPr>
              <a:t>passed &amp; comments liaised</a:t>
            </a:r>
          </a:p>
          <a:p>
            <a:pPr lvl="1"/>
            <a:r>
              <a:rPr lang="en-AU" dirty="0" smtClean="0"/>
              <a:t>FDIS passed 16/1/12 on 21 Oct 2013</a:t>
            </a:r>
          </a:p>
          <a:p>
            <a:pPr lvl="2"/>
            <a:r>
              <a:rPr lang="en-AU" dirty="0" smtClean="0"/>
              <a:t>Voting results in N15771</a:t>
            </a:r>
          </a:p>
          <a:p>
            <a:pPr lvl="2"/>
            <a:r>
              <a:rPr lang="en-AU" dirty="0"/>
              <a:t>China </a:t>
            </a:r>
            <a:r>
              <a:rPr lang="en-AU" dirty="0" smtClean="0"/>
              <a:t>NB only </a:t>
            </a:r>
            <a:r>
              <a:rPr lang="en-AU" dirty="0"/>
              <a:t>negative </a:t>
            </a:r>
            <a:r>
              <a:rPr lang="en-AU" dirty="0" smtClean="0"/>
              <a:t>vote, with </a:t>
            </a:r>
            <a:r>
              <a:rPr lang="en-AU" dirty="0"/>
              <a:t>comments from China NB &amp; Switzerland </a:t>
            </a:r>
            <a:r>
              <a:rPr lang="en-AU" dirty="0" smtClean="0"/>
              <a:t>NB</a:t>
            </a:r>
          </a:p>
          <a:p>
            <a:pPr lvl="1"/>
            <a:r>
              <a:rPr lang="en-AU" dirty="0" smtClean="0"/>
              <a:t>FDIS comments resolved in Dec 2013</a:t>
            </a:r>
          </a:p>
          <a:p>
            <a:pPr lvl="2"/>
            <a:r>
              <a:rPr lang="en-AU" dirty="0" smtClean="0"/>
              <a:t>Liaised </a:t>
            </a:r>
            <a:r>
              <a:rPr lang="en-AU" dirty="0"/>
              <a:t>to </a:t>
            </a:r>
            <a:r>
              <a:rPr lang="en-AU" dirty="0" smtClean="0"/>
              <a:t>SC6 as N15871 in Jan 2014 </a:t>
            </a:r>
          </a:p>
          <a:p>
            <a:pPr lvl="1"/>
            <a:r>
              <a:rPr lang="en-AU" dirty="0" smtClean="0"/>
              <a:t>Standard has been published </a:t>
            </a:r>
            <a:r>
              <a:rPr lang="en-AU" dirty="0"/>
              <a:t>as </a:t>
            </a:r>
            <a:r>
              <a:rPr lang="en-AU" dirty="0" smtClean="0"/>
              <a:t>ISO/IEC/IEEE 8802-1X:2013</a:t>
            </a:r>
            <a:endParaRPr lang="en-AU" dirty="0">
              <a:solidFill>
                <a:srgbClr val="FF0000"/>
              </a:solidFill>
            </a:endParaRPr>
          </a:p>
          <a:p>
            <a:pPr lvl="2"/>
            <a:endParaRPr lang="en-AU" dirty="0">
              <a:solidFill>
                <a:srgbClr val="FF000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97569537"/>
              </p:ext>
            </p:extLst>
          </p:nvPr>
        </p:nvGraphicFramePr>
        <p:xfrm>
          <a:off x="8965" y="3114675"/>
          <a:ext cx="914400" cy="771525"/>
        </p:xfrm>
        <a:graphic>
          <a:graphicData uri="http://schemas.openxmlformats.org/presentationml/2006/ole">
            <mc:AlternateContent xmlns:mc="http://schemas.openxmlformats.org/markup-compatibility/2006">
              <mc:Choice xmlns:v="urn:schemas-microsoft-com:vml" Requires="v">
                <p:oleObj spid="_x0000_s13918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8965" y="3114675"/>
                        <a:ext cx="914400" cy="771525"/>
                      </a:xfrm>
                      <a:prstGeom prst="rect">
                        <a:avLst/>
                      </a:prstGeom>
                    </p:spPr>
                  </p:pic>
                </p:oleObj>
              </mc:Fallback>
            </mc:AlternateContent>
          </a:graphicData>
        </a:graphic>
      </p:graphicFrame>
      <p:graphicFrame>
        <p:nvGraphicFramePr>
          <p:cNvPr id="4" name="Object 3"/>
          <p:cNvGraphicFramePr>
            <a:graphicFrameLocks noChangeAspect="1"/>
          </p:cNvGraphicFramePr>
          <p:nvPr>
            <p:extLst>
              <p:ext uri="{D42A27DB-BD31-4B8C-83A1-F6EECF244321}">
                <p14:modId xmlns:p14="http://schemas.microsoft.com/office/powerpoint/2010/main" val="2694417938"/>
              </p:ext>
            </p:extLst>
          </p:nvPr>
        </p:nvGraphicFramePr>
        <p:xfrm>
          <a:off x="12700" y="4486275"/>
          <a:ext cx="914400" cy="771525"/>
        </p:xfrm>
        <a:graphic>
          <a:graphicData uri="http://schemas.openxmlformats.org/presentationml/2006/ole">
            <mc:AlternateContent xmlns:mc="http://schemas.openxmlformats.org/markup-compatibility/2006">
              <mc:Choice xmlns:v="urn:schemas-microsoft-com:vml" Requires="v">
                <p:oleObj spid="_x0000_s139186"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12700" y="44862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024382184"/>
              </p:ext>
            </p:extLst>
          </p:nvPr>
        </p:nvGraphicFramePr>
        <p:xfrm>
          <a:off x="-13447" y="5410200"/>
          <a:ext cx="914400" cy="771525"/>
        </p:xfrm>
        <a:graphic>
          <a:graphicData uri="http://schemas.openxmlformats.org/presentationml/2006/ole">
            <mc:AlternateContent xmlns:mc="http://schemas.openxmlformats.org/markup-compatibility/2006">
              <mc:Choice xmlns:v="urn:schemas-microsoft-com:vml" Requires="v">
                <p:oleObj spid="_x0000_s139187"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13447" y="5410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2261314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802.1AE-2006 </a:t>
            </a:r>
            <a:r>
              <a:rPr lang="en-AU" dirty="0"/>
              <a:t>has been ratified as </a:t>
            </a:r>
            <a:r>
              <a:rPr lang="en-AU" dirty="0" smtClean="0"/>
              <a:t>ISO/IEC/IEEE 8802-1AE:2013 &amp; FDIS </a:t>
            </a:r>
            <a:r>
              <a:rPr lang="en-AU" dirty="0"/>
              <a:t>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24</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802.1AE-2006 </a:t>
            </a:r>
            <a:r>
              <a:rPr lang="en-AU" dirty="0"/>
              <a:t>in N15516 in </a:t>
            </a:r>
            <a:r>
              <a:rPr lang="en-AU" dirty="0" smtClean="0"/>
              <a:t>Dec 2012</a:t>
            </a:r>
          </a:p>
          <a:p>
            <a:pPr lvl="1"/>
            <a:r>
              <a:rPr lang="en-AU" dirty="0"/>
              <a:t>Pre-ballot </a:t>
            </a:r>
            <a:r>
              <a:rPr lang="en-AU" dirty="0" smtClean="0"/>
              <a:t>passed in 2013</a:t>
            </a:r>
          </a:p>
          <a:p>
            <a:pPr lvl="2"/>
            <a:r>
              <a:rPr lang="en-AU" dirty="0" smtClean="0"/>
              <a:t>Voting results </a:t>
            </a:r>
            <a:r>
              <a:rPr lang="en-AU" dirty="0"/>
              <a:t>in </a:t>
            </a:r>
            <a:r>
              <a:rPr lang="en-AU" dirty="0" smtClean="0"/>
              <a:t>N15556</a:t>
            </a:r>
          </a:p>
          <a:p>
            <a:pPr lvl="2"/>
            <a:r>
              <a:rPr lang="en-AU" dirty="0" smtClean="0"/>
              <a:t>Comments </a:t>
            </a:r>
            <a:r>
              <a:rPr lang="en-AU" dirty="0"/>
              <a:t>from China NB replied to by IEEE 802 in N15608</a:t>
            </a:r>
            <a:endParaRPr lang="en-AU" dirty="0" smtClean="0"/>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smtClean="0"/>
              <a:t>FDIS passed </a:t>
            </a:r>
            <a:r>
              <a:rPr lang="en-AU" dirty="0"/>
              <a:t>16/1/13 on 21 </a:t>
            </a:r>
            <a:r>
              <a:rPr lang="en-AU" dirty="0" smtClean="0"/>
              <a:t>Oct </a:t>
            </a:r>
            <a:r>
              <a:rPr lang="en-AU" dirty="0"/>
              <a:t>2013</a:t>
            </a:r>
          </a:p>
          <a:p>
            <a:pPr lvl="2"/>
            <a:r>
              <a:rPr lang="en-AU" dirty="0"/>
              <a:t>Voting results in </a:t>
            </a:r>
            <a:r>
              <a:rPr lang="en-AU" dirty="0" smtClean="0"/>
              <a:t>N15770</a:t>
            </a:r>
          </a:p>
          <a:p>
            <a:pPr lvl="2"/>
            <a:r>
              <a:rPr lang="en-AU" dirty="0"/>
              <a:t>China </a:t>
            </a:r>
            <a:r>
              <a:rPr lang="en-AU" dirty="0" smtClean="0"/>
              <a:t>NB only negative vote, with comments </a:t>
            </a:r>
            <a:r>
              <a:rPr lang="en-AU" dirty="0"/>
              <a:t>from China </a:t>
            </a:r>
            <a:r>
              <a:rPr lang="en-AU" dirty="0" smtClean="0"/>
              <a:t>NB &amp; Switzerland NB</a:t>
            </a:r>
          </a:p>
          <a:p>
            <a:pPr lvl="1"/>
            <a:r>
              <a:rPr lang="en-AU" dirty="0"/>
              <a:t>FDIS comments resolved in Dec 2013</a:t>
            </a:r>
          </a:p>
          <a:p>
            <a:pPr lvl="2"/>
            <a:r>
              <a:rPr lang="en-AU" dirty="0"/>
              <a:t>Liaised to SC6 as N15871 in Jan </a:t>
            </a:r>
            <a:r>
              <a:rPr lang="en-AU" dirty="0" smtClean="0"/>
              <a:t>2014 </a:t>
            </a:r>
            <a:r>
              <a:rPr lang="en-AU" dirty="0"/>
              <a:t>(see previous </a:t>
            </a:r>
            <a:r>
              <a:rPr lang="en-AU" dirty="0" smtClean="0"/>
              <a:t>page for response file)</a:t>
            </a:r>
            <a:endParaRPr lang="en-AU" dirty="0">
              <a:solidFill>
                <a:srgbClr val="FF0000"/>
              </a:solidFill>
            </a:endParaRPr>
          </a:p>
          <a:p>
            <a:pPr lvl="1"/>
            <a:r>
              <a:rPr lang="en-AU" dirty="0" smtClean="0"/>
              <a:t>Standard has been published </a:t>
            </a:r>
            <a:r>
              <a:rPr lang="en-AU" dirty="0"/>
              <a:t>as </a:t>
            </a:r>
            <a:r>
              <a:rPr lang="en-AU" dirty="0" smtClean="0"/>
              <a:t>ISO/IEC/IEEE 8802-1AE:2013</a:t>
            </a:r>
            <a:endParaRPr lang="en-AU" dirty="0">
              <a:solidFill>
                <a:srgbClr val="FF0000"/>
              </a:solidFill>
            </a:endParaRPr>
          </a:p>
          <a:p>
            <a:pPr marL="184150" lvl="2" indent="0">
              <a:buNone/>
            </a:pPr>
            <a:endParaRPr lang="en-AU" dirty="0"/>
          </a:p>
          <a:p>
            <a:endParaRPr lang="en-AU" dirty="0">
              <a:solidFill>
                <a:srgbClr val="0070C0"/>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50531856"/>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3992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267075"/>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502989256"/>
              </p:ext>
            </p:extLst>
          </p:nvPr>
        </p:nvGraphicFramePr>
        <p:xfrm>
          <a:off x="35859" y="4562475"/>
          <a:ext cx="914400" cy="771525"/>
        </p:xfrm>
        <a:graphic>
          <a:graphicData uri="http://schemas.openxmlformats.org/presentationml/2006/ole">
            <mc:AlternateContent xmlns:mc="http://schemas.openxmlformats.org/markup-compatibility/2006">
              <mc:Choice xmlns:v="urn:schemas-microsoft-com:vml" Requires="v">
                <p:oleObj spid="_x0000_s139929"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35859" y="45624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814950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802.1AB-2009 </a:t>
            </a:r>
            <a:r>
              <a:rPr lang="en-AU" dirty="0"/>
              <a:t>has been ratified as </a:t>
            </a:r>
            <a:r>
              <a:rPr lang="en-AU" dirty="0" smtClean="0"/>
              <a:t>ISO/IEC/IEEE 8802-1AB:2014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25</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p>
          <a:p>
            <a:pPr lvl="1"/>
            <a:r>
              <a:rPr lang="en-AU" dirty="0"/>
              <a:t>Submission of IEEE 802.1AB-2009 </a:t>
            </a:r>
            <a:r>
              <a:rPr lang="en-AU" dirty="0" smtClean="0"/>
              <a:t>in </a:t>
            </a:r>
            <a:r>
              <a:rPr lang="en-AU" dirty="0"/>
              <a:t>N15588 in March 2013</a:t>
            </a:r>
            <a:endParaRPr lang="en-AU" dirty="0" smtClean="0"/>
          </a:p>
          <a:p>
            <a:pPr lvl="1"/>
            <a:r>
              <a:rPr lang="en-AU" dirty="0" smtClean="0"/>
              <a:t>Pre-ballot passed in May 2013</a:t>
            </a:r>
          </a:p>
          <a:p>
            <a:pPr lvl="2"/>
            <a:r>
              <a:rPr lang="en-AU" dirty="0" smtClean="0"/>
              <a:t>Voting results in N15626</a:t>
            </a:r>
          </a:p>
          <a:p>
            <a:pPr lvl="2"/>
            <a:r>
              <a:rPr lang="en-AU" dirty="0" smtClean="0"/>
              <a:t>Comments from China replied to in N15659</a:t>
            </a:r>
          </a:p>
          <a:p>
            <a:r>
              <a:rPr lang="en-AU" dirty="0" smtClean="0"/>
              <a:t>FDIS ballot: </a:t>
            </a:r>
            <a:r>
              <a:rPr lang="en-AU" dirty="0">
                <a:solidFill>
                  <a:srgbClr val="00B050"/>
                </a:solidFill>
              </a:rPr>
              <a:t>passed </a:t>
            </a:r>
            <a:r>
              <a:rPr lang="en-AU" dirty="0" smtClean="0">
                <a:solidFill>
                  <a:srgbClr val="00B050"/>
                </a:solidFill>
              </a:rPr>
              <a:t>&amp; comments in process</a:t>
            </a:r>
          </a:p>
          <a:p>
            <a:pPr lvl="1"/>
            <a:r>
              <a:rPr lang="en-AU" dirty="0"/>
              <a:t>FDIS passed </a:t>
            </a:r>
            <a:r>
              <a:rPr lang="en-AU" dirty="0" smtClean="0"/>
              <a:t>16/1/16 </a:t>
            </a:r>
            <a:r>
              <a:rPr lang="en-AU" dirty="0"/>
              <a:t>on </a:t>
            </a:r>
            <a:r>
              <a:rPr lang="en-AU" dirty="0" smtClean="0"/>
              <a:t>18 Dec 2013</a:t>
            </a:r>
            <a:endParaRPr lang="en-AU" dirty="0"/>
          </a:p>
          <a:p>
            <a:pPr lvl="2"/>
            <a:r>
              <a:rPr lang="en-AU" dirty="0"/>
              <a:t>Voting results in </a:t>
            </a:r>
            <a:r>
              <a:rPr lang="en-AU" dirty="0" smtClean="0"/>
              <a:t>N15829</a:t>
            </a:r>
            <a:endParaRPr lang="en-AU" dirty="0"/>
          </a:p>
          <a:p>
            <a:pPr lvl="2"/>
            <a:r>
              <a:rPr lang="en-AU" dirty="0"/>
              <a:t>China NB only negative vote, with comments from China NB &amp; Switzerland NB</a:t>
            </a:r>
          </a:p>
          <a:p>
            <a:pPr lvl="1"/>
            <a:r>
              <a:rPr lang="en-AU" dirty="0">
                <a:hlinkClick r:id="rId3"/>
              </a:rPr>
              <a:t>FDIS </a:t>
            </a:r>
            <a:r>
              <a:rPr lang="en-AU" dirty="0" smtClean="0">
                <a:hlinkClick r:id="rId3"/>
              </a:rPr>
              <a:t>comment responses </a:t>
            </a:r>
            <a:r>
              <a:rPr lang="en-AU" dirty="0" smtClean="0"/>
              <a:t>were approved by 802.1 WG in March 2014, and liaised to SC6 in May 2014 as N15944</a:t>
            </a:r>
          </a:p>
          <a:p>
            <a:pPr lvl="1"/>
            <a:r>
              <a:rPr lang="en-AU" dirty="0" smtClean="0"/>
              <a:t>The standard was</a:t>
            </a:r>
            <a:r>
              <a:rPr lang="en-AU" dirty="0" smtClean="0">
                <a:solidFill>
                  <a:srgbClr val="FF0000"/>
                </a:solidFill>
              </a:rPr>
              <a:t> </a:t>
            </a:r>
            <a:r>
              <a:rPr lang="en-AU" dirty="0" smtClean="0"/>
              <a:t>published </a:t>
            </a:r>
            <a:r>
              <a:rPr lang="en-AU" dirty="0"/>
              <a:t>as </a:t>
            </a:r>
            <a:r>
              <a:rPr lang="en-AU" dirty="0" smtClean="0"/>
              <a:t>ISO/IEC/IEEE 8802-1AB:2014 on 15 March 2014</a:t>
            </a:r>
            <a:endParaRPr lang="en-AU" dirty="0">
              <a:solidFill>
                <a:srgbClr val="FF0000"/>
              </a:solidFill>
            </a:endParaRPr>
          </a:p>
          <a:p>
            <a:pPr marL="184150" lvl="2" indent="0">
              <a:buNone/>
            </a:pPr>
            <a:endParaRPr lang="en-AU" dirty="0"/>
          </a:p>
          <a:p>
            <a:endParaRPr lang="en-AU" dirty="0">
              <a:solidFill>
                <a:schemeClr val="accent6"/>
              </a:solidFill>
            </a:endParaRPr>
          </a:p>
          <a:p>
            <a:endParaRPr lang="en-AU" dirty="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3307050169"/>
              </p:ext>
            </p:extLst>
          </p:nvPr>
        </p:nvGraphicFramePr>
        <p:xfrm>
          <a:off x="-12700" y="3200400"/>
          <a:ext cx="914400" cy="771525"/>
        </p:xfrm>
        <a:graphic>
          <a:graphicData uri="http://schemas.openxmlformats.org/presentationml/2006/ole">
            <mc:AlternateContent xmlns:mc="http://schemas.openxmlformats.org/markup-compatibility/2006">
              <mc:Choice xmlns:v="urn:schemas-microsoft-com:vml" Requires="v">
                <p:oleObj spid="_x0000_s156248" name="Acrobat Document" showAsIcon="1" r:id="rId4" imgW="914400" imgH="771480" progId="AcroExch.Document.7">
                  <p:embed/>
                </p:oleObj>
              </mc:Choice>
              <mc:Fallback>
                <p:oleObj name="Acrobat Document" showAsIcon="1" r:id="rId4" imgW="914400" imgH="771480" progId="AcroExch.Document.7">
                  <p:embed/>
                  <p:pic>
                    <p:nvPicPr>
                      <p:cNvPr id="0" name=""/>
                      <p:cNvPicPr/>
                      <p:nvPr/>
                    </p:nvPicPr>
                    <p:blipFill>
                      <a:blip r:embed="rId5"/>
                      <a:stretch>
                        <a:fillRect/>
                      </a:stretch>
                    </p:blipFill>
                    <p:spPr>
                      <a:xfrm>
                        <a:off x="-12700" y="3200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2069137137"/>
              </p:ext>
            </p:extLst>
          </p:nvPr>
        </p:nvGraphicFramePr>
        <p:xfrm>
          <a:off x="0" y="4572000"/>
          <a:ext cx="914400" cy="771525"/>
        </p:xfrm>
        <a:graphic>
          <a:graphicData uri="http://schemas.openxmlformats.org/presentationml/2006/ole">
            <mc:AlternateContent xmlns:mc="http://schemas.openxmlformats.org/markup-compatibility/2006">
              <mc:Choice xmlns:v="urn:schemas-microsoft-com:vml" Requires="v">
                <p:oleObj spid="_x0000_s156249"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572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690724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077200" cy="1066800"/>
          </a:xfrm>
        </p:spPr>
        <p:txBody>
          <a:bodyPr/>
          <a:lstStyle/>
          <a:p>
            <a:r>
              <a:rPr lang="en-AU" dirty="0"/>
              <a:t>IEEE </a:t>
            </a:r>
            <a:r>
              <a:rPr lang="en-AU" dirty="0" smtClean="0"/>
              <a:t>802.1AR-2009 </a:t>
            </a:r>
            <a:r>
              <a:rPr lang="en-AU" dirty="0"/>
              <a:t>has been ratified as </a:t>
            </a:r>
            <a:r>
              <a:rPr lang="en-AU" dirty="0" smtClean="0"/>
              <a:t>ISO/IEC/IEEE 8802-1AR:2014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a:xfrm>
            <a:off x="8053388" y="6523038"/>
            <a:ext cx="490537" cy="182562"/>
          </a:xfrm>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a:xfrm>
            <a:off x="4327525" y="6523038"/>
            <a:ext cx="565150" cy="182562"/>
          </a:xfrm>
        </p:spPr>
        <p:txBody>
          <a:bodyPr/>
          <a:lstStyle/>
          <a:p>
            <a:pPr>
              <a:defRPr/>
            </a:pPr>
            <a:r>
              <a:rPr lang="en-US" smtClean="0"/>
              <a:t>Slide </a:t>
            </a:r>
            <a:fld id="{FCE5288C-F87B-4810-A6B2-740CE13BD34D}" type="slidenum">
              <a:rPr lang="en-US" smtClean="0"/>
              <a:pPr>
                <a:defRPr/>
              </a:pPr>
              <a:t>26</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Submission of IEEE 802.1AR-2009 </a:t>
            </a:r>
            <a:r>
              <a:rPr lang="en-AU" dirty="0"/>
              <a:t>in N15589 in March 2013</a:t>
            </a:r>
            <a:endParaRPr lang="en-AU" dirty="0" smtClean="0"/>
          </a:p>
          <a:p>
            <a:pPr lvl="1"/>
            <a:r>
              <a:rPr lang="en-AU" dirty="0"/>
              <a:t>Pre-ballot passed in </a:t>
            </a:r>
            <a:r>
              <a:rPr lang="en-AU" dirty="0" smtClean="0"/>
              <a:t>May 2013</a:t>
            </a:r>
            <a:endParaRPr lang="en-AU" dirty="0"/>
          </a:p>
          <a:p>
            <a:pPr lvl="2"/>
            <a:r>
              <a:rPr lang="en-AU" dirty="0" smtClean="0"/>
              <a:t>Voting results in N15627</a:t>
            </a:r>
          </a:p>
          <a:p>
            <a:pPr lvl="2"/>
            <a:r>
              <a:rPr lang="en-AU" dirty="0" smtClean="0"/>
              <a:t>Comments from China replied to in </a:t>
            </a:r>
            <a:r>
              <a:rPr lang="en-AU" dirty="0"/>
              <a:t>N15659 </a:t>
            </a:r>
            <a:endParaRPr lang="en-AU" dirty="0" smtClean="0"/>
          </a:p>
          <a:p>
            <a:r>
              <a:rPr lang="en-AU" dirty="0" smtClean="0"/>
              <a:t>FDIS ballot: </a:t>
            </a:r>
            <a:r>
              <a:rPr lang="en-AU" dirty="0">
                <a:solidFill>
                  <a:srgbClr val="00B050"/>
                </a:solidFill>
              </a:rPr>
              <a:t>passed &amp; comments in process</a:t>
            </a:r>
            <a:endParaRPr lang="en-AU" dirty="0" smtClean="0">
              <a:solidFill>
                <a:srgbClr val="00B050"/>
              </a:solidFill>
            </a:endParaRPr>
          </a:p>
          <a:p>
            <a:pPr lvl="1"/>
            <a:r>
              <a:rPr lang="en-AU" dirty="0" smtClean="0"/>
              <a:t>FDIS </a:t>
            </a:r>
            <a:r>
              <a:rPr lang="en-AU" dirty="0"/>
              <a:t>passed </a:t>
            </a:r>
            <a:r>
              <a:rPr lang="en-AU" dirty="0" smtClean="0"/>
              <a:t>17/2/16 </a:t>
            </a:r>
            <a:r>
              <a:rPr lang="en-AU" dirty="0"/>
              <a:t>on 18 </a:t>
            </a:r>
            <a:r>
              <a:rPr lang="en-AU" dirty="0" smtClean="0"/>
              <a:t>Dec </a:t>
            </a:r>
            <a:r>
              <a:rPr lang="en-AU" dirty="0"/>
              <a:t>2013</a:t>
            </a:r>
          </a:p>
          <a:p>
            <a:pPr lvl="2"/>
            <a:r>
              <a:rPr lang="en-AU" dirty="0"/>
              <a:t>Voting results in </a:t>
            </a:r>
            <a:r>
              <a:rPr lang="en-AU" dirty="0" smtClean="0"/>
              <a:t>N15830</a:t>
            </a:r>
            <a:endParaRPr lang="en-AU" dirty="0"/>
          </a:p>
          <a:p>
            <a:pPr lvl="2"/>
            <a:r>
              <a:rPr lang="en-AU" dirty="0"/>
              <a:t>China NB </a:t>
            </a:r>
            <a:r>
              <a:rPr lang="en-AU" dirty="0" smtClean="0"/>
              <a:t>&amp; Switzerland NB voted “no” and commented</a:t>
            </a:r>
            <a:endParaRPr lang="en-AU" dirty="0"/>
          </a:p>
          <a:p>
            <a:pPr lvl="1"/>
            <a:r>
              <a:rPr lang="en-AU" dirty="0">
                <a:hlinkClick r:id="rId3"/>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N15947</a:t>
            </a:r>
            <a:endParaRPr lang="en-AU" dirty="0"/>
          </a:p>
          <a:p>
            <a:pPr lvl="1"/>
            <a:r>
              <a:rPr lang="en-AU" dirty="0" smtClean="0"/>
              <a:t>Standard was published </a:t>
            </a:r>
            <a:r>
              <a:rPr lang="en-AU" dirty="0"/>
              <a:t>as </a:t>
            </a:r>
            <a:r>
              <a:rPr lang="en-AU" dirty="0" smtClean="0"/>
              <a:t>ISO/IEC/IEEE </a:t>
            </a:r>
            <a:r>
              <a:rPr lang="en-AU" dirty="0"/>
              <a:t>8802-1AR:2014 on 15 </a:t>
            </a:r>
            <a:r>
              <a:rPr lang="en-AU" dirty="0" smtClean="0"/>
              <a:t>March 2014</a:t>
            </a:r>
            <a:endParaRPr lang="en-AU" dirty="0">
              <a:solidFill>
                <a:srgbClr val="FF0000"/>
              </a:solidFill>
            </a:endParaRPr>
          </a:p>
          <a:p>
            <a:pPr marL="184150" lvl="2" indent="0">
              <a:buNone/>
            </a:pPr>
            <a:endParaRPr lang="en-AU" dirty="0"/>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91079737"/>
              </p:ext>
            </p:extLst>
          </p:nvPr>
        </p:nvGraphicFramePr>
        <p:xfrm>
          <a:off x="-12700" y="2971800"/>
          <a:ext cx="914400" cy="771525"/>
        </p:xfrm>
        <a:graphic>
          <a:graphicData uri="http://schemas.openxmlformats.org/presentationml/2006/ole">
            <mc:AlternateContent xmlns:mc="http://schemas.openxmlformats.org/markup-compatibility/2006">
              <mc:Choice xmlns:v="urn:schemas-microsoft-com:vml" Requires="v">
                <p:oleObj spid="_x0000_s157270" name="Acrobat Document" showAsIcon="1" r:id="rId4" imgW="914400" imgH="771480" progId="AcroExch.Document.11">
                  <p:embed/>
                </p:oleObj>
              </mc:Choice>
              <mc:Fallback>
                <p:oleObj name="Acrobat Document" showAsIcon="1" r:id="rId4" imgW="914400" imgH="771480" progId="AcroExch.Document.11">
                  <p:embed/>
                  <p:pic>
                    <p:nvPicPr>
                      <p:cNvPr id="0" name=""/>
                      <p:cNvPicPr>
                        <a:picLocks noChangeAspect="1" noChangeArrowheads="1"/>
                      </p:cNvPicPr>
                      <p:nvPr/>
                    </p:nvPicPr>
                    <p:blipFill>
                      <a:blip r:embed="rId5"/>
                      <a:srcRect/>
                      <a:stretch>
                        <a:fillRect/>
                      </a:stretch>
                    </p:blipFill>
                    <p:spPr bwMode="auto">
                      <a:xfrm>
                        <a:off x="-12700" y="29718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726865682"/>
              </p:ext>
            </p:extLst>
          </p:nvPr>
        </p:nvGraphicFramePr>
        <p:xfrm>
          <a:off x="0" y="4495800"/>
          <a:ext cx="914400" cy="771525"/>
        </p:xfrm>
        <a:graphic>
          <a:graphicData uri="http://schemas.openxmlformats.org/presentationml/2006/ole">
            <mc:AlternateContent xmlns:mc="http://schemas.openxmlformats.org/markup-compatibility/2006">
              <mc:Choice xmlns:v="urn:schemas-microsoft-com:vml" Requires="v">
                <p:oleObj spid="_x0000_s157271"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824585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802.1AS-2011 </a:t>
            </a:r>
            <a:r>
              <a:rPr lang="en-AU" dirty="0"/>
              <a:t>has been ratified as ISO/IEC </a:t>
            </a:r>
            <a:r>
              <a:rPr lang="en-AU" dirty="0" smtClean="0"/>
              <a:t>8802-1AS:2014 </a:t>
            </a:r>
            <a:r>
              <a:rPr lang="en-AU" dirty="0"/>
              <a:t>&amp; FDIS comment resolutions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27</a:t>
            </a:fld>
            <a:endParaRPr lang="en-US"/>
          </a:p>
        </p:txBody>
      </p:sp>
      <p:sp>
        <p:nvSpPr>
          <p:cNvPr id="10" name="Content Placeholder 9"/>
          <p:cNvSpPr>
            <a:spLocks noGrp="1"/>
          </p:cNvSpPr>
          <p:nvPr>
            <p:ph idx="1"/>
          </p:nvPr>
        </p:nvSpPr>
        <p:spPr>
          <a:xfrm>
            <a:off x="685800" y="1828800"/>
            <a:ext cx="7772400" cy="4114800"/>
          </a:xfrm>
        </p:spPr>
        <p:txBody>
          <a:bodyPr/>
          <a:lstStyle/>
          <a:p>
            <a:r>
              <a:rPr lang="en-AU" dirty="0" smtClean="0"/>
              <a:t>60 day pre-ballot: </a:t>
            </a:r>
            <a:r>
              <a:rPr lang="en-AU" dirty="0">
                <a:solidFill>
                  <a:srgbClr val="00B050"/>
                </a:solidFill>
              </a:rPr>
              <a:t>passed &amp; comments liaised</a:t>
            </a:r>
            <a:endParaRPr lang="en-AU" dirty="0" smtClean="0"/>
          </a:p>
          <a:p>
            <a:pPr lvl="1"/>
            <a:r>
              <a:rPr lang="en-AU" dirty="0" smtClean="0"/>
              <a:t>Submission </a:t>
            </a:r>
            <a:r>
              <a:rPr lang="en-AU" dirty="0"/>
              <a:t>of IEEE </a:t>
            </a:r>
            <a:r>
              <a:rPr lang="en-AU" dirty="0" smtClean="0"/>
              <a:t>802.1AS-2011 </a:t>
            </a:r>
            <a:r>
              <a:rPr lang="en-AU" dirty="0"/>
              <a:t>in </a:t>
            </a:r>
            <a:r>
              <a:rPr lang="en-AU" dirty="0" smtClean="0"/>
              <a:t>N15590 in March 2013</a:t>
            </a:r>
          </a:p>
          <a:p>
            <a:pPr lvl="1"/>
            <a:r>
              <a:rPr lang="en-AU" dirty="0"/>
              <a:t>Pre-ballot passed in May 2013</a:t>
            </a:r>
          </a:p>
          <a:p>
            <a:pPr lvl="2"/>
            <a:r>
              <a:rPr lang="en-AU" dirty="0"/>
              <a:t>Voting results in </a:t>
            </a:r>
            <a:r>
              <a:rPr lang="en-AU" dirty="0" smtClean="0"/>
              <a:t>N15628</a:t>
            </a:r>
            <a:endParaRPr lang="en-AU" dirty="0"/>
          </a:p>
          <a:p>
            <a:pPr lvl="2"/>
            <a:r>
              <a:rPr lang="en-AU" dirty="0"/>
              <a:t>Comments from China replied to in N15659 </a:t>
            </a:r>
            <a:endParaRPr lang="en-AU" dirty="0" smtClean="0"/>
          </a:p>
          <a:p>
            <a:r>
              <a:rPr lang="en-AU" dirty="0" smtClean="0"/>
              <a:t>FDIS ballot: </a:t>
            </a:r>
            <a:r>
              <a:rPr lang="en-AU" dirty="0" smtClean="0">
                <a:solidFill>
                  <a:srgbClr val="00B050"/>
                </a:solidFill>
              </a:rPr>
              <a:t>passed </a:t>
            </a:r>
            <a:r>
              <a:rPr lang="en-AU" dirty="0">
                <a:solidFill>
                  <a:srgbClr val="00B050"/>
                </a:solidFill>
              </a:rPr>
              <a:t>&amp; comments in process</a:t>
            </a:r>
          </a:p>
          <a:p>
            <a:pPr lvl="1"/>
            <a:r>
              <a:rPr lang="en-AU" dirty="0"/>
              <a:t>FDIS passed </a:t>
            </a:r>
            <a:r>
              <a:rPr lang="en-AU" dirty="0" smtClean="0"/>
              <a:t>18/1/16 </a:t>
            </a:r>
            <a:r>
              <a:rPr lang="en-AU" dirty="0"/>
              <a:t>on 18 </a:t>
            </a:r>
            <a:r>
              <a:rPr lang="en-AU" dirty="0" smtClean="0"/>
              <a:t>Dec </a:t>
            </a:r>
            <a:r>
              <a:rPr lang="en-AU" dirty="0"/>
              <a:t>2013</a:t>
            </a:r>
          </a:p>
          <a:p>
            <a:pPr lvl="2"/>
            <a:r>
              <a:rPr lang="en-AU" dirty="0"/>
              <a:t>Voting results in </a:t>
            </a:r>
            <a:r>
              <a:rPr lang="en-AU" dirty="0" smtClean="0"/>
              <a:t>N15831</a:t>
            </a:r>
            <a:endParaRPr lang="en-AU" dirty="0"/>
          </a:p>
          <a:p>
            <a:pPr lvl="2"/>
            <a:r>
              <a:rPr lang="en-AU" dirty="0"/>
              <a:t>China NB </a:t>
            </a:r>
            <a:r>
              <a:rPr lang="en-AU" dirty="0" smtClean="0"/>
              <a:t>voted </a:t>
            </a:r>
            <a:r>
              <a:rPr lang="en-AU" dirty="0"/>
              <a:t>“no” and </a:t>
            </a:r>
            <a:r>
              <a:rPr lang="en-AU" dirty="0" smtClean="0"/>
              <a:t>China NB &amp; Switzerland NB commented</a:t>
            </a:r>
            <a:endParaRPr lang="en-AU" dirty="0"/>
          </a:p>
          <a:p>
            <a:pPr lvl="1"/>
            <a:r>
              <a:rPr lang="en-AU" dirty="0">
                <a:hlinkClick r:id="rId3"/>
              </a:rPr>
              <a:t>FDIS comment responses </a:t>
            </a:r>
            <a:r>
              <a:rPr lang="en-AU" dirty="0"/>
              <a:t>were approved by 802.1 </a:t>
            </a:r>
            <a:r>
              <a:rPr lang="en-AU" dirty="0" smtClean="0"/>
              <a:t>WG </a:t>
            </a:r>
            <a:r>
              <a:rPr lang="en-AU" dirty="0"/>
              <a:t>in March 2014</a:t>
            </a:r>
            <a:r>
              <a:rPr lang="en-AU" dirty="0" smtClean="0"/>
              <a:t>, </a:t>
            </a:r>
            <a:r>
              <a:rPr lang="en-AU" dirty="0"/>
              <a:t>and liaised to SC6 in May </a:t>
            </a:r>
            <a:r>
              <a:rPr lang="en-AU" dirty="0" smtClean="0"/>
              <a:t>2014 as N15948</a:t>
            </a:r>
            <a:endParaRPr lang="en-AU" dirty="0"/>
          </a:p>
          <a:p>
            <a:pPr lvl="1"/>
            <a:r>
              <a:rPr lang="en-AU" dirty="0" smtClean="0"/>
              <a:t>Standard was published </a:t>
            </a:r>
            <a:r>
              <a:rPr lang="en-AU" dirty="0"/>
              <a:t>as </a:t>
            </a:r>
            <a:r>
              <a:rPr lang="en-AU" dirty="0" smtClean="0"/>
              <a:t>ISO/IEC/IEEE </a:t>
            </a:r>
            <a:r>
              <a:rPr lang="en-AU" dirty="0"/>
              <a:t>8802-1AS:2014 on 15 </a:t>
            </a:r>
            <a:r>
              <a:rPr lang="en-AU" dirty="0" smtClean="0"/>
              <a:t>March 2014</a:t>
            </a:r>
            <a:endParaRPr lang="en-AU" dirty="0">
              <a:solidFill>
                <a:srgbClr val="FF0000"/>
              </a:solidFill>
            </a:endParaRPr>
          </a:p>
          <a:p>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3937658029"/>
              </p:ext>
            </p:extLst>
          </p:nvPr>
        </p:nvGraphicFramePr>
        <p:xfrm>
          <a:off x="0" y="3124200"/>
          <a:ext cx="914400" cy="771525"/>
        </p:xfrm>
        <a:graphic>
          <a:graphicData uri="http://schemas.openxmlformats.org/presentationml/2006/ole">
            <mc:AlternateContent xmlns:mc="http://schemas.openxmlformats.org/markup-compatibility/2006">
              <mc:Choice xmlns:v="urn:schemas-microsoft-com:vml" Requires="v">
                <p:oleObj spid="_x0000_s158284"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31242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918717208"/>
              </p:ext>
            </p:extLst>
          </p:nvPr>
        </p:nvGraphicFramePr>
        <p:xfrm>
          <a:off x="-12700" y="4419600"/>
          <a:ext cx="914400" cy="771525"/>
        </p:xfrm>
        <a:graphic>
          <a:graphicData uri="http://schemas.openxmlformats.org/presentationml/2006/ole">
            <mc:AlternateContent xmlns:mc="http://schemas.openxmlformats.org/markup-compatibility/2006">
              <mc:Choice xmlns:v="urn:schemas-microsoft-com:vml" Requires="v">
                <p:oleObj spid="_x0000_s158285"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12700" y="4419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62086528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802.3-2012 </a:t>
            </a:r>
            <a:r>
              <a:rPr lang="en-AU" dirty="0"/>
              <a:t>has been ratified as </a:t>
            </a:r>
            <a:r>
              <a:rPr lang="en-AU" dirty="0" smtClean="0"/>
              <a:t>ISO/IEC/IEEE 8802-3:2014 </a:t>
            </a:r>
            <a:r>
              <a:rPr lang="en-AU" dirty="0"/>
              <a:t>&amp; FDIS comment resolutions  liaised</a:t>
            </a: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28</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a:t>
            </a:r>
            <a:r>
              <a:rPr lang="en-AU" dirty="0" smtClean="0">
                <a:solidFill>
                  <a:srgbClr val="00B050"/>
                </a:solidFill>
              </a:rPr>
              <a:t>liaised</a:t>
            </a:r>
            <a:endParaRPr lang="en-AU" dirty="0" smtClean="0"/>
          </a:p>
          <a:p>
            <a:pPr lvl="1"/>
            <a:r>
              <a:rPr lang="en-AU" dirty="0" smtClean="0"/>
              <a:t>Pre-ballot </a:t>
            </a:r>
            <a:r>
              <a:rPr lang="en-AU" dirty="0"/>
              <a:t>on N15595 passed in </a:t>
            </a:r>
            <a:r>
              <a:rPr lang="en-AU" dirty="0" smtClean="0"/>
              <a:t>May 2013</a:t>
            </a:r>
            <a:endParaRPr lang="en-AU" dirty="0"/>
          </a:p>
          <a:p>
            <a:pPr lvl="2"/>
            <a:r>
              <a:rPr lang="en-AU" dirty="0" smtClean="0"/>
              <a:t>Voting results in N15632</a:t>
            </a:r>
          </a:p>
          <a:p>
            <a:pPr lvl="2"/>
            <a:r>
              <a:rPr lang="en-AU" dirty="0" smtClean="0"/>
              <a:t>Comments from China were responded to by the </a:t>
            </a:r>
            <a:r>
              <a:rPr lang="en-US" dirty="0" smtClean="0"/>
              <a:t>802.3 Maintenance TF in Geneva in N15724</a:t>
            </a:r>
          </a:p>
          <a:p>
            <a:r>
              <a:rPr lang="en-AU" dirty="0" smtClean="0"/>
              <a:t>FDIS ballot: </a:t>
            </a:r>
            <a:r>
              <a:rPr lang="en-AU" dirty="0">
                <a:solidFill>
                  <a:srgbClr val="00B050"/>
                </a:solidFill>
              </a:rPr>
              <a:t>passed &amp; comments in process</a:t>
            </a:r>
          </a:p>
          <a:p>
            <a:pPr lvl="1"/>
            <a:r>
              <a:rPr lang="en-AU" dirty="0"/>
              <a:t>FDIS passed </a:t>
            </a:r>
            <a:r>
              <a:rPr lang="en-AU" dirty="0" smtClean="0"/>
              <a:t>16/0/20 </a:t>
            </a:r>
            <a:r>
              <a:rPr lang="en-AU" dirty="0"/>
              <a:t>on </a:t>
            </a:r>
            <a:r>
              <a:rPr lang="en-AU" dirty="0" smtClean="0"/>
              <a:t>16 Feb 2014</a:t>
            </a:r>
            <a:endParaRPr lang="en-AU" dirty="0"/>
          </a:p>
          <a:p>
            <a:pPr lvl="2"/>
            <a:r>
              <a:rPr lang="en-AU" dirty="0"/>
              <a:t>Voting results in </a:t>
            </a:r>
            <a:r>
              <a:rPr lang="en-AU" dirty="0" smtClean="0"/>
              <a:t>N15893</a:t>
            </a:r>
            <a:endParaRPr lang="en-AU" dirty="0"/>
          </a:p>
          <a:p>
            <a:pPr lvl="1"/>
            <a:r>
              <a:rPr lang="en-AU" dirty="0" smtClean="0"/>
              <a:t>No FDIS </a:t>
            </a:r>
            <a:r>
              <a:rPr lang="en-AU" dirty="0"/>
              <a:t>comments </a:t>
            </a:r>
            <a:r>
              <a:rPr lang="en-AU" dirty="0" smtClean="0"/>
              <a:t>need to be resolved </a:t>
            </a:r>
            <a:r>
              <a:rPr lang="en-AU" dirty="0" smtClean="0">
                <a:sym typeface="Wingdings" panose="05000000000000000000" pitchFamily="2" charset="2"/>
              </a:rPr>
              <a:t></a:t>
            </a:r>
            <a:endParaRPr lang="en-AU" dirty="0"/>
          </a:p>
          <a:p>
            <a:pPr lvl="1"/>
            <a:r>
              <a:rPr lang="en-AU" dirty="0"/>
              <a:t>Standard </a:t>
            </a:r>
            <a:r>
              <a:rPr lang="en-AU" dirty="0" smtClean="0"/>
              <a:t>was published </a:t>
            </a:r>
            <a:r>
              <a:rPr lang="en-AU" dirty="0"/>
              <a:t>as </a:t>
            </a:r>
            <a:r>
              <a:rPr lang="en-AU" dirty="0" smtClean="0"/>
              <a:t>ISO/IEC/IEEE 8802-3:2014</a:t>
            </a:r>
            <a:endParaRPr lang="en-AU" dirty="0" smtClean="0">
              <a:solidFill>
                <a:srgbClr val="FF0000"/>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900208297"/>
              </p:ext>
            </p:extLst>
          </p:nvPr>
        </p:nvGraphicFramePr>
        <p:xfrm>
          <a:off x="0" y="2971800"/>
          <a:ext cx="914400" cy="771525"/>
        </p:xfrm>
        <a:graphic>
          <a:graphicData uri="http://schemas.openxmlformats.org/presentationml/2006/ole">
            <mc:AlternateContent xmlns:mc="http://schemas.openxmlformats.org/markup-compatibility/2006">
              <mc:Choice xmlns:v="urn:schemas-microsoft-com:vml" Requires="v">
                <p:oleObj spid="_x0000_s179293"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971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4121140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802.11ae-2012 </a:t>
            </a:r>
            <a:r>
              <a:rPr lang="en-AU" dirty="0"/>
              <a:t>has been ratified as ISO/IEC 8802-11:2012/</a:t>
            </a:r>
            <a:r>
              <a:rPr lang="en-AU" dirty="0" err="1"/>
              <a:t>Amd</a:t>
            </a:r>
            <a:r>
              <a:rPr lang="en-AU" dirty="0"/>
              <a:t> 1:2014</a:t>
            </a:r>
            <a:r>
              <a:rPr lang="en-AU" dirty="0" smtClean="0"/>
              <a:t> </a:t>
            </a:r>
            <a:r>
              <a:rPr lang="en-AU" dirty="0"/>
              <a:t>&amp; FDIS </a:t>
            </a:r>
            <a:r>
              <a:rPr lang="en-AU" dirty="0" smtClean="0"/>
              <a:t>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29</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Pre-ballot </a:t>
            </a:r>
            <a:r>
              <a:rPr lang="en-AU" dirty="0"/>
              <a:t>on </a:t>
            </a:r>
            <a:r>
              <a:rPr lang="en-AU" dirty="0" smtClean="0"/>
              <a:t>N15552 passed </a:t>
            </a:r>
            <a:r>
              <a:rPr lang="en-AU" dirty="0"/>
              <a:t>in </a:t>
            </a:r>
            <a:r>
              <a:rPr lang="en-AU" dirty="0" smtClean="0"/>
              <a:t>Feb 2013</a:t>
            </a:r>
            <a:endParaRPr lang="en-AU" dirty="0"/>
          </a:p>
          <a:p>
            <a:pPr lvl="2"/>
            <a:r>
              <a:rPr lang="en-AU" dirty="0" smtClean="0"/>
              <a:t>Voting results in N15599</a:t>
            </a:r>
          </a:p>
          <a:p>
            <a:pPr lvl="2"/>
            <a:r>
              <a:rPr lang="en-AU" dirty="0"/>
              <a:t>Comments from China replied </a:t>
            </a:r>
            <a:r>
              <a:rPr lang="en-AU" dirty="0" smtClean="0"/>
              <a:t>to by IEEE 802 </a:t>
            </a:r>
            <a:r>
              <a:rPr lang="en-AU" dirty="0"/>
              <a:t>in </a:t>
            </a:r>
            <a:r>
              <a:rPr lang="en-AU" dirty="0" smtClean="0"/>
              <a:t>N15647</a:t>
            </a:r>
          </a:p>
          <a:p>
            <a:pPr lvl="2"/>
            <a:r>
              <a:rPr lang="en-AU" dirty="0" smtClean="0"/>
              <a:t>Comments </a:t>
            </a:r>
            <a:r>
              <a:rPr lang="en-AU" dirty="0"/>
              <a:t>from Japan in </a:t>
            </a:r>
            <a:r>
              <a:rPr lang="en-AU" dirty="0" smtClean="0"/>
              <a:t>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14/1/20 </a:t>
            </a:r>
            <a:r>
              <a:rPr lang="en-AU" dirty="0"/>
              <a:t>on </a:t>
            </a:r>
            <a:r>
              <a:rPr lang="en-AU" dirty="0" smtClean="0"/>
              <a:t>28 Jan  2014</a:t>
            </a:r>
            <a:endParaRPr lang="en-AU" dirty="0"/>
          </a:p>
          <a:p>
            <a:pPr lvl="2"/>
            <a:r>
              <a:rPr lang="en-AU" dirty="0"/>
              <a:t>Voting results in </a:t>
            </a:r>
            <a:r>
              <a:rPr lang="en-AU" dirty="0" smtClean="0"/>
              <a:t>N15883</a:t>
            </a:r>
            <a:endParaRPr lang="en-AU" dirty="0"/>
          </a:p>
          <a:p>
            <a:pPr lvl="2"/>
            <a:r>
              <a:rPr lang="en-AU" dirty="0"/>
              <a:t>China NB voted “no” and </a:t>
            </a:r>
            <a:r>
              <a:rPr lang="en-AU" dirty="0" smtClean="0"/>
              <a:t>commented they will not recognise result</a:t>
            </a:r>
            <a:endParaRPr lang="en-AU" dirty="0"/>
          </a:p>
          <a:p>
            <a:pPr lvl="1"/>
            <a:r>
              <a:rPr lang="en-AU" dirty="0"/>
              <a:t>FDIS </a:t>
            </a:r>
            <a:r>
              <a:rPr lang="en-AU" dirty="0" smtClean="0"/>
              <a:t>comment responses were approved by 802  in July 2014</a:t>
            </a:r>
          </a:p>
          <a:p>
            <a:pPr lvl="2"/>
            <a:r>
              <a:rPr lang="en-AU" dirty="0"/>
              <a:t>See </a:t>
            </a:r>
            <a:r>
              <a:rPr lang="en-AU" dirty="0" smtClean="0">
                <a:hlinkClick r:id="rId3"/>
              </a:rPr>
              <a:t>11-14-0552-00</a:t>
            </a:r>
            <a:endParaRPr lang="en-AU" dirty="0"/>
          </a:p>
          <a:p>
            <a:pPr lvl="1"/>
            <a:r>
              <a:rPr lang="en-AU" dirty="0" smtClean="0"/>
              <a:t>Standard was published as 8802-11:2012/</a:t>
            </a:r>
            <a:r>
              <a:rPr lang="en-AU" dirty="0" err="1" smtClean="0"/>
              <a:t>Amd</a:t>
            </a:r>
            <a:r>
              <a:rPr lang="en-AU" dirty="0" smtClean="0"/>
              <a:t> 1:2014</a:t>
            </a:r>
          </a:p>
          <a:p>
            <a:pPr lvl="1"/>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24628753"/>
              </p:ext>
            </p:extLst>
          </p:nvPr>
        </p:nvGraphicFramePr>
        <p:xfrm>
          <a:off x="76200" y="3124200"/>
          <a:ext cx="914400" cy="771525"/>
        </p:xfrm>
        <a:graphic>
          <a:graphicData uri="http://schemas.openxmlformats.org/presentationml/2006/ole">
            <mc:AlternateContent xmlns:mc="http://schemas.openxmlformats.org/markup-compatibility/2006">
              <mc:Choice xmlns:v="urn:schemas-microsoft-com:vml" Requires="v">
                <p:oleObj spid="_x0000_s184390" name="Acrobat Document" showAsIcon="1" r:id="rId4" imgW="914400" imgH="771480" progId="AcroExch.Document.7">
                  <p:embed/>
                </p:oleObj>
              </mc:Choice>
              <mc:Fallback>
                <p:oleObj name="Acrobat Document" showAsIcon="1" r:id="rId4" imgW="914400" imgH="77148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519943637"/>
              </p:ext>
            </p:extLst>
          </p:nvPr>
        </p:nvGraphicFramePr>
        <p:xfrm>
          <a:off x="31376" y="4495800"/>
          <a:ext cx="914400" cy="771525"/>
        </p:xfrm>
        <a:graphic>
          <a:graphicData uri="http://schemas.openxmlformats.org/presentationml/2006/ole">
            <mc:AlternateContent xmlns:mc="http://schemas.openxmlformats.org/markup-compatibility/2006">
              <mc:Choice xmlns:v="urn:schemas-microsoft-com:vml" Requires="v">
                <p:oleObj spid="_x0000_s184391"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31376" y="4495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5503653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ooter Placeholder 4"/>
          <p:cNvSpPr>
            <a:spLocks noGrp="1"/>
          </p:cNvSpPr>
          <p:nvPr>
            <p:ph type="ftr" sz="quarter" idx="10"/>
          </p:nvPr>
        </p:nvSpPr>
        <p:spPr/>
        <p:txBody>
          <a:bodyPr/>
          <a:lstStyle/>
          <a:p>
            <a:pPr>
              <a:defRPr/>
            </a:pPr>
            <a:r>
              <a:rPr lang="en-US" smtClean="0"/>
              <a:t>Andrew Myles, Cisco</a:t>
            </a:r>
            <a:endParaRPr lang="en-US"/>
          </a:p>
        </p:txBody>
      </p:sp>
      <p:sp>
        <p:nvSpPr>
          <p:cNvPr id="8" name="Slide Number Placeholder 5"/>
          <p:cNvSpPr>
            <a:spLocks noGrp="1"/>
          </p:cNvSpPr>
          <p:nvPr>
            <p:ph type="sldNum" sz="quarter" idx="11"/>
          </p:nvPr>
        </p:nvSpPr>
        <p:spPr/>
        <p:txBody>
          <a:bodyPr/>
          <a:lstStyle/>
          <a:p>
            <a:pPr>
              <a:defRPr/>
            </a:pPr>
            <a:r>
              <a:rPr lang="en-US" smtClean="0"/>
              <a:t>Slide </a:t>
            </a:r>
            <a:fld id="{03BF5780-BC0F-4E43-8653-F900B7008DB9}" type="slidenum">
              <a:rPr lang="en-US" smtClean="0"/>
              <a:pPr>
                <a:defRPr/>
              </a:pPr>
              <a:t>3</a:t>
            </a:fld>
            <a:endParaRPr lang="en-US"/>
          </a:p>
        </p:txBody>
      </p:sp>
      <p:sp>
        <p:nvSpPr>
          <p:cNvPr id="4100" name="Rectangle 7"/>
          <p:cNvSpPr>
            <a:spLocks noGrp="1" noChangeArrowheads="1"/>
          </p:cNvSpPr>
          <p:nvPr>
            <p:ph type="title"/>
          </p:nvPr>
        </p:nvSpPr>
        <p:spPr/>
        <p:txBody>
          <a:bodyPr/>
          <a:lstStyle/>
          <a:p>
            <a:r>
              <a:rPr lang="en-US" smtClean="0"/>
              <a:t>Participants have a duty to inform in relation to patents</a:t>
            </a:r>
          </a:p>
        </p:txBody>
      </p:sp>
      <p:sp>
        <p:nvSpPr>
          <p:cNvPr id="4101" name="Rectangle 8"/>
          <p:cNvSpPr>
            <a:spLocks noGrp="1" noChangeArrowheads="1"/>
          </p:cNvSpPr>
          <p:nvPr>
            <p:ph type="body" idx="1"/>
          </p:nvPr>
        </p:nvSpPr>
        <p:spPr>
          <a:xfrm>
            <a:off x="685800" y="1600200"/>
            <a:ext cx="7772400" cy="4724400"/>
          </a:xfrm>
        </p:spPr>
        <p:txBody>
          <a:bodyPr/>
          <a:lstStyle/>
          <a:p>
            <a:pPr lvl="1"/>
            <a:r>
              <a:rPr lang="en-US" dirty="0" smtClean="0"/>
              <a:t>All participants in this meeting have certain obligations under the IEEE-SA Patent Policy (</a:t>
            </a:r>
            <a:r>
              <a:rPr lang="en-GB" dirty="0" smtClean="0"/>
              <a:t>IEEE-SA SB Bylaws sub-clause 6.2)</a:t>
            </a:r>
            <a:r>
              <a:rPr lang="en-US" dirty="0" smtClean="0"/>
              <a:t>. Participants: </a:t>
            </a:r>
          </a:p>
          <a:p>
            <a:pPr lvl="2"/>
            <a:r>
              <a:rPr lang="en-US" dirty="0" smtClean="0"/>
              <a:t>“Shall inform the IEEE (or cause the IEEE to be informed)” of the identity of each “holder of any potential Essential Patent Claims of which they are personally aware” if the claims are owned or controlled by the participant or the entity the participant is from, employed by, or otherwise represents</a:t>
            </a:r>
          </a:p>
          <a:p>
            <a:pPr lvl="3"/>
            <a:r>
              <a:rPr lang="en-US" dirty="0" smtClean="0"/>
              <a:t>“Personal awareness” means that the participant “is personally aware that the holder may have a potential Essential Patent Claim,” even if the participant is not personally aware of the specific patents or patent claims</a:t>
            </a:r>
          </a:p>
          <a:p>
            <a:pPr lvl="2"/>
            <a:r>
              <a:rPr lang="en-US" dirty="0" smtClean="0"/>
              <a:t>“Should inform the IEEE (or cause the IEEE to be informed)” of the identity of “any other holders of such potential Essential Patent Claims” (that is, third parties that are not affiliated with the participant, with the participant’s employer, or with anyone else that the participant is from or otherwise represents)</a:t>
            </a:r>
          </a:p>
          <a:p>
            <a:pPr lvl="2"/>
            <a:r>
              <a:rPr lang="en-US" dirty="0" smtClean="0"/>
              <a:t>The above does not apply if the patent claim is already the subject of an Accepted Letter of Assurance that applies to the proposed standard(s) under consideration by this group</a:t>
            </a:r>
          </a:p>
          <a:p>
            <a:pPr lvl="1"/>
            <a:r>
              <a:rPr lang="en-US" dirty="0" smtClean="0"/>
              <a:t>Early identification of holders of potential Essential Patent Claims is strongly encouraged; there is no duty to perform a patent search</a:t>
            </a:r>
            <a:endParaRPr lang="en-AU" dirty="0" smtClean="0"/>
          </a:p>
        </p:txBody>
      </p:sp>
      <p:sp>
        <p:nvSpPr>
          <p:cNvPr id="4102" name="Rectangle 3"/>
          <p:cNvSpPr>
            <a:spLocks noChangeArrowheads="1"/>
          </p:cNvSpPr>
          <p:nvPr/>
        </p:nvSpPr>
        <p:spPr bwMode="auto">
          <a:xfrm>
            <a:off x="533400" y="228600"/>
            <a:ext cx="822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eaLnBrk="0" hangingPunct="0"/>
            <a:endParaRPr lang="en-AU" sz="1600" b="1" u="sng">
              <a:solidFill>
                <a:schemeClr val="accent2"/>
              </a:solidFill>
              <a:latin typeface="Helvetica"/>
            </a:endParaRPr>
          </a:p>
        </p:txBody>
      </p:sp>
      <p:sp>
        <p:nvSpPr>
          <p:cNvPr id="4103" name="Rectangle 4"/>
          <p:cNvSpPr>
            <a:spLocks noChangeArrowheads="1"/>
          </p:cNvSpPr>
          <p:nvPr/>
        </p:nvSpPr>
        <p:spPr bwMode="auto">
          <a:xfrm>
            <a:off x="533400" y="1196975"/>
            <a:ext cx="8229600" cy="482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US" sz="300" b="1" u="sng">
              <a:solidFill>
                <a:srgbClr val="FF0000"/>
              </a:solidFill>
              <a:latin typeface="Arial" pitchFamily="34" charset="0"/>
            </a:endParaRPr>
          </a:p>
          <a:p>
            <a:pPr marL="230188" indent="-230188" eaLnBrk="0" hangingPunct="0">
              <a:spcBef>
                <a:spcPct val="50000"/>
              </a:spcBef>
            </a:pPr>
            <a:r>
              <a:rPr lang="en-US" sz="900">
                <a:latin typeface="Arial" pitchFamily="34" charset="0"/>
              </a:rPr>
              <a:t>	</a:t>
            </a:r>
            <a:endParaRPr lang="en-GB">
              <a:latin typeface="Arial" pitchFamily="34"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802.11aa-2012 </a:t>
            </a:r>
            <a:r>
              <a:rPr lang="en-AU" dirty="0"/>
              <a:t>has been ratified as ISO/IEC 8802-11:2012/</a:t>
            </a:r>
            <a:r>
              <a:rPr lang="en-AU" dirty="0" err="1"/>
              <a:t>Amd</a:t>
            </a:r>
            <a:r>
              <a:rPr lang="en-AU" dirty="0"/>
              <a:t> </a:t>
            </a:r>
            <a:r>
              <a:rPr lang="en-AU" dirty="0" smtClean="0"/>
              <a:t>2:2014 </a:t>
            </a:r>
            <a:r>
              <a:rPr lang="en-AU" dirty="0"/>
              <a:t>&amp; FDIS 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30</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p>
          <a:p>
            <a:pPr lvl="1"/>
            <a:r>
              <a:rPr lang="en-AU" dirty="0"/>
              <a:t>Pre-ballot on </a:t>
            </a:r>
            <a:r>
              <a:rPr lang="en-AU" dirty="0" smtClean="0"/>
              <a:t>N15554 passed </a:t>
            </a:r>
            <a:r>
              <a:rPr lang="en-AU" dirty="0"/>
              <a:t>in Feb 2013</a:t>
            </a:r>
          </a:p>
          <a:p>
            <a:pPr lvl="2"/>
            <a:r>
              <a:rPr lang="en-AU" dirty="0"/>
              <a:t>Voting results in </a:t>
            </a:r>
            <a:r>
              <a:rPr lang="en-AU" dirty="0" smtClean="0"/>
              <a:t>N15602</a:t>
            </a:r>
          </a:p>
          <a:p>
            <a:pPr lvl="2"/>
            <a:r>
              <a:rPr lang="en-AU" dirty="0" smtClean="0"/>
              <a:t>Comments </a:t>
            </a:r>
            <a:r>
              <a:rPr lang="en-AU" dirty="0"/>
              <a:t>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16/1/18 </a:t>
            </a:r>
            <a:r>
              <a:rPr lang="en-AU" dirty="0"/>
              <a:t>on 28 Jan  2014</a:t>
            </a:r>
          </a:p>
          <a:p>
            <a:pPr lvl="2"/>
            <a:r>
              <a:rPr lang="en-AU" dirty="0"/>
              <a:t>Voting results in </a:t>
            </a:r>
            <a:r>
              <a:rPr lang="en-AU" dirty="0" smtClean="0"/>
              <a:t>N15884</a:t>
            </a:r>
            <a:endParaRPr lang="en-AU" dirty="0"/>
          </a:p>
          <a:p>
            <a:pPr lvl="2"/>
            <a:r>
              <a:rPr lang="en-AU" dirty="0"/>
              <a:t>China NB voted “no” and commented they will not recognise result</a:t>
            </a:r>
          </a:p>
          <a:p>
            <a:pPr lvl="1"/>
            <a:r>
              <a:rPr lang="en-AU" dirty="0"/>
              <a:t>FDIS comment responses were approved by 802  in July 2014</a:t>
            </a:r>
          </a:p>
          <a:p>
            <a:pPr lvl="2"/>
            <a:r>
              <a:rPr lang="en-AU" dirty="0"/>
              <a:t>See </a:t>
            </a:r>
            <a:r>
              <a:rPr lang="en-AU" dirty="0">
                <a:hlinkClick r:id="rId3"/>
              </a:rPr>
              <a:t>11-14-0552-00</a:t>
            </a:r>
            <a:endParaRPr lang="en-AU" dirty="0"/>
          </a:p>
          <a:p>
            <a:pPr lvl="1"/>
            <a:r>
              <a:rPr lang="en-AU" dirty="0" smtClean="0"/>
              <a:t>Standard was published </a:t>
            </a:r>
            <a:r>
              <a:rPr lang="en-AU" dirty="0"/>
              <a:t>as 8802-11:2012/</a:t>
            </a:r>
            <a:r>
              <a:rPr lang="en-AU" dirty="0" err="1"/>
              <a:t>Amd</a:t>
            </a:r>
            <a:r>
              <a:rPr lang="en-AU" dirty="0"/>
              <a:t> 2: </a:t>
            </a:r>
            <a:r>
              <a:rPr lang="en-AU" dirty="0" smtClean="0"/>
              <a:t>2014</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3648863822"/>
              </p:ext>
            </p:extLst>
          </p:nvPr>
        </p:nvGraphicFramePr>
        <p:xfrm>
          <a:off x="26894" y="3124200"/>
          <a:ext cx="914400" cy="771525"/>
        </p:xfrm>
        <a:graphic>
          <a:graphicData uri="http://schemas.openxmlformats.org/presentationml/2006/ole">
            <mc:AlternateContent xmlns:mc="http://schemas.openxmlformats.org/markup-compatibility/2006">
              <mc:Choice xmlns:v="urn:schemas-microsoft-com:vml" Requires="v">
                <p:oleObj spid="_x0000_s185414"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26894" y="31242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608261805"/>
              </p:ext>
            </p:extLst>
          </p:nvPr>
        </p:nvGraphicFramePr>
        <p:xfrm>
          <a:off x="76200" y="4419600"/>
          <a:ext cx="914400" cy="771525"/>
        </p:xfrm>
        <a:graphic>
          <a:graphicData uri="http://schemas.openxmlformats.org/presentationml/2006/ole">
            <mc:AlternateContent xmlns:mc="http://schemas.openxmlformats.org/markup-compatibility/2006">
              <mc:Choice xmlns:v="urn:schemas-microsoft-com:vml" Requires="v">
                <p:oleObj spid="_x0000_s185415"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76200" y="4419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5772902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458200" cy="1066800"/>
          </a:xfrm>
        </p:spPr>
        <p:txBody>
          <a:bodyPr/>
          <a:lstStyle/>
          <a:p>
            <a:r>
              <a:rPr lang="en-AU" dirty="0"/>
              <a:t>IEEE </a:t>
            </a:r>
            <a:r>
              <a:rPr lang="en-AU" dirty="0" smtClean="0"/>
              <a:t>802.11ad-2012 </a:t>
            </a:r>
            <a:r>
              <a:rPr lang="en-AU" dirty="0"/>
              <a:t>has been ratified as ISO/IEC 8802-11:2012/</a:t>
            </a:r>
            <a:r>
              <a:rPr lang="en-AU" dirty="0" err="1"/>
              <a:t>Amd</a:t>
            </a:r>
            <a:r>
              <a:rPr lang="en-AU" dirty="0"/>
              <a:t> </a:t>
            </a:r>
            <a:r>
              <a:rPr lang="en-AU" dirty="0" smtClean="0"/>
              <a:t>3:2014 </a:t>
            </a:r>
            <a:r>
              <a:rPr lang="en-AU" dirty="0"/>
              <a:t>&amp; FDIS comments liaised</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31</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rgbClr val="00B050"/>
                </a:solidFill>
              </a:rPr>
              <a:t>passed &amp; comments liaised</a:t>
            </a:r>
            <a:endParaRPr lang="en-AU" dirty="0" smtClean="0">
              <a:solidFill>
                <a:srgbClr val="00B050"/>
              </a:solidFill>
            </a:endParaRPr>
          </a:p>
          <a:p>
            <a:pPr lvl="1"/>
            <a:r>
              <a:rPr lang="en-AU" dirty="0" smtClean="0"/>
              <a:t>Pre-ballot </a:t>
            </a:r>
            <a:r>
              <a:rPr lang="en-AU" dirty="0"/>
              <a:t>on N15553 passed in Feb 2013</a:t>
            </a:r>
          </a:p>
          <a:p>
            <a:pPr lvl="2"/>
            <a:r>
              <a:rPr lang="en-AU" dirty="0"/>
              <a:t>Voting results in </a:t>
            </a:r>
            <a:r>
              <a:rPr lang="en-AU" dirty="0" smtClean="0"/>
              <a:t>N15601</a:t>
            </a:r>
          </a:p>
          <a:p>
            <a:pPr lvl="2"/>
            <a:r>
              <a:rPr lang="en-AU" dirty="0"/>
              <a:t>Comments from China replied to by IEEE 802 in N15647</a:t>
            </a:r>
          </a:p>
          <a:p>
            <a:pPr lvl="2"/>
            <a:r>
              <a:rPr lang="en-AU" dirty="0" smtClean="0"/>
              <a:t>Comments </a:t>
            </a:r>
            <a:r>
              <a:rPr lang="en-AU" dirty="0"/>
              <a:t>from Japan in N15664 were resolved in discussions with commenter</a:t>
            </a:r>
          </a:p>
          <a:p>
            <a:r>
              <a:rPr lang="en-AU" dirty="0" smtClean="0"/>
              <a:t>FDIS ballot: </a:t>
            </a:r>
            <a:r>
              <a:rPr lang="en-AU" dirty="0">
                <a:solidFill>
                  <a:srgbClr val="00B050"/>
                </a:solidFill>
              </a:rPr>
              <a:t>passed &amp; comments </a:t>
            </a:r>
            <a:r>
              <a:rPr lang="en-AU" dirty="0" smtClean="0">
                <a:solidFill>
                  <a:srgbClr val="00B050"/>
                </a:solidFill>
              </a:rPr>
              <a:t>liaised</a:t>
            </a:r>
          </a:p>
          <a:p>
            <a:pPr lvl="1"/>
            <a:r>
              <a:rPr lang="en-AU" dirty="0"/>
              <a:t>FDIS passed </a:t>
            </a:r>
            <a:r>
              <a:rPr lang="en-AU" dirty="0" smtClean="0"/>
              <a:t>16/1/17 </a:t>
            </a:r>
            <a:r>
              <a:rPr lang="en-AU" dirty="0"/>
              <a:t>on 28 Jan  2014</a:t>
            </a:r>
          </a:p>
          <a:p>
            <a:pPr lvl="2"/>
            <a:r>
              <a:rPr lang="en-AU" dirty="0"/>
              <a:t>Voting results in </a:t>
            </a:r>
            <a:r>
              <a:rPr lang="en-AU" dirty="0" smtClean="0"/>
              <a:t>N15885</a:t>
            </a:r>
            <a:endParaRPr lang="en-AU" dirty="0"/>
          </a:p>
          <a:p>
            <a:pPr lvl="2"/>
            <a:r>
              <a:rPr lang="en-AU" dirty="0"/>
              <a:t>China NB voted “no” and commented they will not recognise </a:t>
            </a:r>
            <a:r>
              <a:rPr lang="en-AU" dirty="0" smtClean="0"/>
              <a:t>result</a:t>
            </a:r>
          </a:p>
          <a:p>
            <a:pPr lvl="2"/>
            <a:r>
              <a:rPr lang="en-AU" dirty="0" smtClean="0"/>
              <a:t>Switzerland commented on editorial matters similar to comments on 802.1X/AE</a:t>
            </a:r>
            <a:endParaRPr lang="en-AU" dirty="0"/>
          </a:p>
          <a:p>
            <a:pPr lvl="1"/>
            <a:r>
              <a:rPr lang="en-AU" dirty="0"/>
              <a:t>FDIS comment responses were approved by 802  in July 2014</a:t>
            </a:r>
          </a:p>
          <a:p>
            <a:pPr lvl="2"/>
            <a:r>
              <a:rPr lang="en-AU" dirty="0"/>
              <a:t>See </a:t>
            </a:r>
            <a:r>
              <a:rPr lang="en-AU" dirty="0">
                <a:hlinkClick r:id="rId3"/>
              </a:rPr>
              <a:t>11-14-0552-00</a:t>
            </a:r>
            <a:endParaRPr lang="en-AU" dirty="0"/>
          </a:p>
          <a:p>
            <a:pPr lvl="1"/>
            <a:r>
              <a:rPr lang="en-AU" dirty="0" smtClean="0"/>
              <a:t>Standard was </a:t>
            </a:r>
            <a:r>
              <a:rPr lang="en-AU" dirty="0"/>
              <a:t>published as 8802-11:2012/</a:t>
            </a:r>
            <a:r>
              <a:rPr lang="en-AU" dirty="0" err="1"/>
              <a:t>Amd</a:t>
            </a:r>
            <a:r>
              <a:rPr lang="en-AU" dirty="0"/>
              <a:t> 3: 2014</a:t>
            </a:r>
            <a:endParaRPr lang="en-AU" dirty="0">
              <a:solidFill>
                <a:schemeClr val="accent6"/>
              </a:solidFill>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1099997129"/>
              </p:ext>
            </p:extLst>
          </p:nvPr>
        </p:nvGraphicFramePr>
        <p:xfrm>
          <a:off x="0" y="3124200"/>
          <a:ext cx="914400" cy="771525"/>
        </p:xfrm>
        <a:graphic>
          <a:graphicData uri="http://schemas.openxmlformats.org/presentationml/2006/ole">
            <mc:AlternateContent xmlns:mc="http://schemas.openxmlformats.org/markup-compatibility/2006">
              <mc:Choice xmlns:v="urn:schemas-microsoft-com:vml" Requires="v">
                <p:oleObj spid="_x0000_s186438" name="Acrobat Document" showAsIcon="1" r:id="rId4" imgW="914400" imgH="771480" progId="AcroExch.Document.7">
                  <p:embed/>
                </p:oleObj>
              </mc:Choice>
              <mc:Fallback>
                <p:oleObj name="Acrobat Document" showAsIcon="1" r:id="rId4" imgW="914400" imgH="771480" progId="AcroExch.Document.7">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124200"/>
                        <a:ext cx="9144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1062088153"/>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186439" name="Acrobat Document" showAsIcon="1" r:id="rId6" imgW="914400" imgH="771480" progId="AcroExch.Document.11">
                  <p:embed/>
                </p:oleObj>
              </mc:Choice>
              <mc:Fallback>
                <p:oleObj name="Acrobat Document" showAsIcon="1" r:id="rId6" imgW="914400" imgH="771480" progId="AcroExch.Document.11">
                  <p:embed/>
                  <p:pic>
                    <p:nvPicPr>
                      <p:cNvPr id="0" name=""/>
                      <p:cNvPicPr/>
                      <p:nvPr/>
                    </p:nvPicPr>
                    <p:blipFill>
                      <a:blip r:embed="rId7"/>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0041589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802 has ten standards in the pipeline for ratification under the PSDO</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149065416"/>
              </p:ext>
            </p:extLst>
          </p:nvPr>
        </p:nvGraphicFramePr>
        <p:xfrm>
          <a:off x="152399" y="1600200"/>
          <a:ext cx="8839200" cy="4175140"/>
        </p:xfrm>
        <a:graphic>
          <a:graphicData uri="http://schemas.openxmlformats.org/drawingml/2006/table">
            <a:tbl>
              <a:tblPr firstRow="1" bandRow="1">
                <a:tableStyleId>{21E4AEA4-8DFA-4A89-87EB-49C32662AFE0}</a:tableStyleId>
              </a:tblPr>
              <a:tblGrid>
                <a:gridCol w="1499508"/>
                <a:gridCol w="2446564"/>
                <a:gridCol w="2446564"/>
                <a:gridCol w="2446564"/>
              </a:tblGrid>
              <a:tr h="561571">
                <a:tc>
                  <a:txBody>
                    <a:bodyPr/>
                    <a:lstStyle/>
                    <a:p>
                      <a:r>
                        <a:rPr lang="en-AU" sz="1600" dirty="0" smtClean="0"/>
                        <a:t>IEEE 802</a:t>
                      </a:r>
                      <a:br>
                        <a:rPr lang="en-AU" sz="1600" dirty="0" smtClean="0"/>
                      </a:br>
                      <a:r>
                        <a:rPr lang="en-AU" sz="1600" dirty="0" smtClean="0"/>
                        <a:t>standard</a:t>
                      </a:r>
                      <a:endParaRPr lang="en-AU" sz="1600" dirty="0"/>
                    </a:p>
                  </a:txBody>
                  <a:tcPr marL="115147" marR="115147"/>
                </a:tc>
                <a:tc>
                  <a:txBody>
                    <a:bodyPr/>
                    <a:lstStyle/>
                    <a:p>
                      <a:pPr algn="ctr"/>
                      <a:r>
                        <a:rPr lang="en-AU" sz="1600" dirty="0" smtClean="0"/>
                        <a:t>60 day</a:t>
                      </a:r>
                      <a:br>
                        <a:rPr lang="en-AU" sz="1600" dirty="0" smtClean="0"/>
                      </a:br>
                      <a:r>
                        <a:rPr lang="en-AU" sz="1600" dirty="0" smtClean="0"/>
                        <a:t>pre-</a:t>
                      </a:r>
                      <a:r>
                        <a:rPr lang="en-AU" sz="1600" dirty="0" err="1" smtClean="0"/>
                        <a:t>balllot</a:t>
                      </a:r>
                      <a:endParaRPr lang="en-AU" sz="1600" dirty="0"/>
                    </a:p>
                  </a:txBody>
                  <a:tcPr marL="115147" marR="115147"/>
                </a:tc>
                <a:tc>
                  <a:txBody>
                    <a:bodyPr/>
                    <a:lstStyle/>
                    <a:p>
                      <a:pPr algn="ctr"/>
                      <a:r>
                        <a:rPr lang="en-AU" sz="1600" dirty="0" smtClean="0"/>
                        <a:t>5 month</a:t>
                      </a:r>
                      <a:br>
                        <a:rPr lang="en-AU" sz="1600" dirty="0" smtClean="0"/>
                      </a:br>
                      <a:r>
                        <a:rPr lang="en-AU" sz="1600" dirty="0" smtClean="0"/>
                        <a:t>FDIS ballot</a:t>
                      </a:r>
                      <a:endParaRPr lang="en-AU" sz="1600" dirty="0"/>
                    </a:p>
                  </a:txBody>
                  <a:tcPr marL="115147" marR="115147"/>
                </a:tc>
                <a:tc>
                  <a:txBody>
                    <a:bodyPr/>
                    <a:lstStyle/>
                    <a:p>
                      <a:pPr algn="ctr"/>
                      <a:r>
                        <a:rPr lang="en-AU" sz="1600" dirty="0" smtClean="0"/>
                        <a:t>Comments</a:t>
                      </a:r>
                      <a:r>
                        <a:rPr lang="en-AU" sz="1600" baseline="0" dirty="0" smtClean="0"/>
                        <a:t> resolved</a:t>
                      </a:r>
                      <a:endParaRPr lang="en-AU" sz="1600" dirty="0"/>
                    </a:p>
                  </a:txBody>
                  <a:tcPr marL="115147" marR="115147"/>
                </a:tc>
              </a:tr>
              <a:tr h="359602">
                <a:tc>
                  <a:txBody>
                    <a:bodyPr/>
                    <a:lstStyle/>
                    <a:p>
                      <a:r>
                        <a:rPr lang="en-AU" sz="1600" dirty="0" smtClean="0">
                          <a:latin typeface="+mj-lt"/>
                          <a:cs typeface="Arial" panose="020B0604020202020204" pitchFamily="34" charset="0"/>
                        </a:rPr>
                        <a:t>802.11ac</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Closes</a:t>
                      </a:r>
                      <a:r>
                        <a:rPr lang="en-AU" sz="1600" b="1" baseline="0" dirty="0" smtClean="0">
                          <a:solidFill>
                            <a:schemeClr val="accent2"/>
                          </a:solidFill>
                          <a:latin typeface="+mj-lt"/>
                        </a:rPr>
                        <a:t> 22 Sept 2014</a:t>
                      </a:r>
                      <a:endParaRPr lang="en-AU" sz="1600" b="1" dirty="0" smtClean="0">
                        <a:solidFill>
                          <a:schemeClr val="accent2"/>
                        </a:solidFill>
                        <a:latin typeface="+mj-lt"/>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802.11af</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22 Sept 2014</a:t>
                      </a:r>
                      <a:endParaRPr lang="en-AU" sz="1600" b="1" kern="1200" dirty="0" smtClean="0">
                        <a:solidFill>
                          <a:schemeClr val="accent2"/>
                        </a:solidFill>
                        <a:latin typeface="+mn-lt"/>
                        <a:ea typeface="+mn-ea"/>
                        <a:cs typeface="+mn-cs"/>
                      </a:endParaRPr>
                    </a:p>
                  </a:txBody>
                  <a:tcPr marL="115147" marR="115147"/>
                </a:tc>
                <a:tc>
                  <a:txBody>
                    <a:bodyPr/>
                    <a:lstStyle/>
                    <a:p>
                      <a:pPr algn="ctr"/>
                      <a:r>
                        <a:rPr lang="en-AU" sz="1600" b="1" dirty="0" smtClean="0">
                          <a:solidFill>
                            <a:schemeClr val="accent2"/>
                          </a:solidFill>
                          <a:latin typeface="+mj-lt"/>
                        </a:rPr>
                        <a:t>-</a:t>
                      </a:r>
                      <a:endParaRPr lang="en-AU" sz="1600" b="1" dirty="0">
                        <a:solidFill>
                          <a:schemeClr val="accent2"/>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802.1AEbw</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rgbClr val="00B050"/>
                          </a:solidFill>
                          <a:latin typeface="+mj-lt"/>
                        </a:rPr>
                        <a:t>Sent</a:t>
                      </a:r>
                      <a:r>
                        <a:rPr lang="en-AU" sz="1600" b="1" baseline="0" dirty="0" smtClean="0">
                          <a:solidFill>
                            <a:srgbClr val="00B050"/>
                          </a:solidFill>
                          <a:latin typeface="+mj-lt"/>
                        </a:rPr>
                        <a:t> in March 2014</a:t>
                      </a:r>
                      <a:endParaRPr lang="en-AU" sz="1600" b="1" dirty="0" smtClean="0">
                        <a:solidFill>
                          <a:srgbClr val="00B050"/>
                        </a:solidFill>
                        <a:latin typeface="+mj-lt"/>
                      </a:endParaRPr>
                    </a:p>
                  </a:txBody>
                  <a:tcPr marL="115147" marR="115147"/>
                </a:tc>
              </a:tr>
              <a:tr h="359602">
                <a:tc>
                  <a:txBody>
                    <a:bodyPr/>
                    <a:lstStyle/>
                    <a:p>
                      <a:r>
                        <a:rPr lang="en-AU" sz="1600" dirty="0" smtClean="0">
                          <a:latin typeface="+mj-lt"/>
                          <a:cs typeface="Arial" panose="020B0604020202020204" pitchFamily="34" charset="0"/>
                        </a:rPr>
                        <a:t>802.1AEbn</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 (Jan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a:t>
                      </a:r>
                      <a:r>
                        <a:rPr lang="en-AU" sz="1600" b="1" kern="1200" baseline="0" dirty="0" smtClean="0">
                          <a:solidFill>
                            <a:schemeClr val="accent2"/>
                          </a:solidFill>
                          <a:latin typeface="+mn-lt"/>
                          <a:ea typeface="+mn-ea"/>
                          <a:cs typeface="+mn-cs"/>
                        </a:rPr>
                        <a:t> 1 Feb 2015</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March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802.1Xbx</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802.1Q-Rev</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Waiting</a:t>
                      </a:r>
                      <a:r>
                        <a:rPr lang="en-AU" sz="1600" b="1" baseline="0" dirty="0" smtClean="0">
                          <a:solidFill>
                            <a:schemeClr val="accent6"/>
                          </a:solidFill>
                          <a:latin typeface="+mj-lt"/>
                        </a:rPr>
                        <a:t> for IEEE pub</a:t>
                      </a:r>
                      <a:endParaRPr lang="en-AU" sz="1600" b="1" dirty="0" smtClean="0">
                        <a:solidFill>
                          <a:schemeClr val="accent6"/>
                        </a:solidFill>
                        <a:latin typeface="+mj-lt"/>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a:t>
                      </a:r>
                      <a:endParaRPr lang="en-AU" sz="1600" dirty="0">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Closes 26 Oct</a:t>
                      </a:r>
                      <a:r>
                        <a:rPr lang="en-AU" sz="1600" b="1" kern="1200" baseline="0" dirty="0" smtClean="0">
                          <a:solidFill>
                            <a:schemeClr val="accent2"/>
                          </a:solidFill>
                          <a:latin typeface="+mn-lt"/>
                          <a:ea typeface="+mn-ea"/>
                          <a:cs typeface="+mn-cs"/>
                        </a:rPr>
                        <a:t> 2014</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802.3.1</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Closes</a:t>
                      </a:r>
                      <a:r>
                        <a:rPr lang="en-AU" sz="1600" b="1" baseline="0" dirty="0" smtClean="0">
                          <a:solidFill>
                            <a:schemeClr val="accent2"/>
                          </a:solidFill>
                          <a:latin typeface="+mj-lt"/>
                          <a:cs typeface="Arial" panose="020B0604020202020204" pitchFamily="34" charset="0"/>
                        </a:rPr>
                        <a:t> 6 Oct 2014</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2"/>
                          </a:solidFill>
                          <a:latin typeface="+mj-lt"/>
                        </a:rPr>
                        <a:t>-</a:t>
                      </a: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dirty="0" smtClean="0">
                          <a:solidFill>
                            <a:schemeClr val="accent6"/>
                          </a:solidFill>
                          <a:latin typeface="+mj-lt"/>
                        </a:rPr>
                        <a:t>-</a:t>
                      </a:r>
                    </a:p>
                  </a:txBody>
                  <a:tcPr marL="115147" marR="115147"/>
                </a:tc>
              </a:tr>
              <a:tr h="359602">
                <a:tc>
                  <a:txBody>
                    <a:bodyPr/>
                    <a:lstStyle/>
                    <a:p>
                      <a:r>
                        <a:rPr lang="en-AU" sz="1600" dirty="0" smtClean="0">
                          <a:latin typeface="+mj-lt"/>
                          <a:cs typeface="Arial" panose="020B0604020202020204" pitchFamily="34" charset="0"/>
                        </a:rPr>
                        <a:t>802.22</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rgbClr val="00B050"/>
                          </a:solidFill>
                          <a:latin typeface="+mj-lt"/>
                          <a:cs typeface="Arial" panose="020B0604020202020204" pitchFamily="34" charset="0"/>
                        </a:rPr>
                        <a:t>Passed</a:t>
                      </a:r>
                      <a:r>
                        <a:rPr lang="en-AU" sz="1600" b="1" baseline="0" dirty="0" smtClean="0">
                          <a:solidFill>
                            <a:srgbClr val="00B050"/>
                          </a:solidFill>
                          <a:latin typeface="+mj-lt"/>
                          <a:cs typeface="Arial" panose="020B0604020202020204" pitchFamily="34" charset="0"/>
                        </a:rPr>
                        <a:t> (May 2014)</a:t>
                      </a:r>
                      <a:endParaRPr lang="en-AU" sz="1600" b="1" dirty="0">
                        <a:solidFill>
                          <a:srgbClr val="00B050"/>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chemeClr val="accent2"/>
                          </a:solidFill>
                          <a:latin typeface="+mn-lt"/>
                          <a:ea typeface="+mn-ea"/>
                          <a:cs typeface="+mn-cs"/>
                        </a:rPr>
                        <a:t>Waiting</a:t>
                      </a:r>
                      <a:r>
                        <a:rPr lang="en-AU" sz="1600" b="1" kern="1200" baseline="0" dirty="0" smtClean="0">
                          <a:solidFill>
                            <a:schemeClr val="accent2"/>
                          </a:solidFill>
                          <a:latin typeface="+mn-lt"/>
                          <a:ea typeface="+mn-ea"/>
                          <a:cs typeface="+mn-cs"/>
                        </a:rPr>
                        <a:t> for start</a:t>
                      </a: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AU" sz="1600" b="1" kern="1200" dirty="0" smtClean="0">
                          <a:solidFill>
                            <a:srgbClr val="00B050"/>
                          </a:solidFill>
                          <a:latin typeface="+mn-lt"/>
                          <a:ea typeface="+mn-ea"/>
                          <a:cs typeface="+mn-cs"/>
                        </a:rPr>
                        <a:t>Sent</a:t>
                      </a:r>
                      <a:r>
                        <a:rPr lang="en-AU" sz="1600" b="1" kern="1200" baseline="0" dirty="0" smtClean="0">
                          <a:solidFill>
                            <a:srgbClr val="00B050"/>
                          </a:solidFill>
                          <a:latin typeface="+mn-lt"/>
                          <a:ea typeface="+mn-ea"/>
                          <a:cs typeface="+mn-cs"/>
                        </a:rPr>
                        <a:t> in July 2014</a:t>
                      </a:r>
                      <a:endParaRPr lang="en-AU" sz="1600" b="1" kern="1200" dirty="0" smtClean="0">
                        <a:solidFill>
                          <a:srgbClr val="00B050"/>
                        </a:solidFill>
                        <a:latin typeface="+mn-lt"/>
                        <a:ea typeface="+mn-ea"/>
                        <a:cs typeface="+mn-cs"/>
                      </a:endParaRPr>
                    </a:p>
                  </a:txBody>
                  <a:tcPr marL="115147" marR="115147"/>
                </a:tc>
              </a:tr>
              <a:tr h="359602">
                <a:tc>
                  <a:txBody>
                    <a:bodyPr/>
                    <a:lstStyle/>
                    <a:p>
                      <a:r>
                        <a:rPr lang="en-AU" sz="1600" dirty="0" smtClean="0">
                          <a:latin typeface="+mj-lt"/>
                          <a:cs typeface="Arial" panose="020B0604020202020204" pitchFamily="34" charset="0"/>
                        </a:rPr>
                        <a:t>802.22a</a:t>
                      </a:r>
                      <a:endParaRPr lang="en-AU" sz="1600" dirty="0">
                        <a:latin typeface="+mj-lt"/>
                        <a:cs typeface="Arial" panose="020B0604020202020204" pitchFamily="34" charset="0"/>
                      </a:endParaRPr>
                    </a:p>
                  </a:txBody>
                  <a:tcPr marL="115147" marR="115147"/>
                </a:tc>
                <a:tc>
                  <a:txBody>
                    <a:bodyPr/>
                    <a:lstStyle/>
                    <a:p>
                      <a:pPr algn="ctr"/>
                      <a:r>
                        <a:rPr lang="en-AU" sz="1600" b="1" dirty="0" smtClean="0">
                          <a:solidFill>
                            <a:schemeClr val="accent2"/>
                          </a:solidFill>
                          <a:latin typeface="+mj-lt"/>
                          <a:cs typeface="Arial" panose="020B0604020202020204" pitchFamily="34" charset="0"/>
                        </a:rPr>
                        <a:t>Waiting for</a:t>
                      </a:r>
                      <a:r>
                        <a:rPr lang="en-AU" sz="1600" b="1" baseline="0" dirty="0" smtClean="0">
                          <a:solidFill>
                            <a:schemeClr val="accent2"/>
                          </a:solidFill>
                          <a:latin typeface="+mj-lt"/>
                          <a:cs typeface="Arial" panose="020B0604020202020204" pitchFamily="34" charset="0"/>
                        </a:rPr>
                        <a:t> 802.22</a:t>
                      </a:r>
                      <a:endParaRPr lang="en-AU" sz="1600" b="1" dirty="0">
                        <a:solidFill>
                          <a:schemeClr val="accent2"/>
                        </a:solidFill>
                        <a:latin typeface="+mj-lt"/>
                        <a:cs typeface="Arial" panose="020B0604020202020204" pitchFamily="34" charset="0"/>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kern="1200" dirty="0" smtClean="0">
                        <a:solidFill>
                          <a:schemeClr val="accent2"/>
                        </a:solidFill>
                        <a:latin typeface="+mn-lt"/>
                        <a:ea typeface="+mn-ea"/>
                        <a:cs typeface="+mn-cs"/>
                      </a:endParaRPr>
                    </a:p>
                  </a:txBody>
                  <a:tcPr marL="115147" marR="115147"/>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AU" sz="1600" b="1" dirty="0" smtClean="0">
                        <a:solidFill>
                          <a:schemeClr val="accent6"/>
                        </a:solidFill>
                        <a:latin typeface="+mj-lt"/>
                      </a:endParaRPr>
                    </a:p>
                  </a:txBody>
                  <a:tcPr marL="115147" marR="115147"/>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32</a:t>
            </a:fld>
            <a:endParaRPr lang="en-US"/>
          </a:p>
        </p:txBody>
      </p:sp>
    </p:spTree>
    <p:extLst>
      <p:ext uri="{BB962C8B-B14F-4D97-AF65-F5344CB8AC3E}">
        <p14:creationId xmlns:p14="http://schemas.microsoft.com/office/powerpoint/2010/main" val="38888109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802.11ac-2013 </a:t>
            </a:r>
            <a:r>
              <a:rPr lang="en-GB" dirty="0"/>
              <a:t>is waiting for the </a:t>
            </a:r>
            <a:r>
              <a:rPr lang="en-GB" dirty="0" smtClean="0"/>
              <a:t>close of </a:t>
            </a:r>
            <a:r>
              <a:rPr lang="en-GB" dirty="0"/>
              <a:t>the pre-ballot</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33</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chemeClr val="accent2"/>
                </a:solidFill>
              </a:rPr>
              <a:t>waiting for pre-ballot to close</a:t>
            </a:r>
          </a:p>
          <a:p>
            <a:pPr lvl="1"/>
            <a:r>
              <a:rPr lang="en-AU" dirty="0"/>
              <a:t>The request to submit IEEE </a:t>
            </a:r>
            <a:r>
              <a:rPr lang="en-AU" dirty="0" smtClean="0"/>
              <a:t>802.11ac-2013 </a:t>
            </a:r>
            <a:r>
              <a:rPr lang="en-AU" dirty="0"/>
              <a:t>for approval under the PSDO was liaised in </a:t>
            </a:r>
            <a:r>
              <a:rPr lang="en-AU" dirty="0" smtClean="0"/>
              <a:t>July 2014</a:t>
            </a:r>
          </a:p>
          <a:p>
            <a:pPr lvl="1"/>
            <a:r>
              <a:rPr lang="en-AU" dirty="0" smtClean="0"/>
              <a:t>The pre-ballot closes on 22 Sept 2014</a:t>
            </a:r>
          </a:p>
          <a:p>
            <a:r>
              <a:rPr lang="en-AU" dirty="0" smtClean="0"/>
              <a:t>FDIS ballot:</a:t>
            </a:r>
            <a:endParaRPr lang="en-AU" dirty="0">
              <a:solidFill>
                <a:schemeClr val="accent6"/>
              </a:solidFill>
            </a:endParaRPr>
          </a:p>
        </p:txBody>
      </p:sp>
    </p:spTree>
    <p:extLst>
      <p:ext uri="{BB962C8B-B14F-4D97-AF65-F5344CB8AC3E}">
        <p14:creationId xmlns:p14="http://schemas.microsoft.com/office/powerpoint/2010/main" val="30972348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5800" y="685800"/>
            <a:ext cx="8305800" cy="1066800"/>
          </a:xfrm>
        </p:spPr>
        <p:txBody>
          <a:bodyPr/>
          <a:lstStyle/>
          <a:p>
            <a:r>
              <a:rPr lang="en-AU" dirty="0"/>
              <a:t>IEEE </a:t>
            </a:r>
            <a:r>
              <a:rPr lang="en-AU" dirty="0" smtClean="0"/>
              <a:t>802.11af-2013 </a:t>
            </a:r>
            <a:r>
              <a:rPr lang="en-GB" dirty="0"/>
              <a:t>is waiting for the </a:t>
            </a:r>
            <a:r>
              <a:rPr lang="en-GB" dirty="0" smtClean="0"/>
              <a:t>close of </a:t>
            </a:r>
            <a:r>
              <a:rPr lang="en-GB" dirty="0"/>
              <a:t>the pre-ballot</a:t>
            </a:r>
            <a:endParaRPr lang="en-AU" dirty="0">
              <a:solidFill>
                <a:schemeClr val="accent6"/>
              </a:solidFill>
            </a:endParaRPr>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34</a:t>
            </a:fld>
            <a:endParaRPr lang="en-US"/>
          </a:p>
        </p:txBody>
      </p:sp>
      <p:sp>
        <p:nvSpPr>
          <p:cNvPr id="10" name="Content Placeholder 9"/>
          <p:cNvSpPr>
            <a:spLocks noGrp="1"/>
          </p:cNvSpPr>
          <p:nvPr>
            <p:ph idx="1"/>
          </p:nvPr>
        </p:nvSpPr>
        <p:spPr/>
        <p:txBody>
          <a:bodyPr/>
          <a:lstStyle/>
          <a:p>
            <a:r>
              <a:rPr lang="en-AU" dirty="0" smtClean="0"/>
              <a:t>60 day pre-ballot: </a:t>
            </a:r>
            <a:r>
              <a:rPr lang="en-AU" dirty="0">
                <a:solidFill>
                  <a:schemeClr val="accent2"/>
                </a:solidFill>
              </a:rPr>
              <a:t>waiting for pre-ballot </a:t>
            </a:r>
            <a:r>
              <a:rPr lang="en-AU" dirty="0" smtClean="0">
                <a:solidFill>
                  <a:schemeClr val="accent2"/>
                </a:solidFill>
              </a:rPr>
              <a:t>to close</a:t>
            </a:r>
          </a:p>
          <a:p>
            <a:pPr lvl="1"/>
            <a:r>
              <a:rPr lang="en-AU" dirty="0"/>
              <a:t>The request to submit IEEE </a:t>
            </a:r>
            <a:r>
              <a:rPr lang="en-AU" dirty="0" smtClean="0"/>
              <a:t>802.11af-2013 </a:t>
            </a:r>
            <a:r>
              <a:rPr lang="en-AU" dirty="0"/>
              <a:t>for approval under the PSDO was liaised in July </a:t>
            </a:r>
            <a:r>
              <a:rPr lang="en-AU" dirty="0" smtClean="0"/>
              <a:t>2014</a:t>
            </a:r>
          </a:p>
          <a:p>
            <a:pPr lvl="1"/>
            <a:r>
              <a:rPr lang="en-AU" dirty="0"/>
              <a:t>The pre-ballot closes on 22 </a:t>
            </a:r>
            <a:r>
              <a:rPr lang="en-AU" dirty="0" smtClean="0"/>
              <a:t>Sept 2014</a:t>
            </a:r>
            <a:endParaRPr lang="en-AU" dirty="0"/>
          </a:p>
          <a:p>
            <a:r>
              <a:rPr lang="en-AU" dirty="0" smtClean="0"/>
              <a:t>FDIS ballot:</a:t>
            </a:r>
            <a:endParaRPr lang="en-AU" dirty="0">
              <a:solidFill>
                <a:schemeClr val="accent6"/>
              </a:solidFill>
            </a:endParaRPr>
          </a:p>
        </p:txBody>
      </p:sp>
    </p:spTree>
    <p:extLst>
      <p:ext uri="{BB962C8B-B14F-4D97-AF65-F5344CB8AC3E}">
        <p14:creationId xmlns:p14="http://schemas.microsoft.com/office/powerpoint/2010/main" val="195471797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802.1AEbw-2013 passed pre-ballot in Jan 2014, and is waiting </a:t>
            </a:r>
            <a:r>
              <a:rPr lang="en-AU" dirty="0"/>
              <a:t>for </a:t>
            </a:r>
            <a:r>
              <a:rPr lang="en-AU" dirty="0" smtClean="0"/>
              <a:t>FDIS ballot to start</a:t>
            </a:r>
            <a:r>
              <a:rPr lang="en-AU" dirty="0"/>
              <a:t/>
            </a:r>
            <a:br>
              <a:rPr lang="en-AU" dirty="0"/>
            </a:b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35</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comments liaised</a:t>
            </a:r>
            <a:endParaRPr lang="en-AU" dirty="0" smtClean="0"/>
          </a:p>
          <a:p>
            <a:pPr lvl="1"/>
            <a:r>
              <a:rPr lang="en-AU" dirty="0" smtClean="0"/>
              <a:t>Pre-ballot on IEEE 802.1AEbw-2013 (N15810) passed in Jan 2014</a:t>
            </a:r>
          </a:p>
          <a:p>
            <a:pPr lvl="2"/>
            <a:r>
              <a:rPr lang="en-AU" dirty="0" smtClean="0"/>
              <a:t>Voting results </a:t>
            </a:r>
            <a:r>
              <a:rPr lang="en-AU" dirty="0"/>
              <a:t>in </a:t>
            </a:r>
            <a:r>
              <a:rPr lang="en-AU" dirty="0" smtClean="0"/>
              <a:t>N15858 </a:t>
            </a:r>
          </a:p>
          <a:p>
            <a:pPr lvl="2"/>
            <a:r>
              <a:rPr lang="en-AU" dirty="0" smtClean="0"/>
              <a:t>Passed 9/1/7</a:t>
            </a:r>
          </a:p>
          <a:p>
            <a:pPr lvl="2"/>
            <a:r>
              <a:rPr lang="en-AU" dirty="0" smtClean="0"/>
              <a:t>Usual comment from China saying they will not recognise the result</a:t>
            </a:r>
          </a:p>
          <a:p>
            <a:pPr lvl="1"/>
            <a:r>
              <a:rPr lang="en-AU" dirty="0" smtClean="0">
                <a:hlinkClick r:id="rId3"/>
              </a:rPr>
              <a:t>Pre-ballot </a:t>
            </a:r>
            <a:r>
              <a:rPr lang="en-AU" dirty="0">
                <a:hlinkClick r:id="rId3"/>
              </a:rPr>
              <a:t>comment responses </a:t>
            </a:r>
            <a:r>
              <a:rPr lang="en-AU" dirty="0"/>
              <a:t>were approved by 802.1 WG in March 2014, </a:t>
            </a:r>
            <a:r>
              <a:rPr lang="en-AU" dirty="0" smtClean="0"/>
              <a:t>and were liaised </a:t>
            </a:r>
            <a:r>
              <a:rPr lang="en-AU" dirty="0"/>
              <a:t>to </a:t>
            </a:r>
            <a:r>
              <a:rPr lang="en-AU" dirty="0" smtClean="0"/>
              <a:t>SC6 as N15946</a:t>
            </a:r>
          </a:p>
          <a:p>
            <a:r>
              <a:rPr lang="en-AU" dirty="0" smtClean="0"/>
              <a:t>FDIS ballot: </a:t>
            </a:r>
            <a:r>
              <a:rPr lang="en-AU" kern="1200" dirty="0" smtClean="0">
                <a:solidFill>
                  <a:schemeClr val="accent2"/>
                </a:solidFill>
              </a:rPr>
              <a:t>closes </a:t>
            </a:r>
            <a:r>
              <a:rPr lang="en-AU" kern="1200" dirty="0">
                <a:solidFill>
                  <a:schemeClr val="accent2"/>
                </a:solidFill>
              </a:rPr>
              <a:t>1 Feb </a:t>
            </a:r>
            <a:r>
              <a:rPr lang="en-AU" kern="1200" dirty="0" smtClean="0">
                <a:solidFill>
                  <a:schemeClr val="accent2"/>
                </a:solidFill>
              </a:rPr>
              <a:t>2015</a:t>
            </a:r>
          </a:p>
          <a:p>
            <a:pPr lvl="1"/>
            <a:r>
              <a:rPr lang="en-AU" kern="1200" dirty="0" smtClean="0"/>
              <a:t>Will be called ISO/IEC/IEEE </a:t>
            </a:r>
            <a:r>
              <a:rPr lang="en-AU" dirty="0" smtClean="0"/>
              <a:t>8802-1AE:2013/</a:t>
            </a:r>
            <a:r>
              <a:rPr lang="en-AU" dirty="0" err="1" smtClean="0"/>
              <a:t>Amd</a:t>
            </a:r>
            <a:r>
              <a:rPr lang="en-AU" dirty="0" smtClean="0"/>
              <a:t> </a:t>
            </a:r>
            <a:r>
              <a:rPr lang="en-AU" dirty="0"/>
              <a:t>1</a:t>
            </a:r>
            <a:endParaRPr lang="en-AU" dirty="0" smtClean="0"/>
          </a:p>
          <a:p>
            <a:pPr lvl="2"/>
            <a:endParaRPr lang="en-AU" dirty="0" smtClean="0"/>
          </a:p>
        </p:txBody>
      </p:sp>
      <p:graphicFrame>
        <p:nvGraphicFramePr>
          <p:cNvPr id="2" name="Object 1"/>
          <p:cNvGraphicFramePr>
            <a:graphicFrameLocks noChangeAspect="1"/>
          </p:cNvGraphicFramePr>
          <p:nvPr>
            <p:extLst>
              <p:ext uri="{D42A27DB-BD31-4B8C-83A1-F6EECF244321}">
                <p14:modId xmlns:p14="http://schemas.microsoft.com/office/powerpoint/2010/main" val="154577209"/>
              </p:ext>
            </p:extLst>
          </p:nvPr>
        </p:nvGraphicFramePr>
        <p:xfrm>
          <a:off x="0" y="2819400"/>
          <a:ext cx="914400" cy="771525"/>
        </p:xfrm>
        <a:graphic>
          <a:graphicData uri="http://schemas.openxmlformats.org/presentationml/2006/ole">
            <mc:AlternateContent xmlns:mc="http://schemas.openxmlformats.org/markup-compatibility/2006">
              <mc:Choice xmlns:v="urn:schemas-microsoft-com:vml" Requires="v">
                <p:oleObj spid="_x0000_s170200"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0"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2418016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802.1AEbn-2011 passed pre-ballot in Feb 2014, and is </a:t>
            </a:r>
            <a:r>
              <a:rPr lang="en-AU" dirty="0"/>
              <a:t>waiting for </a:t>
            </a:r>
            <a:r>
              <a:rPr lang="en-AU" dirty="0" smtClean="0"/>
              <a:t>FDIS ballot to start</a:t>
            </a:r>
            <a:r>
              <a:rPr lang="en-AU" dirty="0"/>
              <a:t/>
            </a:r>
            <a:br>
              <a:rPr lang="en-AU" dirty="0"/>
            </a:b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36</a:t>
            </a:fld>
            <a:endParaRPr lang="en-US"/>
          </a:p>
        </p:txBody>
      </p:sp>
      <p:sp>
        <p:nvSpPr>
          <p:cNvPr id="10" name="Content Placeholder 9"/>
          <p:cNvSpPr>
            <a:spLocks noGrp="1"/>
          </p:cNvSpPr>
          <p:nvPr>
            <p:ph idx="1"/>
          </p:nvPr>
        </p:nvSpPr>
        <p:spPr/>
        <p:txBody>
          <a:bodyPr/>
          <a:lstStyle/>
          <a:p>
            <a:r>
              <a:rPr lang="en-AU" dirty="0"/>
              <a:t>60 day pre-ballot: </a:t>
            </a:r>
            <a:r>
              <a:rPr lang="en-AU" dirty="0">
                <a:solidFill>
                  <a:srgbClr val="00B050"/>
                </a:solidFill>
              </a:rPr>
              <a:t>passed &amp; comments liaised</a:t>
            </a:r>
            <a:endParaRPr lang="en-AU" dirty="0"/>
          </a:p>
          <a:p>
            <a:pPr lvl="1"/>
            <a:r>
              <a:rPr lang="en-AU" dirty="0"/>
              <a:t>Pre-ballot </a:t>
            </a:r>
            <a:r>
              <a:rPr lang="en-AU" dirty="0" smtClean="0"/>
              <a:t>on IEEE 802.1AEbn-2011 (N15809) </a:t>
            </a:r>
            <a:r>
              <a:rPr lang="en-AU" dirty="0"/>
              <a:t>passed in Jan 2014</a:t>
            </a:r>
          </a:p>
          <a:p>
            <a:pPr lvl="2"/>
            <a:r>
              <a:rPr lang="en-AU" dirty="0"/>
              <a:t>Voting results in </a:t>
            </a:r>
            <a:r>
              <a:rPr lang="en-AU" dirty="0" smtClean="0"/>
              <a:t>N15857</a:t>
            </a:r>
          </a:p>
          <a:p>
            <a:pPr lvl="2"/>
            <a:r>
              <a:rPr lang="en-AU" dirty="0"/>
              <a:t>Passed 9/1/7</a:t>
            </a:r>
          </a:p>
          <a:p>
            <a:pPr lvl="2"/>
            <a:r>
              <a:rPr lang="en-AU" dirty="0"/>
              <a:t>Usual comment from China saying they will not recognise the </a:t>
            </a:r>
            <a:r>
              <a:rPr lang="en-AU" dirty="0" smtClean="0"/>
              <a:t>result</a:t>
            </a:r>
          </a:p>
          <a:p>
            <a:pPr lvl="1"/>
            <a:r>
              <a:rPr lang="en-AU" dirty="0" smtClean="0">
                <a:hlinkClick r:id="rId3"/>
              </a:rPr>
              <a:t>Pre-ballot </a:t>
            </a:r>
            <a:r>
              <a:rPr lang="en-AU" dirty="0">
                <a:hlinkClick r:id="rId3"/>
              </a:rPr>
              <a:t>comment responses </a:t>
            </a:r>
            <a:r>
              <a:rPr lang="en-AU" dirty="0"/>
              <a:t>were approved by 802.1 WG in March 2014, and were liaised to SC6 as </a:t>
            </a:r>
            <a:r>
              <a:rPr lang="en-AU" dirty="0" smtClean="0"/>
              <a:t>N15945</a:t>
            </a:r>
          </a:p>
          <a:p>
            <a:r>
              <a:rPr lang="en-AU" dirty="0"/>
              <a:t>FDIS ballot: </a:t>
            </a:r>
            <a:r>
              <a:rPr lang="en-AU" kern="1200" dirty="0" smtClean="0">
                <a:solidFill>
                  <a:schemeClr val="accent2"/>
                </a:solidFill>
              </a:rPr>
              <a:t>closes </a:t>
            </a:r>
            <a:r>
              <a:rPr lang="en-AU" kern="1200" dirty="0">
                <a:solidFill>
                  <a:schemeClr val="accent2"/>
                </a:solidFill>
              </a:rPr>
              <a:t>1 Feb </a:t>
            </a:r>
            <a:r>
              <a:rPr lang="en-AU" kern="1200" dirty="0" smtClean="0">
                <a:solidFill>
                  <a:schemeClr val="accent2"/>
                </a:solidFill>
              </a:rPr>
              <a:t>2015</a:t>
            </a:r>
          </a:p>
          <a:p>
            <a:pPr lvl="1"/>
            <a:r>
              <a:rPr lang="en-AU" kern="1200" dirty="0"/>
              <a:t>Will be called ISO/IEC/IEEE </a:t>
            </a:r>
            <a:r>
              <a:rPr lang="en-AU" dirty="0"/>
              <a:t>8802-1AE:2013/</a:t>
            </a:r>
            <a:r>
              <a:rPr lang="en-AU" dirty="0" err="1"/>
              <a:t>Amd</a:t>
            </a:r>
            <a:r>
              <a:rPr lang="en-AU" dirty="0"/>
              <a:t> </a:t>
            </a:r>
            <a:r>
              <a:rPr lang="en-AU" dirty="0" smtClean="0"/>
              <a:t>2</a:t>
            </a:r>
            <a:endParaRPr lang="en-AU" dirty="0"/>
          </a:p>
        </p:txBody>
      </p:sp>
      <p:graphicFrame>
        <p:nvGraphicFramePr>
          <p:cNvPr id="2" name="Object 1"/>
          <p:cNvGraphicFramePr>
            <a:graphicFrameLocks noChangeAspect="1"/>
          </p:cNvGraphicFramePr>
          <p:nvPr>
            <p:extLst>
              <p:ext uri="{D42A27DB-BD31-4B8C-83A1-F6EECF244321}">
                <p14:modId xmlns:p14="http://schemas.microsoft.com/office/powerpoint/2010/main" val="1213465327"/>
              </p:ext>
            </p:extLst>
          </p:nvPr>
        </p:nvGraphicFramePr>
        <p:xfrm>
          <a:off x="17929" y="2819400"/>
          <a:ext cx="914400" cy="771525"/>
        </p:xfrm>
        <a:graphic>
          <a:graphicData uri="http://schemas.openxmlformats.org/presentationml/2006/ole">
            <mc:AlternateContent xmlns:mc="http://schemas.openxmlformats.org/markup-compatibility/2006">
              <mc:Choice xmlns:v="urn:schemas-microsoft-com:vml" Requires="v">
                <p:oleObj spid="_x0000_s169183"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17929" y="2819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241801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IEEE 802.</a:t>
            </a:r>
            <a:r>
              <a:rPr lang="en-GB" dirty="0"/>
              <a:t>1Xbx-2014 will be submitted to PSDO process after IEEE </a:t>
            </a:r>
            <a:r>
              <a:rPr lang="en-GB" dirty="0" smtClean="0"/>
              <a:t>ratification &amp; publication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37</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waiting for IEEE </a:t>
            </a:r>
            <a:r>
              <a:rPr lang="en-GB" dirty="0">
                <a:solidFill>
                  <a:schemeClr val="accent2"/>
                </a:solidFill>
              </a:rPr>
              <a:t>ratification &amp; </a:t>
            </a:r>
            <a:r>
              <a:rPr lang="en-AU" dirty="0" smtClean="0">
                <a:solidFill>
                  <a:schemeClr val="accent2"/>
                </a:solidFill>
              </a:rPr>
              <a:t>publication</a:t>
            </a:r>
            <a:endParaRPr lang="en-AU" dirty="0">
              <a:solidFill>
                <a:schemeClr val="accent2"/>
              </a:solidFill>
            </a:endParaRPr>
          </a:p>
          <a:p>
            <a:pPr lvl="1"/>
            <a:r>
              <a:rPr lang="en-AU" dirty="0" smtClean="0"/>
              <a:t>The </a:t>
            </a:r>
            <a:r>
              <a:rPr lang="en-AU" dirty="0"/>
              <a:t>submission of IEEE 802.1Xbx-2014 </a:t>
            </a:r>
            <a:r>
              <a:rPr lang="en-AU" dirty="0" smtClean="0"/>
              <a:t>after publication under the PSDO was approved by 802 EC in July 2014</a:t>
            </a:r>
          </a:p>
          <a:p>
            <a:pPr lvl="2"/>
            <a:r>
              <a:rPr lang="en-AU" dirty="0" smtClean="0"/>
              <a:t>As of 25 August it was still in Sponsor Ballot </a:t>
            </a:r>
          </a:p>
          <a:p>
            <a:r>
              <a:rPr lang="en-AU" dirty="0" smtClean="0"/>
              <a:t>FDIS </a:t>
            </a:r>
            <a:r>
              <a:rPr lang="en-AU" dirty="0"/>
              <a:t>ballot</a:t>
            </a:r>
            <a:r>
              <a:rPr lang="en-AU" dirty="0" smtClean="0"/>
              <a:t>:</a:t>
            </a:r>
            <a:endParaRPr lang="en-AU" dirty="0">
              <a:solidFill>
                <a:srgbClr val="FF0000"/>
              </a:solidFill>
            </a:endParaRPr>
          </a:p>
        </p:txBody>
      </p:sp>
    </p:spTree>
    <p:extLst>
      <p:ext uri="{BB962C8B-B14F-4D97-AF65-F5344CB8AC3E}">
        <p14:creationId xmlns:p14="http://schemas.microsoft.com/office/powerpoint/2010/main" val="6039710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802.</a:t>
            </a:r>
            <a:r>
              <a:rPr lang="en-GB" dirty="0" smtClean="0"/>
              <a:t>1Q-Rev-2014 </a:t>
            </a:r>
            <a:r>
              <a:rPr lang="en-GB" dirty="0"/>
              <a:t>will be submitted </a:t>
            </a:r>
            <a:r>
              <a:rPr lang="en-GB" dirty="0" smtClean="0"/>
              <a:t>to PSDO process after </a:t>
            </a:r>
            <a:r>
              <a:rPr lang="en-GB" dirty="0"/>
              <a:t>IEEE </a:t>
            </a:r>
            <a:r>
              <a:rPr lang="en-GB" dirty="0" smtClean="0"/>
              <a:t>ratification &amp; publication </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38</a:t>
            </a:fld>
            <a:endParaRPr lang="en-US"/>
          </a:p>
        </p:txBody>
      </p:sp>
      <p:sp>
        <p:nvSpPr>
          <p:cNvPr id="10" name="Content Placeholder 9"/>
          <p:cNvSpPr>
            <a:spLocks noGrp="1"/>
          </p:cNvSpPr>
          <p:nvPr>
            <p:ph idx="1"/>
          </p:nvPr>
        </p:nvSpPr>
        <p:spPr/>
        <p:txBody>
          <a:bodyPr/>
          <a:lstStyle/>
          <a:p>
            <a:r>
              <a:rPr lang="en-AU" dirty="0"/>
              <a:t>60 day pre-ballot: </a:t>
            </a:r>
            <a:r>
              <a:rPr lang="en-AU" dirty="0">
                <a:solidFill>
                  <a:schemeClr val="accent2"/>
                </a:solidFill>
              </a:rPr>
              <a:t>waiting for IEEE </a:t>
            </a:r>
            <a:r>
              <a:rPr lang="en-AU" dirty="0" smtClean="0">
                <a:solidFill>
                  <a:schemeClr val="accent2"/>
                </a:solidFill>
              </a:rPr>
              <a:t>ratification &amp; publication</a:t>
            </a:r>
            <a:endParaRPr lang="en-AU" dirty="0">
              <a:solidFill>
                <a:schemeClr val="accent2"/>
              </a:solidFill>
            </a:endParaRPr>
          </a:p>
          <a:p>
            <a:pPr lvl="1"/>
            <a:r>
              <a:rPr lang="en-AU" dirty="0"/>
              <a:t>The submission of </a:t>
            </a:r>
            <a:r>
              <a:rPr lang="en-AU" dirty="0">
                <a:solidFill>
                  <a:schemeClr val="tx2"/>
                </a:solidFill>
              </a:rPr>
              <a:t>IEEE </a:t>
            </a:r>
            <a:r>
              <a:rPr lang="en-AU" dirty="0" smtClean="0">
                <a:solidFill>
                  <a:schemeClr val="tx2"/>
                </a:solidFill>
              </a:rPr>
              <a:t>802.1Q-Rev-2014 </a:t>
            </a:r>
            <a:r>
              <a:rPr lang="en-AU" dirty="0">
                <a:solidFill>
                  <a:schemeClr val="tx2"/>
                </a:solidFill>
              </a:rPr>
              <a:t>after publication under the PSDO was agreed by </a:t>
            </a:r>
            <a:r>
              <a:rPr lang="en-AU" dirty="0" smtClean="0">
                <a:solidFill>
                  <a:schemeClr val="tx2"/>
                </a:solidFill>
              </a:rPr>
              <a:t>802 EC </a:t>
            </a:r>
            <a:r>
              <a:rPr lang="en-AU" dirty="0">
                <a:solidFill>
                  <a:schemeClr val="tx2"/>
                </a:solidFill>
              </a:rPr>
              <a:t>in </a:t>
            </a:r>
            <a:r>
              <a:rPr lang="en-AU" dirty="0" smtClean="0">
                <a:solidFill>
                  <a:schemeClr val="tx2"/>
                </a:solidFill>
              </a:rPr>
              <a:t>July </a:t>
            </a:r>
            <a:r>
              <a:rPr lang="en-AU" dirty="0" smtClean="0"/>
              <a:t>2014</a:t>
            </a:r>
          </a:p>
          <a:p>
            <a:pPr lvl="2"/>
            <a:r>
              <a:rPr lang="en-AU" dirty="0" smtClean="0"/>
              <a:t> It is on the 15 </a:t>
            </a:r>
            <a:r>
              <a:rPr lang="en-AU" dirty="0"/>
              <a:t>October </a:t>
            </a:r>
            <a:r>
              <a:rPr lang="en-AU" dirty="0" err="1"/>
              <a:t>RevCom</a:t>
            </a:r>
            <a:r>
              <a:rPr lang="en-AU" dirty="0"/>
              <a:t> Early Consideration Agenda </a:t>
            </a:r>
            <a:endParaRPr lang="en-AU" dirty="0">
              <a:solidFill>
                <a:srgbClr val="FF0000"/>
              </a:solidFill>
            </a:endParaRPr>
          </a:p>
          <a:p>
            <a:r>
              <a:rPr lang="en-AU" dirty="0"/>
              <a:t>FDIS ballot:</a:t>
            </a:r>
            <a:endParaRPr lang="en-AU" dirty="0">
              <a:solidFill>
                <a:srgbClr val="FF0000"/>
              </a:solidFill>
            </a:endParaRPr>
          </a:p>
        </p:txBody>
      </p:sp>
    </p:spTree>
    <p:extLst>
      <p:ext uri="{BB962C8B-B14F-4D97-AF65-F5344CB8AC3E}">
        <p14:creationId xmlns:p14="http://schemas.microsoft.com/office/powerpoint/2010/main" val="165806034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a:t>
            </a:r>
            <a:r>
              <a:rPr lang="en-GB" dirty="0" smtClean="0"/>
              <a:t>-2014 is waiting for the start of the 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39</a:t>
            </a:fld>
            <a:endParaRPr lang="en-US"/>
          </a:p>
        </p:txBody>
      </p:sp>
      <p:sp>
        <p:nvSpPr>
          <p:cNvPr id="10" name="Content Placeholder 9"/>
          <p:cNvSpPr>
            <a:spLocks noGrp="1"/>
          </p:cNvSpPr>
          <p:nvPr>
            <p:ph idx="1"/>
          </p:nvPr>
        </p:nvSpPr>
        <p:spPr/>
        <p:txBody>
          <a:bodyPr/>
          <a:lstStyle/>
          <a:p>
            <a:r>
              <a:rPr lang="en-AU" dirty="0"/>
              <a:t>60 day pre-ballot</a:t>
            </a:r>
            <a:r>
              <a:rPr lang="en-AU" dirty="0" smtClean="0"/>
              <a:t>: </a:t>
            </a:r>
            <a:r>
              <a:rPr lang="en-AU" dirty="0" smtClean="0">
                <a:solidFill>
                  <a:schemeClr val="accent2"/>
                </a:solidFill>
              </a:rPr>
              <a:t>closes 26 Oct 2014</a:t>
            </a:r>
            <a:endParaRPr lang="en-AU" dirty="0"/>
          </a:p>
          <a:p>
            <a:pPr lvl="1"/>
            <a:r>
              <a:rPr lang="en-AU" dirty="0" smtClean="0"/>
              <a:t>The submission of IEEE 802-2014 under the PSDO was approved by</a:t>
            </a:r>
            <a:r>
              <a:rPr lang="en-AU" dirty="0" smtClean="0">
                <a:solidFill>
                  <a:srgbClr val="FF0000"/>
                </a:solidFill>
              </a:rPr>
              <a:t> </a:t>
            </a:r>
            <a:r>
              <a:rPr lang="en-AU" dirty="0" smtClean="0"/>
              <a:t>802 EC in July </a:t>
            </a:r>
            <a:r>
              <a:rPr lang="en-AU" dirty="0" smtClean="0"/>
              <a:t>2014</a:t>
            </a:r>
            <a:endParaRPr lang="en-AU" dirty="0" smtClean="0"/>
          </a:p>
          <a:p>
            <a:r>
              <a:rPr lang="en-AU" dirty="0" smtClean="0"/>
              <a:t>FDIS ballot:</a:t>
            </a:r>
            <a:endParaRPr lang="en-AU" dirty="0">
              <a:solidFill>
                <a:srgbClr val="FF0000"/>
              </a:solidFill>
            </a:endParaRPr>
          </a:p>
        </p:txBody>
      </p:sp>
    </p:spTree>
    <p:extLst>
      <p:ext uri="{BB962C8B-B14F-4D97-AF65-F5344CB8AC3E}">
        <p14:creationId xmlns:p14="http://schemas.microsoft.com/office/powerpoint/2010/main" val="5897488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905E45F6-5181-471F-89DE-40B1A2935BF3}" type="slidenum">
              <a:rPr lang="en-US" smtClean="0"/>
              <a:pPr>
                <a:defRPr/>
              </a:pPr>
              <a:t>4</a:t>
            </a:fld>
            <a:endParaRPr lang="en-US"/>
          </a:p>
        </p:txBody>
      </p:sp>
      <p:sp>
        <p:nvSpPr>
          <p:cNvPr id="5124" name="Rectangle 12"/>
          <p:cNvSpPr>
            <a:spLocks noGrp="1" noChangeArrowheads="1"/>
          </p:cNvSpPr>
          <p:nvPr>
            <p:ph type="title"/>
          </p:nvPr>
        </p:nvSpPr>
        <p:spPr/>
        <p:txBody>
          <a:bodyPr/>
          <a:lstStyle/>
          <a:p>
            <a:r>
              <a:rPr lang="en-GB" smtClean="0"/>
              <a:t>There are a variety of patent related links</a:t>
            </a:r>
            <a:endParaRPr lang="en-US" smtClean="0"/>
          </a:p>
        </p:txBody>
      </p:sp>
      <p:sp>
        <p:nvSpPr>
          <p:cNvPr id="5125" name="Rectangle 13"/>
          <p:cNvSpPr>
            <a:spLocks noGrp="1" noChangeArrowheads="1"/>
          </p:cNvSpPr>
          <p:nvPr>
            <p:ph type="body" idx="1"/>
          </p:nvPr>
        </p:nvSpPr>
        <p:spPr>
          <a:xfrm>
            <a:off x="685800" y="1981200"/>
            <a:ext cx="7772400" cy="4495800"/>
          </a:xfrm>
        </p:spPr>
        <p:txBody>
          <a:bodyPr/>
          <a:lstStyle/>
          <a:p>
            <a:pPr lvl="1">
              <a:lnSpc>
                <a:spcPct val="90000"/>
              </a:lnSpc>
            </a:pPr>
            <a:r>
              <a:rPr lang="en-US" dirty="0" smtClean="0"/>
              <a:t>All participants should be familiar with their obligations under the IEEE-SA Policies &amp; Procedures for standards development.</a:t>
            </a:r>
          </a:p>
          <a:p>
            <a:pPr lvl="1">
              <a:lnSpc>
                <a:spcPct val="90000"/>
              </a:lnSpc>
            </a:pPr>
            <a:r>
              <a:rPr lang="en-US" dirty="0" smtClean="0"/>
              <a:t>Patent Policy is stated in these sources:</a:t>
            </a:r>
          </a:p>
          <a:p>
            <a:pPr lvl="2">
              <a:lnSpc>
                <a:spcPct val="90000"/>
              </a:lnSpc>
            </a:pPr>
            <a:r>
              <a:rPr lang="en-GB" dirty="0" smtClean="0"/>
              <a:t>IEEE-SA Standards Boards Bylaws</a:t>
            </a:r>
          </a:p>
          <a:p>
            <a:pPr lvl="3">
              <a:lnSpc>
                <a:spcPct val="90000"/>
              </a:lnSpc>
            </a:pPr>
            <a:r>
              <a:rPr lang="en-US" dirty="0" smtClean="0"/>
              <a:t>http://standards.ieee.org/guides/bylaws/sect6-7.html#6</a:t>
            </a:r>
          </a:p>
          <a:p>
            <a:pPr lvl="2">
              <a:lnSpc>
                <a:spcPct val="90000"/>
              </a:lnSpc>
            </a:pPr>
            <a:r>
              <a:rPr lang="en-GB" dirty="0" smtClean="0"/>
              <a:t>IEEE-SA Standards Board Operations Manual</a:t>
            </a:r>
          </a:p>
          <a:p>
            <a:pPr lvl="3">
              <a:lnSpc>
                <a:spcPct val="90000"/>
              </a:lnSpc>
            </a:pPr>
            <a:r>
              <a:rPr lang="en-US" dirty="0" smtClean="0"/>
              <a:t>http://standards.ieee.org/guides/opman/sect6.html#6.3</a:t>
            </a:r>
          </a:p>
          <a:p>
            <a:pPr lvl="1">
              <a:lnSpc>
                <a:spcPct val="90000"/>
              </a:lnSpc>
            </a:pPr>
            <a:r>
              <a:rPr lang="en-US" dirty="0" smtClean="0"/>
              <a:t>Material about the patent policy is available at </a:t>
            </a:r>
          </a:p>
          <a:p>
            <a:pPr lvl="2">
              <a:lnSpc>
                <a:spcPct val="90000"/>
              </a:lnSpc>
            </a:pPr>
            <a:r>
              <a:rPr lang="en-US" dirty="0" smtClean="0">
                <a:hlinkClick r:id="rId3"/>
              </a:rPr>
              <a:t>http://standards.ieee.org/board/pat/pat-material.html</a:t>
            </a:r>
            <a:endParaRPr lang="en-US" dirty="0" smtClean="0"/>
          </a:p>
          <a:p>
            <a:pPr lvl="1">
              <a:lnSpc>
                <a:spcPct val="90000"/>
              </a:lnSpc>
            </a:pPr>
            <a:r>
              <a:rPr lang="en-US" dirty="0" smtClean="0"/>
              <a:t>If you have questions, contact the IEEE-SA Standards Board Patent Committee Administrator at </a:t>
            </a:r>
            <a:r>
              <a:rPr lang="en-US" dirty="0" smtClean="0">
                <a:hlinkClick r:id="rId4"/>
              </a:rPr>
              <a:t>patcom@ieee.org</a:t>
            </a:r>
            <a:endParaRPr lang="en-US" dirty="0" smtClean="0"/>
          </a:p>
          <a:p>
            <a:pPr lvl="2">
              <a:lnSpc>
                <a:spcPct val="90000"/>
              </a:lnSpc>
            </a:pPr>
            <a:r>
              <a:rPr lang="en-US" dirty="0" smtClean="0"/>
              <a:t>or visit </a:t>
            </a:r>
            <a:r>
              <a:rPr lang="en-US" dirty="0" smtClean="0">
                <a:hlinkClick r:id="rId5"/>
              </a:rPr>
              <a:t>http://standards.ieee.org/board/pat/index.html</a:t>
            </a:r>
            <a:endParaRPr lang="en-US" dirty="0" smtClean="0"/>
          </a:p>
          <a:p>
            <a:pPr lvl="1">
              <a:lnSpc>
                <a:spcPct val="90000"/>
              </a:lnSpc>
            </a:pPr>
            <a:r>
              <a:rPr lang="en-US" dirty="0" smtClean="0"/>
              <a:t>This slide set is available at http://standards.ieee.org/board/pat/pat-slideset.ppt </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IEEE </a:t>
            </a:r>
            <a:r>
              <a:rPr lang="en-AU" dirty="0" smtClean="0"/>
              <a:t>802.3.1-2013 </a:t>
            </a:r>
            <a:r>
              <a:rPr lang="en-GB" dirty="0"/>
              <a:t>is waiting for the close of the pre-ballot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40</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chemeClr val="accent2"/>
                </a:solidFill>
              </a:rPr>
              <a:t>waiting for ballot to close</a:t>
            </a:r>
          </a:p>
          <a:p>
            <a:pPr lvl="1"/>
            <a:r>
              <a:rPr lang="en-AU" dirty="0" smtClean="0"/>
              <a:t>The request to submit IEEE 802.3.1-2013 for approval under the PSDO was liaised in August 2014</a:t>
            </a:r>
          </a:p>
          <a:p>
            <a:pPr lvl="1"/>
            <a:r>
              <a:rPr lang="en-AU" dirty="0"/>
              <a:t>The </a:t>
            </a:r>
            <a:r>
              <a:rPr lang="en-AU" dirty="0" smtClean="0"/>
              <a:t>60 day pre-ballot </a:t>
            </a:r>
            <a:r>
              <a:rPr lang="en-AU" dirty="0"/>
              <a:t>closes on </a:t>
            </a:r>
            <a:r>
              <a:rPr lang="en-AU" dirty="0" smtClean="0"/>
              <a:t>6 Oct 2014</a:t>
            </a:r>
            <a:endParaRPr lang="en-AU" dirty="0"/>
          </a:p>
          <a:p>
            <a:r>
              <a:rPr lang="en-AU" dirty="0" smtClean="0"/>
              <a:t>FDIS ballot:</a:t>
            </a:r>
            <a:endParaRPr lang="en-AU" dirty="0" smtClean="0">
              <a:solidFill>
                <a:srgbClr val="FF0000"/>
              </a:solidFill>
            </a:endParaRPr>
          </a:p>
        </p:txBody>
      </p:sp>
    </p:spTree>
    <p:extLst>
      <p:ext uri="{BB962C8B-B14F-4D97-AF65-F5344CB8AC3E}">
        <p14:creationId xmlns:p14="http://schemas.microsoft.com/office/powerpoint/2010/main" val="10380224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Pre-ballot on 802.22 passed pre-ballot in May 2014, now waiting for FDIS ballot to start</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41</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rgbClr val="00B050"/>
                </a:solidFill>
              </a:rPr>
              <a:t>passed &amp; comments liaised</a:t>
            </a:r>
            <a:endParaRPr lang="en-AU" dirty="0" smtClean="0"/>
          </a:p>
          <a:p>
            <a:pPr lvl="1"/>
            <a:r>
              <a:rPr lang="en-AU" dirty="0" smtClean="0"/>
              <a:t>Pre-ballot on 802.22 (N15925) passed in May 2014</a:t>
            </a:r>
          </a:p>
          <a:p>
            <a:pPr lvl="2"/>
            <a:r>
              <a:rPr lang="en-AU" dirty="0" smtClean="0"/>
              <a:t>Voting results </a:t>
            </a:r>
            <a:r>
              <a:rPr lang="en-AU" dirty="0"/>
              <a:t>in </a:t>
            </a:r>
            <a:r>
              <a:rPr lang="en-AU" dirty="0" smtClean="0"/>
              <a:t>N15954</a:t>
            </a:r>
          </a:p>
          <a:p>
            <a:pPr lvl="2"/>
            <a:r>
              <a:rPr lang="en-AU" dirty="0" smtClean="0"/>
              <a:t>Passed 8/1/10</a:t>
            </a:r>
            <a:endParaRPr lang="en-AU" dirty="0"/>
          </a:p>
          <a:p>
            <a:pPr lvl="1"/>
            <a:r>
              <a:rPr lang="en-AU" dirty="0"/>
              <a:t>FDIS comment responses were approved by </a:t>
            </a:r>
            <a:r>
              <a:rPr lang="en-AU" dirty="0" smtClean="0"/>
              <a:t>802.22 </a:t>
            </a:r>
            <a:r>
              <a:rPr lang="en-AU" dirty="0"/>
              <a:t>WG in </a:t>
            </a:r>
            <a:r>
              <a:rPr lang="en-AU" dirty="0" smtClean="0"/>
              <a:t>July 2014</a:t>
            </a:r>
            <a:r>
              <a:rPr lang="en-AU" dirty="0"/>
              <a:t>, and were liaised to SC6 as </a:t>
            </a:r>
            <a:r>
              <a:rPr lang="en-AU" dirty="0" smtClean="0"/>
              <a:t>N16001</a:t>
            </a:r>
            <a:endParaRPr lang="en-AU" dirty="0"/>
          </a:p>
          <a:p>
            <a:r>
              <a:rPr lang="en-AU" dirty="0" smtClean="0"/>
              <a:t>FDIS </a:t>
            </a:r>
            <a:r>
              <a:rPr lang="en-AU" dirty="0"/>
              <a:t>ballot: </a:t>
            </a:r>
            <a:r>
              <a:rPr lang="en-AU" dirty="0" smtClean="0">
                <a:solidFill>
                  <a:schemeClr val="accent2"/>
                </a:solidFill>
              </a:rPr>
              <a:t>waiting for FDIS ballot to start</a:t>
            </a:r>
            <a:endParaRPr lang="en-AU" dirty="0">
              <a:solidFill>
                <a:schemeClr val="accent2"/>
              </a:solidFill>
            </a:endParaRPr>
          </a:p>
          <a:p>
            <a:pPr lvl="1"/>
            <a:r>
              <a:rPr lang="en-AU" dirty="0"/>
              <a:t>The FDIS should open shortly but no firm date has been </a:t>
            </a:r>
            <a:r>
              <a:rPr lang="en-AU" dirty="0" smtClean="0"/>
              <a:t>given</a:t>
            </a:r>
          </a:p>
          <a:p>
            <a:pPr lvl="2"/>
            <a:r>
              <a:rPr lang="en-AU" dirty="0">
                <a:solidFill>
                  <a:schemeClr val="tx2"/>
                </a:solidFill>
              </a:rPr>
              <a:t>As of </a:t>
            </a:r>
            <a:r>
              <a:rPr lang="en-AU" dirty="0" smtClean="0">
                <a:solidFill>
                  <a:schemeClr val="tx2"/>
                </a:solidFill>
              </a:rPr>
              <a:t>3 Sept 2014</a:t>
            </a:r>
            <a:endParaRPr lang="en-AU" dirty="0">
              <a:solidFill>
                <a:schemeClr val="tx2"/>
              </a:solidFill>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1827550404"/>
              </p:ext>
            </p:extLst>
          </p:nvPr>
        </p:nvGraphicFramePr>
        <p:xfrm>
          <a:off x="16625" y="2438400"/>
          <a:ext cx="914400" cy="771525"/>
        </p:xfrm>
        <a:graphic>
          <a:graphicData uri="http://schemas.openxmlformats.org/presentationml/2006/ole">
            <mc:AlternateContent xmlns:mc="http://schemas.openxmlformats.org/markup-compatibility/2006">
              <mc:Choice xmlns:v="urn:schemas-microsoft-com:vml" Requires="v">
                <p:oleObj spid="_x0000_s17732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6625" y="24384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4126406299"/>
              </p:ext>
            </p:extLst>
          </p:nvPr>
        </p:nvGraphicFramePr>
        <p:xfrm>
          <a:off x="-4156" y="3505200"/>
          <a:ext cx="914400" cy="771525"/>
        </p:xfrm>
        <a:graphic>
          <a:graphicData uri="http://schemas.openxmlformats.org/presentationml/2006/ole">
            <mc:AlternateContent xmlns:mc="http://schemas.openxmlformats.org/markup-compatibility/2006">
              <mc:Choice xmlns:v="urn:schemas-microsoft-com:vml" Requires="v">
                <p:oleObj spid="_x0000_s177325"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4156" y="3505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84233322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802.22aa will be sent to PSDO when 802.22 completes the PSDO process</a:t>
            </a:r>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42</a:t>
            </a:fld>
            <a:endParaRPr lang="en-US"/>
          </a:p>
        </p:txBody>
      </p:sp>
      <p:sp>
        <p:nvSpPr>
          <p:cNvPr id="10" name="Content Placeholder 9"/>
          <p:cNvSpPr>
            <a:spLocks noGrp="1"/>
          </p:cNvSpPr>
          <p:nvPr>
            <p:ph idx="1"/>
          </p:nvPr>
        </p:nvSpPr>
        <p:spPr/>
        <p:txBody>
          <a:bodyPr/>
          <a:lstStyle/>
          <a:p>
            <a:r>
              <a:rPr lang="en-AU" dirty="0" smtClean="0"/>
              <a:t>60 day pre-ballot: </a:t>
            </a:r>
            <a:r>
              <a:rPr lang="en-AU" dirty="0" smtClean="0">
                <a:solidFill>
                  <a:schemeClr val="accent2"/>
                </a:solidFill>
              </a:rPr>
              <a:t>not submitted yet</a:t>
            </a:r>
          </a:p>
          <a:p>
            <a:pPr lvl="1"/>
            <a:r>
              <a:rPr lang="en-AU" dirty="0" smtClean="0"/>
              <a:t>It was agreed by consensus in San Diego in July 2014 that submission of 802.22a should wait until 802.22 is ratified by ISO/IEC</a:t>
            </a:r>
            <a:endParaRPr lang="en-AU" dirty="0"/>
          </a:p>
          <a:p>
            <a:r>
              <a:rPr lang="en-AU" dirty="0" smtClean="0"/>
              <a:t>FDIS </a:t>
            </a:r>
            <a:r>
              <a:rPr lang="en-AU" dirty="0"/>
              <a:t>ballot</a:t>
            </a:r>
            <a:r>
              <a:rPr lang="en-AU" dirty="0" smtClean="0"/>
              <a:t>:</a:t>
            </a:r>
            <a:endParaRPr lang="en-AU" dirty="0">
              <a:solidFill>
                <a:schemeClr val="accent2"/>
              </a:solidFill>
            </a:endParaRPr>
          </a:p>
        </p:txBody>
      </p:sp>
    </p:spTree>
    <p:extLst>
      <p:ext uri="{BB962C8B-B14F-4D97-AF65-F5344CB8AC3E}">
        <p14:creationId xmlns:p14="http://schemas.microsoft.com/office/powerpoint/2010/main" val="13378342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IEEE 802.22 WG has asked SC6 to allocate revision responsibility for IEEE 802.22</a:t>
            </a:r>
            <a:endParaRPr lang="en-AU" dirty="0"/>
          </a:p>
        </p:txBody>
      </p:sp>
      <p:sp>
        <p:nvSpPr>
          <p:cNvPr id="3" name="Content Placeholder 2"/>
          <p:cNvSpPr>
            <a:spLocks noGrp="1"/>
          </p:cNvSpPr>
          <p:nvPr>
            <p:ph idx="1"/>
          </p:nvPr>
        </p:nvSpPr>
        <p:spPr/>
        <p:txBody>
          <a:bodyPr/>
          <a:lstStyle/>
          <a:p>
            <a:pPr lvl="1"/>
            <a:r>
              <a:rPr lang="en-AU" dirty="0" smtClean="0"/>
              <a:t>IEEE 802.1/3/11 standards are being liaised to ISO/IEC JTC1/SC6 for ratification under the PSDO based on an agreement by SC6 that the relevant IEEE 802 WG has responsibility </a:t>
            </a:r>
            <a:r>
              <a:rPr lang="en-AU" dirty="0"/>
              <a:t>for the revision process </a:t>
            </a:r>
            <a:endParaRPr lang="en-AU" dirty="0" smtClean="0"/>
          </a:p>
          <a:p>
            <a:pPr lvl="1"/>
            <a:r>
              <a:rPr lang="en-AU" dirty="0" smtClean="0"/>
              <a:t>The agreement by SC6 is based on the existence of </a:t>
            </a:r>
            <a:r>
              <a:rPr lang="en-AU" dirty="0"/>
              <a:t>an established </a:t>
            </a:r>
            <a:r>
              <a:rPr lang="en-AU" dirty="0" smtClean="0"/>
              <a:t>mechanism (N15606) for NBs to </a:t>
            </a:r>
            <a:r>
              <a:rPr lang="en-AU" dirty="0"/>
              <a:t>contribute to the revision process in the IEEE </a:t>
            </a:r>
            <a:r>
              <a:rPr lang="en-AU" dirty="0" smtClean="0"/>
              <a:t>802 WG</a:t>
            </a:r>
          </a:p>
          <a:p>
            <a:pPr lvl="1"/>
            <a:r>
              <a:rPr lang="en-AU" dirty="0" smtClean="0"/>
              <a:t>The agreement was ratified by resolutions in SC6 in relation to each of IEEE 802.1/3/11</a:t>
            </a:r>
          </a:p>
          <a:p>
            <a:pPr lvl="1"/>
            <a:r>
              <a:rPr lang="en-AU" dirty="0" smtClean="0"/>
              <a:t>IEEE 802.22 WG sent a request for a similar agreement in relation to IEEE 802.22 in July 2014</a:t>
            </a:r>
          </a:p>
          <a:p>
            <a:pPr lvl="1"/>
            <a:r>
              <a:rPr lang="en-AU" dirty="0" smtClean="0"/>
              <a:t>The request will be addressed at the SC6 meeting in October 2014</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226340979"/>
              </p:ext>
            </p:extLst>
          </p:nvPr>
        </p:nvGraphicFramePr>
        <p:xfrm>
          <a:off x="0" y="4648200"/>
          <a:ext cx="914400" cy="771525"/>
        </p:xfrm>
        <a:graphic>
          <a:graphicData uri="http://schemas.openxmlformats.org/presentationml/2006/ole">
            <mc:AlternateContent xmlns:mc="http://schemas.openxmlformats.org/markup-compatibility/2006">
              <mc:Choice xmlns:v="urn:schemas-microsoft-com:vml" Requires="v">
                <p:oleObj spid="_x0000_s18033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4648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69933772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IEEE 1888 is receiving similar responses from </a:t>
            </a:r>
            <a:r>
              <a:rPr lang="en-AU" smtClean="0"/>
              <a:t>Chin NB  to </a:t>
            </a:r>
            <a:r>
              <a:rPr lang="en-AU" dirty="0" smtClean="0"/>
              <a:t>their submission under PSDO</a:t>
            </a:r>
            <a:endParaRPr lang="en-AU" dirty="0"/>
          </a:p>
        </p:txBody>
      </p:sp>
      <p:sp>
        <p:nvSpPr>
          <p:cNvPr id="3" name="Content Placeholder 2"/>
          <p:cNvSpPr>
            <a:spLocks noGrp="1"/>
          </p:cNvSpPr>
          <p:nvPr>
            <p:ph idx="1"/>
          </p:nvPr>
        </p:nvSpPr>
        <p:spPr/>
        <p:txBody>
          <a:bodyPr/>
          <a:lstStyle/>
          <a:p>
            <a:pPr lvl="1"/>
            <a:r>
              <a:rPr lang="en-AU" dirty="0" smtClean="0"/>
              <a:t>IEEE 1888 is currently making use of the PSDO process in SC6</a:t>
            </a:r>
          </a:p>
          <a:p>
            <a:pPr lvl="1"/>
            <a:r>
              <a:rPr lang="en-AU" dirty="0" smtClean="0"/>
              <a:t>They received two change requests from the China NB in 60 day pre-ballot that are similar to those received on IEEE 802 ballots</a:t>
            </a:r>
          </a:p>
          <a:p>
            <a:pPr lvl="2"/>
            <a:r>
              <a:rPr lang="en-AU" b="0" i="1" dirty="0"/>
              <a:t>Add specific security mechanism in this text </a:t>
            </a:r>
            <a:endParaRPr lang="en-AU" b="0" i="1" dirty="0" smtClean="0"/>
          </a:p>
          <a:p>
            <a:pPr lvl="2"/>
            <a:r>
              <a:rPr lang="en-AU" b="0" i="1" dirty="0" smtClean="0"/>
              <a:t>Delete </a:t>
            </a:r>
            <a:r>
              <a:rPr lang="en-AU" b="0" i="1" dirty="0"/>
              <a:t>RFC 2460 and related technology </a:t>
            </a:r>
            <a:r>
              <a:rPr lang="en-AU" b="0" i="1" dirty="0" smtClean="0"/>
              <a:t>from </a:t>
            </a:r>
            <a:r>
              <a:rPr lang="en-AU" b="0" i="1" dirty="0"/>
              <a:t>the </a:t>
            </a:r>
            <a:r>
              <a:rPr lang="en-AU" b="0" i="1" dirty="0" smtClean="0"/>
              <a:t>text</a:t>
            </a:r>
          </a:p>
          <a:p>
            <a:pPr lvl="1"/>
            <a:r>
              <a:rPr lang="en-AU" dirty="0" smtClean="0"/>
              <a:t>IEEE 1889 replied in a similar away to IEEE 802, leveraging our previous responses</a:t>
            </a:r>
          </a:p>
          <a:p>
            <a:pPr lvl="2"/>
            <a:r>
              <a:rPr lang="en-AU" i="1" dirty="0"/>
              <a:t>IEEE </a:t>
            </a:r>
            <a:r>
              <a:rPr lang="en-AU" i="1" dirty="0" err="1"/>
              <a:t>Std</a:t>
            </a:r>
            <a:r>
              <a:rPr lang="en-AU" i="1" dirty="0"/>
              <a:t> 1888-2014 is security agnostic allowing the user to run any security protocol. </a:t>
            </a:r>
            <a:endParaRPr lang="en-AU" i="1" dirty="0" smtClean="0"/>
          </a:p>
          <a:p>
            <a:pPr lvl="2"/>
            <a:r>
              <a:rPr lang="en-AU" i="1" dirty="0" smtClean="0"/>
              <a:t>IEEE </a:t>
            </a:r>
            <a:r>
              <a:rPr lang="en-AU" i="1" dirty="0"/>
              <a:t>1888 notes that ISO and JTC1 referencing rules allow references to informational, proposed standard and draft standard IETF </a:t>
            </a:r>
            <a:r>
              <a:rPr lang="en-AU" i="1" dirty="0" smtClean="0"/>
              <a:t>RFCs …</a:t>
            </a:r>
            <a:endParaRPr lang="en-AU" i="1"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44</a:t>
            </a:fld>
            <a:endParaRPr lang="en-US"/>
          </a:p>
        </p:txBody>
      </p:sp>
    </p:spTree>
    <p:extLst>
      <p:ext uri="{BB962C8B-B14F-4D97-AF65-F5344CB8AC3E}">
        <p14:creationId xmlns:p14="http://schemas.microsoft.com/office/powerpoint/2010/main" val="4136621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security presentations based on </a:t>
            </a:r>
            <a:r>
              <a:rPr lang="en-AU" dirty="0" err="1" smtClean="0"/>
              <a:t>TePA</a:t>
            </a:r>
            <a:r>
              <a:rPr lang="en-AU" dirty="0" smtClean="0"/>
              <a:t>  have been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1626005140"/>
              </p:ext>
            </p:extLst>
          </p:nvPr>
        </p:nvGraphicFramePr>
        <p:xfrm>
          <a:off x="685800" y="1981200"/>
          <a:ext cx="7772400" cy="3718560"/>
        </p:xfrm>
        <a:graphic>
          <a:graphicData uri="http://schemas.openxmlformats.org/drawingml/2006/table">
            <a:tbl>
              <a:tblPr firstRow="1" bandRow="1">
                <a:tableStyleId>{21E4AEA4-8DFA-4A89-87EB-49C32662AFE0}</a:tableStyleId>
              </a:tblPr>
              <a:tblGrid>
                <a:gridCol w="1143000"/>
                <a:gridCol w="1524000"/>
                <a:gridCol w="1676400"/>
                <a:gridCol w="1447800"/>
                <a:gridCol w="1981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smtClean="0">
                        <a:solidFill>
                          <a:srgbClr val="FF0000"/>
                        </a:solidFill>
                      </a:endParaRPr>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TEPA-AC</a:t>
                      </a:r>
                      <a:endParaRPr lang="en-AU" sz="1600" dirty="0"/>
                    </a:p>
                  </a:txBody>
                  <a:tcPr/>
                </a:tc>
                <a:tc>
                  <a:txBody>
                    <a:bodyPr/>
                    <a:lstStyle/>
                    <a:p>
                      <a:r>
                        <a:rPr lang="en-AU" sz="1600" dirty="0" smtClean="0"/>
                        <a:t>Subset</a:t>
                      </a:r>
                      <a:r>
                        <a:rPr lang="en-AU" sz="1600" baseline="0" dirty="0" smtClean="0"/>
                        <a:t> of </a:t>
                      </a:r>
                      <a:r>
                        <a:rPr lang="en-AU" sz="1600" dirty="0" smtClean="0"/>
                        <a:t> 802.1X</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Not yet</a:t>
                      </a:r>
                      <a:endParaRPr lang="en-AU" sz="1600" dirty="0"/>
                    </a:p>
                  </a:txBody>
                  <a:tcPr/>
                </a:tc>
                <a:tc>
                  <a:txBody>
                    <a:bodyPr/>
                    <a:lstStyle/>
                    <a:p>
                      <a:r>
                        <a:rPr lang="en-AU" sz="1600" dirty="0" smtClean="0"/>
                        <a:t>Not known</a:t>
                      </a:r>
                      <a:r>
                        <a:rPr lang="en-AU" sz="1600" baseline="0" dirty="0" smtClean="0"/>
                        <a:t> </a:t>
                      </a:r>
                      <a:endParaRPr lang="en-AU" sz="1600" dirty="0"/>
                    </a:p>
                  </a:txBody>
                  <a:tcPr/>
                </a:tc>
              </a:tr>
              <a:tr h="370840">
                <a:tc>
                  <a:txBody>
                    <a:bodyPr/>
                    <a:lstStyle/>
                    <a:p>
                      <a:r>
                        <a:rPr lang="en-AU" sz="1600" dirty="0" err="1" smtClean="0"/>
                        <a:t>TLSec</a:t>
                      </a:r>
                      <a:endParaRPr lang="en-AU" sz="1600" dirty="0"/>
                    </a:p>
                  </a:txBody>
                  <a:tcPr/>
                </a:tc>
                <a:tc>
                  <a:txBody>
                    <a:bodyPr/>
                    <a:lstStyle/>
                    <a:p>
                      <a:r>
                        <a:rPr lang="en-AU" sz="1600" dirty="0" smtClean="0"/>
                        <a:t>Subset</a:t>
                      </a:r>
                      <a:r>
                        <a:rPr lang="en-AU" sz="1600" baseline="0" dirty="0" smtClean="0"/>
                        <a:t> of </a:t>
                      </a:r>
                      <a:r>
                        <a:rPr lang="en-AU" sz="1600" dirty="0" smtClean="0"/>
                        <a:t>802.1AE</a:t>
                      </a:r>
                      <a:endParaRPr lang="en-AU" sz="1600" dirty="0"/>
                    </a:p>
                  </a:txBody>
                  <a:tcPr/>
                </a:tc>
                <a:tc>
                  <a:txBody>
                    <a:bodyPr/>
                    <a:lstStyle/>
                    <a:p>
                      <a:r>
                        <a:rPr lang="en-AU" sz="1600" dirty="0" smtClean="0"/>
                        <a:t>Not</a:t>
                      </a:r>
                      <a:r>
                        <a:rPr lang="en-AU" sz="1600" baseline="0" dirty="0" smtClean="0"/>
                        <a:t> yet</a:t>
                      </a:r>
                      <a:r>
                        <a:rPr lang="en-AU" sz="1600" dirty="0" smtClean="0"/>
                        <a:t>;</a:t>
                      </a:r>
                      <a:r>
                        <a:rPr lang="en-AU" sz="1600" baseline="0" dirty="0" smtClean="0"/>
                        <a:t> BWIPS driving</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txBody>
                  <a:tcPr/>
                </a:tc>
                <a:tc>
                  <a:txBody>
                    <a:bodyPr/>
                    <a:lstStyle/>
                    <a:p>
                      <a:r>
                        <a:rPr lang="en-AU" sz="1600" dirty="0" smtClean="0"/>
                        <a:t>Yes,</a:t>
                      </a:r>
                      <a:r>
                        <a:rPr lang="en-AU" sz="1600" baseline="0" dirty="0" smtClean="0"/>
                        <a:t> in lab</a:t>
                      </a:r>
                      <a:endParaRPr lang="en-AU" sz="1600" dirty="0"/>
                    </a:p>
                  </a:txBody>
                  <a:tcPr/>
                </a:tc>
              </a:tr>
              <a:tr h="370840">
                <a:tc>
                  <a:txBody>
                    <a:bodyPr/>
                    <a:lstStyle/>
                    <a:p>
                      <a:r>
                        <a:rPr lang="en-AU" sz="1600" dirty="0" smtClean="0"/>
                        <a:t>TAAA</a:t>
                      </a:r>
                      <a:endParaRPr lang="en-AU" sz="1600" dirty="0"/>
                    </a:p>
                  </a:txBody>
                  <a:tcPr/>
                </a:tc>
                <a:tc>
                  <a:txBody>
                    <a:bodyPr/>
                    <a:lstStyle/>
                    <a:p>
                      <a:r>
                        <a:rPr lang="en-AU" sz="1600" dirty="0" smtClean="0"/>
                        <a:t>802.16</a:t>
                      </a:r>
                      <a:r>
                        <a:rPr lang="en-AU" sz="1600" baseline="0" dirty="0" smtClean="0"/>
                        <a:t> security</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yet</a:t>
                      </a:r>
                    </a:p>
                    <a:p>
                      <a:endParaRPr lang="en-AU" sz="1600" dirty="0"/>
                    </a:p>
                  </a:txBody>
                  <a:tcPr/>
                </a:tc>
                <a:tc>
                  <a:txBody>
                    <a:bodyPr/>
                    <a:lstStyle/>
                    <a:p>
                      <a:r>
                        <a:rPr lang="en-AU" sz="1600" dirty="0" smtClean="0"/>
                        <a:t>Yes, in lab</a:t>
                      </a:r>
                      <a:endParaRPr lang="en-AU" sz="1600" dirty="0"/>
                    </a:p>
                  </a:txBody>
                  <a:tcPr/>
                </a:tc>
              </a:tr>
              <a:tr h="370840">
                <a:tc>
                  <a:txBody>
                    <a:bodyPr/>
                    <a:lstStyle/>
                    <a:p>
                      <a:r>
                        <a:rPr lang="en-AU" sz="1600" dirty="0" smtClean="0"/>
                        <a:t>WAPI</a:t>
                      </a:r>
                      <a:endParaRPr lang="en-AU" sz="1600" dirty="0"/>
                    </a:p>
                  </a:txBody>
                  <a:tcPr/>
                </a:tc>
                <a:tc>
                  <a:txBody>
                    <a:bodyPr/>
                    <a:lstStyle/>
                    <a:p>
                      <a:r>
                        <a:rPr lang="en-AU" sz="1600" dirty="0" smtClean="0"/>
                        <a:t>Subset</a:t>
                      </a:r>
                      <a:r>
                        <a:rPr lang="en-AU" sz="1600" baseline="0" dirty="0" smtClean="0"/>
                        <a:t> of </a:t>
                      </a:r>
                      <a:r>
                        <a:rPr lang="en-AU" sz="1600" dirty="0" smtClean="0"/>
                        <a:t>802.11i based security</a:t>
                      </a:r>
                      <a:endParaRPr lang="en-AU" sz="1600" dirty="0"/>
                    </a:p>
                  </a:txBody>
                  <a:tcPr/>
                </a:tc>
                <a:tc>
                  <a:txBody>
                    <a:bodyPr/>
                    <a:lstStyle/>
                    <a:p>
                      <a:r>
                        <a:rPr lang="en-AU" sz="1600" dirty="0" smtClean="0"/>
                        <a:t>Yes</a:t>
                      </a:r>
                      <a:endParaRPr lang="en-AU" sz="1600" dirty="0"/>
                    </a:p>
                  </a:txBody>
                  <a:tcPr/>
                </a:tc>
                <a:tc>
                  <a:txBody>
                    <a:bodyPr/>
                    <a:lstStyle/>
                    <a:p>
                      <a:r>
                        <a:rPr lang="en-AU" sz="1600" dirty="0" smtClean="0"/>
                        <a:t>Yes, passed,</a:t>
                      </a:r>
                      <a:r>
                        <a:rPr lang="en-AU" sz="1600" baseline="0" dirty="0" smtClean="0"/>
                        <a:t> </a:t>
                      </a:r>
                      <a:r>
                        <a:rPr lang="en-AU" sz="1600" dirty="0" smtClean="0"/>
                        <a:t>but withdrawn</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Yes, required in handsets</a:t>
                      </a:r>
                      <a:r>
                        <a:rPr lang="en-AU" sz="1600" baseline="0" dirty="0" smtClean="0"/>
                        <a:t> &amp; SP APs </a:t>
                      </a:r>
                      <a:r>
                        <a:rPr lang="en-AU" sz="1600" dirty="0" smtClean="0"/>
                        <a:t>but rarely used</a:t>
                      </a:r>
                    </a:p>
                  </a:txBody>
                  <a:tcPr/>
                </a:tc>
              </a:tr>
              <a:tr h="370840">
                <a:tc>
                  <a:txBody>
                    <a:bodyPr/>
                    <a:lstStyle/>
                    <a:p>
                      <a:r>
                        <a:rPr lang="en-AU" sz="1600" dirty="0" err="1" smtClean="0"/>
                        <a:t>TISec</a:t>
                      </a:r>
                      <a:endParaRPr lang="en-AU" sz="1600" dirty="0"/>
                    </a:p>
                  </a:txBody>
                  <a:tcPr/>
                </a:tc>
                <a:tc>
                  <a:txBody>
                    <a:bodyPr/>
                    <a:lstStyle/>
                    <a:p>
                      <a:r>
                        <a:rPr lang="en-AU" sz="1600" dirty="0" smtClean="0"/>
                        <a:t>Subset/copy of </a:t>
                      </a:r>
                      <a:r>
                        <a:rPr lang="en-AU" sz="1600" dirty="0" err="1" smtClean="0"/>
                        <a:t>IPSec</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endParaRPr lang="en-AU" sz="1600" baseline="0" dirty="0" smtClean="0"/>
                    </a:p>
                    <a:p>
                      <a:endParaRPr lang="en-AU" sz="1600" dirty="0"/>
                    </a:p>
                  </a:txBody>
                  <a:tcPr/>
                </a:tc>
                <a:tc>
                  <a:txBody>
                    <a:bodyPr/>
                    <a:lstStyle/>
                    <a:p>
                      <a:r>
                        <a:rPr lang="en-AU" sz="1600" dirty="0" smtClean="0"/>
                        <a:t>Not yet</a:t>
                      </a:r>
                      <a:br>
                        <a:rPr lang="en-AU" sz="1600" dirty="0" smtClean="0"/>
                      </a:br>
                      <a:r>
                        <a:rPr lang="en-AU" sz="1600" dirty="0" smtClean="0"/>
                        <a:t>(in WG7)</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r>
                        <a:rPr lang="en-AU" sz="1600" baseline="0" dirty="0" smtClean="0"/>
                        <a:t> </a:t>
                      </a: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45</a:t>
            </a:fld>
            <a:endParaRPr lang="en-US"/>
          </a:p>
        </p:txBody>
      </p:sp>
    </p:spTree>
    <p:extLst>
      <p:ext uri="{BB962C8B-B14F-4D97-AF65-F5344CB8AC3E}">
        <p14:creationId xmlns:p14="http://schemas.microsoft.com/office/powerpoint/2010/main" val="294630419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has been no further action on any of the </a:t>
            </a:r>
            <a:r>
              <a:rPr lang="en-AU" dirty="0" err="1" smtClean="0"/>
              <a:t>TePA</a:t>
            </a:r>
            <a:r>
              <a:rPr lang="en-AU" dirty="0" smtClean="0"/>
              <a:t> based proposals</a:t>
            </a:r>
            <a:endParaRPr lang="en-AU" dirty="0"/>
          </a:p>
        </p:txBody>
      </p:sp>
      <p:sp>
        <p:nvSpPr>
          <p:cNvPr id="3" name="Content Placeholder 2"/>
          <p:cNvSpPr>
            <a:spLocks noGrp="1"/>
          </p:cNvSpPr>
          <p:nvPr>
            <p:ph idx="1"/>
          </p:nvPr>
        </p:nvSpPr>
        <p:spPr>
          <a:xfrm>
            <a:off x="685800" y="1905000"/>
            <a:ext cx="7772400" cy="4114800"/>
          </a:xfrm>
        </p:spPr>
        <p:txBody>
          <a:bodyPr/>
          <a:lstStyle/>
          <a:p>
            <a:pPr lvl="1"/>
            <a:r>
              <a:rPr lang="en-AU" dirty="0" smtClean="0"/>
              <a:t>The China NB has been promoting NP proposals for the various </a:t>
            </a:r>
            <a:r>
              <a:rPr lang="en-AU" dirty="0" err="1" smtClean="0"/>
              <a:t>TePA</a:t>
            </a:r>
            <a:r>
              <a:rPr lang="en-AU" dirty="0" smtClean="0"/>
              <a:t> based proposals</a:t>
            </a:r>
          </a:p>
          <a:p>
            <a:pPr lvl="2"/>
            <a:r>
              <a:rPr lang="en-AU" dirty="0" smtClean="0"/>
              <a:t>WAPI, </a:t>
            </a:r>
            <a:r>
              <a:rPr lang="en-AU" dirty="0" err="1" smtClean="0"/>
              <a:t>TLSec</a:t>
            </a:r>
            <a:r>
              <a:rPr lang="en-AU" dirty="0" smtClean="0"/>
              <a:t>, TEPA-AC, TAAA, </a:t>
            </a:r>
            <a:r>
              <a:rPr lang="en-AU" dirty="0" err="1" smtClean="0"/>
              <a:t>TISec</a:t>
            </a:r>
            <a:endParaRPr lang="en-AU" dirty="0" smtClean="0"/>
          </a:p>
          <a:p>
            <a:pPr lvl="1"/>
            <a:r>
              <a:rPr lang="en-AU" dirty="0" smtClean="0"/>
              <a:t>So far no NPs have been proposed</a:t>
            </a:r>
          </a:p>
          <a:p>
            <a:pPr lvl="2"/>
            <a:r>
              <a:rPr lang="en-AU" dirty="0" smtClean="0"/>
              <a:t>Except WAPI, which was withdrawn in 2012 after much controversy</a:t>
            </a:r>
          </a:p>
          <a:p>
            <a:pPr lvl="1"/>
            <a:r>
              <a:rPr lang="en-AU" dirty="0" smtClean="0"/>
              <a:t>It is possible that the China NB may now propose NPs after their Snowden presentation in Ottawa in Feb 2014</a:t>
            </a:r>
          </a:p>
          <a:p>
            <a:pPr lvl="1"/>
            <a:r>
              <a:rPr lang="en-AU" dirty="0" smtClean="0"/>
              <a:t>However, any such NPs face a variety of difficulties</a:t>
            </a:r>
          </a:p>
          <a:p>
            <a:pPr lvl="2"/>
            <a:r>
              <a:rPr lang="en-AU" dirty="0" smtClean="0"/>
              <a:t>Snowden is a very weak justification for a problem best handled by open &amp; transparent standards</a:t>
            </a:r>
          </a:p>
          <a:p>
            <a:pPr lvl="2"/>
            <a:r>
              <a:rPr lang="en-AU" dirty="0" smtClean="0"/>
              <a:t>There are no known technical or market justifications for these NPs</a:t>
            </a:r>
          </a:p>
          <a:p>
            <a:pPr lvl="2"/>
            <a:r>
              <a:rPr lang="en-AU" dirty="0" smtClean="0"/>
              <a:t>It will be very difficult to identify 5 interested experts from 5 NBs</a:t>
            </a:r>
          </a:p>
          <a:p>
            <a:pPr lvl="1"/>
            <a:r>
              <a:rPr lang="en-AU" dirty="0" smtClean="0"/>
              <a:t>If any NP is proposed by the China NB then the IEEE 802 will need to respond to it in detail and inform JTC1 &amp; SC6 NBs of our concerns</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46</a:t>
            </a:fld>
            <a:endParaRPr lang="en-US"/>
          </a:p>
        </p:txBody>
      </p:sp>
    </p:spTree>
    <p:extLst>
      <p:ext uri="{BB962C8B-B14F-4D97-AF65-F5344CB8AC3E}">
        <p14:creationId xmlns:p14="http://schemas.microsoft.com/office/powerpoint/2010/main" val="28025362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security discussion between IEEE 802 and the Swiss NB has not progressed recently</a:t>
            </a:r>
            <a:endParaRPr lang="en-AU" dirty="0"/>
          </a:p>
        </p:txBody>
      </p:sp>
      <p:sp>
        <p:nvSpPr>
          <p:cNvPr id="3" name="Content Placeholder 2"/>
          <p:cNvSpPr>
            <a:spLocks noGrp="1"/>
          </p:cNvSpPr>
          <p:nvPr>
            <p:ph idx="1"/>
          </p:nvPr>
        </p:nvSpPr>
        <p:spPr>
          <a:xfrm>
            <a:off x="685800" y="1752600"/>
            <a:ext cx="7772400" cy="4114800"/>
          </a:xfrm>
        </p:spPr>
        <p:txBody>
          <a:bodyPr/>
          <a:lstStyle/>
          <a:p>
            <a:pPr lvl="1"/>
            <a:r>
              <a:rPr lang="en-AU" dirty="0" smtClean="0"/>
              <a:t>A discussion has been  held between the IEEE 802 delegation to SC6 and the Swiss NB over many months on security issues …</a:t>
            </a:r>
          </a:p>
          <a:p>
            <a:pPr lvl="1"/>
            <a:r>
              <a:rPr lang="en-AU" dirty="0" smtClean="0"/>
              <a:t>… in an attempt to create a better understanding between the two sides</a:t>
            </a:r>
          </a:p>
          <a:p>
            <a:pPr lvl="1"/>
            <a:r>
              <a:rPr lang="en-AU" dirty="0" smtClean="0"/>
              <a:t>An early agreement (August 2013) was that each side should do some “homework”:</a:t>
            </a:r>
          </a:p>
          <a:p>
            <a:pPr lvl="2"/>
            <a:r>
              <a:rPr lang="en-AU" dirty="0" smtClean="0"/>
              <a:t>Dan Harkins: </a:t>
            </a:r>
            <a:r>
              <a:rPr lang="en-AU" dirty="0"/>
              <a:t>how certificates are used and validated in </a:t>
            </a:r>
            <a:r>
              <a:rPr lang="en-AU" dirty="0" smtClean="0"/>
              <a:t>802.1X/EAP-TLS</a:t>
            </a:r>
          </a:p>
          <a:p>
            <a:pPr lvl="2"/>
            <a:r>
              <a:rPr lang="en-AU" dirty="0" smtClean="0"/>
              <a:t>Hans </a:t>
            </a:r>
            <a:r>
              <a:rPr lang="en-AU" dirty="0" err="1" smtClean="0"/>
              <a:t>Thomman</a:t>
            </a:r>
            <a:r>
              <a:rPr lang="en-AU" dirty="0" smtClean="0"/>
              <a:t> </a:t>
            </a:r>
            <a:r>
              <a:rPr lang="en-AU" dirty="0"/>
              <a:t>how certificates are used and validated in </a:t>
            </a:r>
            <a:r>
              <a:rPr lang="en-AU" dirty="0" err="1"/>
              <a:t>TePA</a:t>
            </a:r>
            <a:r>
              <a:rPr lang="en-AU" dirty="0"/>
              <a:t> </a:t>
            </a:r>
            <a:endParaRPr lang="en-AU" dirty="0" smtClean="0"/>
          </a:p>
          <a:p>
            <a:pPr lvl="1"/>
            <a:r>
              <a:rPr lang="en-AU" dirty="0"/>
              <a:t>Dan </a:t>
            </a:r>
            <a:r>
              <a:rPr lang="en-AU" dirty="0" smtClean="0"/>
              <a:t>Harkins reviewed his “homework” to this SC in Dallas – a version was subsequently submitted (and presented in February 2014) to SC6</a:t>
            </a:r>
          </a:p>
          <a:p>
            <a:pPr lvl="2"/>
            <a:r>
              <a:rPr lang="en-AU" dirty="0" smtClean="0"/>
              <a:t>See N15845</a:t>
            </a:r>
          </a:p>
          <a:p>
            <a:pPr lvl="2"/>
            <a:r>
              <a:rPr lang="en-AU" dirty="0" smtClean="0"/>
              <a:t>There were no problems identified </a:t>
            </a:r>
            <a:r>
              <a:rPr lang="en-AU" dirty="0"/>
              <a:t>by SC6 NB members in Ottawa</a:t>
            </a:r>
            <a:r>
              <a:rPr lang="en-AU" dirty="0" smtClean="0"/>
              <a:t> in N15845</a:t>
            </a:r>
          </a:p>
          <a:p>
            <a:pPr lvl="1"/>
            <a:r>
              <a:rPr lang="en-AU" dirty="0" smtClean="0"/>
              <a:t>Hans </a:t>
            </a:r>
            <a:r>
              <a:rPr lang="en-AU" dirty="0"/>
              <a:t>Rudolf </a:t>
            </a:r>
            <a:r>
              <a:rPr lang="en-AU" dirty="0" smtClean="0"/>
              <a:t>Thomann was asked in Ottawa to prepare the equivalent for </a:t>
            </a:r>
            <a:r>
              <a:rPr lang="en-AU" dirty="0" err="1" smtClean="0"/>
              <a:t>TePA</a:t>
            </a:r>
            <a:r>
              <a:rPr lang="en-AU" dirty="0" smtClean="0"/>
              <a:t>, which he agree to complete</a:t>
            </a:r>
          </a:p>
          <a:p>
            <a:pPr lvl="2"/>
            <a:r>
              <a:rPr lang="en-AU" dirty="0" smtClean="0"/>
              <a:t>Hans told the SC’s Chair that he had not progressed, as of mid August</a:t>
            </a:r>
            <a:endParaRPr lang="en-AU" dirty="0" smtClean="0">
              <a:solidFill>
                <a:srgbClr val="FF0000"/>
              </a:solidFill>
            </a:endParaRPr>
          </a:p>
          <a:p>
            <a:pPr lvl="1"/>
            <a:endParaRPr lang="en-AU" i="1" dirty="0"/>
          </a:p>
          <a:p>
            <a:pPr lvl="2"/>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47</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69668422"/>
              </p:ext>
            </p:extLst>
          </p:nvPr>
        </p:nvGraphicFramePr>
        <p:xfrm>
          <a:off x="0" y="3581400"/>
          <a:ext cx="914400" cy="771525"/>
        </p:xfrm>
        <a:graphic>
          <a:graphicData uri="http://schemas.openxmlformats.org/presentationml/2006/ole">
            <mc:AlternateContent xmlns:mc="http://schemas.openxmlformats.org/markup-compatibility/2006">
              <mc:Choice xmlns:v="urn:schemas-microsoft-com:vml" Requires="v">
                <p:oleObj spid="_x0000_s16612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3581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9605291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Individuals in China &amp; HK seemed to gain no traction for </a:t>
            </a:r>
            <a:r>
              <a:rPr lang="en-AU" dirty="0" err="1" smtClean="0"/>
              <a:t>TePA</a:t>
            </a:r>
            <a:r>
              <a:rPr lang="en-AU" dirty="0" smtClean="0"/>
              <a:t> in SC27</a:t>
            </a:r>
            <a:endParaRPr lang="en-AU" dirty="0"/>
          </a:p>
        </p:txBody>
      </p:sp>
      <p:sp>
        <p:nvSpPr>
          <p:cNvPr id="3" name="Content Placeholder 2"/>
          <p:cNvSpPr>
            <a:spLocks noGrp="1"/>
          </p:cNvSpPr>
          <p:nvPr>
            <p:ph idx="1"/>
          </p:nvPr>
        </p:nvSpPr>
        <p:spPr/>
        <p:txBody>
          <a:bodyPr/>
          <a:lstStyle/>
          <a:p>
            <a:pPr lvl="1"/>
            <a:r>
              <a:rPr lang="en-AU" dirty="0" smtClean="0"/>
              <a:t>Kingston Zhang (HK SAR, observer in SC6) and a number of Chinese individual experts presented to SC27 in April 2014</a:t>
            </a:r>
          </a:p>
          <a:p>
            <a:pPr lvl="2"/>
            <a:r>
              <a:rPr lang="en-AU" dirty="0" smtClean="0"/>
              <a:t>See 27N13649</a:t>
            </a:r>
          </a:p>
          <a:p>
            <a:pPr lvl="1"/>
            <a:r>
              <a:rPr lang="en-AU" dirty="0" smtClean="0"/>
              <a:t>They argued for </a:t>
            </a:r>
            <a:r>
              <a:rPr lang="en-AU" dirty="0"/>
              <a:t>a “</a:t>
            </a:r>
            <a:r>
              <a:rPr lang="en-AU" i="1" dirty="0"/>
              <a:t>clean slate approach</a:t>
            </a:r>
            <a:r>
              <a:rPr lang="en-AU" dirty="0"/>
              <a:t>” </a:t>
            </a:r>
            <a:r>
              <a:rPr lang="en-AU" dirty="0" smtClean="0"/>
              <a:t>in </a:t>
            </a:r>
            <a:r>
              <a:rPr lang="en-AU" dirty="0"/>
              <a:t>SC27, based on a variety of bogus claims about internet </a:t>
            </a:r>
            <a:r>
              <a:rPr lang="en-AU" dirty="0" smtClean="0"/>
              <a:t>security</a:t>
            </a:r>
          </a:p>
          <a:p>
            <a:pPr lvl="1"/>
            <a:r>
              <a:rPr lang="en-AU" dirty="0" smtClean="0"/>
              <a:t>In particular they proposed that the Future Network project in SC6/WG7 take responsibility for “</a:t>
            </a:r>
            <a:r>
              <a:rPr lang="en-AU" b="0" i="1" dirty="0" smtClean="0"/>
              <a:t>Path </a:t>
            </a:r>
            <a:r>
              <a:rPr lang="en-AU" b="0" i="1" dirty="0"/>
              <a:t>Security for Cloud </a:t>
            </a:r>
            <a:r>
              <a:rPr lang="en-AU" b="0" i="1" dirty="0" smtClean="0"/>
              <a:t>Computing</a:t>
            </a:r>
            <a:r>
              <a:rPr lang="en-AU" b="0" dirty="0" smtClean="0"/>
              <a:t>”</a:t>
            </a:r>
            <a:endParaRPr lang="en-AU" b="0" dirty="0"/>
          </a:p>
          <a:p>
            <a:pPr lvl="1"/>
            <a:r>
              <a:rPr lang="en-AU" dirty="0" smtClean="0"/>
              <a:t>Reports from SC27 participants indicated:</a:t>
            </a:r>
          </a:p>
          <a:p>
            <a:pPr lvl="2"/>
            <a:r>
              <a:rPr lang="en-AU" dirty="0" smtClean="0"/>
              <a:t>The presentation didn't </a:t>
            </a:r>
            <a:r>
              <a:rPr lang="en-AU" dirty="0"/>
              <a:t>gain </a:t>
            </a:r>
            <a:r>
              <a:rPr lang="en-AU" dirty="0" smtClean="0"/>
              <a:t>traction</a:t>
            </a:r>
          </a:p>
          <a:p>
            <a:pPr lvl="2"/>
            <a:r>
              <a:rPr lang="en-AU" dirty="0" smtClean="0"/>
              <a:t>The picture </a:t>
            </a:r>
            <a:r>
              <a:rPr lang="en-AU" dirty="0"/>
              <a:t>slide </a:t>
            </a:r>
            <a:r>
              <a:rPr lang="en-AU" dirty="0" smtClean="0"/>
              <a:t>implying </a:t>
            </a:r>
            <a:r>
              <a:rPr lang="en-AU" dirty="0"/>
              <a:t>CSA support </a:t>
            </a:r>
            <a:r>
              <a:rPr lang="en-AU" dirty="0" smtClean="0"/>
              <a:t>was removed after an objection</a:t>
            </a:r>
            <a:endParaRPr lang="en-AU" dirty="0"/>
          </a:p>
          <a:p>
            <a:pPr lvl="1"/>
            <a:r>
              <a:rPr lang="en-AU" dirty="0" smtClean="0"/>
              <a:t>This is important to IEEE 802 only because it indicates the threat to our security standards has not gone away</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48</a:t>
            </a:fld>
            <a:endParaRPr lang="en-US"/>
          </a:p>
        </p:txBody>
      </p:sp>
    </p:spTree>
    <p:extLst>
      <p:ext uri="{BB962C8B-B14F-4D97-AF65-F5344CB8AC3E}">
        <p14:creationId xmlns:p14="http://schemas.microsoft.com/office/powerpoint/2010/main" val="8506211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a:t>
            </a:r>
            <a:r>
              <a:rPr lang="en-AU" dirty="0"/>
              <a:t>r</a:t>
            </a:r>
            <a:r>
              <a:rPr lang="en-AU" dirty="0" smtClean="0"/>
              <a:t>ecent Chinese focus on internet security represents a risk and an opportunity for IEEE 802</a:t>
            </a:r>
            <a:endParaRPr lang="en-AU" dirty="0"/>
          </a:p>
        </p:txBody>
      </p:sp>
      <p:sp>
        <p:nvSpPr>
          <p:cNvPr id="3" name="Content Placeholder 2"/>
          <p:cNvSpPr>
            <a:spLocks noGrp="1"/>
          </p:cNvSpPr>
          <p:nvPr>
            <p:ph idx="1"/>
          </p:nvPr>
        </p:nvSpPr>
        <p:spPr/>
        <p:txBody>
          <a:bodyPr/>
          <a:lstStyle/>
          <a:p>
            <a:pPr lvl="1"/>
            <a:r>
              <a:rPr lang="en-US" dirty="0" smtClean="0"/>
              <a:t>Chinese President </a:t>
            </a:r>
            <a:r>
              <a:rPr lang="en-US" dirty="0"/>
              <a:t>Xi </a:t>
            </a:r>
            <a:r>
              <a:rPr lang="en-US" dirty="0" err="1"/>
              <a:t>Jinping</a:t>
            </a:r>
            <a:r>
              <a:rPr lang="en-US" dirty="0"/>
              <a:t> elevated cybersecurity to a top national priority on February 27, 2014 with the announcement of the Central Internet Security and Information Leading </a:t>
            </a:r>
            <a:r>
              <a:rPr lang="en-US" dirty="0" smtClean="0"/>
              <a:t>Group</a:t>
            </a:r>
          </a:p>
          <a:p>
            <a:pPr lvl="1"/>
            <a:r>
              <a:rPr lang="en-US" dirty="0" smtClean="0"/>
              <a:t>This </a:t>
            </a:r>
            <a:r>
              <a:rPr lang="en-US" dirty="0"/>
              <a:t>decision unifies for the first time all </a:t>
            </a:r>
            <a:r>
              <a:rPr lang="en-US" dirty="0" smtClean="0"/>
              <a:t>organizations </a:t>
            </a:r>
            <a:r>
              <a:rPr lang="en-US" dirty="0"/>
              <a:t>involved in cybersecurity under a single </a:t>
            </a:r>
            <a:r>
              <a:rPr lang="en-US" dirty="0" smtClean="0"/>
              <a:t>structure</a:t>
            </a:r>
          </a:p>
          <a:p>
            <a:pPr lvl="1"/>
            <a:r>
              <a:rPr lang="en-US" dirty="0" smtClean="0"/>
              <a:t>President </a:t>
            </a:r>
            <a:r>
              <a:rPr lang="en-US" dirty="0"/>
              <a:t>Xi personally chairs the </a:t>
            </a:r>
            <a:r>
              <a:rPr lang="en-US" dirty="0" smtClean="0"/>
              <a:t>group, and stated at the group’s inaugural meeting that “</a:t>
            </a:r>
            <a:r>
              <a:rPr lang="en-US" i="1" dirty="0" smtClean="0"/>
              <a:t>There is no national security without Internet security</a:t>
            </a:r>
            <a:r>
              <a:rPr lang="en-US" dirty="0" smtClean="0"/>
              <a:t>.”</a:t>
            </a:r>
          </a:p>
          <a:p>
            <a:pPr lvl="1"/>
            <a:r>
              <a:rPr lang="en-US" dirty="0" smtClean="0"/>
              <a:t>This represents both a risk and opportunity for IEEE 802 security standards</a:t>
            </a:r>
          </a:p>
          <a:p>
            <a:pPr lvl="1"/>
            <a:r>
              <a:rPr lang="en-US" dirty="0" smtClean="0"/>
              <a:t>The opportunity is to show that IEEE 802.1 Security standards satisfy the Chinese needs for Internet security</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49</a:t>
            </a:fld>
            <a:endParaRPr lang="en-US"/>
          </a:p>
        </p:txBody>
      </p:sp>
    </p:spTree>
    <p:extLst>
      <p:ext uri="{BB962C8B-B14F-4D97-AF65-F5344CB8AC3E}">
        <p14:creationId xmlns:p14="http://schemas.microsoft.com/office/powerpoint/2010/main" val="42589289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105E70EB-0B71-4378-812F-E672DF9F24F6}" type="slidenum">
              <a:rPr lang="en-US" smtClean="0"/>
              <a:pPr>
                <a:defRPr/>
              </a:pPr>
              <a:t>5</a:t>
            </a:fld>
            <a:endParaRPr lang="en-US"/>
          </a:p>
        </p:txBody>
      </p:sp>
      <p:sp>
        <p:nvSpPr>
          <p:cNvPr id="6148" name="Rectangle 7"/>
          <p:cNvSpPr>
            <a:spLocks noGrp="1" noChangeArrowheads="1"/>
          </p:cNvSpPr>
          <p:nvPr>
            <p:ph type="title"/>
          </p:nvPr>
        </p:nvSpPr>
        <p:spPr/>
        <p:txBody>
          <a:bodyPr/>
          <a:lstStyle/>
          <a:p>
            <a:r>
              <a:rPr lang="en-US" smtClean="0"/>
              <a:t>A call for potentially essential patents is not required in the IEEE 802 JTC1 SC</a:t>
            </a:r>
          </a:p>
        </p:txBody>
      </p:sp>
      <p:sp>
        <p:nvSpPr>
          <p:cNvPr id="6149" name="Rectangle 8"/>
          <p:cNvSpPr>
            <a:spLocks noGrp="1" noChangeArrowheads="1"/>
          </p:cNvSpPr>
          <p:nvPr>
            <p:ph type="body" idx="1"/>
          </p:nvPr>
        </p:nvSpPr>
        <p:spPr/>
        <p:txBody>
          <a:bodyPr/>
          <a:lstStyle/>
          <a:p>
            <a:pPr lvl="1"/>
            <a:r>
              <a:rPr lang="en-US" dirty="0" smtClean="0"/>
              <a:t>If anyone in this meeting is personally aware of the holder of any patent claims that are potentially essential to implementation of the proposed standard(s) under consideration by this group and that are not already the subject of an Accepted Letter of Assurance: </a:t>
            </a:r>
          </a:p>
          <a:p>
            <a:pPr lvl="2"/>
            <a:r>
              <a:rPr lang="en-US" dirty="0" smtClean="0"/>
              <a:t>Either speak up now or</a:t>
            </a:r>
          </a:p>
          <a:p>
            <a:pPr lvl="2"/>
            <a:r>
              <a:rPr lang="en-US" dirty="0" smtClean="0"/>
              <a:t>Provide the chair of this group with the identity of the holder(s) of any and all such claims as soon as possible or</a:t>
            </a:r>
          </a:p>
          <a:p>
            <a:pPr lvl="2"/>
            <a:r>
              <a:rPr lang="en-US" dirty="0" smtClean="0"/>
              <a:t>Cause an LOA to be submitted</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A number of other proposals relevant to IEEE 802.11  are being considered by SC6</a:t>
            </a:r>
            <a:endParaRPr lang="en-AU"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764081383"/>
              </p:ext>
            </p:extLst>
          </p:nvPr>
        </p:nvGraphicFramePr>
        <p:xfrm>
          <a:off x="685800" y="1981200"/>
          <a:ext cx="7772400" cy="3662680"/>
        </p:xfrm>
        <a:graphic>
          <a:graphicData uri="http://schemas.openxmlformats.org/drawingml/2006/table">
            <a:tbl>
              <a:tblPr firstRow="1" bandRow="1">
                <a:tableStyleId>{21E4AEA4-8DFA-4A89-87EB-49C32662AFE0}</a:tableStyleId>
              </a:tblPr>
              <a:tblGrid>
                <a:gridCol w="1371600"/>
                <a:gridCol w="2057400"/>
                <a:gridCol w="1295400"/>
                <a:gridCol w="1447800"/>
                <a:gridCol w="1600200"/>
              </a:tblGrid>
              <a:tr h="370840">
                <a:tc>
                  <a:txBody>
                    <a:bodyPr/>
                    <a:lstStyle/>
                    <a:p>
                      <a:r>
                        <a:rPr lang="en-AU" sz="1600" dirty="0" smtClean="0"/>
                        <a:t>Proposal</a:t>
                      </a:r>
                      <a:endParaRPr lang="en-AU" sz="1600" dirty="0"/>
                    </a:p>
                  </a:txBody>
                  <a:tcPr/>
                </a:tc>
                <a:tc>
                  <a:txBody>
                    <a:bodyPr/>
                    <a:lstStyle/>
                    <a:p>
                      <a:r>
                        <a:rPr lang="en-AU" sz="1600" dirty="0" smtClean="0"/>
                        <a:t>Equivalent</a:t>
                      </a:r>
                      <a:endParaRPr lang="en-AU" sz="1600" dirty="0"/>
                    </a:p>
                  </a:txBody>
                  <a:tcPr/>
                </a:tc>
                <a:tc>
                  <a:txBody>
                    <a:bodyPr/>
                    <a:lstStyle/>
                    <a:p>
                      <a:r>
                        <a:rPr lang="en-AU" sz="1600" dirty="0" smtClean="0"/>
                        <a:t>Chinese standard?</a:t>
                      </a:r>
                      <a:endParaRPr lang="en-AU" sz="1600" dirty="0"/>
                    </a:p>
                  </a:txBody>
                  <a:tcPr/>
                </a:tc>
                <a:tc>
                  <a:txBody>
                    <a:bodyPr/>
                    <a:lstStyle/>
                    <a:p>
                      <a:r>
                        <a:rPr lang="en-AU" sz="1600" dirty="0" smtClean="0"/>
                        <a:t>NP proposal in WG1?</a:t>
                      </a:r>
                      <a:endParaRPr lang="en-AU" sz="1600" dirty="0"/>
                    </a:p>
                  </a:txBody>
                  <a:tcPr/>
                </a:tc>
                <a:tc>
                  <a:txBody>
                    <a:bodyPr/>
                    <a:lstStyle/>
                    <a:p>
                      <a:r>
                        <a:rPr lang="en-AU" sz="1600" dirty="0" smtClean="0"/>
                        <a:t>Implemented?</a:t>
                      </a:r>
                      <a:endParaRPr lang="en-AU" sz="1600" dirty="0"/>
                    </a:p>
                  </a:txBody>
                  <a:tcPr/>
                </a:tc>
              </a:tr>
              <a:tr h="370840">
                <a:tc>
                  <a:txBody>
                    <a:bodyPr/>
                    <a:lstStyle/>
                    <a:p>
                      <a:r>
                        <a:rPr lang="en-AU" sz="1600" dirty="0" smtClean="0"/>
                        <a:t>UHT</a:t>
                      </a:r>
                      <a:endParaRPr lang="en-AU" sz="1600" b="0" dirty="0"/>
                    </a:p>
                  </a:txBody>
                  <a:tcPr/>
                </a:tc>
                <a:tc>
                  <a:txBody>
                    <a:bodyPr/>
                    <a:lstStyle/>
                    <a:p>
                      <a:r>
                        <a:rPr lang="en-AU" sz="1600" dirty="0" smtClean="0"/>
                        <a:t>802.11n</a:t>
                      </a:r>
                      <a:r>
                        <a:rPr lang="en-AU" sz="1600" baseline="0" dirty="0" smtClean="0"/>
                        <a:t> </a:t>
                      </a:r>
                      <a:r>
                        <a:rPr lang="en-AU" sz="1600" dirty="0" smtClean="0"/>
                        <a:t>extension</a:t>
                      </a:r>
                      <a:endParaRPr lang="en-AU" sz="1600" dirty="0"/>
                    </a:p>
                  </a:txBody>
                  <a:tcPr/>
                </a:tc>
                <a:tc>
                  <a:txBody>
                    <a:bodyPr/>
                    <a:lstStyle/>
                    <a:p>
                      <a:r>
                        <a:rPr lang="en-AU" sz="1600" dirty="0" smtClean="0"/>
                        <a:t>Yes</a:t>
                      </a:r>
                      <a:endParaRPr lang="en-AU" sz="1600" dirty="0"/>
                    </a:p>
                  </a:txBody>
                  <a:tcPr/>
                </a:tc>
                <a:tc>
                  <a:txBody>
                    <a:bodyPr/>
                    <a:lstStyle/>
                    <a:p>
                      <a:r>
                        <a:rPr lang="en-AU" sz="1600" dirty="0" smtClean="0"/>
                        <a:t>No</a:t>
                      </a:r>
                      <a:endParaRPr lang="en-AU" sz="1600" dirty="0"/>
                    </a:p>
                  </a:txBody>
                  <a:tcPr/>
                </a:tc>
                <a:tc>
                  <a:txBody>
                    <a:bodyPr/>
                    <a:lstStyle/>
                    <a:p>
                      <a:r>
                        <a:rPr lang="en-AU" sz="1600" dirty="0" smtClean="0"/>
                        <a:t>Not known</a:t>
                      </a:r>
                      <a:endParaRPr lang="en-AU" sz="1600" dirty="0"/>
                    </a:p>
                  </a:txBody>
                  <a:tcPr/>
                </a:tc>
              </a:tr>
              <a:tr h="370840">
                <a:tc>
                  <a:txBody>
                    <a:bodyPr/>
                    <a:lstStyle/>
                    <a:p>
                      <a:r>
                        <a:rPr lang="en-AU" sz="1600" dirty="0" smtClean="0"/>
                        <a:t>EUHT</a:t>
                      </a:r>
                      <a:endParaRPr lang="en-AU" sz="1600" dirty="0"/>
                    </a:p>
                  </a:txBody>
                  <a:tcPr/>
                </a:tc>
                <a:tc>
                  <a:txBody>
                    <a:bodyPr/>
                    <a:lstStyle/>
                    <a:p>
                      <a:r>
                        <a:rPr lang="en-AU" sz="1600" dirty="0" smtClean="0"/>
                        <a:t>802.11ac competitor – really</a:t>
                      </a:r>
                      <a:r>
                        <a:rPr lang="en-AU" sz="1600" baseline="0" dirty="0" smtClean="0"/>
                        <a:t> a LTE </a:t>
                      </a:r>
                      <a:r>
                        <a:rPr lang="en-AU" sz="1600" baseline="0" dirty="0" err="1" smtClean="0"/>
                        <a:t>lite</a:t>
                      </a:r>
                      <a:r>
                        <a:rPr lang="en-AU" sz="1600" baseline="0" dirty="0" smtClean="0"/>
                        <a:t> in unlicensed spectrum solution</a:t>
                      </a:r>
                      <a:endParaRPr lang="en-AU" sz="1600" dirty="0"/>
                    </a:p>
                  </a:txBody>
                  <a:tcPr/>
                </a:tc>
                <a:tc>
                  <a:txBody>
                    <a:bodyPr/>
                    <a:lstStyle/>
                    <a:p>
                      <a:r>
                        <a:rPr lang="en-AU" sz="1600" dirty="0" smtClean="0"/>
                        <a:t>Yes</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Prototype</a:t>
                      </a:r>
                      <a:endParaRPr lang="en-AU" sz="1600" dirty="0"/>
                    </a:p>
                  </a:txBody>
                  <a:tcPr/>
                </a:tc>
              </a:tr>
              <a:tr h="370840">
                <a:tc>
                  <a:txBody>
                    <a:bodyPr/>
                    <a:lstStyle/>
                    <a:p>
                      <a:r>
                        <a:rPr lang="en-AU" sz="1600" dirty="0" smtClean="0"/>
                        <a:t>WLAN Cloud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Similar to existing functionality in APs or</a:t>
                      </a:r>
                      <a:r>
                        <a:rPr lang="en-AU" sz="1600" baseline="0" dirty="0" smtClean="0"/>
                        <a:t> using HS2.0</a:t>
                      </a:r>
                      <a:endParaRPr lang="en-AU" sz="16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a:t>
                      </a:r>
                    </a:p>
                  </a:txBody>
                  <a:tcPr/>
                </a:tc>
                <a:tc>
                  <a:txBody>
                    <a:bodyPr/>
                    <a:lstStyle/>
                    <a:p>
                      <a:r>
                        <a:rPr lang="en-AU" sz="1600" dirty="0" smtClean="0"/>
                        <a:t>Failed PWI proposal in WG7</a:t>
                      </a:r>
                      <a:endParaRPr lang="en-AU" sz="1600" dirty="0"/>
                    </a:p>
                  </a:txBody>
                  <a:tcPr/>
                </a:tc>
                <a:tc>
                  <a:txBody>
                    <a:bodyPr/>
                    <a:lstStyle/>
                    <a:p>
                      <a:r>
                        <a:rPr lang="en-AU" sz="1600" dirty="0" smtClean="0"/>
                        <a:t>Not known</a:t>
                      </a:r>
                      <a:endParaRPr lang="en-AU" sz="1600" dirty="0"/>
                    </a:p>
                  </a:txBody>
                  <a:tcPr/>
                </a:tc>
              </a:tr>
              <a:tr h="37084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Optimization technology in WLAN</a:t>
                      </a:r>
                    </a:p>
                  </a:txBody>
                  <a:tcPr/>
                </a:tc>
                <a:tc>
                  <a:txBody>
                    <a:bodyPr/>
                    <a:lstStyle/>
                    <a:p>
                      <a:r>
                        <a:rPr lang="en-AU" sz="1600" dirty="0" smtClean="0"/>
                        <a:t>Number</a:t>
                      </a:r>
                      <a:r>
                        <a:rPr lang="en-AU" sz="1600" baseline="0" dirty="0" smtClean="0"/>
                        <a:t> of proprietary sniffer systems</a:t>
                      </a:r>
                      <a:endParaRPr lang="en-AU" sz="1600" dirty="0"/>
                    </a:p>
                  </a:txBody>
                  <a:tcPr/>
                </a:tc>
                <a:tc>
                  <a:txBody>
                    <a:bodyPr/>
                    <a:lstStyle/>
                    <a:p>
                      <a:r>
                        <a:rPr lang="en-AU" sz="1600" dirty="0" smtClean="0"/>
                        <a:t>No</a:t>
                      </a:r>
                      <a:endParaRPr lang="en-AU"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Failed PWI proposal in WG7</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AU" sz="1600" dirty="0" smtClean="0"/>
                        <a:t>Not known</a:t>
                      </a:r>
                    </a:p>
                    <a:p>
                      <a:pPr marL="0" marR="0" indent="0" algn="l" defTabSz="914400" rtl="0" eaLnBrk="1" fontAlgn="auto" latinLnBrk="0" hangingPunct="1">
                        <a:lnSpc>
                          <a:spcPct val="100000"/>
                        </a:lnSpc>
                        <a:spcBef>
                          <a:spcPts val="0"/>
                        </a:spcBef>
                        <a:spcAft>
                          <a:spcPts val="0"/>
                        </a:spcAft>
                        <a:buClrTx/>
                        <a:buSzTx/>
                        <a:buFontTx/>
                        <a:buNone/>
                        <a:tabLst/>
                        <a:defRPr/>
                      </a:pPr>
                      <a:endParaRPr lang="en-AU" sz="1600" dirty="0" smtClean="0"/>
                    </a:p>
                  </a:txBody>
                  <a:tcPr/>
                </a:tc>
              </a:tr>
            </a:tbl>
          </a:graphicData>
        </a:graphic>
      </p:graphicFrame>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50</a:t>
            </a:fld>
            <a:endParaRPr lang="en-US"/>
          </a:p>
        </p:txBody>
      </p:sp>
    </p:spTree>
    <p:extLst>
      <p:ext uri="{BB962C8B-B14F-4D97-AF65-F5344CB8AC3E}">
        <p14:creationId xmlns:p14="http://schemas.microsoft.com/office/powerpoint/2010/main" val="8408637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There is still no news on EUHT standardisation in ISO/IEC … and next steps are unclear</a:t>
            </a:r>
            <a:endParaRPr lang="en-AU" dirty="0"/>
          </a:p>
        </p:txBody>
      </p:sp>
      <p:sp>
        <p:nvSpPr>
          <p:cNvPr id="3" name="Content Placeholder 2"/>
          <p:cNvSpPr>
            <a:spLocks noGrp="1"/>
          </p:cNvSpPr>
          <p:nvPr>
            <p:ph idx="1"/>
          </p:nvPr>
        </p:nvSpPr>
        <p:spPr>
          <a:xfrm>
            <a:off x="685800" y="1676400"/>
            <a:ext cx="7772400" cy="4114800"/>
          </a:xfrm>
        </p:spPr>
        <p:txBody>
          <a:bodyPr/>
          <a:lstStyle/>
          <a:p>
            <a:pPr lvl="1"/>
            <a:r>
              <a:rPr lang="en-AU" dirty="0" smtClean="0"/>
              <a:t>There is no further news on standardisation of EUHT in ISO/IEC:</a:t>
            </a:r>
          </a:p>
          <a:p>
            <a:pPr lvl="2"/>
            <a:r>
              <a:rPr lang="en-AU" dirty="0" smtClean="0"/>
              <a:t>it was not discussed in Korea in June 2013 or in Ottawa in February 2014</a:t>
            </a:r>
          </a:p>
          <a:p>
            <a:pPr lvl="1"/>
            <a:r>
              <a:rPr lang="en-AU" dirty="0" err="1" smtClean="0"/>
              <a:t>Nufront</a:t>
            </a:r>
            <a:r>
              <a:rPr lang="en-AU" dirty="0" smtClean="0"/>
              <a:t> presented to the IEEE 802.11 WG and conducted a Q&amp;A in Hawaii in May 2013</a:t>
            </a:r>
          </a:p>
          <a:p>
            <a:pPr lvl="2"/>
            <a:r>
              <a:rPr lang="en-AU" dirty="0" smtClean="0"/>
              <a:t>See </a:t>
            </a:r>
            <a:r>
              <a:rPr lang="en-AU" dirty="0" smtClean="0">
                <a:hlinkClick r:id="rId2"/>
              </a:rPr>
              <a:t>595r0</a:t>
            </a:r>
            <a:r>
              <a:rPr lang="en-AU" dirty="0" smtClean="0"/>
              <a:t> &amp; </a:t>
            </a:r>
            <a:r>
              <a:rPr lang="en-AU" dirty="0" smtClean="0">
                <a:hlinkClick r:id="rId2"/>
              </a:rPr>
              <a:t>595r1</a:t>
            </a:r>
            <a:r>
              <a:rPr lang="en-AU" dirty="0" smtClean="0"/>
              <a:t> for presentation, and </a:t>
            </a:r>
            <a:r>
              <a:rPr lang="en-AU" dirty="0" smtClean="0">
                <a:hlinkClick r:id="rId3"/>
              </a:rPr>
              <a:t>640r0</a:t>
            </a:r>
            <a:r>
              <a:rPr lang="en-AU" dirty="0" smtClean="0"/>
              <a:t> for Q&amp;A minutes</a:t>
            </a:r>
          </a:p>
          <a:p>
            <a:pPr lvl="1"/>
            <a:r>
              <a:rPr lang="en-AU" dirty="0" err="1" smtClean="0"/>
              <a:t>Nufront</a:t>
            </a:r>
            <a:r>
              <a:rPr lang="en-AU" dirty="0" smtClean="0"/>
              <a:t> presented to IEEE 802.11 WG  and this SC in relation to EUHT, and more explicitly coexistence with IEEE 802.11 in Sept 2013</a:t>
            </a:r>
          </a:p>
          <a:p>
            <a:pPr lvl="2"/>
            <a:r>
              <a:rPr lang="en-AU" dirty="0" smtClean="0">
                <a:hlinkClick r:id="rId4"/>
              </a:rPr>
              <a:t>1147 </a:t>
            </a:r>
            <a:r>
              <a:rPr lang="en-AU" dirty="0" smtClean="0"/>
              <a:t>- EUHT </a:t>
            </a:r>
            <a:r>
              <a:rPr lang="en-AU" dirty="0"/>
              <a:t>Status Description</a:t>
            </a:r>
          </a:p>
          <a:p>
            <a:pPr lvl="2"/>
            <a:r>
              <a:rPr lang="en-AU" dirty="0" smtClean="0">
                <a:hlinkClick r:id="rId5"/>
              </a:rPr>
              <a:t>1148 </a:t>
            </a:r>
            <a:r>
              <a:rPr lang="en-AU" dirty="0" smtClean="0"/>
              <a:t>- EUHT </a:t>
            </a:r>
            <a:r>
              <a:rPr lang="en-AU" dirty="0"/>
              <a:t>Technology Document</a:t>
            </a:r>
          </a:p>
          <a:p>
            <a:pPr lvl="2"/>
            <a:r>
              <a:rPr lang="en-AU" dirty="0" smtClean="0">
                <a:hlinkClick r:id="rId6"/>
              </a:rPr>
              <a:t>1149 </a:t>
            </a:r>
            <a:r>
              <a:rPr lang="en-AU" dirty="0" smtClean="0"/>
              <a:t>- Interference </a:t>
            </a:r>
            <a:r>
              <a:rPr lang="en-AU" dirty="0"/>
              <a:t>and Co-existence Issues of EUHT network</a:t>
            </a:r>
          </a:p>
          <a:p>
            <a:pPr lvl="2"/>
            <a:r>
              <a:rPr lang="en-AU" dirty="0" smtClean="0">
                <a:hlinkClick r:id="rId7"/>
              </a:rPr>
              <a:t>1150 </a:t>
            </a:r>
            <a:r>
              <a:rPr lang="en-AU" dirty="0" smtClean="0"/>
              <a:t>- Process Recommendations on Coexistence Interference Analysis</a:t>
            </a:r>
          </a:p>
          <a:p>
            <a:pPr lvl="1"/>
            <a:r>
              <a:rPr lang="en-AU" dirty="0"/>
              <a:t>It was hoped that </a:t>
            </a:r>
            <a:r>
              <a:rPr lang="en-AU" dirty="0" err="1"/>
              <a:t>Nufront</a:t>
            </a:r>
            <a:r>
              <a:rPr lang="en-AU" dirty="0"/>
              <a:t> would return in March 2014 to participate in HEW, but </a:t>
            </a:r>
            <a:r>
              <a:rPr lang="en-AU" dirty="0" smtClean="0"/>
              <a:t>they </a:t>
            </a:r>
            <a:r>
              <a:rPr lang="en-AU" dirty="0"/>
              <a:t>did </a:t>
            </a:r>
            <a:r>
              <a:rPr lang="en-AU" dirty="0" smtClean="0"/>
              <a:t>not … and noting has happened since</a:t>
            </a:r>
          </a:p>
          <a:p>
            <a:pPr lvl="2"/>
            <a:r>
              <a:rPr lang="en-AU" dirty="0" smtClean="0"/>
              <a:t>The individuals involved have apparently been reallocated to other work</a:t>
            </a:r>
          </a:p>
          <a:p>
            <a:pPr lvl="1"/>
            <a:endParaRPr lang="en-AU" dirty="0" smtClean="0"/>
          </a:p>
          <a:p>
            <a:pPr lvl="1"/>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51</a:t>
            </a:fld>
            <a:endParaRPr lang="en-US"/>
          </a:p>
        </p:txBody>
      </p:sp>
    </p:spTree>
    <p:extLst>
      <p:ext uri="{BB962C8B-B14F-4D97-AF65-F5344CB8AC3E}">
        <p14:creationId xmlns:p14="http://schemas.microsoft.com/office/powerpoint/2010/main" val="325179154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2013, SC6/WG7 previously decided to delay decisions on two PWI proposals related to WLAN</a:t>
            </a:r>
            <a:endParaRPr lang="en-AU" dirty="0"/>
          </a:p>
        </p:txBody>
      </p:sp>
      <p:sp>
        <p:nvSpPr>
          <p:cNvPr id="3" name="Content Placeholder 2"/>
          <p:cNvSpPr>
            <a:spLocks noGrp="1"/>
          </p:cNvSpPr>
          <p:nvPr>
            <p:ph idx="1"/>
          </p:nvPr>
        </p:nvSpPr>
        <p:spPr/>
        <p:txBody>
          <a:bodyPr/>
          <a:lstStyle/>
          <a:p>
            <a:pPr lvl="1"/>
            <a:r>
              <a:rPr lang="en-AU" dirty="0" smtClean="0"/>
              <a:t>SC6/WG7 discussed two proposals for PWIs related to WLAN at the Seoul meeting in 2013</a:t>
            </a:r>
          </a:p>
          <a:p>
            <a:pPr lvl="2"/>
            <a:r>
              <a:rPr lang="en-GB" dirty="0" smtClean="0"/>
              <a:t>N15692: WLAN Cloud</a:t>
            </a:r>
          </a:p>
          <a:p>
            <a:pPr lvl="3"/>
            <a:r>
              <a:rPr lang="en-GB" dirty="0" smtClean="0"/>
              <a:t>Allows sharing of APs by SPs</a:t>
            </a:r>
          </a:p>
          <a:p>
            <a:pPr lvl="2"/>
            <a:r>
              <a:rPr lang="en-GB" dirty="0" smtClean="0"/>
              <a:t>N15691: </a:t>
            </a:r>
            <a:r>
              <a:rPr lang="en-GB" dirty="0"/>
              <a:t>Optimization technology in </a:t>
            </a:r>
            <a:r>
              <a:rPr lang="en-GB" dirty="0" smtClean="0"/>
              <a:t>WLAN</a:t>
            </a:r>
          </a:p>
          <a:p>
            <a:pPr lvl="3"/>
            <a:r>
              <a:rPr lang="en-GB" dirty="0" smtClean="0"/>
              <a:t>Defines protocol for sending WLAN sniffing data to central database</a:t>
            </a:r>
          </a:p>
          <a:p>
            <a:pPr lvl="1"/>
            <a:r>
              <a:rPr lang="en-GB" dirty="0" smtClean="0"/>
              <a:t>It appears the IEEE 802 delegation was not in attendance when the items were initially discussed</a:t>
            </a:r>
          </a:p>
          <a:p>
            <a:pPr lvl="1"/>
            <a:r>
              <a:rPr lang="en-GB" dirty="0" smtClean="0"/>
              <a:t>However, later in the week the US NB rep successfully argued that PWIs should not be started in WG7 because the items were maybe within the scope of WG1</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591924824"/>
              </p:ext>
            </p:extLst>
          </p:nvPr>
        </p:nvGraphicFramePr>
        <p:xfrm>
          <a:off x="0" y="2657475"/>
          <a:ext cx="914400" cy="771525"/>
        </p:xfrm>
        <a:graphic>
          <a:graphicData uri="http://schemas.openxmlformats.org/presentationml/2006/ole">
            <mc:AlternateContent xmlns:mc="http://schemas.openxmlformats.org/markup-compatibility/2006">
              <mc:Choice xmlns:v="urn:schemas-microsoft-com:vml" Requires="v">
                <p:oleObj spid="_x0000_s147140"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657475"/>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610907605"/>
              </p:ext>
            </p:extLst>
          </p:nvPr>
        </p:nvGraphicFramePr>
        <p:xfrm>
          <a:off x="0" y="3267075"/>
          <a:ext cx="914400" cy="771525"/>
        </p:xfrm>
        <a:graphic>
          <a:graphicData uri="http://schemas.openxmlformats.org/presentationml/2006/ole">
            <mc:AlternateContent xmlns:mc="http://schemas.openxmlformats.org/markup-compatibility/2006">
              <mc:Choice xmlns:v="urn:schemas-microsoft-com:vml" Requires="v">
                <p:oleObj spid="_x0000_s147141"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0" y="3267075"/>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404373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In Feb 2014, the appropriate WG for the two PWI proposal related to WLAN was discussed</a:t>
            </a:r>
            <a:endParaRPr lang="en-AU" dirty="0"/>
          </a:p>
        </p:txBody>
      </p:sp>
      <p:sp>
        <p:nvSpPr>
          <p:cNvPr id="3" name="Content Placeholder 2"/>
          <p:cNvSpPr>
            <a:spLocks noGrp="1"/>
          </p:cNvSpPr>
          <p:nvPr>
            <p:ph idx="1"/>
          </p:nvPr>
        </p:nvSpPr>
        <p:spPr/>
        <p:txBody>
          <a:bodyPr/>
          <a:lstStyle/>
          <a:p>
            <a:pPr lvl="1"/>
            <a:r>
              <a:rPr lang="en-AU" dirty="0" smtClean="0"/>
              <a:t>WG1 and WG7 had a joint meeting in Ottawa in Feb 2014 to discuss the appropriate WG for the two PWI proposals</a:t>
            </a:r>
          </a:p>
          <a:p>
            <a:pPr lvl="1"/>
            <a:r>
              <a:rPr lang="en-AU" dirty="0" smtClean="0"/>
              <a:t>New presentations were provided</a:t>
            </a:r>
          </a:p>
          <a:p>
            <a:pPr lvl="2"/>
            <a:r>
              <a:rPr lang="en-GB" dirty="0" smtClean="0"/>
              <a:t>N15913: WLAN Cloud</a:t>
            </a:r>
          </a:p>
          <a:p>
            <a:pPr lvl="3"/>
            <a:r>
              <a:rPr lang="en-GB" dirty="0" smtClean="0"/>
              <a:t>Proponents were not in attendance</a:t>
            </a:r>
          </a:p>
          <a:p>
            <a:pPr lvl="3"/>
            <a:r>
              <a:rPr lang="en-GB" dirty="0" smtClean="0"/>
              <a:t>But presented by China NB representative</a:t>
            </a:r>
          </a:p>
          <a:p>
            <a:pPr lvl="2"/>
            <a:r>
              <a:rPr lang="en-GB" dirty="0" smtClean="0"/>
              <a:t>N15911: Optimization technology in WLAN</a:t>
            </a:r>
          </a:p>
          <a:p>
            <a:pPr lvl="3"/>
            <a:r>
              <a:rPr lang="en-GB" dirty="0" smtClean="0"/>
              <a:t>Presented by proponents</a:t>
            </a:r>
          </a:p>
          <a:p>
            <a:pPr lvl="1"/>
            <a:r>
              <a:rPr lang="en-GB" dirty="0"/>
              <a:t>C</a:t>
            </a:r>
            <a:r>
              <a:rPr lang="en-GB" dirty="0" smtClean="0"/>
              <a:t>ases </a:t>
            </a:r>
            <a:r>
              <a:rPr lang="en-GB" dirty="0"/>
              <a:t>were made for both to remain in </a:t>
            </a:r>
            <a:r>
              <a:rPr lang="en-GB" dirty="0" smtClean="0"/>
              <a:t>WG7</a:t>
            </a:r>
          </a:p>
          <a:p>
            <a:pPr lvl="2"/>
            <a:r>
              <a:rPr lang="en-GB" i="1" dirty="0" smtClean="0"/>
              <a:t>WLAN Cloud </a:t>
            </a:r>
            <a:r>
              <a:rPr lang="en-GB" dirty="0" smtClean="0"/>
              <a:t>makes no change to WLAN interface; only the AP to controller interface (maybe they should go to IETF and change CAPWAP?)</a:t>
            </a:r>
          </a:p>
          <a:p>
            <a:pPr lvl="2"/>
            <a:r>
              <a:rPr lang="en-GB" i="1" dirty="0"/>
              <a:t>Optimization technology in </a:t>
            </a:r>
            <a:r>
              <a:rPr lang="en-GB" i="1" dirty="0" smtClean="0"/>
              <a:t>WLAN</a:t>
            </a:r>
            <a:r>
              <a:rPr lang="en-GB" dirty="0" smtClean="0"/>
              <a:t> </a:t>
            </a:r>
            <a:r>
              <a:rPr lang="en-GB" dirty="0"/>
              <a:t>makes no change to WLAN </a:t>
            </a:r>
            <a:r>
              <a:rPr lang="en-GB" dirty="0" smtClean="0"/>
              <a:t>interface, rather defining an interface between a sniffer and the database</a:t>
            </a:r>
            <a:endParaRPr lang="en-GB" dirty="0"/>
          </a:p>
          <a:p>
            <a:pPr lvl="2"/>
            <a:endParaRPr lang="en-GB" dirty="0"/>
          </a:p>
          <a:p>
            <a:endParaRPr lang="en-AU" dirty="0" smtClean="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53</a:t>
            </a:fld>
            <a:endParaRPr lang="en-US"/>
          </a:p>
        </p:txBody>
      </p:sp>
      <p:graphicFrame>
        <p:nvGraphicFramePr>
          <p:cNvPr id="6" name="Object 5">
            <a:hlinkClick r:id="" action="ppaction://ole?verb=0"/>
          </p:cNvPr>
          <p:cNvGraphicFramePr>
            <a:graphicFrameLocks noChangeAspect="1"/>
          </p:cNvGraphicFramePr>
          <p:nvPr>
            <p:extLst>
              <p:ext uri="{D42A27DB-BD31-4B8C-83A1-F6EECF244321}">
                <p14:modId xmlns:p14="http://schemas.microsoft.com/office/powerpoint/2010/main" val="4256438645"/>
              </p:ext>
            </p:extLst>
          </p:nvPr>
        </p:nvGraphicFramePr>
        <p:xfrm>
          <a:off x="0" y="3048000"/>
          <a:ext cx="914400" cy="771525"/>
        </p:xfrm>
        <a:graphic>
          <a:graphicData uri="http://schemas.openxmlformats.org/presentationml/2006/ole">
            <mc:AlternateContent xmlns:mc="http://schemas.openxmlformats.org/markup-compatibility/2006">
              <mc:Choice xmlns:v="urn:schemas-microsoft-com:vml" Requires="v">
                <p:oleObj spid="_x0000_s171387" name="Presentation" showAsIcon="1" r:id="rId3" imgW="914400" imgH="771480" progId="PowerPoint.Show.12">
                  <p:embed/>
                </p:oleObj>
              </mc:Choice>
              <mc:Fallback>
                <p:oleObj name="Presentation" showAsIcon="1" r:id="rId3" imgW="914400" imgH="771480" progId="PowerPoint.Show.12">
                  <p:embed/>
                  <p:pic>
                    <p:nvPicPr>
                      <p:cNvPr id="0" name=""/>
                      <p:cNvPicPr/>
                      <p:nvPr/>
                    </p:nvPicPr>
                    <p:blipFill>
                      <a:blip r:embed="rId4"/>
                      <a:stretch>
                        <a:fillRect/>
                      </a:stretch>
                    </p:blipFill>
                    <p:spPr>
                      <a:xfrm>
                        <a:off x="0" y="3048000"/>
                        <a:ext cx="914400" cy="771525"/>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1378574335"/>
              </p:ext>
            </p:extLst>
          </p:nvPr>
        </p:nvGraphicFramePr>
        <p:xfrm>
          <a:off x="14287" y="3733800"/>
          <a:ext cx="914400" cy="771525"/>
        </p:xfrm>
        <a:graphic>
          <a:graphicData uri="http://schemas.openxmlformats.org/presentationml/2006/ole">
            <mc:AlternateContent xmlns:mc="http://schemas.openxmlformats.org/markup-compatibility/2006">
              <mc:Choice xmlns:v="urn:schemas-microsoft-com:vml" Requires="v">
                <p:oleObj spid="_x0000_s171388" name="Document" showAsIcon="1" r:id="rId5" imgW="914400" imgH="771480" progId="Word.Document.12">
                  <p:embed/>
                </p:oleObj>
              </mc:Choice>
              <mc:Fallback>
                <p:oleObj name="Document" showAsIcon="1" r:id="rId5" imgW="914400" imgH="771480" progId="Word.Document.12">
                  <p:embed/>
                  <p:pic>
                    <p:nvPicPr>
                      <p:cNvPr id="0" name=""/>
                      <p:cNvPicPr/>
                      <p:nvPr/>
                    </p:nvPicPr>
                    <p:blipFill>
                      <a:blip r:embed="rId6"/>
                      <a:stretch>
                        <a:fillRect/>
                      </a:stretch>
                    </p:blipFill>
                    <p:spPr>
                      <a:xfrm>
                        <a:off x="14287" y="37338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62481313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was “decided” in Feb 2014 to address the proposals in WG7 but neither PWI was approved</a:t>
            </a:r>
            <a:endParaRPr lang="en-AU" dirty="0"/>
          </a:p>
        </p:txBody>
      </p:sp>
      <p:sp>
        <p:nvSpPr>
          <p:cNvPr id="3" name="Content Placeholder 2"/>
          <p:cNvSpPr>
            <a:spLocks noGrp="1"/>
          </p:cNvSpPr>
          <p:nvPr>
            <p:ph idx="1"/>
          </p:nvPr>
        </p:nvSpPr>
        <p:spPr>
          <a:xfrm>
            <a:off x="685800" y="1828800"/>
            <a:ext cx="7772400" cy="4114800"/>
          </a:xfrm>
        </p:spPr>
        <p:txBody>
          <a:bodyPr/>
          <a:lstStyle/>
          <a:p>
            <a:pPr lvl="1"/>
            <a:r>
              <a:rPr lang="en-GB" dirty="0" smtClean="0"/>
              <a:t>No formal decision was made by the joint WG1/WG7 meeting, or by the SC6 plenary meeting …</a:t>
            </a:r>
          </a:p>
          <a:p>
            <a:pPr lvl="1"/>
            <a:r>
              <a:rPr lang="en-GB" dirty="0" smtClean="0"/>
              <a:t>… but apparently the WG1 and WG7 Chairs made a decision that both activities should take place in WG7</a:t>
            </a:r>
          </a:p>
          <a:p>
            <a:pPr lvl="1"/>
            <a:r>
              <a:rPr lang="en-GB" dirty="0" smtClean="0"/>
              <a:t>... </a:t>
            </a:r>
            <a:r>
              <a:rPr lang="en-GB" dirty="0"/>
              <a:t>t</a:t>
            </a:r>
            <a:r>
              <a:rPr lang="en-GB" dirty="0" smtClean="0"/>
              <a:t>o which the </a:t>
            </a:r>
            <a:r>
              <a:rPr lang="en-GB" dirty="0"/>
              <a:t>US NB objected </a:t>
            </a:r>
            <a:r>
              <a:rPr lang="en-GB" dirty="0" smtClean="0"/>
              <a:t>on procedural grounds, but was ignored</a:t>
            </a:r>
          </a:p>
          <a:p>
            <a:pPr lvl="1"/>
            <a:r>
              <a:rPr lang="en-GB" dirty="0"/>
              <a:t>A resolution to start a PWI on “Optimization technology in WLAN” in WG7 failed</a:t>
            </a:r>
          </a:p>
          <a:p>
            <a:pPr lvl="2"/>
            <a:r>
              <a:rPr lang="en-GB" dirty="0"/>
              <a:t>Failed </a:t>
            </a:r>
            <a:r>
              <a:rPr lang="en-GB" dirty="0" smtClean="0"/>
              <a:t>2/3/2, and no </a:t>
            </a:r>
            <a:r>
              <a:rPr lang="en-GB" dirty="0"/>
              <a:t>further action was taken</a:t>
            </a:r>
          </a:p>
          <a:p>
            <a:pPr lvl="2"/>
            <a:r>
              <a:rPr lang="en-GB" dirty="0"/>
              <a:t>N15911 was subsequently removed from </a:t>
            </a:r>
            <a:r>
              <a:rPr lang="en-GB" dirty="0" smtClean="0"/>
              <a:t>the SC6 document </a:t>
            </a:r>
            <a:r>
              <a:rPr lang="en-GB" dirty="0"/>
              <a:t>sever</a:t>
            </a:r>
          </a:p>
          <a:p>
            <a:pPr lvl="1"/>
            <a:r>
              <a:rPr lang="en-GB" dirty="0"/>
              <a:t>A resolution to send the WLAN Cloud document out for comment before the May 2014 interim WG7 meeting passed</a:t>
            </a:r>
          </a:p>
          <a:p>
            <a:pPr lvl="2"/>
            <a:r>
              <a:rPr lang="en-GB" dirty="0"/>
              <a:t>Comments </a:t>
            </a:r>
            <a:r>
              <a:rPr lang="en-GB" dirty="0" smtClean="0"/>
              <a:t>were requested </a:t>
            </a:r>
            <a:r>
              <a:rPr lang="en-GB" dirty="0"/>
              <a:t>by 30 </a:t>
            </a:r>
            <a:r>
              <a:rPr lang="en-GB" dirty="0" smtClean="0"/>
              <a:t>April …</a:t>
            </a:r>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54</a:t>
            </a:fld>
            <a:endParaRPr lang="en-US"/>
          </a:p>
        </p:txBody>
      </p:sp>
    </p:spTree>
    <p:extLst>
      <p:ext uri="{BB962C8B-B14F-4D97-AF65-F5344CB8AC3E}">
        <p14:creationId xmlns:p14="http://schemas.microsoft.com/office/powerpoint/2010/main" val="309105018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SC6/WG7 discussed the “</a:t>
            </a:r>
            <a:r>
              <a:rPr lang="en-GB" dirty="0"/>
              <a:t>WLAN Cloud” </a:t>
            </a:r>
            <a:r>
              <a:rPr lang="en-GB" dirty="0" smtClean="0"/>
              <a:t>document in late May 2014 </a:t>
            </a:r>
            <a:endParaRPr lang="en-AU" dirty="0"/>
          </a:p>
        </p:txBody>
      </p:sp>
      <p:sp>
        <p:nvSpPr>
          <p:cNvPr id="8" name="Content Placeholder 7"/>
          <p:cNvSpPr>
            <a:spLocks noGrp="1"/>
          </p:cNvSpPr>
          <p:nvPr>
            <p:ph idx="1"/>
          </p:nvPr>
        </p:nvSpPr>
        <p:spPr/>
        <p:txBody>
          <a:bodyPr/>
          <a:lstStyle/>
          <a:p>
            <a:pPr lvl="1"/>
            <a:r>
              <a:rPr lang="en-GB" dirty="0" smtClean="0"/>
              <a:t>The IEEE </a:t>
            </a:r>
            <a:r>
              <a:rPr lang="en-GB" dirty="0"/>
              <a:t>802.11 WG responded </a:t>
            </a:r>
            <a:r>
              <a:rPr lang="en-GB" dirty="0" smtClean="0"/>
              <a:t>to the call for comments on the </a:t>
            </a:r>
            <a:r>
              <a:rPr lang="en-GB" dirty="0"/>
              <a:t>WLAN Cloud document </a:t>
            </a:r>
            <a:r>
              <a:rPr lang="en-GB" dirty="0" smtClean="0"/>
              <a:t>in March 2014</a:t>
            </a:r>
          </a:p>
          <a:p>
            <a:pPr lvl="2"/>
            <a:r>
              <a:rPr lang="en-GB" dirty="0" smtClean="0"/>
              <a:t>See N15931</a:t>
            </a:r>
          </a:p>
          <a:p>
            <a:pPr lvl="1"/>
            <a:r>
              <a:rPr lang="en-GB" dirty="0" smtClean="0"/>
              <a:t>The China NB responded in May 2014</a:t>
            </a:r>
            <a:endParaRPr lang="en-GB" dirty="0"/>
          </a:p>
          <a:p>
            <a:pPr lvl="2"/>
            <a:r>
              <a:rPr lang="en-GB" dirty="0" smtClean="0"/>
              <a:t>See N15951 – “</a:t>
            </a:r>
            <a:r>
              <a:rPr lang="en-US" i="1" dirty="0"/>
              <a:t>The Research Report on Framework and Interface of WLAN Virtual </a:t>
            </a:r>
            <a:r>
              <a:rPr lang="en-US" i="1" dirty="0" smtClean="0"/>
              <a:t>Network</a:t>
            </a:r>
            <a:r>
              <a:rPr lang="en-US" dirty="0" smtClean="0"/>
              <a:t>”</a:t>
            </a:r>
          </a:p>
          <a:p>
            <a:pPr lvl="1"/>
            <a:r>
              <a:rPr lang="en-GB" dirty="0" smtClean="0"/>
              <a:t>The </a:t>
            </a:r>
            <a:r>
              <a:rPr lang="en-GB" dirty="0"/>
              <a:t>China NB </a:t>
            </a:r>
            <a:r>
              <a:rPr lang="en-GB" dirty="0" smtClean="0"/>
              <a:t>responded with a revision </a:t>
            </a:r>
            <a:r>
              <a:rPr lang="en-GB" dirty="0"/>
              <a:t>in May 2014</a:t>
            </a:r>
          </a:p>
          <a:p>
            <a:pPr lvl="2"/>
            <a:r>
              <a:rPr lang="en-GB" dirty="0"/>
              <a:t>See </a:t>
            </a:r>
            <a:r>
              <a:rPr lang="en-GB" dirty="0" smtClean="0"/>
              <a:t>N15966 </a:t>
            </a:r>
            <a:r>
              <a:rPr lang="en-GB" dirty="0"/>
              <a:t>– “</a:t>
            </a:r>
            <a:r>
              <a:rPr lang="en-US" i="1" dirty="0"/>
              <a:t>The Research Report on Framework and Interface of WLAN Virtual Network</a:t>
            </a:r>
            <a:r>
              <a:rPr lang="en-US" dirty="0" smtClean="0"/>
              <a:t>”</a:t>
            </a:r>
          </a:p>
          <a:p>
            <a:pPr lvl="2"/>
            <a:r>
              <a:rPr lang="en-US" dirty="0" smtClean="0"/>
              <a:t>This version also solved a copyright issue with a diagram copied from an IETF RFC</a:t>
            </a:r>
          </a:p>
          <a:p>
            <a:pPr lvl="1"/>
            <a:r>
              <a:rPr lang="en-US" dirty="0" smtClean="0"/>
              <a:t>All these documents were apparently discussed in May 2014 at the WG7 meeting in Beijing</a:t>
            </a:r>
            <a:endParaRPr lang="en-US" dirty="0"/>
          </a:p>
          <a:p>
            <a:pPr lvl="2"/>
            <a:endParaRPr lang="en-US" dirty="0" smtClean="0"/>
          </a:p>
          <a:p>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55</a:t>
            </a:fld>
            <a:endParaRPr lang="en-US"/>
          </a:p>
        </p:txBody>
      </p:sp>
      <p:graphicFrame>
        <p:nvGraphicFramePr>
          <p:cNvPr id="10" name="Object 9"/>
          <p:cNvGraphicFramePr>
            <a:graphicFrameLocks noChangeAspect="1"/>
          </p:cNvGraphicFramePr>
          <p:nvPr>
            <p:extLst>
              <p:ext uri="{D42A27DB-BD31-4B8C-83A1-F6EECF244321}">
                <p14:modId xmlns:p14="http://schemas.microsoft.com/office/powerpoint/2010/main" val="272018184"/>
              </p:ext>
            </p:extLst>
          </p:nvPr>
        </p:nvGraphicFramePr>
        <p:xfrm>
          <a:off x="-76200" y="3048000"/>
          <a:ext cx="914400" cy="771525"/>
        </p:xfrm>
        <a:graphic>
          <a:graphicData uri="http://schemas.openxmlformats.org/presentationml/2006/ole">
            <mc:AlternateContent xmlns:mc="http://schemas.openxmlformats.org/markup-compatibility/2006">
              <mc:Choice xmlns:v="urn:schemas-microsoft-com:vml" Requires="v">
                <p:oleObj spid="_x0000_s181505"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76200" y="3048000"/>
                        <a:ext cx="914400" cy="771525"/>
                      </a:xfrm>
                      <a:prstGeom prst="rect">
                        <a:avLst/>
                      </a:prstGeom>
                    </p:spPr>
                  </p:pic>
                </p:oleObj>
              </mc:Fallback>
            </mc:AlternateContent>
          </a:graphicData>
        </a:graphic>
      </p:graphicFrame>
      <p:graphicFrame>
        <p:nvGraphicFramePr>
          <p:cNvPr id="2" name="Object 1"/>
          <p:cNvGraphicFramePr>
            <a:graphicFrameLocks noChangeAspect="1"/>
          </p:cNvGraphicFramePr>
          <p:nvPr>
            <p:extLst>
              <p:ext uri="{D42A27DB-BD31-4B8C-83A1-F6EECF244321}">
                <p14:modId xmlns:p14="http://schemas.microsoft.com/office/powerpoint/2010/main" val="82772631"/>
              </p:ext>
            </p:extLst>
          </p:nvPr>
        </p:nvGraphicFramePr>
        <p:xfrm>
          <a:off x="-76200" y="3962400"/>
          <a:ext cx="914400" cy="771525"/>
        </p:xfrm>
        <a:graphic>
          <a:graphicData uri="http://schemas.openxmlformats.org/presentationml/2006/ole">
            <mc:AlternateContent xmlns:mc="http://schemas.openxmlformats.org/markup-compatibility/2006">
              <mc:Choice xmlns:v="urn:schemas-microsoft-com:vml" Requires="v">
                <p:oleObj spid="_x0000_s181506" name="Acrobat Document" showAsIcon="1" r:id="rId5" imgW="914400" imgH="771480" progId="AcroExch.Document.11">
                  <p:embed/>
                </p:oleObj>
              </mc:Choice>
              <mc:Fallback>
                <p:oleObj name="Acrobat Document" showAsIcon="1" r:id="rId5" imgW="914400" imgH="771480" progId="AcroExch.Document.11">
                  <p:embed/>
                  <p:pic>
                    <p:nvPicPr>
                      <p:cNvPr id="0" name=""/>
                      <p:cNvPicPr/>
                      <p:nvPr/>
                    </p:nvPicPr>
                    <p:blipFill>
                      <a:blip r:embed="rId6"/>
                      <a:stretch>
                        <a:fillRect/>
                      </a:stretch>
                    </p:blipFill>
                    <p:spPr>
                      <a:xfrm>
                        <a:off x="-76200" y="3962400"/>
                        <a:ext cx="914400" cy="771525"/>
                      </a:xfrm>
                      <a:prstGeom prst="rect">
                        <a:avLst/>
                      </a:prstGeom>
                    </p:spPr>
                  </p:pic>
                </p:oleObj>
              </mc:Fallback>
            </mc:AlternateContent>
          </a:graphicData>
        </a:graphic>
      </p:graphicFrame>
      <p:graphicFrame>
        <p:nvGraphicFramePr>
          <p:cNvPr id="3" name="Object 2"/>
          <p:cNvGraphicFramePr>
            <a:graphicFrameLocks noChangeAspect="1"/>
          </p:cNvGraphicFramePr>
          <p:nvPr>
            <p:extLst>
              <p:ext uri="{D42A27DB-BD31-4B8C-83A1-F6EECF244321}">
                <p14:modId xmlns:p14="http://schemas.microsoft.com/office/powerpoint/2010/main" val="3058951607"/>
              </p:ext>
            </p:extLst>
          </p:nvPr>
        </p:nvGraphicFramePr>
        <p:xfrm>
          <a:off x="-152400" y="2057400"/>
          <a:ext cx="914400" cy="771525"/>
        </p:xfrm>
        <a:graphic>
          <a:graphicData uri="http://schemas.openxmlformats.org/presentationml/2006/ole">
            <mc:AlternateContent xmlns:mc="http://schemas.openxmlformats.org/markup-compatibility/2006">
              <mc:Choice xmlns:v="urn:schemas-microsoft-com:vml" Requires="v">
                <p:oleObj spid="_x0000_s181507" name="Acrobat Document" showAsIcon="1" r:id="rId7" imgW="914400" imgH="771480" progId="AcroExch.Document.11">
                  <p:embed/>
                </p:oleObj>
              </mc:Choice>
              <mc:Fallback>
                <p:oleObj name="Acrobat Document" showAsIcon="1" r:id="rId7" imgW="914400" imgH="771480" progId="AcroExch.Document.11">
                  <p:embed/>
                  <p:pic>
                    <p:nvPicPr>
                      <p:cNvPr id="0" name=""/>
                      <p:cNvPicPr/>
                      <p:nvPr/>
                    </p:nvPicPr>
                    <p:blipFill>
                      <a:blip r:embed="rId8"/>
                      <a:stretch>
                        <a:fillRect/>
                      </a:stretch>
                    </p:blipFill>
                    <p:spPr>
                      <a:xfrm>
                        <a:off x="-152400" y="2057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402515345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latest version of “</a:t>
            </a:r>
            <a:r>
              <a:rPr lang="en-GB" dirty="0"/>
              <a:t>WLAN Cloud</a:t>
            </a:r>
            <a:r>
              <a:rPr lang="en-AU" dirty="0" smtClean="0"/>
              <a:t>” seems to ignore the IEEE 802.11 WG liaison</a:t>
            </a:r>
            <a:endParaRPr lang="en-AU" dirty="0"/>
          </a:p>
        </p:txBody>
      </p:sp>
      <p:sp>
        <p:nvSpPr>
          <p:cNvPr id="3" name="Content Placeholder 2"/>
          <p:cNvSpPr>
            <a:spLocks noGrp="1"/>
          </p:cNvSpPr>
          <p:nvPr>
            <p:ph idx="1"/>
          </p:nvPr>
        </p:nvSpPr>
        <p:spPr/>
        <p:txBody>
          <a:bodyPr/>
          <a:lstStyle/>
          <a:p>
            <a:pPr lvl="1"/>
            <a:r>
              <a:rPr lang="en-GB" dirty="0" smtClean="0"/>
              <a:t>N15966 seems to propose the following</a:t>
            </a:r>
          </a:p>
          <a:p>
            <a:pPr lvl="2"/>
            <a:r>
              <a:rPr lang="en-GB" dirty="0" smtClean="0"/>
              <a:t>Multiple SPs …</a:t>
            </a:r>
          </a:p>
          <a:p>
            <a:pPr lvl="2"/>
            <a:r>
              <a:rPr lang="en-GB" dirty="0" smtClean="0"/>
              <a:t>… using a single AP</a:t>
            </a:r>
          </a:p>
          <a:p>
            <a:pPr lvl="2"/>
            <a:r>
              <a:rPr lang="en-GB" dirty="0" smtClean="0"/>
              <a:t>… with a single SSID</a:t>
            </a:r>
          </a:p>
          <a:p>
            <a:pPr lvl="2"/>
            <a:r>
              <a:rPr lang="en-GB" dirty="0" smtClean="0"/>
              <a:t>… directing clients onto SP specific VLANs</a:t>
            </a:r>
          </a:p>
          <a:p>
            <a:pPr lvl="1"/>
            <a:r>
              <a:rPr lang="en-GB" dirty="0" smtClean="0"/>
              <a:t> It does not acknowledge the IEEE 802.11 WG liaison that states this is already possible</a:t>
            </a:r>
          </a:p>
          <a:p>
            <a:pPr lvl="1"/>
            <a:r>
              <a:rPr lang="en-GB" dirty="0" smtClean="0"/>
              <a:t>It makes an additional claim that HS2.0 “</a:t>
            </a:r>
            <a:r>
              <a:rPr lang="en-AU" i="1" dirty="0" smtClean="0"/>
              <a:t>cannot </a:t>
            </a:r>
            <a:r>
              <a:rPr lang="en-AU" i="1" dirty="0"/>
              <a:t>support private network though it can support WLAN users access Internet</a:t>
            </a:r>
            <a:r>
              <a:rPr lang="en-AU" dirty="0" smtClean="0"/>
              <a:t>.”</a:t>
            </a:r>
          </a:p>
          <a:p>
            <a:pPr lvl="2"/>
            <a:r>
              <a:rPr lang="en-AU" dirty="0" smtClean="0"/>
              <a:t>This assertion is not justified</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56</a:t>
            </a:fld>
            <a:endParaRPr lang="en-US"/>
          </a:p>
        </p:txBody>
      </p:sp>
    </p:spTree>
    <p:extLst>
      <p:ext uri="{BB962C8B-B14F-4D97-AF65-F5344CB8AC3E}">
        <p14:creationId xmlns:p14="http://schemas.microsoft.com/office/powerpoint/2010/main" val="17468175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AU" dirty="0" smtClean="0"/>
              <a:t>It is not clear what the China NB are planning next </a:t>
            </a:r>
            <a:r>
              <a:rPr lang="en-AU" dirty="0" err="1" smtClean="0"/>
              <a:t>wrt</a:t>
            </a:r>
            <a:r>
              <a:rPr lang="en-AU" dirty="0" smtClean="0"/>
              <a:t> the “</a:t>
            </a:r>
            <a:r>
              <a:rPr lang="en-GB" dirty="0"/>
              <a:t>WLAN Cloud</a:t>
            </a:r>
            <a:r>
              <a:rPr lang="en-AU" dirty="0" smtClean="0"/>
              <a:t>” proposal</a:t>
            </a:r>
            <a:endParaRPr lang="en-AU" dirty="0"/>
          </a:p>
        </p:txBody>
      </p:sp>
      <p:sp>
        <p:nvSpPr>
          <p:cNvPr id="3" name="Content Placeholder 2"/>
          <p:cNvSpPr>
            <a:spLocks noGrp="1"/>
          </p:cNvSpPr>
          <p:nvPr>
            <p:ph idx="1"/>
          </p:nvPr>
        </p:nvSpPr>
        <p:spPr/>
        <p:txBody>
          <a:bodyPr/>
          <a:lstStyle/>
          <a:p>
            <a:pPr lvl="1"/>
            <a:r>
              <a:rPr lang="en-AU" dirty="0" smtClean="0"/>
              <a:t>A China NB rep sent the following e-mail to the IEEE 802 JTC1 SC Chair </a:t>
            </a:r>
          </a:p>
          <a:p>
            <a:pPr lvl="2"/>
            <a:r>
              <a:rPr lang="en-AU" i="1" dirty="0" smtClean="0"/>
              <a:t>Based on current discussion, I think we have reached the following common points:</a:t>
            </a:r>
          </a:p>
          <a:p>
            <a:pPr lvl="3"/>
            <a:r>
              <a:rPr lang="en-AU" i="1" dirty="0" smtClean="0"/>
              <a:t>1) WLAN </a:t>
            </a:r>
            <a:r>
              <a:rPr lang="en-AU" i="1" dirty="0" err="1" smtClean="0"/>
              <a:t>virtuallization</a:t>
            </a:r>
            <a:r>
              <a:rPr lang="en-AU" i="1" dirty="0" smtClean="0"/>
              <a:t> is needed by the market</a:t>
            </a:r>
          </a:p>
          <a:p>
            <a:pPr lvl="3"/>
            <a:r>
              <a:rPr lang="en-AU" i="1" dirty="0" smtClean="0"/>
              <a:t>2) </a:t>
            </a:r>
            <a:r>
              <a:rPr lang="en-AU" i="1" dirty="0" err="1" smtClean="0"/>
              <a:t>Hostspot</a:t>
            </a:r>
            <a:r>
              <a:rPr lang="en-AU" i="1" dirty="0" smtClean="0"/>
              <a:t> 2.0 can almost do the same function and get some trial site already</a:t>
            </a:r>
          </a:p>
          <a:p>
            <a:pPr lvl="3"/>
            <a:r>
              <a:rPr lang="en-AU" i="1" dirty="0" smtClean="0"/>
              <a:t>3) This proposal's technologies is different from hotspot 2.</a:t>
            </a:r>
          </a:p>
          <a:p>
            <a:pPr lvl="3"/>
            <a:r>
              <a:rPr lang="en-AU" i="1" dirty="0" smtClean="0"/>
              <a:t>4) This proposal is just another technical approach to solve the problem just like </a:t>
            </a:r>
            <a:r>
              <a:rPr lang="en-AU" i="1" dirty="0" err="1" smtClean="0"/>
              <a:t>tftp</a:t>
            </a:r>
            <a:r>
              <a:rPr lang="en-AU" i="1" dirty="0" smtClean="0"/>
              <a:t> vs. ftp, etc.</a:t>
            </a:r>
            <a:endParaRPr lang="en-AU" i="1" dirty="0"/>
          </a:p>
          <a:p>
            <a:pPr lvl="2"/>
            <a:r>
              <a:rPr lang="en-AU" i="1" dirty="0" smtClean="0"/>
              <a:t>But now, we have to reach a point to make a decision if we shall push another technical approach forward?</a:t>
            </a:r>
            <a:endParaRPr lang="en-AU" dirty="0"/>
          </a:p>
          <a:p>
            <a:pPr lvl="1"/>
            <a:r>
              <a:rPr lang="en-AU" dirty="0" smtClean="0"/>
              <a:t>It appears the China NB is starting to realise the </a:t>
            </a:r>
            <a:r>
              <a:rPr lang="en-GB" dirty="0"/>
              <a:t>WLAN Cloud </a:t>
            </a:r>
            <a:r>
              <a:rPr lang="en-AU" dirty="0" smtClean="0"/>
              <a:t>proposal is not needed</a:t>
            </a:r>
          </a:p>
          <a:p>
            <a:pPr lvl="1"/>
            <a:r>
              <a:rPr lang="en-AU" dirty="0" smtClean="0"/>
              <a:t>It is </a:t>
            </a:r>
            <a:r>
              <a:rPr lang="en-AU" dirty="0"/>
              <a:t>not clear what the China NB are planning </a:t>
            </a:r>
            <a:r>
              <a:rPr lang="en-AU" dirty="0" smtClean="0"/>
              <a:t>next</a:t>
            </a:r>
          </a:p>
          <a:p>
            <a:pPr lvl="2"/>
            <a:r>
              <a:rPr lang="en-AU" dirty="0" smtClean="0"/>
              <a:t>There has been no indication as of 2 Sept 2014</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57</a:t>
            </a:fld>
            <a:endParaRPr lang="en-US"/>
          </a:p>
        </p:txBody>
      </p:sp>
    </p:spTree>
    <p:extLst>
      <p:ext uri="{BB962C8B-B14F-4D97-AF65-F5344CB8AC3E}">
        <p14:creationId xmlns:p14="http://schemas.microsoft.com/office/powerpoint/2010/main" val="31020248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has been claimed that “</a:t>
            </a:r>
            <a:r>
              <a:rPr lang="en-GB" dirty="0"/>
              <a:t>WLAN Cloud</a:t>
            </a:r>
            <a:r>
              <a:rPr lang="en-AU" dirty="0" smtClean="0"/>
              <a:t>” is required for CMCC to upgrade existing equipment</a:t>
            </a:r>
            <a:endParaRPr lang="en-AU" dirty="0"/>
          </a:p>
        </p:txBody>
      </p:sp>
      <p:sp>
        <p:nvSpPr>
          <p:cNvPr id="3" name="Content Placeholder 2"/>
          <p:cNvSpPr>
            <a:spLocks noGrp="1"/>
          </p:cNvSpPr>
          <p:nvPr>
            <p:ph idx="1"/>
          </p:nvPr>
        </p:nvSpPr>
        <p:spPr>
          <a:xfrm>
            <a:off x="685800" y="2057400"/>
            <a:ext cx="7772400" cy="4114800"/>
          </a:xfrm>
        </p:spPr>
        <p:txBody>
          <a:bodyPr/>
          <a:lstStyle/>
          <a:p>
            <a:pPr lvl="1"/>
            <a:r>
              <a:rPr lang="en-AU" dirty="0" smtClean="0"/>
              <a:t>An e-mail from a China NB rep to the SC Chair states:</a:t>
            </a:r>
          </a:p>
          <a:p>
            <a:pPr lvl="2"/>
            <a:r>
              <a:rPr lang="en-AU" i="1" dirty="0" smtClean="0"/>
              <a:t>Now</a:t>
            </a:r>
            <a:r>
              <a:rPr lang="en-AU" i="1" dirty="0"/>
              <a:t>, I can give you some facts about market </a:t>
            </a:r>
            <a:r>
              <a:rPr lang="en-AU" i="1" dirty="0" smtClean="0"/>
              <a:t>issues:</a:t>
            </a:r>
            <a:endParaRPr lang="en-AU" i="1" dirty="0"/>
          </a:p>
          <a:p>
            <a:pPr lvl="3"/>
            <a:r>
              <a:rPr lang="en-AU" i="1" dirty="0" smtClean="0"/>
              <a:t>CMCC </a:t>
            </a:r>
            <a:r>
              <a:rPr lang="en-AU" i="1" dirty="0"/>
              <a:t>has placed more than 4 million fit APs and many ACs already. They will place more this kind of devices this </a:t>
            </a:r>
            <a:r>
              <a:rPr lang="en-AU" i="1" dirty="0" smtClean="0"/>
              <a:t>year.</a:t>
            </a:r>
          </a:p>
          <a:p>
            <a:pPr lvl="3"/>
            <a:r>
              <a:rPr lang="en-AU" i="1" dirty="0" smtClean="0"/>
              <a:t>All </a:t>
            </a:r>
            <a:r>
              <a:rPr lang="en-AU" i="1" dirty="0"/>
              <a:t>kinds of devices is hard to upgrade to hotspot 2.0 via only software </a:t>
            </a:r>
            <a:r>
              <a:rPr lang="en-AU" i="1" dirty="0" smtClean="0"/>
              <a:t>upgrade</a:t>
            </a:r>
          </a:p>
          <a:p>
            <a:pPr lvl="3"/>
            <a:r>
              <a:rPr lang="en-AU" i="1" dirty="0" smtClean="0"/>
              <a:t>There </a:t>
            </a:r>
            <a:r>
              <a:rPr lang="en-AU" i="1" dirty="0"/>
              <a:t>are many government, corporation also placed more than millions of fit APs and many ACs already</a:t>
            </a:r>
            <a:r>
              <a:rPr lang="en-AU" i="1" dirty="0" smtClean="0"/>
              <a:t>.</a:t>
            </a:r>
          </a:p>
          <a:p>
            <a:pPr lvl="2"/>
            <a:r>
              <a:rPr lang="en-AU" i="1" dirty="0" smtClean="0"/>
              <a:t>How </a:t>
            </a:r>
            <a:r>
              <a:rPr lang="en-AU" i="1" dirty="0"/>
              <a:t>to protect the existed investment is an important issue for CMCC.</a:t>
            </a:r>
            <a:br>
              <a:rPr lang="en-AU" i="1" dirty="0"/>
            </a:br>
            <a:r>
              <a:rPr lang="en-AU" i="1" dirty="0"/>
              <a:t>CMCC is paying attention on the progress about hotspot 2.0 now, but I don't know if hotspot2.0 has give some solution to protect the existed </a:t>
            </a:r>
            <a:r>
              <a:rPr lang="en-AU" i="1" dirty="0" smtClean="0"/>
              <a:t>investment.</a:t>
            </a:r>
            <a:endParaRPr lang="en-AU" i="1" dirty="0"/>
          </a:p>
          <a:p>
            <a:pPr lvl="2"/>
            <a:r>
              <a:rPr lang="en-AU" i="1" dirty="0" smtClean="0"/>
              <a:t>This </a:t>
            </a:r>
            <a:r>
              <a:rPr lang="en-AU" i="1" dirty="0"/>
              <a:t>proposal can contribute a solution existed to protect the existed investment </a:t>
            </a:r>
            <a:r>
              <a:rPr lang="en-AU" i="1" dirty="0" smtClean="0"/>
              <a:t>because </a:t>
            </a:r>
            <a:r>
              <a:rPr lang="en-AU" i="1" dirty="0"/>
              <a:t>what we need to do is just to upgrade software of fit APs and ACs</a:t>
            </a:r>
            <a:r>
              <a:rPr lang="en-AU" dirty="0" smtClean="0"/>
              <a:t>.</a:t>
            </a:r>
          </a:p>
          <a:p>
            <a:pPr lvl="1"/>
            <a:r>
              <a:rPr lang="en-AU" dirty="0" smtClean="0"/>
              <a:t>It seems the underlying issue for this representative is a mechanism to upgrade existing gear</a:t>
            </a:r>
          </a:p>
          <a:p>
            <a:pPr lvl="1"/>
            <a:r>
              <a:rPr lang="en-AU" dirty="0" smtClean="0"/>
              <a:t>However, </a:t>
            </a:r>
            <a:r>
              <a:rPr lang="en-AU" dirty="0" err="1" smtClean="0"/>
              <a:t>noet</a:t>
            </a:r>
            <a:r>
              <a:rPr lang="en-AU" dirty="0" smtClean="0"/>
              <a:t> that there is no reason HS2.0 can’t be a software upgraded too</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58</a:t>
            </a:fld>
            <a:endParaRPr lang="en-US"/>
          </a:p>
        </p:txBody>
      </p:sp>
    </p:spTree>
    <p:extLst>
      <p:ext uri="{BB962C8B-B14F-4D97-AF65-F5344CB8AC3E}">
        <p14:creationId xmlns:p14="http://schemas.microsoft.com/office/powerpoint/2010/main" val="303978842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consider next steps in relation t</a:t>
            </a:r>
            <a:r>
              <a:rPr lang="en-AU" dirty="0"/>
              <a:t>o the </a:t>
            </a:r>
            <a:r>
              <a:rPr lang="en-AU" dirty="0" smtClean="0"/>
              <a:t>“</a:t>
            </a:r>
            <a:r>
              <a:rPr lang="en-GB" dirty="0"/>
              <a:t>WLAN Cloud</a:t>
            </a:r>
            <a:r>
              <a:rPr lang="en-AU" dirty="0" smtClean="0"/>
              <a:t>” proposal in WG7 </a:t>
            </a:r>
            <a:br>
              <a:rPr lang="en-AU" dirty="0" smtClean="0"/>
            </a:br>
            <a:endParaRPr lang="en-AU" dirty="0"/>
          </a:p>
        </p:txBody>
      </p:sp>
      <p:sp>
        <p:nvSpPr>
          <p:cNvPr id="3" name="Content Placeholder 2"/>
          <p:cNvSpPr>
            <a:spLocks noGrp="1"/>
          </p:cNvSpPr>
          <p:nvPr>
            <p:ph idx="1"/>
          </p:nvPr>
        </p:nvSpPr>
        <p:spPr/>
        <p:txBody>
          <a:bodyPr/>
          <a:lstStyle/>
          <a:p>
            <a:pPr lvl="1"/>
            <a:r>
              <a:rPr lang="en-AU" dirty="0" smtClean="0"/>
              <a:t>At the July meeting it was decided that we would wait until the SC6/WG7 agenda was updated before deciding on next steps on </a:t>
            </a:r>
            <a:r>
              <a:rPr lang="en-AU" dirty="0"/>
              <a:t>the </a:t>
            </a:r>
            <a:r>
              <a:rPr lang="en-AU" dirty="0" smtClean="0"/>
              <a:t>“</a:t>
            </a:r>
            <a:r>
              <a:rPr lang="en-GB" dirty="0"/>
              <a:t>WLAN Cloud</a:t>
            </a:r>
            <a:r>
              <a:rPr lang="en-AU" dirty="0" smtClean="0"/>
              <a:t>” </a:t>
            </a:r>
            <a:r>
              <a:rPr lang="en-AU" dirty="0"/>
              <a:t>proposal</a:t>
            </a:r>
            <a:endParaRPr lang="en-AU" dirty="0" smtClean="0"/>
          </a:p>
          <a:p>
            <a:pPr lvl="2"/>
            <a:r>
              <a:rPr lang="en-AU" dirty="0" smtClean="0"/>
              <a:t>Note: SC6 is unlikely </a:t>
            </a:r>
            <a:r>
              <a:rPr lang="en-AU" dirty="0"/>
              <a:t>to find enough </a:t>
            </a:r>
            <a:r>
              <a:rPr lang="en-AU" dirty="0" smtClean="0"/>
              <a:t>interest to justify any further work; they need at least 5 experts from five NBs, and only China NB has shown any interest so far</a:t>
            </a:r>
          </a:p>
          <a:p>
            <a:pPr lvl="1"/>
            <a:r>
              <a:rPr lang="en-AU" dirty="0" smtClean="0"/>
              <a:t>This meeting will discuss any new information</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59</a:t>
            </a:fld>
            <a:endParaRPr lang="en-US"/>
          </a:p>
        </p:txBody>
      </p:sp>
    </p:spTree>
    <p:extLst>
      <p:ext uri="{BB962C8B-B14F-4D97-AF65-F5344CB8AC3E}">
        <p14:creationId xmlns:p14="http://schemas.microsoft.com/office/powerpoint/2010/main" val="2733388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oter Placeholder 4"/>
          <p:cNvSpPr>
            <a:spLocks noGrp="1"/>
          </p:cNvSpPr>
          <p:nvPr>
            <p:ph type="ftr" sz="quarter" idx="10"/>
          </p:nvPr>
        </p:nvSpPr>
        <p:spPr/>
        <p:txBody>
          <a:bodyPr/>
          <a:lstStyle/>
          <a:p>
            <a:pPr>
              <a:defRPr/>
            </a:pPr>
            <a:r>
              <a:rPr lang="en-US" smtClean="0"/>
              <a:t>Andrew Myles, Cisco</a:t>
            </a:r>
            <a:endParaRPr lang="en-US"/>
          </a:p>
        </p:txBody>
      </p:sp>
      <p:sp>
        <p:nvSpPr>
          <p:cNvPr id="7" name="Slide Number Placeholder 5"/>
          <p:cNvSpPr>
            <a:spLocks noGrp="1"/>
          </p:cNvSpPr>
          <p:nvPr>
            <p:ph type="sldNum" sz="quarter" idx="11"/>
          </p:nvPr>
        </p:nvSpPr>
        <p:spPr/>
        <p:txBody>
          <a:bodyPr/>
          <a:lstStyle/>
          <a:p>
            <a:pPr>
              <a:defRPr/>
            </a:pPr>
            <a:r>
              <a:rPr lang="en-US" smtClean="0"/>
              <a:t>Slide </a:t>
            </a:r>
            <a:fld id="{5E7A42D8-E0F3-48FF-A905-6B9ABB752210}" type="slidenum">
              <a:rPr lang="en-US" smtClean="0"/>
              <a:pPr>
                <a:defRPr/>
              </a:pPr>
              <a:t>6</a:t>
            </a:fld>
            <a:endParaRPr lang="en-US"/>
          </a:p>
        </p:txBody>
      </p:sp>
      <p:sp>
        <p:nvSpPr>
          <p:cNvPr id="7172" name="Rectangle 14"/>
          <p:cNvSpPr>
            <a:spLocks noGrp="1" noChangeArrowheads="1"/>
          </p:cNvSpPr>
          <p:nvPr>
            <p:ph type="title"/>
          </p:nvPr>
        </p:nvSpPr>
        <p:spPr/>
        <p:txBody>
          <a:bodyPr/>
          <a:lstStyle/>
          <a:p>
            <a:r>
              <a:rPr lang="en-US" smtClean="0"/>
              <a:t>The IEEE 802 JTC1 SC will operate using general guidelines for IEEE-SA Meetings</a:t>
            </a:r>
          </a:p>
        </p:txBody>
      </p:sp>
      <p:sp>
        <p:nvSpPr>
          <p:cNvPr id="7173" name="Rectangle 15"/>
          <p:cNvSpPr>
            <a:spLocks noGrp="1" noChangeArrowheads="1"/>
          </p:cNvSpPr>
          <p:nvPr>
            <p:ph type="body" idx="1"/>
          </p:nvPr>
        </p:nvSpPr>
        <p:spPr/>
        <p:txBody>
          <a:bodyPr/>
          <a:lstStyle/>
          <a:p>
            <a:pPr lvl="1">
              <a:lnSpc>
                <a:spcPct val="90000"/>
              </a:lnSpc>
            </a:pPr>
            <a:r>
              <a:rPr lang="en-US" smtClean="0"/>
              <a:t>All IEEE-SA standards meetings shall be conducted in compliance with all applicable laws, including antitrust and competition laws. </a:t>
            </a:r>
          </a:p>
          <a:p>
            <a:pPr lvl="2">
              <a:lnSpc>
                <a:spcPct val="90000"/>
              </a:lnSpc>
            </a:pPr>
            <a:r>
              <a:rPr lang="en-US" smtClean="0"/>
              <a:t>Don’t discuss the interpretation, validity, or essentiality of patents/patent claims. </a:t>
            </a:r>
          </a:p>
          <a:p>
            <a:pPr lvl="2">
              <a:lnSpc>
                <a:spcPct val="90000"/>
              </a:lnSpc>
            </a:pPr>
            <a:r>
              <a:rPr lang="en-US" smtClean="0"/>
              <a:t>Don’t discuss specific license rates, terms, or conditions.</a:t>
            </a:r>
          </a:p>
          <a:p>
            <a:pPr lvl="3">
              <a:lnSpc>
                <a:spcPct val="90000"/>
              </a:lnSpc>
            </a:pPr>
            <a:r>
              <a:rPr lang="en-US" smtClean="0"/>
              <a:t>Relative costs, including licensing costs of essential patent claims, of different technical approaches may be discussed in standards development meetings. </a:t>
            </a:r>
          </a:p>
          <a:p>
            <a:pPr lvl="3">
              <a:lnSpc>
                <a:spcPct val="90000"/>
              </a:lnSpc>
            </a:pPr>
            <a:r>
              <a:rPr lang="en-GB" smtClean="0"/>
              <a:t>Technical considerations remain primary focus</a:t>
            </a:r>
            <a:endParaRPr lang="en-US" smtClean="0"/>
          </a:p>
          <a:p>
            <a:pPr lvl="2">
              <a:lnSpc>
                <a:spcPct val="90000"/>
              </a:lnSpc>
            </a:pPr>
            <a:r>
              <a:rPr lang="en-US" smtClean="0"/>
              <a:t>Don’t discuss or engage in the fixing of product prices, allocation of customers, or division of sales markets.</a:t>
            </a:r>
          </a:p>
          <a:p>
            <a:pPr lvl="2">
              <a:lnSpc>
                <a:spcPct val="90000"/>
              </a:lnSpc>
            </a:pPr>
            <a:r>
              <a:rPr lang="en-US" smtClean="0"/>
              <a:t>Don’t discuss the status or substance of ongoing or threatened litigation.</a:t>
            </a:r>
          </a:p>
          <a:p>
            <a:pPr lvl="2">
              <a:lnSpc>
                <a:spcPct val="90000"/>
              </a:lnSpc>
            </a:pPr>
            <a:r>
              <a:rPr lang="en-US" smtClean="0"/>
              <a:t>Don’t be silent if inappropriate topics are discussed … do formally object.</a:t>
            </a:r>
          </a:p>
          <a:p>
            <a:pPr lvl="1">
              <a:lnSpc>
                <a:spcPct val="90000"/>
              </a:lnSpc>
            </a:pPr>
            <a:r>
              <a:rPr lang="en-US" smtClean="0"/>
              <a:t>See IEEE-SA Standards Board Operations Manual, clause 5.3.10 and </a:t>
            </a:r>
            <a:r>
              <a:rPr lang="en-GB" smtClean="0"/>
              <a:t>“Promoting Competition and Innovation: What You Need to Know about the IEEE Standards Association's Antitrust and Competition Policy”</a:t>
            </a:r>
            <a:r>
              <a:rPr lang="en-US" smtClean="0"/>
              <a:t> for more details.</a:t>
            </a:r>
          </a:p>
          <a:p>
            <a:pPr marL="0" indent="0">
              <a:lnSpc>
                <a:spcPct val="90000"/>
              </a:lnSpc>
            </a:pPr>
            <a:endParaRPr lang="en-AU" smtClean="0"/>
          </a:p>
        </p:txBody>
      </p:sp>
      <p:sp>
        <p:nvSpPr>
          <p:cNvPr id="7174" name="Rectangle 4"/>
          <p:cNvSpPr>
            <a:spLocks noChangeArrowheads="1"/>
          </p:cNvSpPr>
          <p:nvPr/>
        </p:nvSpPr>
        <p:spPr bwMode="auto">
          <a:xfrm>
            <a:off x="539750" y="1484313"/>
            <a:ext cx="8229600" cy="474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30188" indent="-230188" eaLnBrk="0" hangingPunct="0">
              <a:lnSpc>
                <a:spcPct val="80000"/>
              </a:lnSpc>
              <a:spcBef>
                <a:spcPct val="50000"/>
              </a:spcBef>
            </a:pPr>
            <a:endParaRPr lang="en-AU" sz="400" b="1" u="sng">
              <a:solidFill>
                <a:srgbClr val="FF0000"/>
              </a:solidFill>
              <a:latin typeface="Arial" pitchFamily="34" charset="0"/>
            </a:endParaRPr>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smtClean="0"/>
              <a:t>SC6/WG7 discussed the “</a:t>
            </a:r>
            <a:r>
              <a:rPr lang="en-GB" dirty="0" smtClean="0"/>
              <a:t>Optimization </a:t>
            </a:r>
            <a:r>
              <a:rPr lang="en-GB" dirty="0"/>
              <a:t>technology in </a:t>
            </a:r>
            <a:r>
              <a:rPr lang="en-GB" dirty="0" smtClean="0"/>
              <a:t>WLAN” </a:t>
            </a:r>
            <a:r>
              <a:rPr lang="en-GB" dirty="0"/>
              <a:t>document </a:t>
            </a:r>
            <a:r>
              <a:rPr lang="en-GB" dirty="0" smtClean="0"/>
              <a:t>in late May 2014 </a:t>
            </a:r>
            <a:endParaRPr lang="en-AU" dirty="0"/>
          </a:p>
        </p:txBody>
      </p:sp>
      <p:sp>
        <p:nvSpPr>
          <p:cNvPr id="8" name="Content Placeholder 7"/>
          <p:cNvSpPr>
            <a:spLocks noGrp="1"/>
          </p:cNvSpPr>
          <p:nvPr>
            <p:ph idx="1"/>
          </p:nvPr>
        </p:nvSpPr>
        <p:spPr/>
        <p:txBody>
          <a:bodyPr/>
          <a:lstStyle/>
          <a:p>
            <a:pPr lvl="1"/>
            <a:r>
              <a:rPr lang="en-GB" dirty="0" smtClean="0"/>
              <a:t>The China NB </a:t>
            </a:r>
            <a:r>
              <a:rPr lang="en-GB" dirty="0"/>
              <a:t>uploaded a new </a:t>
            </a:r>
            <a:r>
              <a:rPr lang="en-GB" dirty="0" smtClean="0"/>
              <a:t>“</a:t>
            </a:r>
            <a:r>
              <a:rPr lang="en-GB" i="1" dirty="0" smtClean="0"/>
              <a:t>Optimization </a:t>
            </a:r>
            <a:r>
              <a:rPr lang="en-GB" i="1" dirty="0"/>
              <a:t>technology in </a:t>
            </a:r>
            <a:r>
              <a:rPr lang="en-GB" i="1" dirty="0" smtClean="0"/>
              <a:t>WLAN</a:t>
            </a:r>
            <a:r>
              <a:rPr lang="en-GB" dirty="0" smtClean="0"/>
              <a:t>” document in May 2014, replacing the version previously removed from the SC6 server</a:t>
            </a:r>
          </a:p>
          <a:p>
            <a:pPr lvl="2"/>
            <a:r>
              <a:rPr lang="en-GB" dirty="0" smtClean="0"/>
              <a:t>See N15961 – “</a:t>
            </a:r>
            <a:r>
              <a:rPr lang="en-AU" i="1" dirty="0"/>
              <a:t>Optimization Technology in WLAN</a:t>
            </a:r>
            <a:r>
              <a:rPr lang="en-US" dirty="0" smtClean="0"/>
              <a:t>”</a:t>
            </a:r>
          </a:p>
          <a:p>
            <a:pPr lvl="1"/>
            <a:r>
              <a:rPr lang="en-US" dirty="0" smtClean="0"/>
              <a:t>This document was apparently discussed in May 2014 at the WG7 meeting in Beijing</a:t>
            </a:r>
          </a:p>
          <a:p>
            <a:pPr lvl="2"/>
            <a:r>
              <a:rPr lang="en-US" dirty="0" smtClean="0"/>
              <a:t>It appears to add some material based on the discussion in Ottawa</a:t>
            </a:r>
          </a:p>
          <a:p>
            <a:pPr lvl="2"/>
            <a:r>
              <a:rPr lang="en-US" dirty="0" smtClean="0"/>
              <a:t>But it is really confusing  … appearing to include a series of quasi-quotes from IEEE 802 reps at the Ottawa meeting</a:t>
            </a:r>
          </a:p>
          <a:p>
            <a:pPr lvl="1"/>
            <a:r>
              <a:rPr lang="en-US" dirty="0" smtClean="0"/>
              <a:t>However, we do not know whether there were any outcomes from the WG7 meeting in Beijing</a:t>
            </a:r>
            <a:endParaRPr lang="en-US" dirty="0"/>
          </a:p>
          <a:p>
            <a:pPr lvl="2"/>
            <a:endParaRPr lang="en-US" dirty="0" smtClean="0"/>
          </a:p>
          <a:p>
            <a:endParaRPr lang="en-AU" dirty="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FCE5288C-F87B-4810-A6B2-740CE13BD34D}" type="slidenum">
              <a:rPr lang="en-US" smtClean="0"/>
              <a:pPr>
                <a:defRPr/>
              </a:pPr>
              <a:t>60</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546079885"/>
              </p:ext>
            </p:extLst>
          </p:nvPr>
        </p:nvGraphicFramePr>
        <p:xfrm>
          <a:off x="0" y="2362200"/>
          <a:ext cx="914400" cy="771525"/>
        </p:xfrm>
        <a:graphic>
          <a:graphicData uri="http://schemas.openxmlformats.org/presentationml/2006/ole">
            <mc:AlternateContent xmlns:mc="http://schemas.openxmlformats.org/markup-compatibility/2006">
              <mc:Choice xmlns:v="urn:schemas-microsoft-com:vml" Requires="v">
                <p:oleObj spid="_x0000_s182356"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0" y="2362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50353421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685800"/>
            <a:ext cx="8305800" cy="1066800"/>
          </a:xfrm>
        </p:spPr>
        <p:txBody>
          <a:bodyPr/>
          <a:lstStyle/>
          <a:p>
            <a:r>
              <a:rPr lang="en-AU" dirty="0"/>
              <a:t>The SC will consider next steps in relation to the “</a:t>
            </a:r>
            <a:r>
              <a:rPr lang="en-GB" dirty="0"/>
              <a:t>Optimization technology in WLAN” </a:t>
            </a:r>
            <a:r>
              <a:rPr lang="en-AU" dirty="0" smtClean="0"/>
              <a:t>proposal </a:t>
            </a:r>
            <a:r>
              <a:rPr lang="en-AU" dirty="0"/>
              <a:t>in WG7</a:t>
            </a:r>
          </a:p>
        </p:txBody>
      </p:sp>
      <p:sp>
        <p:nvSpPr>
          <p:cNvPr id="3" name="Content Placeholder 2"/>
          <p:cNvSpPr>
            <a:spLocks noGrp="1"/>
          </p:cNvSpPr>
          <p:nvPr>
            <p:ph idx="1"/>
          </p:nvPr>
        </p:nvSpPr>
        <p:spPr/>
        <p:txBody>
          <a:bodyPr/>
          <a:lstStyle/>
          <a:p>
            <a:pPr lvl="1"/>
            <a:r>
              <a:rPr lang="en-AU" dirty="0"/>
              <a:t>At the July meeting it was decided that we would wait until the SC6/WG7 agenda was updated before deciding on next steps on the “</a:t>
            </a:r>
            <a:r>
              <a:rPr lang="en-GB" i="1" dirty="0"/>
              <a:t>Optimization technology in WLAN</a:t>
            </a:r>
            <a:r>
              <a:rPr lang="en-GB" dirty="0"/>
              <a:t>” </a:t>
            </a:r>
            <a:r>
              <a:rPr lang="en-GB" dirty="0" smtClean="0"/>
              <a:t>proposal</a:t>
            </a:r>
          </a:p>
          <a:p>
            <a:pPr lvl="2"/>
            <a:r>
              <a:rPr lang="en-AU" dirty="0"/>
              <a:t>Note: SC6 is unlikely to find enough interest to justify any further work; they need at least 5 experts from five NBs, and only China NB has shown any interest so </a:t>
            </a:r>
            <a:r>
              <a:rPr lang="en-AU" dirty="0" smtClean="0"/>
              <a:t>far</a:t>
            </a:r>
            <a:endParaRPr lang="en-AU" dirty="0"/>
          </a:p>
          <a:p>
            <a:pPr lvl="1"/>
            <a:r>
              <a:rPr lang="en-AU" dirty="0"/>
              <a:t>This meeting will discuss any new information</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61</a:t>
            </a:fld>
            <a:endParaRPr lang="en-US"/>
          </a:p>
        </p:txBody>
      </p:sp>
    </p:spTree>
    <p:extLst>
      <p:ext uri="{BB962C8B-B14F-4D97-AF65-F5344CB8AC3E}">
        <p14:creationId xmlns:p14="http://schemas.microsoft.com/office/powerpoint/2010/main" val="13526035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next SC6 meeting will be held in the UK in October 2014</a:t>
            </a:r>
            <a:endParaRPr lang="en-AU" dirty="0"/>
          </a:p>
        </p:txBody>
      </p:sp>
      <p:sp>
        <p:nvSpPr>
          <p:cNvPr id="3" name="Content Placeholder 2"/>
          <p:cNvSpPr>
            <a:spLocks noGrp="1"/>
          </p:cNvSpPr>
          <p:nvPr>
            <p:ph idx="1"/>
          </p:nvPr>
        </p:nvSpPr>
        <p:spPr/>
        <p:txBody>
          <a:bodyPr/>
          <a:lstStyle/>
          <a:p>
            <a:r>
              <a:rPr lang="en-AU" dirty="0"/>
              <a:t>Meeting</a:t>
            </a:r>
          </a:p>
          <a:p>
            <a:pPr lvl="1"/>
            <a:r>
              <a:rPr lang="en-AU" dirty="0"/>
              <a:t>ISO/IEC JTC1/SC6</a:t>
            </a:r>
          </a:p>
          <a:p>
            <a:r>
              <a:rPr lang="en-AU" dirty="0" smtClean="0"/>
              <a:t>Host</a:t>
            </a:r>
          </a:p>
          <a:p>
            <a:pPr lvl="1"/>
            <a:r>
              <a:rPr lang="en-AU" dirty="0" smtClean="0"/>
              <a:t>BSI</a:t>
            </a:r>
          </a:p>
          <a:p>
            <a:r>
              <a:rPr lang="en-AU" dirty="0" smtClean="0"/>
              <a:t>Date</a:t>
            </a:r>
          </a:p>
          <a:p>
            <a:pPr lvl="1"/>
            <a:r>
              <a:rPr lang="en-AU" dirty="0" smtClean="0"/>
              <a:t>Week of 20-24 October 2014</a:t>
            </a:r>
            <a:br>
              <a:rPr lang="en-AU" dirty="0" smtClean="0"/>
            </a:br>
            <a:r>
              <a:rPr lang="en-AU" dirty="0" smtClean="0"/>
              <a:t>(week after WFA meeting in Berlin)</a:t>
            </a:r>
          </a:p>
          <a:p>
            <a:r>
              <a:rPr lang="en-AU" dirty="0" smtClean="0"/>
              <a:t>Location</a:t>
            </a:r>
          </a:p>
          <a:p>
            <a:pPr lvl="1"/>
            <a:r>
              <a:rPr lang="en-AU" dirty="0" smtClean="0"/>
              <a:t>Offices of BSI in London </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62</a:t>
            </a:fld>
            <a:endParaRPr lang="en-US"/>
          </a:p>
        </p:txBody>
      </p:sp>
      <p:pic>
        <p:nvPicPr>
          <p:cNvPr id="162930" name="Picture 114" descr="C:\Users\amyles\AppData\Local\Microsoft\Windows\Temporary Internet Files\Content.IE5\553VMVFW\MC900015890[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8413" y="2586038"/>
            <a:ext cx="2846387" cy="229076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p:cNvGraphicFramePr>
            <a:graphicFrameLocks noChangeAspect="1"/>
          </p:cNvGraphicFramePr>
          <p:nvPr>
            <p:extLst>
              <p:ext uri="{D42A27DB-BD31-4B8C-83A1-F6EECF244321}">
                <p14:modId xmlns:p14="http://schemas.microsoft.com/office/powerpoint/2010/main" val="3215932018"/>
              </p:ext>
            </p:extLst>
          </p:nvPr>
        </p:nvGraphicFramePr>
        <p:xfrm>
          <a:off x="990600" y="5486400"/>
          <a:ext cx="914400" cy="771525"/>
        </p:xfrm>
        <a:graphic>
          <a:graphicData uri="http://schemas.openxmlformats.org/presentationml/2006/ole">
            <mc:AlternateContent xmlns:mc="http://schemas.openxmlformats.org/markup-compatibility/2006">
              <mc:Choice xmlns:v="urn:schemas-microsoft-com:vml" Requires="v">
                <p:oleObj spid="_x0000_s163191" name="Acrobat Document" showAsIcon="1" r:id="rId4" imgW="914400" imgH="771480" progId="AcroExch.Document.11">
                  <p:embed/>
                </p:oleObj>
              </mc:Choice>
              <mc:Fallback>
                <p:oleObj name="Acrobat Document" showAsIcon="1" r:id="rId4" imgW="914400" imgH="771480" progId="AcroExch.Document.11">
                  <p:embed/>
                  <p:pic>
                    <p:nvPicPr>
                      <p:cNvPr id="0" name=""/>
                      <p:cNvPicPr/>
                      <p:nvPr/>
                    </p:nvPicPr>
                    <p:blipFill>
                      <a:blip r:embed="rId5"/>
                      <a:stretch>
                        <a:fillRect/>
                      </a:stretch>
                    </p:blipFill>
                    <p:spPr>
                      <a:xfrm>
                        <a:off x="990600" y="5486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8138451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It appears a Canada NB rep is volunteering to be the WG1 convenor</a:t>
            </a:r>
            <a:endParaRPr lang="en-AU" dirty="0"/>
          </a:p>
        </p:txBody>
      </p:sp>
      <p:sp>
        <p:nvSpPr>
          <p:cNvPr id="3" name="Content Placeholder 2"/>
          <p:cNvSpPr>
            <a:spLocks noGrp="1"/>
          </p:cNvSpPr>
          <p:nvPr>
            <p:ph idx="1"/>
          </p:nvPr>
        </p:nvSpPr>
        <p:spPr/>
        <p:txBody>
          <a:bodyPr/>
          <a:lstStyle/>
          <a:p>
            <a:pPr lvl="1"/>
            <a:r>
              <a:rPr lang="en-AU" dirty="0" smtClean="0"/>
              <a:t>The current WG1 convenor is </a:t>
            </a:r>
            <a:r>
              <a:rPr lang="en-AU" b="0" dirty="0"/>
              <a:t>Seung-Ok Lim </a:t>
            </a:r>
            <a:r>
              <a:rPr lang="en-AU" b="0" dirty="0" smtClean="0"/>
              <a:t>from Korea NB</a:t>
            </a:r>
          </a:p>
          <a:p>
            <a:pPr lvl="1"/>
            <a:r>
              <a:rPr lang="en-AU" b="0" dirty="0" smtClean="0"/>
              <a:t>It is not known if he is planning to resign …</a:t>
            </a:r>
          </a:p>
          <a:p>
            <a:pPr lvl="1"/>
            <a:r>
              <a:rPr lang="en-AU" b="0" dirty="0" smtClean="0"/>
              <a:t>… however, Dr </a:t>
            </a:r>
            <a:r>
              <a:rPr lang="en-AU" b="0" dirty="0" err="1" smtClean="0"/>
              <a:t>Wael</a:t>
            </a:r>
            <a:r>
              <a:rPr lang="en-AU" b="0" dirty="0" smtClean="0"/>
              <a:t> </a:t>
            </a:r>
            <a:r>
              <a:rPr lang="en-AU" b="0" dirty="0" err="1" smtClean="0"/>
              <a:t>Badawy</a:t>
            </a:r>
            <a:r>
              <a:rPr lang="en-AU" b="0" dirty="0" smtClean="0"/>
              <a:t> from the Canada NB has nominated to take his place</a:t>
            </a:r>
          </a:p>
          <a:p>
            <a:pPr lvl="2"/>
            <a:r>
              <a:rPr lang="en-AU" dirty="0" smtClean="0"/>
              <a:t>See N16014</a:t>
            </a:r>
            <a:endParaRPr lang="en-AU" b="0"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4207042976"/>
              </p:ext>
            </p:extLst>
          </p:nvPr>
        </p:nvGraphicFramePr>
        <p:xfrm>
          <a:off x="1066800" y="3810000"/>
          <a:ext cx="914400" cy="771525"/>
        </p:xfrm>
        <a:graphic>
          <a:graphicData uri="http://schemas.openxmlformats.org/presentationml/2006/ole">
            <mc:AlternateContent xmlns:mc="http://schemas.openxmlformats.org/markup-compatibility/2006">
              <mc:Choice xmlns:v="urn:schemas-microsoft-com:vml" Requires="v">
                <p:oleObj spid="_x0000_s18843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066800" y="38100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700386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 JTC1 SC will prepare final submissions for the London SC6 meeting this week</a:t>
            </a:r>
            <a:endParaRPr lang="en-AU" dirty="0"/>
          </a:p>
        </p:txBody>
      </p:sp>
      <p:sp>
        <p:nvSpPr>
          <p:cNvPr id="3" name="Content Placeholder 2"/>
          <p:cNvSpPr>
            <a:spLocks noGrp="1"/>
          </p:cNvSpPr>
          <p:nvPr>
            <p:ph idx="1"/>
          </p:nvPr>
        </p:nvSpPr>
        <p:spPr/>
        <p:txBody>
          <a:bodyPr/>
          <a:lstStyle/>
          <a:p>
            <a:pPr lvl="1"/>
            <a:r>
              <a:rPr lang="en-US" dirty="0" smtClean="0"/>
              <a:t>Resolution </a:t>
            </a:r>
            <a:r>
              <a:rPr lang="en-US" dirty="0"/>
              <a:t>from SC6 on scheduling for </a:t>
            </a:r>
            <a:r>
              <a:rPr lang="en-US" dirty="0" smtClean="0"/>
              <a:t>the London meeting suggests IEEE 802 need to have our final submissions to SC6 ready out of the Sept meeting …</a:t>
            </a:r>
            <a:endParaRPr lang="en-US" dirty="0"/>
          </a:p>
          <a:p>
            <a:pPr lvl="2"/>
            <a:r>
              <a:rPr lang="en-US" i="1" dirty="0"/>
              <a:t>Following the ISO/IEC Directives, JTC 1 Supplement and JTC 1 Standing Document on Meetings, SC 6 establishes the following deadlines for contributions for the 2014 SC 6 meetings in UK: </a:t>
            </a:r>
            <a:endParaRPr lang="en-AU" i="1" dirty="0"/>
          </a:p>
          <a:p>
            <a:pPr lvl="2"/>
            <a:r>
              <a:rPr lang="en-US" i="1" dirty="0"/>
              <a:t>Documents for the meetings, particularly those raising new issues/new agenda items or those for which approval at the meeting is desired, must be delivered to the Secretariat no later than 2014-09-05 for posting on the SC 6 web server. </a:t>
            </a:r>
            <a:endParaRPr lang="en-US" i="1" dirty="0" smtClean="0"/>
          </a:p>
          <a:p>
            <a:pPr lvl="2"/>
            <a:r>
              <a:rPr lang="en-US" i="1" dirty="0" smtClean="0"/>
              <a:t>Documents </a:t>
            </a:r>
            <a:r>
              <a:rPr lang="en-US" i="1" dirty="0"/>
              <a:t>received by the Secretariat after 2014-09-05 will be circulated for information but will not be considered, unless they fall into the exceptions specified in JTC 1 Standing Document on Meetings, in which case the deadline is </a:t>
            </a:r>
            <a:r>
              <a:rPr lang="en-US" i="1" dirty="0" smtClean="0"/>
              <a:t>2014-09-30</a:t>
            </a:r>
            <a:endParaRPr lang="en-US" dirty="0" smtClean="0"/>
          </a:p>
          <a:p>
            <a:pPr lvl="1"/>
            <a:r>
              <a:rPr lang="en-US" dirty="0" smtClean="0"/>
              <a:t>… based on input from NBs that were due by 5 Sept 2014</a:t>
            </a:r>
            <a:endParaRPr lang="en-US"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64</a:t>
            </a:fld>
            <a:endParaRPr lang="en-US"/>
          </a:p>
        </p:txBody>
      </p:sp>
    </p:spTree>
    <p:extLst>
      <p:ext uri="{BB962C8B-B14F-4D97-AF65-F5344CB8AC3E}">
        <p14:creationId xmlns:p14="http://schemas.microsoft.com/office/powerpoint/2010/main" val="31655237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SC6/ WG7 agenda for London includes three items of interest to IEEE 802.11 WG so far</a:t>
            </a:r>
            <a:endParaRPr lang="en-AU" dirty="0"/>
          </a:p>
        </p:txBody>
      </p:sp>
      <p:sp>
        <p:nvSpPr>
          <p:cNvPr id="3" name="Content Placeholder 2"/>
          <p:cNvSpPr>
            <a:spLocks noGrp="1"/>
          </p:cNvSpPr>
          <p:nvPr>
            <p:ph idx="1"/>
          </p:nvPr>
        </p:nvSpPr>
        <p:spPr/>
        <p:txBody>
          <a:bodyPr/>
          <a:lstStyle/>
          <a:p>
            <a:pPr lvl="1"/>
            <a:r>
              <a:rPr lang="en-AU" dirty="0" smtClean="0"/>
              <a:t>The draft WG7 agenda includes</a:t>
            </a:r>
          </a:p>
          <a:p>
            <a:pPr lvl="2"/>
            <a:r>
              <a:rPr lang="en-AU" i="1" dirty="0"/>
              <a:t>16. Other WG 7 related Issues </a:t>
            </a:r>
            <a:endParaRPr lang="en-AU" b="0" i="1" dirty="0"/>
          </a:p>
          <a:p>
            <a:pPr lvl="3"/>
            <a:r>
              <a:rPr lang="en-AU" b="0" i="1" dirty="0" smtClean="0"/>
              <a:t>Optimization </a:t>
            </a:r>
            <a:r>
              <a:rPr lang="en-AU" b="0" i="1" dirty="0"/>
              <a:t>technology in WLAN </a:t>
            </a:r>
          </a:p>
          <a:p>
            <a:pPr lvl="3"/>
            <a:r>
              <a:rPr lang="en-AU" b="0" i="1" dirty="0" smtClean="0"/>
              <a:t>WLAN </a:t>
            </a:r>
            <a:r>
              <a:rPr lang="en-AU" b="0" i="1" dirty="0"/>
              <a:t>virtual network </a:t>
            </a:r>
          </a:p>
          <a:p>
            <a:pPr lvl="3"/>
            <a:r>
              <a:rPr lang="en-AU" b="0" i="1" dirty="0" smtClean="0"/>
              <a:t>Collaboration </a:t>
            </a:r>
            <a:r>
              <a:rPr lang="en-AU" b="0" i="1" dirty="0"/>
              <a:t>with IEEE 802.11 Working Group </a:t>
            </a:r>
            <a:endParaRPr lang="en-AU" b="0" i="1" dirty="0" smtClean="0"/>
          </a:p>
          <a:p>
            <a:pPr lvl="1"/>
            <a:r>
              <a:rPr lang="en-AU" dirty="0" smtClean="0"/>
              <a:t>There is no further detail (as of 10 Sept)</a:t>
            </a:r>
            <a:endParaRPr lang="en-AU" b="0"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65</a:t>
            </a:fld>
            <a:endParaRPr lang="en-US"/>
          </a:p>
        </p:txBody>
      </p:sp>
    </p:spTree>
    <p:extLst>
      <p:ext uri="{BB962C8B-B14F-4D97-AF65-F5344CB8AC3E}">
        <p14:creationId xmlns:p14="http://schemas.microsoft.com/office/powerpoint/2010/main" val="6116527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SC6/ WG1 agenda for London does not contain much so far</a:t>
            </a:r>
            <a:endParaRPr lang="en-AU" dirty="0"/>
          </a:p>
        </p:txBody>
      </p:sp>
      <p:sp>
        <p:nvSpPr>
          <p:cNvPr id="3" name="Content Placeholder 2"/>
          <p:cNvSpPr>
            <a:spLocks noGrp="1"/>
          </p:cNvSpPr>
          <p:nvPr>
            <p:ph idx="1"/>
          </p:nvPr>
        </p:nvSpPr>
        <p:spPr/>
        <p:txBody>
          <a:bodyPr/>
          <a:lstStyle/>
          <a:p>
            <a:pPr lvl="1"/>
            <a:r>
              <a:rPr lang="en-AU" dirty="0" smtClean="0"/>
              <a:t>An outline agenda has been published for WG1 …</a:t>
            </a:r>
          </a:p>
          <a:p>
            <a:pPr lvl="1"/>
            <a:r>
              <a:rPr lang="en-AU" dirty="0" smtClean="0"/>
              <a:t>… and no interesting uploaded </a:t>
            </a:r>
            <a:r>
              <a:rPr lang="en-AU" dirty="0"/>
              <a:t>documents </a:t>
            </a:r>
            <a:r>
              <a:rPr lang="en-AU" dirty="0" smtClean="0"/>
              <a:t>(</a:t>
            </a:r>
            <a:r>
              <a:rPr lang="en-AU" dirty="0"/>
              <a:t>as of 10 Sept)</a:t>
            </a:r>
          </a:p>
          <a:p>
            <a:pPr lvl="1"/>
            <a:r>
              <a:rPr lang="en-AU" dirty="0" smtClean="0"/>
              <a:t>… but it will only start on Tuesday</a:t>
            </a:r>
          </a:p>
          <a:p>
            <a:pPr lvl="1"/>
            <a:r>
              <a:rPr lang="en-AU" dirty="0" smtClean="0"/>
              <a:t>Based on discussion in Ottawa, the US NB may attempt to transition WG1 to operating with less F2F meetings …</a:t>
            </a:r>
          </a:p>
          <a:p>
            <a:pPr lvl="1"/>
            <a:r>
              <a:rPr lang="en-AU" dirty="0" smtClean="0"/>
              <a:t>… but that is not really an IEEE 802 issue</a:t>
            </a:r>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66</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619974445"/>
              </p:ext>
            </p:extLst>
          </p:nvPr>
        </p:nvGraphicFramePr>
        <p:xfrm>
          <a:off x="6248400" y="1981200"/>
          <a:ext cx="914400" cy="771525"/>
        </p:xfrm>
        <a:graphic>
          <a:graphicData uri="http://schemas.openxmlformats.org/presentationml/2006/ole">
            <mc:AlternateContent xmlns:mc="http://schemas.openxmlformats.org/markup-compatibility/2006">
              <mc:Choice xmlns:v="urn:schemas-microsoft-com:vml" Requires="v">
                <p:oleObj spid="_x0000_s18335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6248400" y="19812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0058039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may need to select a new IEEE 802 liaison  and </a:t>
            </a:r>
            <a:r>
              <a:rPr lang="en-AU" dirty="0" err="1" smtClean="0"/>
              <a:t>HoD</a:t>
            </a:r>
            <a:r>
              <a:rPr lang="en-AU" dirty="0" smtClean="0"/>
              <a:t> to SC6 eventually</a:t>
            </a:r>
            <a:endParaRPr lang="en-AU" dirty="0"/>
          </a:p>
        </p:txBody>
      </p:sp>
      <p:sp>
        <p:nvSpPr>
          <p:cNvPr id="3" name="Content Placeholder 2"/>
          <p:cNvSpPr>
            <a:spLocks noGrp="1"/>
          </p:cNvSpPr>
          <p:nvPr>
            <p:ph idx="1"/>
          </p:nvPr>
        </p:nvSpPr>
        <p:spPr/>
        <p:txBody>
          <a:bodyPr/>
          <a:lstStyle/>
          <a:p>
            <a:pPr lvl="1"/>
            <a:r>
              <a:rPr lang="en-AU" dirty="0" smtClean="0"/>
              <a:t>Bruce Kraemer has acted as the IEEE 802 liaison officer and </a:t>
            </a:r>
            <a:r>
              <a:rPr lang="en-AU" dirty="0" err="1" smtClean="0"/>
              <a:t>HoD</a:t>
            </a:r>
            <a:r>
              <a:rPr lang="en-AU" dirty="0" smtClean="0"/>
              <a:t>  to SC6 for some years but it is likely that Bruce will be unavailable to continue these roles in the long term; he notes:</a:t>
            </a:r>
          </a:p>
          <a:p>
            <a:pPr lvl="2"/>
            <a:r>
              <a:rPr lang="en-US" i="1" dirty="0"/>
              <a:t>I am still available to help 802 at SC6  in October.</a:t>
            </a:r>
            <a:endParaRPr lang="en-AU" i="1" dirty="0"/>
          </a:p>
          <a:p>
            <a:pPr lvl="2"/>
            <a:r>
              <a:rPr lang="en-US" i="1" dirty="0"/>
              <a:t>I will continue to encourage you to find a new </a:t>
            </a:r>
            <a:r>
              <a:rPr lang="en-US" i="1" dirty="0" err="1"/>
              <a:t>HoD</a:t>
            </a:r>
            <a:r>
              <a:rPr lang="en-US" i="1" dirty="0"/>
              <a:t>.</a:t>
            </a:r>
            <a:endParaRPr lang="en-AU" i="1" dirty="0"/>
          </a:p>
          <a:p>
            <a:pPr lvl="2"/>
            <a:r>
              <a:rPr lang="en-US" i="1" dirty="0"/>
              <a:t>If you at least identified an </a:t>
            </a:r>
            <a:r>
              <a:rPr lang="en-US" i="1" dirty="0" err="1"/>
              <a:t>HoD</a:t>
            </a:r>
            <a:r>
              <a:rPr lang="en-US" i="1" dirty="0"/>
              <a:t>-in training I would be more enthusiastic in serving as </a:t>
            </a:r>
            <a:r>
              <a:rPr lang="en-US" i="1" dirty="0" err="1"/>
              <a:t>HoD</a:t>
            </a:r>
            <a:r>
              <a:rPr lang="en-US" i="1" dirty="0"/>
              <a:t> one “last” time</a:t>
            </a:r>
            <a:r>
              <a:rPr lang="en-US" i="1" dirty="0" smtClean="0"/>
              <a:t>.</a:t>
            </a:r>
            <a:endParaRPr lang="en-AU" dirty="0" smtClean="0"/>
          </a:p>
          <a:p>
            <a:pPr lvl="1"/>
            <a:r>
              <a:rPr lang="en-AU" dirty="0" smtClean="0"/>
              <a:t>Who would like to take over?</a:t>
            </a:r>
          </a:p>
          <a:p>
            <a:pPr lvl="2"/>
            <a:r>
              <a:rPr lang="en-AU" dirty="0" smtClean="0"/>
              <a:t>Adrian Stephens could take over the Liaison role (formally) and will be </a:t>
            </a:r>
            <a:r>
              <a:rPr lang="en-US" i="1" dirty="0" err="1"/>
              <a:t>HoD</a:t>
            </a:r>
            <a:r>
              <a:rPr lang="en-US" i="1" dirty="0"/>
              <a:t>-in training </a:t>
            </a:r>
            <a:r>
              <a:rPr lang="en-AU" dirty="0" smtClean="0"/>
              <a:t>in London because he is local</a:t>
            </a:r>
          </a:p>
          <a:p>
            <a:pPr lvl="2"/>
            <a:r>
              <a:rPr lang="en-AU" dirty="0" smtClean="0">
                <a:sym typeface="Wingdings" panose="05000000000000000000" pitchFamily="2" charset="2"/>
              </a:rPr>
              <a:t>Stephen McCann will also be </a:t>
            </a:r>
            <a:r>
              <a:rPr lang="en-US" i="1" dirty="0" err="1"/>
              <a:t>HoD</a:t>
            </a:r>
            <a:r>
              <a:rPr lang="en-US" i="1" dirty="0"/>
              <a:t>-in training </a:t>
            </a:r>
            <a:r>
              <a:rPr lang="en-US" i="1" dirty="0" smtClean="0"/>
              <a:t> </a:t>
            </a:r>
            <a:r>
              <a:rPr lang="en-US" dirty="0" smtClean="0"/>
              <a:t>in London</a:t>
            </a:r>
            <a:endParaRPr lang="en-AU" dirty="0" smtClean="0">
              <a:sym typeface="Wingdings" panose="05000000000000000000" pitchFamily="2" charset="2"/>
            </a:endParaRP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67</a:t>
            </a:fld>
            <a:endParaRPr lang="en-US"/>
          </a:p>
        </p:txBody>
      </p:sp>
    </p:spTree>
    <p:extLst>
      <p:ext uri="{BB962C8B-B14F-4D97-AF65-F5344CB8AC3E}">
        <p14:creationId xmlns:p14="http://schemas.microsoft.com/office/powerpoint/2010/main" val="361050037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IEEE 802’s delegation to SC6 in London in October is likely to have four delegates</a:t>
            </a:r>
            <a:endParaRPr lang="en-AU" dirty="0"/>
          </a:p>
        </p:txBody>
      </p:sp>
      <p:sp>
        <p:nvSpPr>
          <p:cNvPr id="3" name="Content Placeholder 2"/>
          <p:cNvSpPr>
            <a:spLocks noGrp="1"/>
          </p:cNvSpPr>
          <p:nvPr>
            <p:ph idx="1"/>
          </p:nvPr>
        </p:nvSpPr>
        <p:spPr/>
        <p:txBody>
          <a:bodyPr/>
          <a:lstStyle/>
          <a:p>
            <a:pPr lvl="1"/>
            <a:r>
              <a:rPr lang="en-AU" dirty="0" smtClean="0"/>
              <a:t>IEEE 802 Delegation will include</a:t>
            </a:r>
          </a:p>
          <a:p>
            <a:pPr lvl="2"/>
            <a:r>
              <a:rPr lang="en-AU" dirty="0" smtClean="0"/>
              <a:t>Bruce Kraemer (</a:t>
            </a:r>
            <a:r>
              <a:rPr lang="en-AU" dirty="0" err="1" smtClean="0"/>
              <a:t>HoD</a:t>
            </a:r>
            <a:r>
              <a:rPr lang="en-AU" dirty="0" smtClean="0"/>
              <a:t>)</a:t>
            </a:r>
          </a:p>
          <a:p>
            <a:pPr lvl="2"/>
            <a:r>
              <a:rPr lang="en-AU" dirty="0" smtClean="0"/>
              <a:t>Jodi </a:t>
            </a:r>
            <a:r>
              <a:rPr lang="en-AU" dirty="0" err="1" smtClean="0"/>
              <a:t>Haasz</a:t>
            </a:r>
            <a:r>
              <a:rPr lang="en-AU" dirty="0" smtClean="0"/>
              <a:t> (IEEE staff)</a:t>
            </a:r>
          </a:p>
          <a:p>
            <a:pPr lvl="2"/>
            <a:r>
              <a:rPr lang="en-AU" dirty="0" smtClean="0"/>
              <a:t>Stephen </a:t>
            </a:r>
            <a:r>
              <a:rPr lang="en-AU" dirty="0"/>
              <a:t>McCann (</a:t>
            </a:r>
            <a:r>
              <a:rPr lang="en-AU" dirty="0" err="1"/>
              <a:t>HoD</a:t>
            </a:r>
            <a:r>
              <a:rPr lang="en-AU" dirty="0"/>
              <a:t> in </a:t>
            </a:r>
            <a:r>
              <a:rPr lang="en-AU" dirty="0" smtClean="0"/>
              <a:t>training?)</a:t>
            </a:r>
          </a:p>
          <a:p>
            <a:pPr lvl="2"/>
            <a:r>
              <a:rPr lang="en-AU" dirty="0" smtClean="0"/>
              <a:t>Adrian Stephens </a:t>
            </a:r>
            <a:r>
              <a:rPr lang="en-AU" dirty="0"/>
              <a:t>(</a:t>
            </a:r>
            <a:r>
              <a:rPr lang="en-AU" dirty="0" err="1"/>
              <a:t>HoD</a:t>
            </a:r>
            <a:r>
              <a:rPr lang="en-AU" dirty="0"/>
              <a:t> in </a:t>
            </a:r>
            <a:r>
              <a:rPr lang="en-AU" dirty="0" smtClean="0"/>
              <a:t>training?)</a:t>
            </a:r>
          </a:p>
          <a:p>
            <a:pPr lvl="2"/>
            <a:r>
              <a:rPr lang="en-AU" dirty="0" smtClean="0"/>
              <a:t>Any others?</a:t>
            </a:r>
          </a:p>
          <a:p>
            <a:pPr lvl="1"/>
            <a:r>
              <a:rPr lang="en-AU" dirty="0" smtClean="0"/>
              <a:t>Other known IEEE 802 attendees include</a:t>
            </a:r>
            <a:endParaRPr lang="en-AU" dirty="0"/>
          </a:p>
          <a:p>
            <a:pPr lvl="2"/>
            <a:r>
              <a:rPr lang="en-AU" dirty="0" smtClean="0"/>
              <a:t>John Messenger (UK NB)</a:t>
            </a:r>
          </a:p>
          <a:p>
            <a:pPr lvl="2"/>
            <a:r>
              <a:rPr lang="en-AU" dirty="0" smtClean="0"/>
              <a:t>Andrew Myles (US NB)</a:t>
            </a:r>
          </a:p>
          <a:p>
            <a:pPr lvl="1"/>
            <a:r>
              <a:rPr lang="en-AU" dirty="0"/>
              <a:t>Please register!</a:t>
            </a:r>
          </a:p>
          <a:p>
            <a:pPr lvl="2"/>
            <a:endParaRPr lang="en-AU" dirty="0" smtClean="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68</a:t>
            </a:fld>
            <a:endParaRPr lang="en-US"/>
          </a:p>
        </p:txBody>
      </p:sp>
    </p:spTree>
    <p:extLst>
      <p:ext uri="{BB962C8B-B14F-4D97-AF65-F5344CB8AC3E}">
        <p14:creationId xmlns:p14="http://schemas.microsoft.com/office/powerpoint/2010/main" val="4883902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review updated IEEE 802 materials for the SC6 meeting</a:t>
            </a:r>
            <a:endParaRPr lang="en-AU" dirty="0"/>
          </a:p>
        </p:txBody>
      </p:sp>
      <p:sp>
        <p:nvSpPr>
          <p:cNvPr id="3" name="Content Placeholder 2"/>
          <p:cNvSpPr>
            <a:spLocks noGrp="1"/>
          </p:cNvSpPr>
          <p:nvPr>
            <p:ph idx="1"/>
          </p:nvPr>
        </p:nvSpPr>
        <p:spPr/>
        <p:txBody>
          <a:bodyPr/>
          <a:lstStyle/>
          <a:p>
            <a:pPr lvl="1" latinLnBrk="1"/>
            <a:r>
              <a:rPr lang="en-AU" dirty="0" smtClean="0"/>
              <a:t>In Ottawa, IEEE 802 provided WG updates</a:t>
            </a:r>
            <a:endParaRPr lang="en-AU" dirty="0"/>
          </a:p>
          <a:p>
            <a:pPr lvl="2" latinLnBrk="1"/>
            <a:r>
              <a:rPr lang="en-GB" dirty="0"/>
              <a:t>6N15837: IEEE-SA 802 Liaison </a:t>
            </a:r>
            <a:r>
              <a:rPr lang="en-GB" dirty="0" smtClean="0"/>
              <a:t>Overview</a:t>
            </a:r>
          </a:p>
          <a:p>
            <a:pPr lvl="2" latinLnBrk="1"/>
            <a:r>
              <a:rPr lang="en-GB" dirty="0" smtClean="0"/>
              <a:t>6N15836</a:t>
            </a:r>
            <a:r>
              <a:rPr lang="en-GB" dirty="0"/>
              <a:t>: IEEE </a:t>
            </a:r>
            <a:r>
              <a:rPr lang="en-GB" dirty="0" smtClean="0"/>
              <a:t>802-1-SC6-Overview - done</a:t>
            </a:r>
          </a:p>
          <a:p>
            <a:pPr lvl="2" latinLnBrk="1"/>
            <a:r>
              <a:rPr lang="en-GB" dirty="0" smtClean="0"/>
              <a:t>6N15843</a:t>
            </a:r>
            <a:r>
              <a:rPr lang="en-GB" dirty="0"/>
              <a:t>: IEEE 802.3 Ethernet Working Group </a:t>
            </a:r>
            <a:r>
              <a:rPr lang="en-GB" dirty="0" smtClean="0"/>
              <a:t>Update - done</a:t>
            </a:r>
          </a:p>
          <a:p>
            <a:pPr lvl="2" latinLnBrk="1"/>
            <a:r>
              <a:rPr lang="en-GB" dirty="0" smtClean="0"/>
              <a:t>6N15839</a:t>
            </a:r>
            <a:r>
              <a:rPr lang="en-GB" dirty="0"/>
              <a:t>: IEEE-SA 802.11-Liaison </a:t>
            </a:r>
            <a:r>
              <a:rPr lang="en-GB" dirty="0" smtClean="0"/>
              <a:t>Overview - done</a:t>
            </a:r>
          </a:p>
          <a:p>
            <a:pPr lvl="2" latinLnBrk="1"/>
            <a:r>
              <a:rPr lang="en-GB" dirty="0" smtClean="0"/>
              <a:t>6N15844</a:t>
            </a:r>
            <a:r>
              <a:rPr lang="en-GB" dirty="0"/>
              <a:t>: IEEE 802.15 Projects: Summary Overview </a:t>
            </a:r>
            <a:endParaRPr lang="en-AU" dirty="0"/>
          </a:p>
          <a:p>
            <a:pPr lvl="2" latinLnBrk="1"/>
            <a:r>
              <a:rPr lang="en-GB" dirty="0" smtClean="0"/>
              <a:t>6N15838</a:t>
            </a:r>
            <a:r>
              <a:rPr lang="en-GB" dirty="0"/>
              <a:t>: </a:t>
            </a:r>
            <a:r>
              <a:rPr lang="en-GB" dirty="0" smtClean="0"/>
              <a:t>Overview </a:t>
            </a:r>
            <a:r>
              <a:rPr lang="en-GB" dirty="0"/>
              <a:t>of the IEEE 802.22 Working Group </a:t>
            </a:r>
            <a:r>
              <a:rPr lang="en-GB" dirty="0" smtClean="0"/>
              <a:t>Activities</a:t>
            </a:r>
          </a:p>
          <a:p>
            <a:pPr lvl="1" latinLnBrk="1"/>
            <a:r>
              <a:rPr lang="en-GB" dirty="0" smtClean="0"/>
              <a:t>IEEE 802 will provide updated documents for London</a:t>
            </a:r>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69</a:t>
            </a:fld>
            <a:endParaRPr lang="en-US"/>
          </a:p>
        </p:txBody>
      </p:sp>
    </p:spTree>
    <p:extLst>
      <p:ext uri="{BB962C8B-B14F-4D97-AF65-F5344CB8AC3E}">
        <p14:creationId xmlns:p14="http://schemas.microsoft.com/office/powerpoint/2010/main" val="4442914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37B97089-911D-4B51-9A41-20DA9337DAE6}" type="slidenum">
              <a:rPr lang="en-US" smtClean="0"/>
              <a:pPr>
                <a:defRPr/>
              </a:pPr>
              <a:t>7</a:t>
            </a:fld>
            <a:endParaRPr lang="en-US"/>
          </a:p>
        </p:txBody>
      </p:sp>
      <p:sp>
        <p:nvSpPr>
          <p:cNvPr id="8196" name="Rectangle 6"/>
          <p:cNvSpPr>
            <a:spLocks noGrp="1" noChangeArrowheads="1"/>
          </p:cNvSpPr>
          <p:nvPr>
            <p:ph type="title"/>
          </p:nvPr>
        </p:nvSpPr>
        <p:spPr/>
        <p:txBody>
          <a:bodyPr/>
          <a:lstStyle/>
          <a:p>
            <a:r>
              <a:rPr lang="en-US" smtClean="0"/>
              <a:t>Links are available to a variety of other useful resources</a:t>
            </a:r>
          </a:p>
        </p:txBody>
      </p:sp>
      <p:sp>
        <p:nvSpPr>
          <p:cNvPr id="8197" name="Rectangle 7"/>
          <p:cNvSpPr>
            <a:spLocks noGrp="1" noChangeArrowheads="1"/>
          </p:cNvSpPr>
          <p:nvPr>
            <p:ph type="body" idx="1"/>
          </p:nvPr>
        </p:nvSpPr>
        <p:spPr/>
        <p:txBody>
          <a:bodyPr/>
          <a:lstStyle/>
          <a:p>
            <a:pPr lvl="1"/>
            <a:r>
              <a:rPr lang="en-US" smtClean="0"/>
              <a:t>Link to IEEE Disclosure of Affiliation </a:t>
            </a:r>
          </a:p>
          <a:p>
            <a:pPr lvl="2"/>
            <a:r>
              <a:rPr lang="en-US" smtClean="0">
                <a:hlinkClick r:id="rId3"/>
              </a:rPr>
              <a:t>http://standards.ieee.org/faqs/affiliationFAQ.html</a:t>
            </a:r>
            <a:endParaRPr lang="en-US" smtClean="0"/>
          </a:p>
          <a:p>
            <a:pPr lvl="1"/>
            <a:r>
              <a:rPr lang="en-US" smtClean="0"/>
              <a:t>Links to IEEE Antitrust Guidelines</a:t>
            </a:r>
          </a:p>
          <a:p>
            <a:pPr lvl="2"/>
            <a:r>
              <a:rPr lang="en-US" smtClean="0">
                <a:hlinkClick r:id="rId4"/>
              </a:rPr>
              <a:t>http://standards.ieee.org/resources/antitrust-guidelines.pdf</a:t>
            </a:r>
            <a:endParaRPr lang="en-US" smtClean="0"/>
          </a:p>
          <a:p>
            <a:pPr lvl="1"/>
            <a:r>
              <a:rPr lang="en-US" smtClean="0"/>
              <a:t>Link to IEEE Code of Ethics</a:t>
            </a:r>
          </a:p>
          <a:p>
            <a:pPr lvl="2"/>
            <a:r>
              <a:rPr lang="en-US" smtClean="0">
                <a:hlinkClick r:id="rId5"/>
              </a:rPr>
              <a:t>http://www.ieee.org/web/membership/ethics/code_ethics.html</a:t>
            </a:r>
            <a:endParaRPr lang="en-US" smtClean="0"/>
          </a:p>
          <a:p>
            <a:pPr lvl="1"/>
            <a:r>
              <a:rPr lang="en-US" smtClean="0"/>
              <a:t>Link to IEEE Patent Policy</a:t>
            </a:r>
          </a:p>
          <a:p>
            <a:pPr lvl="2"/>
            <a:r>
              <a:rPr lang="en-US" smtClean="0">
                <a:hlinkClick r:id="rId6"/>
              </a:rPr>
              <a:t>http://standards.ieee.org/board/pat/pat-slideset.ppt</a:t>
            </a:r>
            <a:endParaRPr lang="en-US" smtClean="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The SC will review the 802 overview</a:t>
            </a:r>
            <a:endParaRPr lang="en-AU" dirty="0"/>
          </a:p>
        </p:txBody>
      </p:sp>
      <p:sp>
        <p:nvSpPr>
          <p:cNvPr id="3" name="Content Placeholder 2"/>
          <p:cNvSpPr>
            <a:spLocks noGrp="1"/>
          </p:cNvSpPr>
          <p:nvPr>
            <p:ph idx="1"/>
          </p:nvPr>
        </p:nvSpPr>
        <p:spPr/>
        <p:txBody>
          <a:bodyPr/>
          <a:lstStyle/>
          <a:p>
            <a:r>
              <a:rPr lang="en-AU" dirty="0" smtClean="0"/>
              <a:t>Status</a:t>
            </a:r>
          </a:p>
          <a:p>
            <a:pPr lvl="1"/>
            <a:r>
              <a:rPr lang="en-AU" dirty="0" smtClean="0"/>
              <a:t>Drafted based on previous version by Andrew</a:t>
            </a:r>
          </a:p>
          <a:p>
            <a:pPr lvl="1"/>
            <a:r>
              <a:rPr lang="en-AU" dirty="0" smtClean="0"/>
              <a:t>Bruce is editing as </a:t>
            </a:r>
            <a:r>
              <a:rPr lang="en-AU" smtClean="0"/>
              <a:t>of </a:t>
            </a:r>
            <a:r>
              <a:rPr lang="en-AU" smtClean="0"/>
              <a:t>12 </a:t>
            </a:r>
            <a:r>
              <a:rPr lang="en-AU" dirty="0" smtClean="0"/>
              <a:t>Sept 2014</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70</a:t>
            </a:fld>
            <a:endParaRPr lang="en-US"/>
          </a:p>
        </p:txBody>
      </p:sp>
    </p:spTree>
    <p:extLst>
      <p:ext uri="{BB962C8B-B14F-4D97-AF65-F5344CB8AC3E}">
        <p14:creationId xmlns:p14="http://schemas.microsoft.com/office/powerpoint/2010/main" val="1126993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review the </a:t>
            </a:r>
            <a:r>
              <a:rPr lang="en-AU" dirty="0" smtClean="0"/>
              <a:t>802.1 WG </a:t>
            </a:r>
            <a:r>
              <a:rPr lang="en-AU" dirty="0"/>
              <a:t>overview</a:t>
            </a:r>
          </a:p>
        </p:txBody>
      </p:sp>
      <p:sp>
        <p:nvSpPr>
          <p:cNvPr id="3" name="Content Placeholder 2"/>
          <p:cNvSpPr>
            <a:spLocks noGrp="1"/>
          </p:cNvSpPr>
          <p:nvPr>
            <p:ph idx="1"/>
          </p:nvPr>
        </p:nvSpPr>
        <p:spPr/>
        <p:txBody>
          <a:bodyPr/>
          <a:lstStyle/>
          <a:p>
            <a:r>
              <a:rPr lang="en-AU" dirty="0" smtClean="0"/>
              <a:t>Status</a:t>
            </a:r>
            <a:endParaRPr lang="en-AU" dirty="0"/>
          </a:p>
          <a:p>
            <a:pPr lvl="1"/>
            <a:r>
              <a:rPr lang="en-AU" dirty="0"/>
              <a:t>Drafted based on previous </a:t>
            </a:r>
            <a:r>
              <a:rPr lang="en-AU" dirty="0" smtClean="0"/>
              <a:t>version by Mick</a:t>
            </a:r>
            <a:endParaRPr lang="en-AU" dirty="0"/>
          </a:p>
          <a:p>
            <a:pPr lvl="1"/>
            <a:r>
              <a:rPr lang="en-AU" dirty="0" smtClean="0"/>
              <a:t>Submitted - N16017 </a:t>
            </a:r>
          </a:p>
          <a:p>
            <a:pPr lvl="1"/>
            <a:endParaRPr lang="en-GB" dirty="0"/>
          </a:p>
          <a:p>
            <a:pPr lvl="1"/>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71</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975940350"/>
              </p:ext>
            </p:extLst>
          </p:nvPr>
        </p:nvGraphicFramePr>
        <p:xfrm>
          <a:off x="914400" y="3200400"/>
          <a:ext cx="914400" cy="771525"/>
        </p:xfrm>
        <a:graphic>
          <a:graphicData uri="http://schemas.openxmlformats.org/presentationml/2006/ole">
            <mc:AlternateContent xmlns:mc="http://schemas.openxmlformats.org/markup-compatibility/2006">
              <mc:Choice xmlns:v="urn:schemas-microsoft-com:vml" Requires="v">
                <p:oleObj spid="_x0000_s189454"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91440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9464468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review the </a:t>
            </a:r>
            <a:r>
              <a:rPr lang="en-AU" dirty="0" smtClean="0"/>
              <a:t>802.3 </a:t>
            </a:r>
            <a:r>
              <a:rPr lang="en-AU" dirty="0"/>
              <a:t>WG overview</a:t>
            </a:r>
          </a:p>
        </p:txBody>
      </p:sp>
      <p:sp>
        <p:nvSpPr>
          <p:cNvPr id="3" name="Content Placeholder 2"/>
          <p:cNvSpPr>
            <a:spLocks noGrp="1"/>
          </p:cNvSpPr>
          <p:nvPr>
            <p:ph idx="1"/>
          </p:nvPr>
        </p:nvSpPr>
        <p:spPr/>
        <p:txBody>
          <a:bodyPr/>
          <a:lstStyle/>
          <a:p>
            <a:r>
              <a:rPr lang="en-AU" dirty="0"/>
              <a:t>Status</a:t>
            </a:r>
          </a:p>
          <a:p>
            <a:pPr lvl="1"/>
            <a:r>
              <a:rPr lang="en-AU" dirty="0"/>
              <a:t>Drafted based on previous version by </a:t>
            </a:r>
            <a:r>
              <a:rPr lang="en-AU" dirty="0" smtClean="0"/>
              <a:t>David</a:t>
            </a:r>
          </a:p>
          <a:p>
            <a:pPr lvl="1" latinLnBrk="1"/>
            <a:r>
              <a:rPr lang="en-AU" dirty="0" smtClean="0"/>
              <a:t>Submitted - </a:t>
            </a:r>
            <a:r>
              <a:rPr lang="en-GB" dirty="0" smtClean="0"/>
              <a:t>N16019</a:t>
            </a:r>
            <a:endParaRPr lang="en-GB"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72</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748779069"/>
              </p:ext>
            </p:extLst>
          </p:nvPr>
        </p:nvGraphicFramePr>
        <p:xfrm>
          <a:off x="990600" y="3200400"/>
          <a:ext cx="914400" cy="771525"/>
        </p:xfrm>
        <a:graphic>
          <a:graphicData uri="http://schemas.openxmlformats.org/presentationml/2006/ole">
            <mc:AlternateContent xmlns:mc="http://schemas.openxmlformats.org/markup-compatibility/2006">
              <mc:Choice xmlns:v="urn:schemas-microsoft-com:vml" Requires="v">
                <p:oleObj spid="_x0000_s190478"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99060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3443063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review the </a:t>
            </a:r>
            <a:r>
              <a:rPr lang="en-AU" dirty="0" smtClean="0"/>
              <a:t>802.11 </a:t>
            </a:r>
            <a:r>
              <a:rPr lang="en-AU" dirty="0"/>
              <a:t>WG overview</a:t>
            </a:r>
          </a:p>
        </p:txBody>
      </p:sp>
      <p:sp>
        <p:nvSpPr>
          <p:cNvPr id="3" name="Content Placeholder 2"/>
          <p:cNvSpPr>
            <a:spLocks noGrp="1"/>
          </p:cNvSpPr>
          <p:nvPr>
            <p:ph idx="1"/>
          </p:nvPr>
        </p:nvSpPr>
        <p:spPr/>
        <p:txBody>
          <a:bodyPr/>
          <a:lstStyle/>
          <a:p>
            <a:r>
              <a:rPr lang="en-AU" dirty="0"/>
              <a:t>Status</a:t>
            </a:r>
          </a:p>
          <a:p>
            <a:pPr lvl="1"/>
            <a:r>
              <a:rPr lang="en-AU" dirty="0"/>
              <a:t>Drafted based on previous version by </a:t>
            </a:r>
            <a:r>
              <a:rPr lang="en-AU" dirty="0" smtClean="0"/>
              <a:t>Adrian Stephens</a:t>
            </a:r>
            <a:endParaRPr lang="en-AU" dirty="0"/>
          </a:p>
          <a:p>
            <a:pPr lvl="1" latinLnBrk="1"/>
            <a:r>
              <a:rPr lang="en-AU" dirty="0" smtClean="0"/>
              <a:t>Submitted - </a:t>
            </a:r>
            <a:r>
              <a:rPr lang="en-GB" dirty="0" smtClean="0"/>
              <a:t>N16018</a:t>
            </a:r>
            <a:endParaRPr lang="en-GB"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73</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2615151163"/>
              </p:ext>
            </p:extLst>
          </p:nvPr>
        </p:nvGraphicFramePr>
        <p:xfrm>
          <a:off x="990600" y="3200400"/>
          <a:ext cx="914400" cy="771525"/>
        </p:xfrm>
        <a:graphic>
          <a:graphicData uri="http://schemas.openxmlformats.org/presentationml/2006/ole">
            <mc:AlternateContent xmlns:mc="http://schemas.openxmlformats.org/markup-compatibility/2006">
              <mc:Choice xmlns:v="urn:schemas-microsoft-com:vml" Requires="v">
                <p:oleObj spid="_x0000_s191502"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99060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219734095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review the </a:t>
            </a:r>
            <a:r>
              <a:rPr lang="en-AU" dirty="0" smtClean="0"/>
              <a:t>802.15 </a:t>
            </a:r>
            <a:r>
              <a:rPr lang="en-AU" dirty="0"/>
              <a:t>WG overview</a:t>
            </a:r>
          </a:p>
        </p:txBody>
      </p:sp>
      <p:sp>
        <p:nvSpPr>
          <p:cNvPr id="3" name="Content Placeholder 2"/>
          <p:cNvSpPr>
            <a:spLocks noGrp="1"/>
          </p:cNvSpPr>
          <p:nvPr>
            <p:ph idx="1"/>
          </p:nvPr>
        </p:nvSpPr>
        <p:spPr/>
        <p:txBody>
          <a:bodyPr/>
          <a:lstStyle/>
          <a:p>
            <a:r>
              <a:rPr lang="en-AU" dirty="0"/>
              <a:t>Status</a:t>
            </a:r>
          </a:p>
          <a:p>
            <a:pPr lvl="1"/>
            <a:r>
              <a:rPr lang="en-AU" dirty="0"/>
              <a:t>Drafted based on previous version by </a:t>
            </a:r>
            <a:r>
              <a:rPr lang="en-AU" dirty="0" smtClean="0"/>
              <a:t>Bob </a:t>
            </a:r>
            <a:r>
              <a:rPr lang="en-AU" dirty="0" err="1" smtClean="0"/>
              <a:t>Hiele</a:t>
            </a:r>
            <a:endParaRPr lang="en-AU" dirty="0" smtClean="0"/>
          </a:p>
          <a:p>
            <a:pPr lvl="1"/>
            <a:r>
              <a:rPr lang="en-GB" dirty="0" smtClean="0"/>
              <a:t>Submitted - N16022</a:t>
            </a:r>
            <a:endParaRPr lang="en-GB" dirty="0">
              <a:solidFill>
                <a:srgbClr val="FF0000"/>
              </a:solidFill>
            </a:endParaRPr>
          </a:p>
          <a:p>
            <a:pPr lvl="1"/>
            <a:endParaRPr lang="en-AU" dirty="0"/>
          </a:p>
          <a:p>
            <a:endParaRPr lang="en-AU" dirty="0"/>
          </a:p>
          <a:p>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74</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1940168787"/>
              </p:ext>
            </p:extLst>
          </p:nvPr>
        </p:nvGraphicFramePr>
        <p:xfrm>
          <a:off x="990600" y="3200400"/>
          <a:ext cx="914400" cy="771525"/>
        </p:xfrm>
        <a:graphic>
          <a:graphicData uri="http://schemas.openxmlformats.org/presentationml/2006/ole">
            <mc:AlternateContent xmlns:mc="http://schemas.openxmlformats.org/markup-compatibility/2006">
              <mc:Choice xmlns:v="urn:schemas-microsoft-com:vml" Requires="v">
                <p:oleObj spid="_x0000_s192519"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990600" y="32004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19523577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SC will review the </a:t>
            </a:r>
            <a:r>
              <a:rPr lang="en-AU" dirty="0" smtClean="0"/>
              <a:t>802.22 </a:t>
            </a:r>
            <a:r>
              <a:rPr lang="en-AU" dirty="0"/>
              <a:t>WG overview</a:t>
            </a:r>
          </a:p>
        </p:txBody>
      </p:sp>
      <p:sp>
        <p:nvSpPr>
          <p:cNvPr id="3" name="Content Placeholder 2"/>
          <p:cNvSpPr>
            <a:spLocks noGrp="1"/>
          </p:cNvSpPr>
          <p:nvPr>
            <p:ph idx="1"/>
          </p:nvPr>
        </p:nvSpPr>
        <p:spPr/>
        <p:txBody>
          <a:bodyPr/>
          <a:lstStyle/>
          <a:p>
            <a:r>
              <a:rPr lang="en-AU" dirty="0"/>
              <a:t>Status</a:t>
            </a:r>
          </a:p>
          <a:p>
            <a:pPr lvl="1"/>
            <a:r>
              <a:rPr lang="en-AU" dirty="0"/>
              <a:t>Drafted based on previous version by </a:t>
            </a:r>
            <a:r>
              <a:rPr lang="en-AU" dirty="0" smtClean="0"/>
              <a:t> </a:t>
            </a:r>
            <a:r>
              <a:rPr lang="en-AU" dirty="0" err="1" smtClean="0"/>
              <a:t>Apurva</a:t>
            </a:r>
            <a:r>
              <a:rPr lang="en-AU" dirty="0" smtClean="0"/>
              <a:t> </a:t>
            </a:r>
            <a:r>
              <a:rPr lang="en-AU" dirty="0" err="1" smtClean="0"/>
              <a:t>Mody</a:t>
            </a:r>
            <a:endParaRPr lang="en-AU" dirty="0"/>
          </a:p>
          <a:p>
            <a:pPr lvl="1" latinLnBrk="1"/>
            <a:r>
              <a:rPr lang="en-AU" dirty="0"/>
              <a:t>Submitted - </a:t>
            </a:r>
            <a:r>
              <a:rPr lang="en-GB" dirty="0" smtClean="0"/>
              <a:t>N16024</a:t>
            </a:r>
            <a:endParaRPr lang="en-GB" dirty="0"/>
          </a:p>
          <a:p>
            <a:pPr lvl="1"/>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75</a:t>
            </a:fld>
            <a:endParaRPr lang="en-US"/>
          </a:p>
        </p:txBody>
      </p:sp>
      <p:graphicFrame>
        <p:nvGraphicFramePr>
          <p:cNvPr id="6" name="Object 5"/>
          <p:cNvGraphicFramePr>
            <a:graphicFrameLocks noChangeAspect="1"/>
          </p:cNvGraphicFramePr>
          <p:nvPr>
            <p:extLst>
              <p:ext uri="{D42A27DB-BD31-4B8C-83A1-F6EECF244321}">
                <p14:modId xmlns:p14="http://schemas.microsoft.com/office/powerpoint/2010/main" val="3280073447"/>
              </p:ext>
            </p:extLst>
          </p:nvPr>
        </p:nvGraphicFramePr>
        <p:xfrm>
          <a:off x="1066800" y="3276600"/>
          <a:ext cx="914400" cy="771525"/>
        </p:xfrm>
        <a:graphic>
          <a:graphicData uri="http://schemas.openxmlformats.org/presentationml/2006/ole">
            <mc:AlternateContent xmlns:mc="http://schemas.openxmlformats.org/markup-compatibility/2006">
              <mc:Choice xmlns:v="urn:schemas-microsoft-com:vml" Requires="v">
                <p:oleObj spid="_x0000_s193541" name="Acrobat Document" showAsIcon="1" r:id="rId3" imgW="914400" imgH="771480" progId="AcroExch.Document.11">
                  <p:embed/>
                </p:oleObj>
              </mc:Choice>
              <mc:Fallback>
                <p:oleObj name="Acrobat Document" showAsIcon="1" r:id="rId3" imgW="914400" imgH="771480" progId="AcroExch.Document.11">
                  <p:embed/>
                  <p:pic>
                    <p:nvPicPr>
                      <p:cNvPr id="0" name=""/>
                      <p:cNvPicPr/>
                      <p:nvPr/>
                    </p:nvPicPr>
                    <p:blipFill>
                      <a:blip r:embed="rId4"/>
                      <a:stretch>
                        <a:fillRect/>
                      </a:stretch>
                    </p:blipFill>
                    <p:spPr>
                      <a:xfrm>
                        <a:off x="1066800" y="3276600"/>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4111369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ISO/IEC JTC1 is changing the way it organises participation in WGs</a:t>
            </a:r>
            <a:endParaRPr lang="en-AU" dirty="0"/>
          </a:p>
        </p:txBody>
      </p:sp>
      <p:sp>
        <p:nvSpPr>
          <p:cNvPr id="3" name="Content Placeholder 2"/>
          <p:cNvSpPr>
            <a:spLocks noGrp="1"/>
          </p:cNvSpPr>
          <p:nvPr>
            <p:ph idx="1"/>
          </p:nvPr>
        </p:nvSpPr>
        <p:spPr/>
        <p:txBody>
          <a:bodyPr/>
          <a:lstStyle/>
          <a:p>
            <a:pPr lvl="1"/>
            <a:r>
              <a:rPr lang="en-AU" dirty="0" smtClean="0"/>
              <a:t>The organisational structure in ISO/IEC JTC1 is changing to align its operation with ISO</a:t>
            </a:r>
          </a:p>
          <a:p>
            <a:pPr lvl="1"/>
            <a:r>
              <a:rPr lang="en-AU" dirty="0" smtClean="0"/>
              <a:t>A recent communication from JTC1 states</a:t>
            </a:r>
          </a:p>
          <a:p>
            <a:pPr lvl="2"/>
            <a:r>
              <a:rPr lang="en-AU" i="1" dirty="0" smtClean="0"/>
              <a:t>Working Groups are comprised of INDIVIDUAL EXPERTS appointed by National Bodies and Liaison Organizations</a:t>
            </a:r>
          </a:p>
          <a:p>
            <a:pPr lvl="2"/>
            <a:r>
              <a:rPr lang="en-AU" i="1" dirty="0" smtClean="0"/>
              <a:t>These experts MUST be entered into Global Directory to be considered a member of the WG and to receive documents</a:t>
            </a:r>
          </a:p>
          <a:p>
            <a:pPr lvl="2"/>
            <a:r>
              <a:rPr lang="en-AU" i="1" dirty="0" smtClean="0"/>
              <a:t>National Bodies are responsible for ensuring that their expert appointments are up to date</a:t>
            </a:r>
          </a:p>
          <a:p>
            <a:pPr lvl="2"/>
            <a:r>
              <a:rPr lang="en-AU" i="1" dirty="0" smtClean="0"/>
              <a:t>Liaison Organizations work via ITTF to maintain their expert members</a:t>
            </a:r>
          </a:p>
          <a:p>
            <a:pPr lvl="2"/>
            <a:r>
              <a:rPr lang="en-AU" i="1" dirty="0" smtClean="0"/>
              <a:t>If the expert is NOT in Global Directory, he/she will not receive documents and will NOT be considered a member of the WG.</a:t>
            </a:r>
          </a:p>
          <a:p>
            <a:pPr lvl="1"/>
            <a:r>
              <a:rPr lang="en-AU" dirty="0" smtClean="0"/>
              <a:t>Technically this means someone not in the Global Directory cannot speak at the London meeting</a:t>
            </a:r>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76</a:t>
            </a:fld>
            <a:endParaRPr lang="en-US"/>
          </a:p>
        </p:txBody>
      </p:sp>
    </p:spTree>
    <p:extLst>
      <p:ext uri="{BB962C8B-B14F-4D97-AF65-F5344CB8AC3E}">
        <p14:creationId xmlns:p14="http://schemas.microsoft.com/office/powerpoint/2010/main" val="22850212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AU" dirty="0" smtClean="0"/>
              <a:t>The SC Chair has been empowered to appoint experts to the </a:t>
            </a:r>
            <a:r>
              <a:rPr lang="en-AU" dirty="0"/>
              <a:t>SC6 document access lists </a:t>
            </a:r>
          </a:p>
        </p:txBody>
      </p:sp>
      <p:sp>
        <p:nvSpPr>
          <p:cNvPr id="3" name="Content Placeholder 2"/>
          <p:cNvSpPr>
            <a:spLocks noGrp="1"/>
          </p:cNvSpPr>
          <p:nvPr>
            <p:ph idx="1"/>
          </p:nvPr>
        </p:nvSpPr>
        <p:spPr/>
        <p:txBody>
          <a:bodyPr/>
          <a:lstStyle/>
          <a:p>
            <a:pPr lvl="1"/>
            <a:r>
              <a:rPr lang="en-AU" dirty="0" smtClean="0"/>
              <a:t>One way of dealing with this change is to empower the SC Chair to appoint experts to WG1 and WG7, with the understanding that anyone who volunteers will be appointed</a:t>
            </a:r>
          </a:p>
          <a:p>
            <a:pPr lvl="1"/>
            <a:r>
              <a:rPr lang="en-AU" dirty="0" smtClean="0"/>
              <a:t>Motion (ratified in May by IEEE 802 EC)</a:t>
            </a:r>
          </a:p>
          <a:p>
            <a:pPr lvl="2"/>
            <a:r>
              <a:rPr lang="en-AU" i="1" dirty="0" smtClean="0"/>
              <a:t>The IEEE 802 JTC1 SC recommends to the IEEE 802 EC that the Chair of the IEEE 802 JTC1 SC be empowered to submit  the names to ITTF of any  IEEE 802 members who volunteer  as “experts” to the appropriate Working Group lists in ISO/IEC JTC1</a:t>
            </a:r>
          </a:p>
          <a:p>
            <a:pPr lvl="2"/>
            <a:r>
              <a:rPr lang="en-AU" dirty="0" smtClean="0"/>
              <a:t>Moved</a:t>
            </a:r>
          </a:p>
          <a:p>
            <a:pPr lvl="2"/>
            <a:r>
              <a:rPr lang="en-AU" dirty="0" smtClean="0"/>
              <a:t>Seconded</a:t>
            </a:r>
          </a:p>
          <a:p>
            <a:pPr lvl="2"/>
            <a:r>
              <a:rPr lang="en-AU" dirty="0" smtClean="0"/>
              <a:t>Result 9/0/0</a:t>
            </a:r>
          </a:p>
          <a:p>
            <a:pPr lvl="1"/>
            <a:endParaRPr lang="en-AU" dirty="0"/>
          </a:p>
        </p:txBody>
      </p:sp>
      <p:sp>
        <p:nvSpPr>
          <p:cNvPr id="4" name="Footer Placeholder 3"/>
          <p:cNvSpPr>
            <a:spLocks noGrp="1"/>
          </p:cNvSpPr>
          <p:nvPr>
            <p:ph type="ftr" sz="quarter" idx="10"/>
          </p:nvPr>
        </p:nvSpPr>
        <p:spPr/>
        <p:txBody>
          <a:bodyPr/>
          <a:lstStyle/>
          <a:p>
            <a:r>
              <a:rPr lang="en-US" smtClean="0"/>
              <a:t>Andrew Myles, Cisco</a:t>
            </a:r>
            <a:endParaRPr lang="en-US"/>
          </a:p>
        </p:txBody>
      </p:sp>
      <p:sp>
        <p:nvSpPr>
          <p:cNvPr id="5" name="Slide Number Placeholder 4"/>
          <p:cNvSpPr>
            <a:spLocks noGrp="1"/>
          </p:cNvSpPr>
          <p:nvPr>
            <p:ph type="sldNum" sz="quarter" idx="11"/>
          </p:nvPr>
        </p:nvSpPr>
        <p:spPr/>
        <p:txBody>
          <a:bodyPr/>
          <a:lstStyle/>
          <a:p>
            <a:r>
              <a:rPr lang="en-US" smtClean="0"/>
              <a:t>Slide </a:t>
            </a:r>
            <a:fld id="{EF4002E7-DB4D-4CC3-8382-1939D19420D8}" type="slidenum">
              <a:rPr lang="en-US" smtClean="0"/>
              <a:pPr/>
              <a:t>77</a:t>
            </a:fld>
            <a:endParaRPr lang="en-US"/>
          </a:p>
        </p:txBody>
      </p:sp>
    </p:spTree>
    <p:extLst>
      <p:ext uri="{BB962C8B-B14F-4D97-AF65-F5344CB8AC3E}">
        <p14:creationId xmlns:p14="http://schemas.microsoft.com/office/powerpoint/2010/main" val="93124392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smtClean="0"/>
              <a:t>No names have been added to the SC6 document access lists at this time</a:t>
            </a:r>
            <a:endParaRPr lang="en-AU" dirty="0"/>
          </a:p>
        </p:txBody>
      </p:sp>
      <p:sp>
        <p:nvSpPr>
          <p:cNvPr id="3" name="Content Placeholder 2"/>
          <p:cNvSpPr>
            <a:spLocks noGrp="1"/>
          </p:cNvSpPr>
          <p:nvPr>
            <p:ph idx="1"/>
          </p:nvPr>
        </p:nvSpPr>
        <p:spPr/>
        <p:txBody>
          <a:bodyPr/>
          <a:lstStyle/>
          <a:p>
            <a:pPr lvl="1"/>
            <a:r>
              <a:rPr lang="en-AU" dirty="0" smtClean="0"/>
              <a:t>Only a small number of people have asked to be added to the SC6 reflectors …</a:t>
            </a:r>
          </a:p>
          <a:p>
            <a:pPr lvl="2"/>
            <a:r>
              <a:rPr lang="en-AU" dirty="0" smtClean="0"/>
              <a:t>Ian </a:t>
            </a:r>
            <a:r>
              <a:rPr lang="en-AU" dirty="0"/>
              <a:t>Sherlock - </a:t>
            </a:r>
            <a:r>
              <a:rPr lang="en-AU" dirty="0" smtClean="0"/>
              <a:t>isherlock@ti.com</a:t>
            </a:r>
          </a:p>
          <a:p>
            <a:pPr lvl="2"/>
            <a:r>
              <a:rPr lang="en-AU" dirty="0" smtClean="0"/>
              <a:t>Al </a:t>
            </a:r>
            <a:r>
              <a:rPr lang="en-AU" dirty="0" err="1" smtClean="0"/>
              <a:t>Petrick</a:t>
            </a:r>
            <a:r>
              <a:rPr lang="en-AU" dirty="0"/>
              <a:t> - </a:t>
            </a:r>
            <a:r>
              <a:rPr lang="en-AU" dirty="0" smtClean="0"/>
              <a:t>al@jpasoc.com</a:t>
            </a:r>
          </a:p>
          <a:p>
            <a:pPr lvl="2"/>
            <a:r>
              <a:rPr lang="en-AU" dirty="0" smtClean="0"/>
              <a:t>Dan </a:t>
            </a:r>
            <a:r>
              <a:rPr lang="en-AU" dirty="0"/>
              <a:t>Harkins - </a:t>
            </a:r>
            <a:r>
              <a:rPr lang="en-AU" dirty="0" smtClean="0"/>
              <a:t>dharkins@arubanetworks.com</a:t>
            </a:r>
          </a:p>
          <a:p>
            <a:pPr lvl="2"/>
            <a:r>
              <a:rPr lang="en-AU" dirty="0" smtClean="0"/>
              <a:t>Brian </a:t>
            </a:r>
            <a:r>
              <a:rPr lang="en-AU" dirty="0"/>
              <a:t>Weis - </a:t>
            </a:r>
            <a:r>
              <a:rPr lang="en-AU" dirty="0" smtClean="0"/>
              <a:t>bew@cisco.com</a:t>
            </a:r>
          </a:p>
          <a:p>
            <a:pPr lvl="2"/>
            <a:r>
              <a:rPr lang="en-AU" dirty="0" smtClean="0"/>
              <a:t>Mick </a:t>
            </a:r>
            <a:r>
              <a:rPr lang="en-AU" dirty="0"/>
              <a:t>Seaman - </a:t>
            </a:r>
            <a:r>
              <a:rPr lang="en-AU" dirty="0" smtClean="0"/>
              <a:t>mickseaman@gmail.com</a:t>
            </a:r>
          </a:p>
          <a:p>
            <a:pPr lvl="2"/>
            <a:r>
              <a:rPr lang="en-AU" dirty="0"/>
              <a:t>Stephen McCann  - </a:t>
            </a:r>
            <a:r>
              <a:rPr lang="en-AU" dirty="0" smtClean="0"/>
              <a:t>mccann.stephen@gmail.com</a:t>
            </a:r>
          </a:p>
          <a:p>
            <a:pPr lvl="2"/>
            <a:r>
              <a:rPr lang="en-AU" dirty="0"/>
              <a:t>Adrian Stephens - </a:t>
            </a:r>
            <a:r>
              <a:rPr lang="en-AU" dirty="0" smtClean="0"/>
              <a:t>Adrian.P.Stephens@intel.com</a:t>
            </a:r>
          </a:p>
          <a:p>
            <a:pPr lvl="2"/>
            <a:r>
              <a:rPr lang="en-AU" dirty="0"/>
              <a:t>Bruce Kraemer - </a:t>
            </a:r>
            <a:r>
              <a:rPr lang="en-AU" dirty="0" smtClean="0"/>
              <a:t>bkraemer@marvell.com</a:t>
            </a:r>
          </a:p>
          <a:p>
            <a:pPr lvl="2"/>
            <a:r>
              <a:rPr lang="en-AU" dirty="0" smtClean="0"/>
              <a:t>John </a:t>
            </a:r>
            <a:r>
              <a:rPr lang="en-AU" dirty="0"/>
              <a:t>Messenger - </a:t>
            </a:r>
            <a:r>
              <a:rPr lang="en-AU" dirty="0" smtClean="0"/>
              <a:t>jmessenger@advaoptical.com</a:t>
            </a:r>
          </a:p>
          <a:p>
            <a:pPr lvl="2"/>
            <a:r>
              <a:rPr lang="en-AU" dirty="0" smtClean="0"/>
              <a:t>…</a:t>
            </a:r>
          </a:p>
          <a:p>
            <a:pPr lvl="1"/>
            <a:r>
              <a:rPr lang="en-AU" dirty="0" smtClean="0"/>
              <a:t>… and a request has now been made to ITTF (by Jodi </a:t>
            </a:r>
            <a:r>
              <a:rPr lang="en-AU" dirty="0" err="1" smtClean="0"/>
              <a:t>Hassz</a:t>
            </a:r>
            <a:r>
              <a:rPr lang="en-AU" dirty="0" smtClean="0"/>
              <a:t>) to add them to the Global Directory for WG1 and WG7 – done!</a:t>
            </a:r>
            <a:endParaRPr lang="en-AU" dirty="0"/>
          </a:p>
        </p:txBody>
      </p:sp>
      <p:sp>
        <p:nvSpPr>
          <p:cNvPr id="4" name="Footer Placeholder 3"/>
          <p:cNvSpPr>
            <a:spLocks noGrp="1"/>
          </p:cNvSpPr>
          <p:nvPr>
            <p:ph type="ftr" sz="quarter" idx="10"/>
          </p:nvPr>
        </p:nvSpPr>
        <p:spPr/>
        <p:txBody>
          <a:bodyPr/>
          <a:lstStyle/>
          <a:p>
            <a:pPr>
              <a:defRPr/>
            </a:pPr>
            <a:r>
              <a:rPr lang="en-US" smtClean="0"/>
              <a:t>Andrew Myles, Cisco</a:t>
            </a:r>
            <a:endParaRPr lang="en-US"/>
          </a:p>
        </p:txBody>
      </p:sp>
      <p:sp>
        <p:nvSpPr>
          <p:cNvPr id="5" name="Slide Number Placeholder 4"/>
          <p:cNvSpPr>
            <a:spLocks noGrp="1"/>
          </p:cNvSpPr>
          <p:nvPr>
            <p:ph type="sldNum" sz="quarter" idx="11"/>
          </p:nvPr>
        </p:nvSpPr>
        <p:spPr/>
        <p:txBody>
          <a:bodyPr/>
          <a:lstStyle/>
          <a:p>
            <a:pPr>
              <a:defRPr/>
            </a:pPr>
            <a:r>
              <a:rPr lang="en-US" smtClean="0"/>
              <a:t>Slide </a:t>
            </a:r>
            <a:fld id="{EF4002E7-DB4D-4CC3-8382-1939D19420D8}" type="slidenum">
              <a:rPr lang="en-US" smtClean="0"/>
              <a:pPr>
                <a:defRPr/>
              </a:pPr>
              <a:t>78</a:t>
            </a:fld>
            <a:endParaRPr lang="en-US"/>
          </a:p>
        </p:txBody>
      </p:sp>
    </p:spTree>
    <p:extLst>
      <p:ext uri="{BB962C8B-B14F-4D97-AF65-F5344CB8AC3E}">
        <p14:creationId xmlns:p14="http://schemas.microsoft.com/office/powerpoint/2010/main" val="15941415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r>
              <a:rPr lang="en-AU" smtClean="0"/>
              <a:t>Are there any other matters for consideration by IEEE 802 JTC1 SC?</a:t>
            </a:r>
            <a:endParaRPr lang="en-US" smtClean="0"/>
          </a:p>
        </p:txBody>
      </p:sp>
      <p:sp>
        <p:nvSpPr>
          <p:cNvPr id="65539" name="Content Placeholder 6"/>
          <p:cNvSpPr>
            <a:spLocks noGrp="1"/>
          </p:cNvSpPr>
          <p:nvPr>
            <p:ph idx="1"/>
          </p:nvPr>
        </p:nvSpPr>
        <p:spPr/>
        <p:txBody>
          <a:bodyPr/>
          <a:lstStyle/>
          <a:p>
            <a:pPr lvl="1"/>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8EF58FE-2C23-4D70-A5CA-B7C1EDBDBD71}" type="slidenum">
              <a:rPr lang="en-US" smtClean="0"/>
              <a:pPr>
                <a:defRPr/>
              </a:pPr>
              <a:t>79</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CE9E285F-F601-43F1-B60E-9449BADFF5FA}" type="slidenum">
              <a:rPr lang="en-US" smtClean="0"/>
              <a:pPr>
                <a:defRPr/>
              </a:pPr>
              <a:t>8</a:t>
            </a:fld>
            <a:endParaRPr lang="en-US"/>
          </a:p>
        </p:txBody>
      </p:sp>
      <p:sp>
        <p:nvSpPr>
          <p:cNvPr id="9220" name="Rectangle 6"/>
          <p:cNvSpPr>
            <a:spLocks noGrp="1" noChangeArrowheads="1"/>
          </p:cNvSpPr>
          <p:nvPr>
            <p:ph type="title"/>
          </p:nvPr>
        </p:nvSpPr>
        <p:spPr/>
        <p:txBody>
          <a:bodyPr/>
          <a:lstStyle/>
          <a:p>
            <a:r>
              <a:rPr lang="en-US" smtClean="0"/>
              <a:t>The IEEE 802 JTC1 SC will operate using accepted principles of meeting etiquette</a:t>
            </a:r>
          </a:p>
        </p:txBody>
      </p:sp>
      <p:sp>
        <p:nvSpPr>
          <p:cNvPr id="9221" name="Rectangle 7"/>
          <p:cNvSpPr>
            <a:spLocks noGrp="1" noChangeArrowheads="1"/>
          </p:cNvSpPr>
          <p:nvPr>
            <p:ph type="body" idx="1"/>
          </p:nvPr>
        </p:nvSpPr>
        <p:spPr/>
        <p:txBody>
          <a:bodyPr/>
          <a:lstStyle/>
          <a:p>
            <a:pPr lvl="1"/>
            <a:r>
              <a:rPr lang="en-US" smtClean="0"/>
              <a:t>IEEE 802 is a world-wide professional technical organization </a:t>
            </a:r>
          </a:p>
          <a:p>
            <a:pPr lvl="1"/>
            <a:r>
              <a:rPr lang="en-US" smtClean="0"/>
              <a:t>Meetings are to be conducted in an orderly and professional manner in accordance with the policies and procedures governed by the organization.</a:t>
            </a:r>
          </a:p>
          <a:p>
            <a:pPr lvl="1"/>
            <a:r>
              <a:rPr lang="en-US" smtClean="0"/>
              <a:t>Individuals are to address the “technical” content of the subject under consideration and refrain from making “personal” comments to or about the presenter. </a:t>
            </a: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AU" dirty="0" smtClean="0"/>
              <a:t>The IEEE 802 JTC1 SC </a:t>
            </a:r>
            <a:r>
              <a:rPr lang="en-AU" smtClean="0"/>
              <a:t>will adjourn </a:t>
            </a:r>
            <a:r>
              <a:rPr lang="en-AU" dirty="0" smtClean="0"/>
              <a:t>for the week</a:t>
            </a:r>
            <a:endParaRPr lang="en-US" dirty="0" smtClean="0"/>
          </a:p>
        </p:txBody>
      </p:sp>
      <p:sp>
        <p:nvSpPr>
          <p:cNvPr id="66563" name="Content Placeholder 6"/>
          <p:cNvSpPr>
            <a:spLocks noGrp="1"/>
          </p:cNvSpPr>
          <p:nvPr>
            <p:ph idx="1"/>
          </p:nvPr>
        </p:nvSpPr>
        <p:spPr/>
        <p:txBody>
          <a:bodyPr/>
          <a:lstStyle/>
          <a:p>
            <a:r>
              <a:rPr lang="en-AU" dirty="0" smtClean="0"/>
              <a:t>Motion:</a:t>
            </a:r>
          </a:p>
          <a:p>
            <a:pPr lvl="1"/>
            <a:r>
              <a:rPr lang="en-AU" i="1" dirty="0" smtClean="0"/>
              <a:t>The IEEE 802 JTC1 SC, having completed its business in Athens in Sept 2014, adjourns</a:t>
            </a:r>
          </a:p>
          <a:p>
            <a:pPr lvl="1"/>
            <a:r>
              <a:rPr lang="en-AU" dirty="0" smtClean="0"/>
              <a:t>Moved:</a:t>
            </a:r>
          </a:p>
          <a:p>
            <a:pPr lvl="1"/>
            <a:r>
              <a:rPr lang="en-AU" dirty="0" smtClean="0"/>
              <a:t>Seconded:</a:t>
            </a:r>
          </a:p>
          <a:p>
            <a:pPr lvl="1"/>
            <a:r>
              <a:rPr lang="en-AU" dirty="0" smtClean="0"/>
              <a:t>Result:</a:t>
            </a:r>
            <a:endParaRPr lang="en-US" dirty="0" smtClean="0"/>
          </a:p>
        </p:txBody>
      </p:sp>
      <p:sp>
        <p:nvSpPr>
          <p:cNvPr id="5" name="Footer Placeholder 4"/>
          <p:cNvSpPr>
            <a:spLocks noGrp="1"/>
          </p:cNvSpPr>
          <p:nvPr>
            <p:ph type="ftr" sz="quarter" idx="10"/>
          </p:nvPr>
        </p:nvSpPr>
        <p:spPr/>
        <p:txBody>
          <a:bodyPr/>
          <a:lstStyle/>
          <a:p>
            <a:pPr>
              <a:defRPr/>
            </a:pPr>
            <a:r>
              <a:rPr lang="en-US" smtClean="0"/>
              <a:t>Andrew Myles, Cisco</a:t>
            </a:r>
            <a:endParaRPr lang="en-US"/>
          </a:p>
        </p:txBody>
      </p:sp>
      <p:sp>
        <p:nvSpPr>
          <p:cNvPr id="6" name="Slide Number Placeholder 5"/>
          <p:cNvSpPr>
            <a:spLocks noGrp="1"/>
          </p:cNvSpPr>
          <p:nvPr>
            <p:ph type="sldNum" sz="quarter" idx="11"/>
          </p:nvPr>
        </p:nvSpPr>
        <p:spPr/>
        <p:txBody>
          <a:bodyPr/>
          <a:lstStyle/>
          <a:p>
            <a:pPr>
              <a:defRPr/>
            </a:pPr>
            <a:r>
              <a:rPr lang="en-US" smtClean="0"/>
              <a:t>Slide </a:t>
            </a:r>
            <a:fld id="{678AAA12-C843-448C-909E-130127464D77}" type="slidenum">
              <a:rPr lang="en-US" smtClean="0"/>
              <a:pPr>
                <a:defRPr/>
              </a:pPr>
              <a:t>80</a:t>
            </a:fld>
            <a:endParaRPr 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685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Approve agenda</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agenda</a:t>
            </a:r>
          </a:p>
          <a:p>
            <a:pPr marL="180975" indent="-180975">
              <a:spcBef>
                <a:spcPts val="800"/>
              </a:spcBef>
              <a:buFont typeface="Arial" pitchFamily="34" charset="0"/>
              <a:buChar char="•"/>
              <a:defRPr/>
            </a:pPr>
            <a:r>
              <a:rPr lang="en-US" sz="1600" dirty="0" smtClean="0">
                <a:latin typeface="+mj-lt"/>
              </a:rPr>
              <a:t>Recess</a:t>
            </a:r>
            <a:endParaRPr lang="en-US" sz="1600" dirty="0">
              <a:latin typeface="+mj-lt"/>
            </a:endParaRPr>
          </a:p>
        </p:txBody>
      </p:sp>
      <p:sp>
        <p:nvSpPr>
          <p:cNvPr id="10244" name="Rectangle 20"/>
          <p:cNvSpPr>
            <a:spLocks noGrp="1" noChangeArrowheads="1"/>
          </p:cNvSpPr>
          <p:nvPr>
            <p:ph type="title"/>
          </p:nvPr>
        </p:nvSpPr>
        <p:spPr/>
        <p:txBody>
          <a:bodyPr/>
          <a:lstStyle/>
          <a:p>
            <a:r>
              <a:rPr lang="en-US" dirty="0" smtClean="0"/>
              <a:t>The IEEE 802 JTC1 SC has three slots at the Athens interim meeting, but may only need one slot</a:t>
            </a:r>
          </a:p>
        </p:txBody>
      </p:sp>
      <p:sp>
        <p:nvSpPr>
          <p:cNvPr id="7" name="Footer Placeholder 5"/>
          <p:cNvSpPr>
            <a:spLocks noGrp="1"/>
          </p:cNvSpPr>
          <p:nvPr>
            <p:ph type="ftr" sz="quarter" idx="10"/>
          </p:nvPr>
        </p:nvSpPr>
        <p:spPr/>
        <p:txBody>
          <a:bodyPr/>
          <a:lstStyle/>
          <a:p>
            <a:pPr>
              <a:defRPr/>
            </a:pPr>
            <a:r>
              <a:rPr lang="en-US" smtClean="0"/>
              <a:t>Andrew Myles, Cisco</a:t>
            </a:r>
            <a:endParaRPr lang="en-US"/>
          </a:p>
        </p:txBody>
      </p:sp>
      <p:sp>
        <p:nvSpPr>
          <p:cNvPr id="10246" name="Rectangle 15"/>
          <p:cNvSpPr>
            <a:spLocks noChangeArrowheads="1"/>
          </p:cNvSpPr>
          <p:nvPr/>
        </p:nvSpPr>
        <p:spPr bwMode="auto">
          <a:xfrm>
            <a:off x="4495800" y="1143000"/>
            <a:ext cx="3962400"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pPr eaLnBrk="0" hangingPunct="0">
              <a:lnSpc>
                <a:spcPct val="90000"/>
              </a:lnSpc>
              <a:spcBef>
                <a:spcPct val="50000"/>
              </a:spcBef>
            </a:pPr>
            <a:endParaRPr lang="en-AU" sz="1400" b="1">
              <a:latin typeface="Arial" pitchFamily="34" charset="0"/>
            </a:endParaRPr>
          </a:p>
        </p:txBody>
      </p:sp>
      <p:sp>
        <p:nvSpPr>
          <p:cNvPr id="9" name="Rectangle 8"/>
          <p:cNvSpPr/>
          <p:nvPr/>
        </p:nvSpPr>
        <p:spPr bwMode="auto">
          <a:xfrm>
            <a:off x="6019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smtClean="0">
                <a:latin typeface="+mj-lt"/>
              </a:rPr>
              <a:t>Conduct </a:t>
            </a:r>
            <a:r>
              <a:rPr lang="en-US" sz="1600" dirty="0">
                <a:latin typeface="+mj-lt"/>
              </a:rPr>
              <a:t>meeting according to </a:t>
            </a:r>
            <a:r>
              <a:rPr lang="en-US" sz="1600" dirty="0" smtClean="0">
                <a:latin typeface="+mj-lt"/>
              </a:rPr>
              <a:t>agenda</a:t>
            </a:r>
            <a:endParaRPr lang="en-US" sz="1600" dirty="0">
              <a:latin typeface="+mj-lt"/>
            </a:endParaRPr>
          </a:p>
          <a:p>
            <a:pPr marL="180975" indent="-180975">
              <a:spcBef>
                <a:spcPts val="800"/>
              </a:spcBef>
              <a:buFont typeface="Arial" pitchFamily="34" charset="0"/>
              <a:buChar char="•"/>
              <a:defRPr/>
            </a:pPr>
            <a:r>
              <a:rPr lang="en-AU" sz="1600" dirty="0" smtClean="0">
                <a:latin typeface="+mj-lt"/>
              </a:rPr>
              <a:t>Adjourn</a:t>
            </a:r>
          </a:p>
          <a:p>
            <a:pPr marL="180975" indent="-180975">
              <a:spcBef>
                <a:spcPts val="800"/>
              </a:spcBef>
              <a:buFont typeface="Arial" pitchFamily="34" charset="0"/>
              <a:buChar char="•"/>
              <a:defRPr/>
            </a:pPr>
            <a:r>
              <a:rPr lang="en-AU" sz="1600" dirty="0" smtClean="0">
                <a:solidFill>
                  <a:srgbClr val="FF0000"/>
                </a:solidFill>
                <a:latin typeface="+mj-lt"/>
              </a:rPr>
              <a:t>Note: Probably any motions today</a:t>
            </a:r>
          </a:p>
          <a:p>
            <a:pPr marL="180975" indent="-180975">
              <a:spcBef>
                <a:spcPts val="800"/>
              </a:spcBef>
              <a:buFont typeface="Arial" pitchFamily="34" charset="0"/>
              <a:buChar char="•"/>
              <a:defRPr/>
            </a:pPr>
            <a:endParaRPr lang="en-US" sz="1600" dirty="0">
              <a:latin typeface="+mj-lt"/>
            </a:endParaRPr>
          </a:p>
        </p:txBody>
      </p:sp>
      <p:sp>
        <p:nvSpPr>
          <p:cNvPr id="10" name="Rectangle 9"/>
          <p:cNvSpPr/>
          <p:nvPr/>
        </p:nvSpPr>
        <p:spPr bwMode="auto">
          <a:xfrm>
            <a:off x="685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Tuesday</a:t>
            </a:r>
          </a:p>
          <a:p>
            <a:pPr algn="ctr">
              <a:defRPr/>
            </a:pPr>
            <a:r>
              <a:rPr lang="en-US" sz="1600" b="1" dirty="0" smtClean="0">
                <a:latin typeface="+mj-lt"/>
              </a:rPr>
              <a:t>16 Sept 2014, </a:t>
            </a:r>
            <a:r>
              <a:rPr lang="en-US" sz="1600" b="1" dirty="0">
                <a:latin typeface="+mj-lt"/>
              </a:rPr>
              <a:t>PM1</a:t>
            </a:r>
          </a:p>
        </p:txBody>
      </p:sp>
      <p:sp>
        <p:nvSpPr>
          <p:cNvPr id="12" name="Rectangle 11"/>
          <p:cNvSpPr/>
          <p:nvPr/>
        </p:nvSpPr>
        <p:spPr bwMode="auto">
          <a:xfrm>
            <a:off x="6019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a:latin typeface="+mj-lt"/>
              </a:rPr>
              <a:t>Thursday</a:t>
            </a:r>
          </a:p>
          <a:p>
            <a:pPr algn="ctr">
              <a:defRPr/>
            </a:pPr>
            <a:r>
              <a:rPr lang="en-US" sz="1600" b="1" dirty="0" smtClean="0">
                <a:latin typeface="+mj-lt"/>
              </a:rPr>
              <a:t>18 Sept, 2014 </a:t>
            </a:r>
            <a:r>
              <a:rPr lang="en-US" sz="1600" b="1" dirty="0">
                <a:latin typeface="+mj-lt"/>
              </a:rPr>
              <a:t>PM1</a:t>
            </a:r>
          </a:p>
        </p:txBody>
      </p:sp>
      <p:sp>
        <p:nvSpPr>
          <p:cNvPr id="11" name="Rectangle 10"/>
          <p:cNvSpPr/>
          <p:nvPr/>
        </p:nvSpPr>
        <p:spPr bwMode="auto">
          <a:xfrm>
            <a:off x="3352800" y="2667000"/>
            <a:ext cx="2514600" cy="3429000"/>
          </a:xfrm>
          <a:prstGeom prst="rect">
            <a:avLst/>
          </a:prstGeom>
          <a:solidFill>
            <a:schemeClr val="bg1"/>
          </a:solidFill>
          <a:ln w="12700" cap="flat" cmpd="sng" algn="ctr">
            <a:solidFill>
              <a:schemeClr val="tx1"/>
            </a:solidFill>
            <a:prstDash val="solid"/>
            <a:round/>
            <a:headEnd type="none" w="sm" len="sm"/>
            <a:tailEnd type="none" w="sm" len="sm"/>
          </a:ln>
          <a:effectLst/>
        </p:spPr>
        <p:txBody>
          <a:bodyPr/>
          <a:lstStyle/>
          <a:p>
            <a:pPr marL="180975" indent="-180975">
              <a:spcBef>
                <a:spcPts val="800"/>
              </a:spcBef>
              <a:buFont typeface="Arial" pitchFamily="34" charset="0"/>
              <a:buChar char="•"/>
              <a:defRPr/>
            </a:pPr>
            <a:r>
              <a:rPr lang="en-US" sz="1600" dirty="0">
                <a:latin typeface="+mj-lt"/>
              </a:rPr>
              <a:t>Call to Order</a:t>
            </a:r>
          </a:p>
          <a:p>
            <a:pPr marL="180975" indent="-180975">
              <a:spcBef>
                <a:spcPts val="800"/>
              </a:spcBef>
              <a:buFont typeface="Arial" pitchFamily="34" charset="0"/>
              <a:buChar char="•"/>
              <a:defRPr/>
            </a:pPr>
            <a:r>
              <a:rPr lang="en-US" sz="1600" dirty="0">
                <a:latin typeface="+mj-lt"/>
              </a:rPr>
              <a:t>Select recording secretary </a:t>
            </a:r>
            <a:r>
              <a:rPr lang="en-US" sz="1600" dirty="0">
                <a:solidFill>
                  <a:srgbClr val="FF0000"/>
                </a:solidFill>
                <a:latin typeface="+mj-lt"/>
              </a:rPr>
              <a:t>&lt;- important!</a:t>
            </a:r>
          </a:p>
          <a:p>
            <a:pPr marL="180975" indent="-180975">
              <a:spcBef>
                <a:spcPts val="800"/>
              </a:spcBef>
              <a:buFont typeface="Arial" pitchFamily="34" charset="0"/>
              <a:buChar char="•"/>
              <a:defRPr/>
            </a:pPr>
            <a:r>
              <a:rPr lang="en-US" sz="1600" dirty="0">
                <a:latin typeface="+mj-lt"/>
              </a:rPr>
              <a:t>Conduct meeting according to agenda</a:t>
            </a:r>
          </a:p>
          <a:p>
            <a:pPr marL="180975" indent="-180975">
              <a:spcBef>
                <a:spcPts val="800"/>
              </a:spcBef>
              <a:buFont typeface="Arial" pitchFamily="34" charset="0"/>
              <a:buChar char="•"/>
              <a:defRPr/>
            </a:pPr>
            <a:r>
              <a:rPr lang="en-AU" sz="1600" dirty="0" smtClean="0">
                <a:latin typeface="+mj-lt"/>
              </a:rPr>
              <a:t>Recess</a:t>
            </a:r>
            <a:endParaRPr lang="en-AU" sz="1600" dirty="0">
              <a:latin typeface="+mj-lt"/>
            </a:endParaRPr>
          </a:p>
        </p:txBody>
      </p:sp>
      <p:sp>
        <p:nvSpPr>
          <p:cNvPr id="13" name="Rectangle 12"/>
          <p:cNvSpPr/>
          <p:nvPr/>
        </p:nvSpPr>
        <p:spPr bwMode="auto">
          <a:xfrm>
            <a:off x="3352800" y="1752600"/>
            <a:ext cx="2514600" cy="914400"/>
          </a:xfrm>
          <a:prstGeom prst="rect">
            <a:avLst/>
          </a:prstGeom>
          <a:solidFill>
            <a:schemeClr val="accent6">
              <a:lumMod val="20000"/>
              <a:lumOff val="80000"/>
            </a:schemeClr>
          </a:solidFill>
          <a:ln w="12700" cap="flat" cmpd="sng" algn="ctr">
            <a:solidFill>
              <a:schemeClr val="tx1"/>
            </a:solidFill>
            <a:prstDash val="solid"/>
            <a:round/>
            <a:headEnd type="none" w="sm" len="sm"/>
            <a:tailEnd type="none" w="sm" len="sm"/>
          </a:ln>
          <a:effectLst/>
        </p:spPr>
        <p:txBody>
          <a:bodyPr anchor="ctr"/>
          <a:lstStyle/>
          <a:p>
            <a:pPr algn="ctr">
              <a:defRPr/>
            </a:pPr>
            <a:r>
              <a:rPr lang="en-US" sz="1600" b="1" dirty="0" smtClean="0">
                <a:latin typeface="+mj-lt"/>
              </a:rPr>
              <a:t>Wednesday</a:t>
            </a:r>
            <a:endParaRPr lang="en-US" sz="1600" b="1" dirty="0">
              <a:latin typeface="+mj-lt"/>
            </a:endParaRPr>
          </a:p>
          <a:p>
            <a:pPr algn="ctr">
              <a:defRPr/>
            </a:pPr>
            <a:r>
              <a:rPr lang="en-US" sz="1600" b="1" dirty="0" smtClean="0">
                <a:latin typeface="+mj-lt"/>
              </a:rPr>
              <a:t>17 Sept 2014, </a:t>
            </a:r>
            <a:r>
              <a:rPr lang="en-US" sz="1600" b="1" dirty="0">
                <a:latin typeface="+mj-lt"/>
              </a:rPr>
              <a:t>PM1</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802-11-Submission">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0066FF"/>
      </a:hlink>
      <a:folHlink>
        <a:srgbClr val="0000CC"/>
      </a:folHlink>
    </a:clrScheme>
    <a:fontScheme name="802-11-Submissio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802-11-Submission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802-11-Submiss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802-11-Submission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802-11-Submission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02-11-Submission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802-11-Submission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802-11-Submission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C:\Documents and Settings\dstanley\My Documents\2005Jan\802-11-Submission.pot</Template>
  <TotalTime>0</TotalTime>
  <Words>7672</Words>
  <Application>Microsoft Office PowerPoint</Application>
  <PresentationFormat>On-screen Show (4:3)</PresentationFormat>
  <Paragraphs>1075</Paragraphs>
  <Slides>80</Slides>
  <Notes>15</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80</vt:i4>
      </vt:variant>
    </vt:vector>
  </HeadingPairs>
  <TitlesOfParts>
    <vt:vector size="84" baseType="lpstr">
      <vt:lpstr>802-11-Submission</vt:lpstr>
      <vt:lpstr>Acrobat Document</vt:lpstr>
      <vt:lpstr>Presentation</vt:lpstr>
      <vt:lpstr>Document</vt:lpstr>
      <vt:lpstr>IEEE 802 JTC1 Standing Committee Sept 2014 agenda</vt:lpstr>
      <vt:lpstr>This presentation will be used to run the IEEE 802 JTC1 SC meetings in Athens in Sept 2014</vt:lpstr>
      <vt:lpstr>Participants have a duty to inform in relation to patents</vt:lpstr>
      <vt:lpstr>There are a variety of patent related links</vt:lpstr>
      <vt:lpstr>A call for potentially essential patents is not required in the IEEE 802 JTC1 SC</vt:lpstr>
      <vt:lpstr>The IEEE 802 JTC1 SC will operate using general guidelines for IEEE-SA Meetings</vt:lpstr>
      <vt:lpstr>Links are available to a variety of other useful resources</vt:lpstr>
      <vt:lpstr>The IEEE 802 JTC1 SC will operate using accepted principles of meeting etiquette</vt:lpstr>
      <vt:lpstr>The IEEE 802 JTC1 SC has three slots at the Athens interim meeting, but may only need one slot</vt:lpstr>
      <vt:lpstr>The IEEE 802 JTC1 SC has a detailed list of agenda items to be considered</vt:lpstr>
      <vt:lpstr>The IEEE 802 JTC1 SC will consider approving its agenda for the Athens meeting</vt:lpstr>
      <vt:lpstr>The IEEE 802 JTC1 SC will consider approval of the minutes of its San Diego meeting</vt:lpstr>
      <vt:lpstr>The goals of the IEEE 802 JTC1 SC were reaffirmed by the IEEE 802 EC in March 2014</vt:lpstr>
      <vt:lpstr>The IEEE 802 WGs continue to liaise drafts to SC6 for their information</vt:lpstr>
      <vt:lpstr>IEEE 802.11 WG has liaised a variety of drafts to SC6</vt:lpstr>
      <vt:lpstr>IEEE 802.11 WG will continue to consider drafts for liaison</vt:lpstr>
      <vt:lpstr>IEEE 802.1 WG has liaised a variety of drafts to SC6</vt:lpstr>
      <vt:lpstr>IEEE 802.1 WG will continue to consider drafts for liaison</vt:lpstr>
      <vt:lpstr>The SC may discuss the possibility of liaising IEEE 802.15 drafts to SC6</vt:lpstr>
      <vt:lpstr>IEEE 802 continues to notify SC6 of various new projects</vt:lpstr>
      <vt:lpstr>IEEE 802 has pushed ten standards completely through the PSDO ratification process</vt:lpstr>
      <vt:lpstr>IEEE 802.11-2012 has been ratified as ISO/IEC/IEEE 8802-11:2012 &amp; FDIS comment resolutions  liaised</vt:lpstr>
      <vt:lpstr>IEEE 802.1X-2010 has been ratified as ISO/IEC/IEEE 8802-1X:2013 &amp; FDIS comment resolutions  liaised</vt:lpstr>
      <vt:lpstr>IEEE 802.1AE-2006 has been ratified as ISO/IEC/IEEE 8802-1AE:2013 &amp; FDIS comment resolutions  liaised</vt:lpstr>
      <vt:lpstr>IEEE 802.1AB-2009 has been ratified as ISO/IEC/IEEE 8802-1AB:2014 &amp; FDIS comment resolutions  liaised</vt:lpstr>
      <vt:lpstr>IEEE 802.1AR-2009 has been ratified as ISO/IEC/IEEE 8802-1AR:2014 &amp; FDIS comment resolutions  liaised</vt:lpstr>
      <vt:lpstr>IEEE 802.1AS-2011 has been ratified as ISO/IEC 8802-1AS:2014 &amp; FDIS comment resolutions  liaised</vt:lpstr>
      <vt:lpstr>IEEE 802.3-2012 has been ratified as ISO/IEC/IEEE 8802-3:2014 &amp; FDIS comment resolutions  liaised</vt:lpstr>
      <vt:lpstr>IEEE 802.11ae-2012 has been ratified as ISO/IEC 8802-11:2012/Amd 1:2014 &amp; FDIS comments  liaised</vt:lpstr>
      <vt:lpstr>IEEE 802.11aa-2012 has been ratified as ISO/IEC 8802-11:2012/Amd 2:2014 &amp; FDIS comments liaised</vt:lpstr>
      <vt:lpstr>IEEE 802.11ad-2012 has been ratified as ISO/IEC 8802-11:2012/Amd 3:2014 &amp; FDIS comments liaised</vt:lpstr>
      <vt:lpstr>IEEE 802 has ten standards in the pipeline for ratification under the PSDO</vt:lpstr>
      <vt:lpstr>IEEE 802.11ac-2013 is waiting for the close of the pre-ballot</vt:lpstr>
      <vt:lpstr>IEEE 802.11af-2013 is waiting for the close of the pre-ballot</vt:lpstr>
      <vt:lpstr>IEEE 802.1AEbw-2013 passed pre-ballot in Jan 2014, and is waiting for FDIS ballot to start </vt:lpstr>
      <vt:lpstr>IEEE 802.1AEbn-2011 passed pre-ballot in Feb 2014, and is waiting for FDIS ballot to start </vt:lpstr>
      <vt:lpstr>IEEE 802.1Xbx-2014 will be submitted to PSDO process after IEEE ratification &amp; publication </vt:lpstr>
      <vt:lpstr>IEEE 802.1Q-Rev-2014 will be submitted to PSDO process after IEEE ratification &amp; publication </vt:lpstr>
      <vt:lpstr>IEEE 802-2014 is waiting for the start of the pre-ballot</vt:lpstr>
      <vt:lpstr>IEEE 802.3.1-2013 is waiting for the close of the pre-ballot</vt:lpstr>
      <vt:lpstr>Pre-ballot on 802.22 passed pre-ballot in May 2014, now waiting for FDIS ballot to start</vt:lpstr>
      <vt:lpstr>802.22aa will be sent to PSDO when 802.22 completes the PSDO process</vt:lpstr>
      <vt:lpstr>IEEE 802.22 WG has asked SC6 to allocate revision responsibility for IEEE 802.22</vt:lpstr>
      <vt:lpstr>IEEE 1888 is receiving similar responses from Chin NB  to their submission under PSDO</vt:lpstr>
      <vt:lpstr>A number of security presentations based on TePA  have been considered by SC6</vt:lpstr>
      <vt:lpstr>There has been no further action on any of the TePA based proposals</vt:lpstr>
      <vt:lpstr>The security discussion between IEEE 802 and the Swiss NB has not progressed recently</vt:lpstr>
      <vt:lpstr>Individuals in China &amp; HK seemed to gain no traction for TePA in SC27</vt:lpstr>
      <vt:lpstr>A recent Chinese focus on internet security represents a risk and an opportunity for IEEE 802</vt:lpstr>
      <vt:lpstr>A number of other proposals relevant to IEEE 802.11  are being considered by SC6</vt:lpstr>
      <vt:lpstr>There is still no news on EUHT standardisation in ISO/IEC … and next steps are unclear</vt:lpstr>
      <vt:lpstr>In 2013, SC6/WG7 previously decided to delay decisions on two PWI proposals related to WLAN</vt:lpstr>
      <vt:lpstr>In Feb 2014, the appropriate WG for the two PWI proposal related to WLAN was discussed</vt:lpstr>
      <vt:lpstr>It was “decided” in Feb 2014 to address the proposals in WG7 but neither PWI was approved</vt:lpstr>
      <vt:lpstr>SC6/WG7 discussed the “WLAN Cloud” document in late May 2014 </vt:lpstr>
      <vt:lpstr>The latest version of “WLAN Cloud” seems to ignore the IEEE 802.11 WG liaison</vt:lpstr>
      <vt:lpstr>It is not clear what the China NB are planning next wrt the “WLAN Cloud” proposal</vt:lpstr>
      <vt:lpstr>It has been claimed that “WLAN Cloud” is required for CMCC to upgrade existing equipment</vt:lpstr>
      <vt:lpstr>The SC will consider next steps in relation to the “WLAN Cloud” proposal in WG7  </vt:lpstr>
      <vt:lpstr>SC6/WG7 discussed the “Optimization technology in WLAN” document in late May 2014 </vt:lpstr>
      <vt:lpstr>The SC will consider next steps in relation to the “Optimization technology in WLAN” proposal in WG7</vt:lpstr>
      <vt:lpstr>The next SC6 meeting will be held in the UK in October 2014</vt:lpstr>
      <vt:lpstr>It appears a Canada NB rep is volunteering to be the WG1 convenor</vt:lpstr>
      <vt:lpstr>The IEEE 802 JTC1 SC will prepare final submissions for the London SC6 meeting this week</vt:lpstr>
      <vt:lpstr>The SC6/ WG7 agenda for London includes three items of interest to IEEE 802.11 WG so far</vt:lpstr>
      <vt:lpstr>The SC6/ WG1 agenda for London does not contain much so far</vt:lpstr>
      <vt:lpstr>The SC may need to select a new IEEE 802 liaison  and HoD to SC6 eventually</vt:lpstr>
      <vt:lpstr>The IEEE 802’s delegation to SC6 in London in October is likely to have four delegates</vt:lpstr>
      <vt:lpstr>The SC will review updated IEEE 802 materials for the SC6 meeting</vt:lpstr>
      <vt:lpstr>The SC will review the 802 overview</vt:lpstr>
      <vt:lpstr>The SC will review the 802.1 WG overview</vt:lpstr>
      <vt:lpstr>The SC will review the 802.3 WG overview</vt:lpstr>
      <vt:lpstr>The SC will review the 802.11 WG overview</vt:lpstr>
      <vt:lpstr>The SC will review the 802.15 WG overview</vt:lpstr>
      <vt:lpstr>The SC will review the 802.22 WG overview</vt:lpstr>
      <vt:lpstr>ISO/IEC JTC1 is changing the way it organises participation in WGs</vt:lpstr>
      <vt:lpstr>The SC Chair has been empowered to appoint experts to the SC6 document access lists </vt:lpstr>
      <vt:lpstr>No names have been added to the SC6 document access lists at this time</vt:lpstr>
      <vt:lpstr>Are there any other matters for consideration by IEEE 802 JTC1 SC?</vt:lpstr>
      <vt:lpstr>The IEEE 802 JTC1 SC will adjourn for the week</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2011-09-19T06:02:14Z</dcterms:created>
  <dcterms:modified xsi:type="dcterms:W3CDTF">2014-09-12T04:52:53Z</dcterms:modified>
</cp:coreProperties>
</file>