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62" r:id="rId4"/>
    <p:sldId id="263" r:id="rId5"/>
    <p:sldId id="266" r:id="rId6"/>
    <p:sldId id="272" r:id="rId7"/>
    <p:sldId id="267" r:id="rId8"/>
    <p:sldId id="270" r:id="rId9"/>
    <p:sldId id="271"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42" autoAdjust="0"/>
    <p:restoredTop sz="99534" autoAdjust="0"/>
  </p:normalViewPr>
  <p:slideViewPr>
    <p:cSldViewPr>
      <p:cViewPr varScale="1">
        <p:scale>
          <a:sx n="125" d="100"/>
          <a:sy n="125" d="100"/>
        </p:scale>
        <p:origin x="-104" y="-22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802.11-14/0977r3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August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Huawei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0266850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802.11-14/0977r3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August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Huawei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317410719"/>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802.11-14/0977r3</a:t>
            </a:r>
            <a:endParaRPr lang="en-US"/>
          </a:p>
        </p:txBody>
      </p:sp>
      <p:sp>
        <p:nvSpPr>
          <p:cNvPr id="5" name="Rectangle 3"/>
          <p:cNvSpPr>
            <a:spLocks noGrp="1" noChangeArrowheads="1"/>
          </p:cNvSpPr>
          <p:nvPr>
            <p:ph type="dt"/>
          </p:nvPr>
        </p:nvSpPr>
        <p:spPr>
          <a:ln/>
        </p:spPr>
        <p:txBody>
          <a:bodyPr/>
          <a:lstStyle/>
          <a:p>
            <a:r>
              <a:rPr lang="en-US" smtClean="0"/>
              <a:t>August 2014</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802.11-14/0977r3</a:t>
            </a:r>
            <a:endParaRPr lang="en-US"/>
          </a:p>
        </p:txBody>
      </p:sp>
      <p:sp>
        <p:nvSpPr>
          <p:cNvPr id="5" name="Rectangle 3"/>
          <p:cNvSpPr>
            <a:spLocks noGrp="1" noChangeArrowheads="1"/>
          </p:cNvSpPr>
          <p:nvPr>
            <p:ph type="dt"/>
          </p:nvPr>
        </p:nvSpPr>
        <p:spPr>
          <a:ln/>
        </p:spPr>
        <p:txBody>
          <a:bodyPr/>
          <a:lstStyle/>
          <a:p>
            <a:r>
              <a:rPr lang="en-US" smtClean="0"/>
              <a:t>August 2014</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802.11-14/0977r3</a:t>
            </a:r>
            <a:endParaRPr lang="en-US"/>
          </a:p>
        </p:txBody>
      </p:sp>
      <p:sp>
        <p:nvSpPr>
          <p:cNvPr id="5" name="Rectangle 3"/>
          <p:cNvSpPr>
            <a:spLocks noGrp="1" noChangeArrowheads="1"/>
          </p:cNvSpPr>
          <p:nvPr>
            <p:ph type="dt"/>
          </p:nvPr>
        </p:nvSpPr>
        <p:spPr>
          <a:ln/>
        </p:spPr>
        <p:txBody>
          <a:bodyPr/>
          <a:lstStyle/>
          <a:p>
            <a:r>
              <a:rPr lang="en-US" smtClean="0"/>
              <a:t>August 2014</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802.11-14/0977r3</a:t>
            </a:r>
            <a:endParaRPr lang="en-US"/>
          </a:p>
        </p:txBody>
      </p:sp>
      <p:sp>
        <p:nvSpPr>
          <p:cNvPr id="5" name="Rectangle 3"/>
          <p:cNvSpPr>
            <a:spLocks noGrp="1" noChangeArrowheads="1"/>
          </p:cNvSpPr>
          <p:nvPr>
            <p:ph type="dt"/>
          </p:nvPr>
        </p:nvSpPr>
        <p:spPr>
          <a:ln/>
        </p:spPr>
        <p:txBody>
          <a:bodyPr/>
          <a:lstStyle/>
          <a:p>
            <a:r>
              <a:rPr lang="en-US" smtClean="0"/>
              <a:t>August 2014</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802.11-14/0977r3</a:t>
            </a:r>
            <a:endParaRPr lang="en-US"/>
          </a:p>
        </p:txBody>
      </p:sp>
      <p:sp>
        <p:nvSpPr>
          <p:cNvPr id="5" name="Rectangle 3"/>
          <p:cNvSpPr>
            <a:spLocks noGrp="1" noChangeArrowheads="1"/>
          </p:cNvSpPr>
          <p:nvPr>
            <p:ph type="dt"/>
          </p:nvPr>
        </p:nvSpPr>
        <p:spPr>
          <a:ln/>
        </p:spPr>
        <p:txBody>
          <a:bodyPr/>
          <a:lstStyle/>
          <a:p>
            <a:r>
              <a:rPr lang="en-US" smtClean="0"/>
              <a:t>August 2014</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802.11-14/0977r3</a:t>
            </a:r>
            <a:endParaRPr lang="en-US"/>
          </a:p>
        </p:txBody>
      </p:sp>
      <p:sp>
        <p:nvSpPr>
          <p:cNvPr id="5" name="Date Placeholder 4"/>
          <p:cNvSpPr>
            <a:spLocks noGrp="1"/>
          </p:cNvSpPr>
          <p:nvPr>
            <p:ph type="dt" idx="11"/>
          </p:nvPr>
        </p:nvSpPr>
        <p:spPr/>
        <p:txBody>
          <a:bodyPr/>
          <a:lstStyle/>
          <a:p>
            <a:r>
              <a:rPr lang="en-US" smtClean="0"/>
              <a:t>August 2014</a:t>
            </a:r>
            <a:endParaRPr lang="en-US"/>
          </a:p>
        </p:txBody>
      </p:sp>
      <p:sp>
        <p:nvSpPr>
          <p:cNvPr id="6" name="Footer Placeholder 5"/>
          <p:cNvSpPr>
            <a:spLocks noGrp="1"/>
          </p:cNvSpPr>
          <p:nvPr>
            <p:ph type="ftr" idx="12"/>
          </p:nvPr>
        </p:nvSpPr>
        <p:spPr/>
        <p:txBody>
          <a:bodyPr/>
          <a:lstStyle/>
          <a:p>
            <a:r>
              <a:rPr lang="en-US" smtClean="0"/>
              <a:t>Donald Eastlake, Huawei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11638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802.11-14/0977r3</a:t>
            </a:r>
            <a:endParaRPr lang="en-US"/>
          </a:p>
        </p:txBody>
      </p:sp>
      <p:sp>
        <p:nvSpPr>
          <p:cNvPr id="5" name="Rectangle 3"/>
          <p:cNvSpPr>
            <a:spLocks noGrp="1" noChangeArrowheads="1"/>
          </p:cNvSpPr>
          <p:nvPr>
            <p:ph type="dt"/>
          </p:nvPr>
        </p:nvSpPr>
        <p:spPr>
          <a:ln/>
        </p:spPr>
        <p:txBody>
          <a:bodyPr/>
          <a:lstStyle/>
          <a:p>
            <a:r>
              <a:rPr lang="en-US" smtClean="0"/>
              <a:t>August 2014</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802.11-14/0977r3</a:t>
            </a:r>
            <a:endParaRPr lang="en-US"/>
          </a:p>
        </p:txBody>
      </p:sp>
      <p:sp>
        <p:nvSpPr>
          <p:cNvPr id="5" name="Date Placeholder 4"/>
          <p:cNvSpPr>
            <a:spLocks noGrp="1"/>
          </p:cNvSpPr>
          <p:nvPr>
            <p:ph type="dt" idx="11"/>
          </p:nvPr>
        </p:nvSpPr>
        <p:spPr/>
        <p:txBody>
          <a:bodyPr/>
          <a:lstStyle/>
          <a:p>
            <a:r>
              <a:rPr lang="en-US" smtClean="0"/>
              <a:t>August 2014</a:t>
            </a:r>
            <a:endParaRPr lang="en-US"/>
          </a:p>
        </p:txBody>
      </p:sp>
      <p:sp>
        <p:nvSpPr>
          <p:cNvPr id="6" name="Footer Placeholder 5"/>
          <p:cNvSpPr>
            <a:spLocks noGrp="1"/>
          </p:cNvSpPr>
          <p:nvPr>
            <p:ph type="ftr" idx="12"/>
          </p:nvPr>
        </p:nvSpPr>
        <p:spPr/>
        <p:txBody>
          <a:bodyPr/>
          <a:lstStyle/>
          <a:p>
            <a:r>
              <a:rPr lang="en-US" smtClean="0"/>
              <a:t>Donald Eastlake, Huawei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499228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802.11-14/0977r3</a:t>
            </a:r>
            <a:endParaRPr lang="en-US"/>
          </a:p>
        </p:txBody>
      </p:sp>
      <p:sp>
        <p:nvSpPr>
          <p:cNvPr id="5" name="Date Placeholder 4"/>
          <p:cNvSpPr>
            <a:spLocks noGrp="1"/>
          </p:cNvSpPr>
          <p:nvPr>
            <p:ph type="dt" idx="11"/>
          </p:nvPr>
        </p:nvSpPr>
        <p:spPr/>
        <p:txBody>
          <a:bodyPr/>
          <a:lstStyle/>
          <a:p>
            <a:r>
              <a:rPr lang="en-US" smtClean="0"/>
              <a:t>August 2014</a:t>
            </a:r>
            <a:endParaRPr lang="en-US"/>
          </a:p>
        </p:txBody>
      </p:sp>
      <p:sp>
        <p:nvSpPr>
          <p:cNvPr id="6" name="Footer Placeholder 5"/>
          <p:cNvSpPr>
            <a:spLocks noGrp="1"/>
          </p:cNvSpPr>
          <p:nvPr>
            <p:ph type="ftr" idx="12"/>
          </p:nvPr>
        </p:nvSpPr>
        <p:spPr/>
        <p:txBody>
          <a:bodyPr/>
          <a:lstStyle/>
          <a:p>
            <a:r>
              <a:rPr lang="en-US" smtClean="0"/>
              <a:t>Donald Eastlake, Huawei</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49922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2014</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2014</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2014</a:t>
            </a:r>
            <a:endParaRPr lang="en-GB"/>
          </a:p>
        </p:txBody>
      </p:sp>
      <p:sp>
        <p:nvSpPr>
          <p:cNvPr id="6" name="Footer Placeholder 5"/>
          <p:cNvSpPr>
            <a:spLocks noGrp="1"/>
          </p:cNvSpPr>
          <p:nvPr>
            <p:ph type="ftr" idx="11"/>
          </p:nvPr>
        </p:nvSpPr>
        <p:spPr/>
        <p:txBody>
          <a:bodyPr/>
          <a:lstStyle>
            <a:lvl1pPr>
              <a:defRPr/>
            </a:lvl1pPr>
          </a:lstStyle>
          <a:p>
            <a:r>
              <a:rPr lang="en-GB" smtClean="0"/>
              <a:t>Donald Eastlake, Huawei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2014</a:t>
            </a:r>
            <a:endParaRPr lang="en-GB"/>
          </a:p>
        </p:txBody>
      </p:sp>
      <p:sp>
        <p:nvSpPr>
          <p:cNvPr id="4" name="Footer Placeholder 3"/>
          <p:cNvSpPr>
            <a:spLocks noGrp="1"/>
          </p:cNvSpPr>
          <p:nvPr>
            <p:ph type="ftr" idx="11"/>
          </p:nvPr>
        </p:nvSpPr>
        <p:spPr/>
        <p:txBody>
          <a:bodyPr/>
          <a:lstStyle>
            <a:lvl1pPr>
              <a:defRPr/>
            </a:lvl1pPr>
          </a:lstStyle>
          <a:p>
            <a:r>
              <a:rPr lang="en-GB" smtClean="0"/>
              <a:t>Donald Eastlake, Huawei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2014</a:t>
            </a:r>
            <a:endParaRPr lang="en-GB"/>
          </a:p>
        </p:txBody>
      </p:sp>
      <p:sp>
        <p:nvSpPr>
          <p:cNvPr id="3" name="Footer Placeholder 2"/>
          <p:cNvSpPr>
            <a:spLocks noGrp="1"/>
          </p:cNvSpPr>
          <p:nvPr>
            <p:ph type="ftr" idx="11"/>
          </p:nvPr>
        </p:nvSpPr>
        <p:spPr/>
        <p:txBody>
          <a:bodyPr/>
          <a:lstStyle>
            <a:lvl1pPr>
              <a:defRPr/>
            </a:lvl1pPr>
          </a:lstStyle>
          <a:p>
            <a:r>
              <a:rPr lang="en-GB" smtClean="0"/>
              <a:t>Donald Eastlake, Huawei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2014</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2014</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0977r3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400" dirty="0">
                <a:solidFill>
                  <a:srgbClr val="0000FF"/>
                </a:solidFill>
                <a:latin typeface="Arial"/>
                <a:cs typeface="Arial"/>
              </a:rPr>
              <a:t>EPD, Mixed </a:t>
            </a:r>
            <a:r>
              <a:rPr lang="en-GB" sz="3400" dirty="0" err="1">
                <a:solidFill>
                  <a:srgbClr val="0000FF"/>
                </a:solidFill>
                <a:latin typeface="Arial"/>
                <a:cs typeface="Arial"/>
              </a:rPr>
              <a:t>BSSes</a:t>
            </a:r>
            <a:r>
              <a:rPr lang="en-GB" sz="3400" dirty="0">
                <a:solidFill>
                  <a:srgbClr val="0000FF"/>
                </a:solidFill>
                <a:latin typeface="Arial"/>
                <a:cs typeface="Arial"/>
              </a:rPr>
              <a:t>, and Group RAs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a:t>
            </a:r>
            <a:r>
              <a:rPr lang="en-GB" sz="2000" b="0" dirty="0" smtClean="0"/>
              <a:t>08-25</a:t>
            </a:r>
          </a:p>
        </p:txBody>
      </p:sp>
      <p:graphicFrame>
        <p:nvGraphicFramePr>
          <p:cNvPr id="3075" name="Object 3"/>
          <p:cNvGraphicFramePr>
            <a:graphicFrameLocks noChangeAspect="1"/>
          </p:cNvGraphicFramePr>
          <p:nvPr>
            <p:extLst>
              <p:ext uri="{D42A27DB-BD31-4B8C-83A1-F6EECF244321}">
                <p14:modId xmlns:p14="http://schemas.microsoft.com/office/powerpoint/2010/main" val="772552134"/>
              </p:ext>
            </p:extLst>
          </p:nvPr>
        </p:nvGraphicFramePr>
        <p:xfrm>
          <a:off x="508000" y="2289175"/>
          <a:ext cx="8156575" cy="2478088"/>
        </p:xfrm>
        <a:graphic>
          <a:graphicData uri="http://schemas.openxmlformats.org/presentationml/2006/ole">
            <mc:AlternateContent xmlns:mc="http://schemas.openxmlformats.org/markup-compatibility/2006">
              <mc:Choice xmlns:v="urn:schemas-microsoft-com:vml" Requires="v">
                <p:oleObj spid="_x0000_s3119" name="Document" r:id="rId4" imgW="8255000" imgH="2514600" progId="Word.Document.8">
                  <p:embed/>
                </p:oleObj>
              </mc:Choice>
              <mc:Fallback>
                <p:oleObj name="Document" r:id="rId4" imgW="8255000" imgH="2514600" progId="Word.Document.8">
                  <p:embed/>
                  <p:pic>
                    <p:nvPicPr>
                      <p:cNvPr id="0" name="Picture 3"/>
                      <p:cNvPicPr>
                        <a:picLocks noChangeAspect="1" noChangeArrowheads="1"/>
                      </p:cNvPicPr>
                      <p:nvPr/>
                    </p:nvPicPr>
                    <p:blipFill>
                      <a:blip r:embed="rId5"/>
                      <a:srcRect/>
                      <a:stretch>
                        <a:fillRect/>
                      </a:stretch>
                    </p:blipFill>
                    <p:spPr bwMode="auto">
                      <a:xfrm>
                        <a:off x="508000" y="2289175"/>
                        <a:ext cx="8156575"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August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one way to resolve a number of intertwined 802.11ak (GLK) questions related to EPD versus LPD, mixes </a:t>
            </a:r>
            <a:r>
              <a:rPr lang="en-GB" dirty="0" err="1" smtClean="0"/>
              <a:t>BSSes</a:t>
            </a:r>
            <a:r>
              <a:rPr lang="en-GB" dirty="0" smtClean="0"/>
              <a:t> of GLK and non-GLK STAs, and Group Addresses RAs.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latin typeface="Arial"/>
                <a:cs typeface="Arial"/>
              </a:rPr>
              <a:t>Capabilities</a:t>
            </a:r>
            <a:endParaRPr lang="en-US" sz="4000"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b="0" dirty="0" smtClean="0"/>
              <a:t>GLK (General Link) </a:t>
            </a:r>
            <a:r>
              <a:rPr lang="en-GB" b="0" dirty="0" smtClean="0"/>
              <a:t>stations indicate they are GLK by including a GLK Information Element (IE) in </a:t>
            </a:r>
            <a:r>
              <a:rPr lang="en-GB" sz="2000" b="0" dirty="0" smtClean="0"/>
              <a:t>Beacons, Probe Requests</a:t>
            </a:r>
            <a:r>
              <a:rPr lang="en-GB" sz="2000" b="0" dirty="0"/>
              <a:t> </a:t>
            </a:r>
            <a:r>
              <a:rPr lang="en-GB" sz="2000" b="0" dirty="0" smtClean="0"/>
              <a:t>and Responses, DMG Beacons, (Re)Association Requests and Responses, Mesh Peering Opens, Mesh Peering Confirms, and … (TDLS?).</a:t>
            </a:r>
          </a:p>
          <a:p>
            <a:pPr>
              <a:buFont typeface="Times New Roman" pitchFamily="16" charset="0"/>
              <a:buChar char="•"/>
            </a:pPr>
            <a:r>
              <a:rPr lang="en-GB" b="0" dirty="0" smtClean="0"/>
              <a:t>Capabilities/Options are indicated by bits/fields within the GLK IE, except that</a:t>
            </a:r>
          </a:p>
          <a:p>
            <a:pPr lvl="1">
              <a:buFont typeface="Times New Roman" pitchFamily="16" charset="0"/>
              <a:buChar char="•"/>
            </a:pPr>
            <a:r>
              <a:rPr lang="en-GB" sz="2400" dirty="0" smtClean="0"/>
              <a:t>Support of EPD is indicated by Capability Information Field bit 13 and DMG Capability Information Field bit 62</a:t>
            </a:r>
            <a:r>
              <a:rPr lang="en-GB" sz="2400" dirty="0" smtClean="0"/>
              <a:t>.</a:t>
            </a:r>
            <a:endParaRPr lang="en-GB" sz="2400" dirty="0" smtClean="0"/>
          </a:p>
          <a:p>
            <a:pPr marL="0" indent="0"/>
            <a:endParaRPr lang="en-GB" sz="2800" b="1" dirty="0" smtClean="0"/>
          </a:p>
          <a:p>
            <a:pPr>
              <a:buFont typeface="Times New Roman" pitchFamily="16" charset="0"/>
              <a:buChar char="•"/>
            </a:pPr>
            <a:endParaRPr lang="en-GB" dirty="0" smtClean="0"/>
          </a:p>
          <a:p>
            <a:pPr>
              <a:buFont typeface="Times New Roman" pitchFamily="16" charset="0"/>
              <a:buChar char="•"/>
            </a:pP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Pairwise</a:t>
            </a:r>
            <a:r>
              <a:rPr lang="en-US" sz="4000" dirty="0" smtClean="0">
                <a:solidFill>
                  <a:srgbClr val="0000FF"/>
                </a:solidFill>
                <a:latin typeface="Arial"/>
                <a:cs typeface="Arial"/>
              </a:rPr>
              <a:t> STA Communications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b="0" dirty="0" smtClean="0"/>
              <a:t>IBSS, PBSS, Direct Link, Mesh Peer, and </a:t>
            </a:r>
            <a:r>
              <a:rPr lang="en-US" b="0" u="sng" dirty="0" smtClean="0"/>
              <a:t>Individually Addressed </a:t>
            </a:r>
            <a:r>
              <a:rPr lang="en-US" b="0" dirty="0" smtClean="0"/>
              <a:t>AP ↔︎ non-AP MPDUs carry</a:t>
            </a:r>
          </a:p>
          <a:p>
            <a:pPr lvl="1">
              <a:buFont typeface="Arial"/>
              <a:buChar char="•"/>
            </a:pPr>
            <a:r>
              <a:rPr lang="en-US" sz="2400" dirty="0" smtClean="0"/>
              <a:t>EPD MSDUs if both STAs support EPD and</a:t>
            </a:r>
          </a:p>
          <a:p>
            <a:pPr lvl="1">
              <a:buFont typeface="Arial"/>
              <a:buChar char="•"/>
            </a:pPr>
            <a:r>
              <a:rPr lang="en-US" sz="2400" dirty="0" smtClean="0"/>
              <a:t>LPD MSDUs otherwise.</a:t>
            </a:r>
          </a:p>
          <a:p>
            <a:pPr>
              <a:buFont typeface="Arial"/>
              <a:buChar char="•"/>
            </a:pPr>
            <a:r>
              <a:rPr lang="en-US" b="0" dirty="0" smtClean="0"/>
              <a:t>Typically use the 4-address format but if traffic is actually intended for the receiver, may use 3-addresses when appropriate</a:t>
            </a:r>
            <a:r>
              <a:rPr lang="en-US" b="0" dirty="0" smtClean="0"/>
              <a:t>.</a:t>
            </a:r>
          </a:p>
          <a:p>
            <a:pPr lvl="1">
              <a:buFont typeface="Arial"/>
              <a:buChar char="•"/>
            </a:pPr>
            <a:r>
              <a:rPr lang="en-US" sz="2400" dirty="0" smtClean="0"/>
              <a:t>Details on using 4-address format need to be added to draft.</a:t>
            </a:r>
            <a:endParaRPr lang="en-US" sz="2400" b="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latin typeface="Arial"/>
                <a:cs typeface="Arial"/>
              </a:rPr>
              <a:t>Mixed </a:t>
            </a:r>
            <a:r>
              <a:rPr lang="en-US" sz="4000" dirty="0" err="1" smtClean="0">
                <a:solidFill>
                  <a:srgbClr val="0000FF"/>
                </a:solidFill>
                <a:latin typeface="Arial"/>
                <a:cs typeface="Arial"/>
              </a:rPr>
              <a:t>BSSes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b="0" dirty="0" smtClean="0"/>
              <a:t>A GLK AP may permit association of non-AP STAs regardless of their GLK or EPD support.</a:t>
            </a:r>
          </a:p>
          <a:p>
            <a:pPr lvl="1">
              <a:buFont typeface="Arial"/>
              <a:buChar char="•"/>
            </a:pPr>
            <a:r>
              <a:rPr lang="en-US" b="0" dirty="0" smtClean="0"/>
              <a:t>GLK APs indicate their policies on this by two BSS membership selector values, indicating that support is required, one for GLK and one for EPD.</a:t>
            </a:r>
            <a:r>
              <a:rPr lang="en-US" dirty="0" smtClean="0"/>
              <a:t> N</a:t>
            </a:r>
            <a:r>
              <a:rPr lang="en-US" b="0" dirty="0" smtClean="0"/>
              <a:t>on-AP STAs attempting to associate in violation of the policy are rejected.</a:t>
            </a:r>
          </a:p>
          <a:p>
            <a:pPr lvl="1">
              <a:buFont typeface="Arial"/>
              <a:buChar char="•"/>
            </a:pPr>
            <a:r>
              <a:rPr lang="en-US" b="0" dirty="0" smtClean="0"/>
              <a:t>The “Supported Rates” IE will be renamed the “Supported Rates and BSS Membership Selectors” IE.</a:t>
            </a:r>
          </a:p>
          <a:p>
            <a:pPr>
              <a:buFont typeface="Arial"/>
              <a:buChar char="•"/>
            </a:pPr>
            <a:r>
              <a:rPr lang="en-US" b="0" dirty="0" smtClean="0"/>
              <a:t>A </a:t>
            </a:r>
            <a:r>
              <a:rPr lang="en-US" b="0" dirty="0" smtClean="0"/>
              <a:t>non-GLK </a:t>
            </a:r>
            <a:r>
              <a:rPr lang="en-US" b="0" u="sng" dirty="0" smtClean="0"/>
              <a:t>AP</a:t>
            </a:r>
            <a:r>
              <a:rPr lang="en-US" b="0" dirty="0" smtClean="0"/>
              <a:t> doesn’t recognize GLK/EPD support </a:t>
            </a:r>
            <a:r>
              <a:rPr lang="en-US" b="0" dirty="0" smtClean="0"/>
              <a:t>indications </a:t>
            </a:r>
            <a:r>
              <a:rPr lang="en-US" b="0" dirty="0" smtClean="0"/>
              <a:t>and so is happy to associate with </a:t>
            </a:r>
            <a:r>
              <a:rPr lang="en-US" b="0" dirty="0" smtClean="0"/>
              <a:t>GLK/EPD non</a:t>
            </a:r>
            <a:r>
              <a:rPr lang="en-US" b="0" dirty="0" smtClean="0"/>
              <a:t>-AP STAs if </a:t>
            </a:r>
            <a:r>
              <a:rPr lang="en-US" b="0" dirty="0" smtClean="0"/>
              <a:t>such non-AP STAs want</a:t>
            </a:r>
            <a:r>
              <a:rPr lang="en-US" b="0" dirty="0"/>
              <a:t> </a:t>
            </a:r>
            <a:r>
              <a:rPr lang="en-US" b="0" dirty="0" smtClean="0"/>
              <a:t>to associate with it.</a:t>
            </a:r>
            <a:endParaRPr lang="en-US" b="0" dirty="0" smtClean="0"/>
          </a:p>
        </p:txBody>
      </p:sp>
    </p:spTree>
    <p:extLst>
      <p:ext uri="{BB962C8B-B14F-4D97-AF65-F5344CB8AC3E}">
        <p14:creationId xmlns:p14="http://schemas.microsoft.com/office/powerpoint/2010/main" val="13692776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BSS membership selectors</a:t>
            </a:r>
            <a:endParaRPr lang="en-US" dirty="0">
              <a:latin typeface="Arial"/>
              <a:cs typeface="Arial"/>
            </a:endParaRPr>
          </a:p>
        </p:txBody>
      </p:sp>
      <p:sp>
        <p:nvSpPr>
          <p:cNvPr id="3" name="Content Placeholder 2"/>
          <p:cNvSpPr>
            <a:spLocks noGrp="1"/>
          </p:cNvSpPr>
          <p:nvPr>
            <p:ph idx="1"/>
          </p:nvPr>
        </p:nvSpPr>
        <p:spPr>
          <a:xfrm>
            <a:off x="685800" y="1772816"/>
            <a:ext cx="7770813" cy="4321597"/>
          </a:xfrm>
        </p:spPr>
        <p:txBody>
          <a:bodyPr/>
          <a:lstStyle/>
          <a:p>
            <a:r>
              <a:rPr lang="en-US" b="0" dirty="0" smtClean="0"/>
              <a:t>Existing 802.11REVmc-D3.0 “</a:t>
            </a:r>
            <a:r>
              <a:rPr lang="en-US" b="0" dirty="0"/>
              <a:t>Table 8-86—BSS membership selector value </a:t>
            </a:r>
            <a:r>
              <a:rPr lang="en-US" b="0" dirty="0" smtClean="0"/>
              <a:t>encoding”:</a:t>
            </a:r>
          </a:p>
          <a:p>
            <a:endParaRPr lang="en-US" b="0" dirty="0"/>
          </a:p>
          <a:p>
            <a:endParaRPr lang="en-US" b="0" dirty="0" smtClean="0"/>
          </a:p>
          <a:p>
            <a:endParaRPr lang="en-US" b="0" dirty="0"/>
          </a:p>
          <a:p>
            <a:endParaRPr lang="en-US" b="0" dirty="0" smtClean="0"/>
          </a:p>
          <a:p>
            <a:r>
              <a:rPr lang="en-US" b="0" dirty="0" smtClean="0"/>
              <a:t>Proposed addition:</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August 2014</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44023916"/>
              </p:ext>
            </p:extLst>
          </p:nvPr>
        </p:nvGraphicFramePr>
        <p:xfrm>
          <a:off x="683569" y="2545772"/>
          <a:ext cx="7704856" cy="1916480"/>
        </p:xfrm>
        <a:graphic>
          <a:graphicData uri="http://schemas.openxmlformats.org/drawingml/2006/table">
            <a:tbl>
              <a:tblPr/>
              <a:tblGrid>
                <a:gridCol w="342438"/>
                <a:gridCol w="1236582"/>
                <a:gridCol w="1236582"/>
                <a:gridCol w="4565841"/>
                <a:gridCol w="323413"/>
              </a:tblGrid>
              <a:tr h="203640">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203640">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a:solidFill>
                            <a:srgbClr val="000000"/>
                          </a:solidFill>
                          <a:effectLst/>
                          <a:latin typeface="TimesNewRomanPS"/>
                        </a:rPr>
                        <a:t>Value </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a:solidFill>
                            <a:srgbClr val="000000"/>
                          </a:solidFill>
                          <a:effectLst/>
                          <a:latin typeface="TimesNewRomanPS"/>
                        </a:rPr>
                        <a:t>Feature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a:solidFill>
                            <a:srgbClr val="000000"/>
                          </a:solidFill>
                          <a:effectLst/>
                          <a:latin typeface="TimesNewRomanPS"/>
                        </a:rPr>
                        <a:t>Interpretation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598763">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a:solidFill>
                            <a:srgbClr val="000000"/>
                          </a:solidFill>
                          <a:effectLst/>
                          <a:latin typeface="TimesNewRomanPSMT"/>
                        </a:rPr>
                        <a:t>127</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TimesNewRomanPSMT"/>
                        </a:rPr>
                        <a:t>HT PHY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20 (High Throughput (HT) PHY specification)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609649">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a:solidFill>
                            <a:srgbClr val="000000"/>
                          </a:solidFill>
                          <a:effectLst/>
                          <a:latin typeface="TimesNewRomanPSMT"/>
                        </a:rPr>
                        <a:t>126</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TimesNewRomanPSMT"/>
                        </a:rPr>
                        <a:t>VHT PHY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22 (Very High Throughput (VHT) PHY specification)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203640">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56519310"/>
              </p:ext>
            </p:extLst>
          </p:nvPr>
        </p:nvGraphicFramePr>
        <p:xfrm>
          <a:off x="683569" y="4714201"/>
          <a:ext cx="7776863" cy="1739136"/>
        </p:xfrm>
        <a:graphic>
          <a:graphicData uri="http://schemas.openxmlformats.org/drawingml/2006/table">
            <a:tbl>
              <a:tblPr/>
              <a:tblGrid>
                <a:gridCol w="345638"/>
                <a:gridCol w="1248138"/>
                <a:gridCol w="1248138"/>
                <a:gridCol w="4608513"/>
                <a:gridCol w="326436"/>
              </a:tblGrid>
              <a:tr h="221546">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r>
              <a:tr h="221546">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a:solidFill>
                            <a:srgbClr val="000000"/>
                          </a:solidFill>
                          <a:effectLst/>
                          <a:latin typeface="TimesNewRomanPS"/>
                        </a:rPr>
                        <a:t>Value </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a:solidFill>
                            <a:srgbClr val="000000"/>
                          </a:solidFill>
                          <a:effectLst/>
                          <a:latin typeface="TimesNewRomanPS"/>
                        </a:rPr>
                        <a:t>Feature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a:solidFill>
                            <a:srgbClr val="000000"/>
                          </a:solidFill>
                          <a:effectLst/>
                          <a:latin typeface="TimesNewRomanPS"/>
                        </a:rPr>
                        <a:t>Interpretation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612021">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a:solidFill>
                            <a:srgbClr val="000000"/>
                          </a:solidFill>
                          <a:effectLst/>
                          <a:latin typeface="TimesNewRomanPSMT"/>
                        </a:rPr>
                        <a:t>125</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TimesNewRomanPSMT"/>
                        </a:rPr>
                        <a:t>GLK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TimesNewRomanPSMT"/>
                        </a:rPr>
                        <a:t>Support for the mandatory features of Clause TBD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470785">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a:solidFill>
                            <a:srgbClr val="000000"/>
                          </a:solidFill>
                          <a:effectLst/>
                          <a:latin typeface="TimesNewRomanPSMT"/>
                        </a:rPr>
                        <a:t>124</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a:solidFill>
                            <a:srgbClr val="000000"/>
                          </a:solidFill>
                          <a:effectLst/>
                          <a:latin typeface="TimesNewRomanPSMT"/>
                        </a:rPr>
                        <a:t>EPD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EPD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213238">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22784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Group Addressed </a:t>
            </a:r>
            <a:r>
              <a:rPr lang="en-US" sz="4000" dirty="0" smtClean="0">
                <a:solidFill>
                  <a:srgbClr val="0000FF"/>
                </a:solidFill>
                <a:latin typeface="Arial"/>
                <a:cs typeface="Arial"/>
              </a:rPr>
              <a:t>RAs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marL="514350" indent="-457200">
              <a:buFont typeface="Arial"/>
              <a:buChar char="•"/>
            </a:pPr>
            <a:r>
              <a:rPr lang="en-US" b="0" dirty="0"/>
              <a:t>A GLK AP transmitting an MPDU with Group Addressed RA intended for GLK non-AP STAs uses an RA constructed as shown on the following slide. It </a:t>
            </a:r>
            <a:r>
              <a:rPr lang="en-US" b="0" u="sng" dirty="0"/>
              <a:t>must use the four address format </a:t>
            </a:r>
            <a:r>
              <a:rPr lang="en-US" b="0" dirty="0"/>
              <a:t>in order to also carry the true destination address.</a:t>
            </a:r>
          </a:p>
          <a:p>
            <a:pPr marL="514350" indent="-457200">
              <a:buFont typeface="Arial"/>
              <a:buChar char="•"/>
            </a:pPr>
            <a:r>
              <a:rPr lang="en-US" b="0" dirty="0" smtClean="0"/>
              <a:t>An AP that requires </a:t>
            </a:r>
            <a:r>
              <a:rPr lang="en-US" b="0" dirty="0" smtClean="0"/>
              <a:t>all associated </a:t>
            </a:r>
            <a:r>
              <a:rPr lang="en-US" b="0" dirty="0" smtClean="0"/>
              <a:t>STAs </a:t>
            </a:r>
            <a:r>
              <a:rPr lang="en-US" b="0" dirty="0" smtClean="0"/>
              <a:t>to support EPD, as indicated by requiring EPD support </a:t>
            </a:r>
            <a:r>
              <a:rPr lang="en-US" b="0" dirty="0"/>
              <a:t>in its </a:t>
            </a:r>
            <a:r>
              <a:rPr lang="en-US" b="0" dirty="0" smtClean="0"/>
              <a:t>Supported </a:t>
            </a:r>
            <a:r>
              <a:rPr lang="en-US" b="0" dirty="0"/>
              <a:t>Rates and BSS Membership </a:t>
            </a:r>
            <a:r>
              <a:rPr lang="en-US" b="0" dirty="0" smtClean="0"/>
              <a:t>Selectors </a:t>
            </a:r>
            <a:r>
              <a:rPr lang="en-US" b="0" dirty="0" smtClean="0"/>
              <a:t>IE</a:t>
            </a:r>
            <a:r>
              <a:rPr lang="en-US" b="0" dirty="0"/>
              <a:t>, </a:t>
            </a:r>
            <a:r>
              <a:rPr lang="en-US" b="0" dirty="0" smtClean="0"/>
              <a:t>uses </a:t>
            </a:r>
            <a:r>
              <a:rPr lang="en-US" b="0" dirty="0"/>
              <a:t>EPD for </a:t>
            </a:r>
            <a:r>
              <a:rPr lang="en-US" b="0" dirty="0" smtClean="0"/>
              <a:t>all MSDUs </a:t>
            </a:r>
            <a:r>
              <a:rPr lang="en-US" b="0" dirty="0"/>
              <a:t>carried by MPDUs with Group Addressed </a:t>
            </a:r>
            <a:r>
              <a:rPr lang="en-US" b="0" dirty="0" smtClean="0"/>
              <a:t>RAs. </a:t>
            </a:r>
            <a:r>
              <a:rPr lang="en-US" b="0" dirty="0" smtClean="0"/>
              <a:t>If the AP does not require EPD support, it </a:t>
            </a:r>
            <a:r>
              <a:rPr lang="en-US" b="0" dirty="0" smtClean="0"/>
              <a:t>uses LPD for such MPDUs with Group Addressed RAs</a:t>
            </a:r>
            <a:r>
              <a:rPr lang="en-US" b="0" dirty="0" smtClean="0"/>
              <a:t>.</a:t>
            </a:r>
            <a:endParaRPr lang="en-US" b="0" dirty="0" smtClean="0"/>
          </a:p>
        </p:txBody>
      </p:sp>
    </p:spTree>
    <p:extLst>
      <p:ext uri="{BB962C8B-B14F-4D97-AF65-F5344CB8AC3E}">
        <p14:creationId xmlns:p14="http://schemas.microsoft.com/office/powerpoint/2010/main" val="41457758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latin typeface="Arial"/>
                <a:cs typeface="Arial"/>
              </a:rPr>
              <a:t>GLK Group </a:t>
            </a:r>
            <a:r>
              <a:rPr lang="en-US" sz="4000" dirty="0" smtClean="0">
                <a:solidFill>
                  <a:srgbClr val="0000FF"/>
                </a:solidFill>
                <a:latin typeface="Arial"/>
                <a:cs typeface="Arial"/>
              </a:rPr>
              <a:t>RA Addresses</a:t>
            </a:r>
            <a:endParaRPr lang="en-US" sz="4000" dirty="0"/>
          </a:p>
        </p:txBody>
      </p:sp>
      <p:sp>
        <p:nvSpPr>
          <p:cNvPr id="3" name="Content Placeholder 2"/>
          <p:cNvSpPr>
            <a:spLocks noGrp="1"/>
          </p:cNvSpPr>
          <p:nvPr>
            <p:ph idx="1"/>
          </p:nvPr>
        </p:nvSpPr>
        <p:spPr/>
        <p:txBody>
          <a:bodyPr/>
          <a:lstStyle/>
          <a:p>
            <a:pPr>
              <a:buFont typeface="Arial"/>
              <a:buChar char="•"/>
            </a:pPr>
            <a:r>
              <a:rPr lang="en-US" b="0" dirty="0" smtClean="0"/>
              <a:t>All data </a:t>
            </a:r>
            <a:r>
              <a:rPr lang="en-US" b="0" dirty="0" smtClean="0"/>
              <a:t>MPDUs </a:t>
            </a:r>
            <a:r>
              <a:rPr lang="en-US" b="0" dirty="0" smtClean="0"/>
              <a:t>sent </a:t>
            </a:r>
            <a:r>
              <a:rPr lang="en-US" b="0" dirty="0"/>
              <a:t>by LK APs with </a:t>
            </a:r>
            <a:r>
              <a:rPr lang="en-US" b="0" dirty="0" smtClean="0"/>
              <a:t>a </a:t>
            </a:r>
            <a:r>
              <a:rPr lang="en-US" b="0" dirty="0" smtClean="0"/>
              <a:t>Group Addressed </a:t>
            </a:r>
            <a:r>
              <a:rPr lang="en-US" b="0" dirty="0" smtClean="0"/>
              <a:t>RA </a:t>
            </a:r>
            <a:r>
              <a:rPr lang="en-US" b="0" dirty="0" smtClean="0"/>
              <a:t>use an </a:t>
            </a:r>
            <a:r>
              <a:rPr lang="en-US" b="0" dirty="0" smtClean="0"/>
              <a:t>RA constructed with a new TBD OUI. The lower 24 bits have additional information, including </a:t>
            </a:r>
            <a:r>
              <a:rPr lang="en-US" b="0" dirty="0" smtClean="0"/>
              <a:t>sub-setting</a:t>
            </a:r>
            <a:r>
              <a:rPr lang="en-US" b="0" dirty="0" smtClean="0"/>
              <a:t>. Optionally, there would be support for a larger amount of </a:t>
            </a:r>
            <a:r>
              <a:rPr lang="en-US" b="0" dirty="0" smtClean="0"/>
              <a:t>sub-setting </a:t>
            </a:r>
            <a:r>
              <a:rPr lang="en-US" b="0" dirty="0" smtClean="0"/>
              <a:t>information in the data portion of the frame.</a:t>
            </a:r>
          </a:p>
          <a:p>
            <a:pPr lvl="1">
              <a:buFont typeface="Arial"/>
              <a:buChar char="•"/>
            </a:pPr>
            <a:endParaRPr lang="en-US" sz="1800" b="0" dirty="0"/>
          </a:p>
          <a:p>
            <a:pPr lvl="1">
              <a:buFont typeface="Arial"/>
              <a:buChar char="•"/>
            </a:pPr>
            <a:endParaRPr lang="en-US" sz="1800" dirty="0" smtClean="0"/>
          </a:p>
          <a:p>
            <a:pPr>
              <a:buFont typeface="Arial"/>
              <a:buChar char="•"/>
            </a:pPr>
            <a:r>
              <a:rPr lang="en-US" b="0" dirty="0" smtClean="0"/>
              <a:t>GLK non-AP STAs ignore MPDUs with a Group Addressed RA not formed as above, that is, where the RA has a different upper 24 bits.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August 2014</a:t>
            </a:r>
            <a:endParaRPr lang="en-GB" dirty="0"/>
          </a:p>
        </p:txBody>
      </p:sp>
      <p:sp>
        <p:nvSpPr>
          <p:cNvPr id="7" name="TextBox 6"/>
          <p:cNvSpPr txBox="1"/>
          <p:nvPr/>
        </p:nvSpPr>
        <p:spPr>
          <a:xfrm>
            <a:off x="1187624" y="4407495"/>
            <a:ext cx="3168352" cy="461665"/>
          </a:xfrm>
          <a:prstGeom prst="rect">
            <a:avLst/>
          </a:prstGeom>
          <a:noFill/>
          <a:ln>
            <a:solidFill>
              <a:schemeClr val="tx1"/>
            </a:solidFill>
          </a:ln>
        </p:spPr>
        <p:txBody>
          <a:bodyPr wrap="square" rtlCol="0">
            <a:spAutoFit/>
          </a:bodyPr>
          <a:lstStyle/>
          <a:p>
            <a:pPr algn="ctr"/>
            <a:r>
              <a:rPr lang="en-US" dirty="0" smtClean="0">
                <a:solidFill>
                  <a:schemeClr val="tx1"/>
                </a:solidFill>
                <a:latin typeface="Courier New"/>
                <a:cs typeface="Courier New"/>
              </a:rPr>
              <a:t>0x01XXXX</a:t>
            </a:r>
            <a:endParaRPr lang="en-US" dirty="0">
              <a:solidFill>
                <a:schemeClr val="tx1"/>
              </a:solidFill>
              <a:latin typeface="Courier New"/>
              <a:cs typeface="Courier New"/>
            </a:endParaRPr>
          </a:p>
        </p:txBody>
      </p:sp>
      <p:sp>
        <p:nvSpPr>
          <p:cNvPr id="8" name="TextBox 7"/>
          <p:cNvSpPr txBox="1"/>
          <p:nvPr/>
        </p:nvSpPr>
        <p:spPr>
          <a:xfrm>
            <a:off x="4355976" y="4407495"/>
            <a:ext cx="936104" cy="461665"/>
          </a:xfrm>
          <a:prstGeom prst="rect">
            <a:avLst/>
          </a:prstGeom>
          <a:noFill/>
          <a:ln>
            <a:solidFill>
              <a:schemeClr val="tx1"/>
            </a:solidFill>
          </a:ln>
        </p:spPr>
        <p:txBody>
          <a:bodyPr wrap="square" rtlCol="0">
            <a:spAutoFit/>
          </a:bodyPr>
          <a:lstStyle/>
          <a:p>
            <a:pPr algn="ctr"/>
            <a:endParaRPr lang="en-US" dirty="0">
              <a:solidFill>
                <a:schemeClr val="tx1"/>
              </a:solidFill>
              <a:latin typeface="Courier New"/>
              <a:cs typeface="Courier New"/>
            </a:endParaRPr>
          </a:p>
        </p:txBody>
      </p:sp>
      <p:sp>
        <p:nvSpPr>
          <p:cNvPr id="9" name="TextBox 8"/>
          <p:cNvSpPr txBox="1"/>
          <p:nvPr/>
        </p:nvSpPr>
        <p:spPr>
          <a:xfrm>
            <a:off x="5292080" y="4407495"/>
            <a:ext cx="2808312" cy="461665"/>
          </a:xfrm>
          <a:prstGeom prst="rect">
            <a:avLst/>
          </a:prstGeom>
          <a:noFill/>
          <a:ln>
            <a:solidFill>
              <a:schemeClr val="tx1"/>
            </a:solidFill>
          </a:ln>
        </p:spPr>
        <p:txBody>
          <a:bodyPr wrap="square" rtlCol="0">
            <a:spAutoFit/>
          </a:bodyPr>
          <a:lstStyle/>
          <a:p>
            <a:pPr algn="ctr"/>
            <a:r>
              <a:rPr lang="en-US" dirty="0" smtClean="0">
                <a:solidFill>
                  <a:schemeClr val="tx1"/>
                </a:solidFill>
                <a:latin typeface="Courier New"/>
                <a:cs typeface="Courier New"/>
              </a:rPr>
              <a:t>bits</a:t>
            </a:r>
            <a:endParaRPr lang="en-US" dirty="0">
              <a:solidFill>
                <a:schemeClr val="tx1"/>
              </a:solidFill>
              <a:latin typeface="Courier New"/>
              <a:cs typeface="Courier New"/>
            </a:endParaRPr>
          </a:p>
        </p:txBody>
      </p:sp>
    </p:spTree>
    <p:extLst>
      <p:ext uri="{BB962C8B-B14F-4D97-AF65-F5344CB8AC3E}">
        <p14:creationId xmlns:p14="http://schemas.microsoft.com/office/powerpoint/2010/main" val="1635756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latin typeface="Arial"/>
                <a:cs typeface="Arial"/>
              </a:rPr>
              <a:t>Questions</a:t>
            </a:r>
            <a:endParaRPr lang="en-US" sz="4000" dirty="0"/>
          </a:p>
        </p:txBody>
      </p:sp>
      <p:sp>
        <p:nvSpPr>
          <p:cNvPr id="3" name="Content Placeholder 2"/>
          <p:cNvSpPr>
            <a:spLocks noGrp="1"/>
          </p:cNvSpPr>
          <p:nvPr>
            <p:ph idx="1"/>
          </p:nvPr>
        </p:nvSpPr>
        <p:spPr/>
        <p:txBody>
          <a:bodyPr/>
          <a:lstStyle/>
          <a:p>
            <a:pPr>
              <a:buFont typeface="Arial"/>
              <a:buChar char="•"/>
            </a:pPr>
            <a:r>
              <a:rPr lang="en-US" b="0" dirty="0" smtClean="0"/>
              <a:t>What about OCB (Outside the Context of a BSS) operation? Not clear how to decide between EPD and LPB, for example, as there is generally no negotiation/association/peering phase…</a:t>
            </a:r>
          </a:p>
          <a:p>
            <a:pPr>
              <a:buFont typeface="Arial"/>
              <a:buChar char="•"/>
            </a:pPr>
            <a:r>
              <a:rPr lang="en-US" b="0" dirty="0" smtClean="0"/>
              <a:t>There </a:t>
            </a:r>
            <a:r>
              <a:rPr lang="en-US" b="0" dirty="0" smtClean="0"/>
              <a:t>are “relay” features in 802.11ad-2012 and in 802.11ah (Draft D2.0). How </a:t>
            </a:r>
            <a:r>
              <a:rPr lang="en-US" b="0" dirty="0" smtClean="0"/>
              <a:t>do </a:t>
            </a:r>
            <a:r>
              <a:rPr lang="en-US" b="0" dirty="0" smtClean="0"/>
              <a:t>these in interact with </a:t>
            </a:r>
            <a:r>
              <a:rPr lang="en-US" b="0" dirty="0" smtClean="0"/>
              <a:t>GLK four </a:t>
            </a:r>
            <a:r>
              <a:rPr lang="en-US" b="0" dirty="0" smtClean="0"/>
              <a:t>address format, etc.?</a:t>
            </a:r>
          </a:p>
          <a:p>
            <a:pPr>
              <a:buFont typeface="Arial"/>
              <a:buChar char="•"/>
            </a:pPr>
            <a:r>
              <a:rPr lang="en-US" b="0" dirty="0" smtClean="0"/>
              <a:t>Other questions?</a:t>
            </a:r>
          </a:p>
          <a:p>
            <a:pPr>
              <a:buFont typeface="Arial"/>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August 2014</a:t>
            </a:r>
            <a:endParaRPr lang="en-GB" dirty="0"/>
          </a:p>
        </p:txBody>
      </p:sp>
    </p:spTree>
    <p:extLst>
      <p:ext uri="{BB962C8B-B14F-4D97-AF65-F5344CB8AC3E}">
        <p14:creationId xmlns:p14="http://schemas.microsoft.com/office/powerpoint/2010/main" val="122504462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2308</TotalTime>
  <Words>1030</Words>
  <Application>Microsoft Macintosh PowerPoint</Application>
  <PresentationFormat>On-screen Show (4:3)</PresentationFormat>
  <Paragraphs>123</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Microsoft Word 97 - 2004 Document</vt:lpstr>
      <vt:lpstr>EPD, Mixed BSSes, and Group RAs</vt:lpstr>
      <vt:lpstr>Abstract</vt:lpstr>
      <vt:lpstr>Capabilities</vt:lpstr>
      <vt:lpstr>Pairwise STA Communications</vt:lpstr>
      <vt:lpstr>Mixed BSSes</vt:lpstr>
      <vt:lpstr>BSS membership selectors</vt:lpstr>
      <vt:lpstr>Group Addressed RAs</vt:lpstr>
      <vt:lpstr>GLK Group RA Addresses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Donald Eastlake</cp:lastModifiedBy>
  <cp:revision>68</cp:revision>
  <cp:lastPrinted>1601-01-01T00:00:00Z</cp:lastPrinted>
  <dcterms:created xsi:type="dcterms:W3CDTF">2010-02-15T12:38:41Z</dcterms:created>
  <dcterms:modified xsi:type="dcterms:W3CDTF">2014-08-25T20:40:45Z</dcterms:modified>
</cp:coreProperties>
</file>