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4"/>
  </p:notesMasterIdLst>
  <p:handoutMasterIdLst>
    <p:handoutMasterId r:id="rId15"/>
  </p:handoutMasterIdLst>
  <p:sldIdLst>
    <p:sldId id="331" r:id="rId2"/>
    <p:sldId id="332" r:id="rId3"/>
    <p:sldId id="429" r:id="rId4"/>
    <p:sldId id="430" r:id="rId5"/>
    <p:sldId id="424" r:id="rId6"/>
    <p:sldId id="433" r:id="rId7"/>
    <p:sldId id="418" r:id="rId8"/>
    <p:sldId id="431" r:id="rId9"/>
    <p:sldId id="432" r:id="rId10"/>
    <p:sldId id="436" r:id="rId11"/>
    <p:sldId id="434" r:id="rId12"/>
    <p:sldId id="435" r:id="rId13"/>
  </p:sldIdLst>
  <p:sldSz cx="9144000" cy="6858000" type="screen4x3"/>
  <p:notesSz cx="6794500" cy="9931400"/>
  <p:defaultTextStyle>
    <a:defPPr>
      <a:defRPr lang="en-GB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2480" autoAdjust="0"/>
    <p:restoredTop sz="94660"/>
  </p:normalViewPr>
  <p:slideViewPr>
    <p:cSldViewPr>
      <p:cViewPr>
        <p:scale>
          <a:sx n="52" d="100"/>
          <a:sy n="52" d="100"/>
        </p:scale>
        <p:origin x="-3390" y="-474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1830" y="-72"/>
      </p:cViewPr>
      <p:guideLst>
        <p:guide orient="horz" pos="2312"/>
        <p:guide pos="282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925894" y="204788"/>
            <a:ext cx="2185983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pPr>
              <a:defRPr/>
            </a:pPr>
            <a:r>
              <a:rPr lang="en-GB" dirty="0"/>
              <a:t>doc.: IEEE </a:t>
            </a:r>
            <a:r>
              <a:rPr lang="en-GB" dirty="0" smtClean="0"/>
              <a:t>802.11-12/1411r0</a:t>
            </a:r>
            <a:endParaRPr lang="en-GB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82625" y="204788"/>
            <a:ext cx="71333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pPr>
              <a:defRPr/>
            </a:pPr>
            <a:r>
              <a:rPr lang="en-US" dirty="0" smtClean="0"/>
              <a:t>Nov 2012</a:t>
            </a:r>
            <a:endParaRPr lang="en-GB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722938" y="9612313"/>
            <a:ext cx="4667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pPr>
              <a:defRPr/>
            </a:pPr>
            <a:r>
              <a:rPr lang="en-GB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067050" y="9612313"/>
            <a:ext cx="512763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>
              <a:defRPr/>
            </a:lvl1pPr>
          </a:lstStyle>
          <a:p>
            <a:pPr>
              <a:defRPr/>
            </a:pPr>
            <a:r>
              <a:rPr lang="en-GB"/>
              <a:t>Page </a:t>
            </a:r>
            <a:fld id="{985B37E1-8207-4EF8-8E98-753A3354A8D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3078" name="Line 6"/>
          <p:cNvSpPr>
            <a:spLocks noChangeShapeType="1"/>
          </p:cNvSpPr>
          <p:nvPr/>
        </p:nvSpPr>
        <p:spPr bwMode="auto">
          <a:xfrm>
            <a:off x="681038" y="415925"/>
            <a:ext cx="54324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auto">
          <a:xfrm>
            <a:off x="681038" y="96123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defTabSz="933450">
              <a:defRPr/>
            </a:pPr>
            <a:r>
              <a:rPr lang="en-GB"/>
              <a:t>Submission</a:t>
            </a:r>
          </a:p>
        </p:txBody>
      </p:sp>
      <p:sp>
        <p:nvSpPr>
          <p:cNvPr id="3080" name="Line 8"/>
          <p:cNvSpPr>
            <a:spLocks noChangeShapeType="1"/>
          </p:cNvSpPr>
          <p:nvPr/>
        </p:nvSpPr>
        <p:spPr bwMode="auto">
          <a:xfrm>
            <a:off x="681038" y="9599613"/>
            <a:ext cx="5583237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1511703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968757" y="120650"/>
            <a:ext cx="2185983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>
              <a:defRPr sz="1400" b="1"/>
            </a:lvl1pPr>
          </a:lstStyle>
          <a:p>
            <a:pPr>
              <a:defRPr/>
            </a:pPr>
            <a:r>
              <a:rPr lang="en-GB" dirty="0" smtClean="0"/>
              <a:t>doc.: IEEE 802.11-12/1411r0</a:t>
            </a:r>
            <a:endParaRPr lang="en-GB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41350" y="120650"/>
            <a:ext cx="713337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>
              <a:defRPr sz="1400" b="1"/>
            </a:lvl1pPr>
          </a:lstStyle>
          <a:p>
            <a:pPr>
              <a:defRPr/>
            </a:pPr>
            <a:r>
              <a:rPr lang="en-AU" dirty="0" smtClean="0"/>
              <a:t>Nov 2012</a:t>
            </a:r>
            <a:endParaRPr lang="en-GB" dirty="0"/>
          </a:p>
        </p:txBody>
      </p:sp>
      <p:sp>
        <p:nvSpPr>
          <p:cNvPr id="1024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3925" y="750888"/>
            <a:ext cx="4948238" cy="3711575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04875" y="4716463"/>
            <a:ext cx="4984750" cy="4471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46" tIns="46079" rIns="93746" bIns="4607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230813" y="9615488"/>
            <a:ext cx="9239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8788" lvl="4" algn="r" defTabSz="933450">
              <a:defRPr/>
            </a:lvl5pPr>
          </a:lstStyle>
          <a:p>
            <a:pPr lvl="4">
              <a:defRPr/>
            </a:pPr>
            <a:r>
              <a:rPr lang="en-GB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146425" y="9615488"/>
            <a:ext cx="512763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>
              <a:defRPr/>
            </a:lvl1pPr>
          </a:lstStyle>
          <a:p>
            <a:pPr>
              <a:defRPr/>
            </a:pPr>
            <a:r>
              <a:rPr lang="en-GB"/>
              <a:t>Page </a:t>
            </a:r>
            <a:fld id="{54248732-CD16-416F-820C-F8F0BB28EAF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09613" y="9615488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defRPr/>
            </a:pPr>
            <a:r>
              <a:rPr lang="en-GB"/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09613" y="9613900"/>
            <a:ext cx="537527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35000" y="317500"/>
            <a:ext cx="55245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91928105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GB" smtClean="0"/>
              <a:t>doc.: IEEE 802.11-10/0673r0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dt" sz="quarter" idx="1"/>
          </p:nvPr>
        </p:nvSpPr>
        <p:spPr>
          <a:xfrm>
            <a:off x="641350" y="120650"/>
            <a:ext cx="732573" cy="215444"/>
          </a:xfrm>
          <a:noFill/>
        </p:spPr>
        <p:txBody>
          <a:bodyPr/>
          <a:lstStyle/>
          <a:p>
            <a:r>
              <a:rPr lang="en-US" dirty="0" smtClean="0"/>
              <a:t>July 2010</a:t>
            </a:r>
            <a:endParaRPr lang="en-GB" dirty="0" smtClean="0"/>
          </a:p>
        </p:txBody>
      </p:sp>
      <p:sp>
        <p:nvSpPr>
          <p:cNvPr id="11268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GB" smtClean="0"/>
              <a:t>Andrew Myles, Cisco</a:t>
            </a:r>
          </a:p>
        </p:txBody>
      </p:sp>
      <p:sp>
        <p:nvSpPr>
          <p:cNvPr id="11269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GB" smtClean="0"/>
              <a:t>Page </a:t>
            </a:r>
            <a:fld id="{7F3AA8F3-0F4A-45BA-A64F-0DDB9B568E98}" type="slidenum">
              <a:rPr lang="en-GB" smtClean="0"/>
              <a:pPr/>
              <a:t>1</a:t>
            </a:fld>
            <a:endParaRPr lang="en-GB" smtClean="0"/>
          </a:p>
        </p:txBody>
      </p:sp>
      <p:sp>
        <p:nvSpPr>
          <p:cNvPr id="112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2338" y="750888"/>
            <a:ext cx="4949825" cy="3711575"/>
          </a:xfrm>
          <a:ln/>
        </p:spPr>
      </p:sp>
      <p:sp>
        <p:nvSpPr>
          <p:cNvPr id="1127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hdr" sz="quarter"/>
          </p:nvPr>
        </p:nvSpPr>
        <p:spPr>
          <a:noFill/>
        </p:spPr>
        <p:txBody>
          <a:bodyPr/>
          <a:lstStyle/>
          <a:p>
            <a:r>
              <a:rPr lang="en-GB" smtClean="0"/>
              <a:t>doc.: IEEE 802.11-10/0673r0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dt" sz="quarter" idx="1"/>
          </p:nvPr>
        </p:nvSpPr>
        <p:spPr>
          <a:xfrm>
            <a:off x="641350" y="120650"/>
            <a:ext cx="732573" cy="215444"/>
          </a:xfrm>
          <a:noFill/>
        </p:spPr>
        <p:txBody>
          <a:bodyPr/>
          <a:lstStyle/>
          <a:p>
            <a:r>
              <a:rPr lang="en-US" dirty="0" smtClean="0"/>
              <a:t>July 2010</a:t>
            </a:r>
            <a:endParaRPr lang="en-GB" dirty="0" smtClean="0"/>
          </a:p>
        </p:txBody>
      </p:sp>
      <p:sp>
        <p:nvSpPr>
          <p:cNvPr id="12292" name="Rectangle 6"/>
          <p:cNvSpPr>
            <a:spLocks noGrp="1" noChangeArrowheads="1"/>
          </p:cNvSpPr>
          <p:nvPr>
            <p:ph type="ftr" sz="quarter" idx="4"/>
          </p:nvPr>
        </p:nvSpPr>
        <p:spPr>
          <a:noFill/>
        </p:spPr>
        <p:txBody>
          <a:bodyPr/>
          <a:lstStyle/>
          <a:p>
            <a:pPr lvl="4"/>
            <a:r>
              <a:rPr lang="en-GB" smtClean="0"/>
              <a:t>Andrew Myles, Cisco</a:t>
            </a:r>
          </a:p>
        </p:txBody>
      </p:sp>
      <p:sp>
        <p:nvSpPr>
          <p:cNvPr id="12293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r>
              <a:rPr lang="en-GB" smtClean="0"/>
              <a:t>Page </a:t>
            </a:r>
            <a:fld id="{DA46D214-75BD-4AB5-B513-4DDEA98DA4CD}" type="slidenum">
              <a:rPr lang="en-GB" smtClean="0"/>
              <a:pPr/>
              <a:t>2</a:t>
            </a:fld>
            <a:endParaRPr lang="en-GB" smtClean="0"/>
          </a:p>
        </p:txBody>
      </p:sp>
      <p:sp>
        <p:nvSpPr>
          <p:cNvPr id="122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22338" y="750888"/>
            <a:ext cx="4949825" cy="3711575"/>
          </a:xfrm>
          <a:ln cap="flat"/>
        </p:spPr>
      </p:sp>
      <p:sp>
        <p:nvSpPr>
          <p:cNvPr id="1229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lIns="95335" rIns="95335"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4963"/>
            <a:ext cx="968214" cy="276999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 dirty="0" smtClean="0"/>
              <a:t>May 2014</a:t>
            </a: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/>
              <a:t>Slide </a:t>
            </a:r>
            <a:fld id="{2256CE73-E7A4-4616-B4D0-747A45A6591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4963"/>
            <a:ext cx="968214" cy="276999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 dirty="0" smtClean="0"/>
              <a:t>May 2014</a:t>
            </a: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GB"/>
              <a:t>Slide </a:t>
            </a:r>
            <a:fld id="{43190CD6-18F2-44F1-A379-0C51A15702FA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4963"/>
            <a:ext cx="94256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>
              <a:defRPr sz="1800" b="1" dirty="0" smtClean="0"/>
            </a:lvl1pPr>
          </a:lstStyle>
          <a:p>
            <a:pPr>
              <a:defRPr/>
            </a:pPr>
            <a:r>
              <a:rPr lang="en-GB" dirty="0" smtClean="0"/>
              <a:t>July 2014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7133282" y="6475413"/>
            <a:ext cx="1410643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>
              <a:defRPr/>
            </a:lvl1pPr>
          </a:lstStyle>
          <a:p>
            <a:pPr>
              <a:defRPr/>
            </a:pPr>
            <a:r>
              <a:rPr lang="en-GB" dirty="0" smtClean="0"/>
              <a:t>Andrew Myles (Cisco)</a:t>
            </a:r>
            <a:endParaRPr lang="en-GB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>
              <a:defRPr/>
            </a:lvl1pPr>
          </a:lstStyle>
          <a:p>
            <a:pPr>
              <a:defRPr/>
            </a:pPr>
            <a:r>
              <a:rPr lang="en-GB"/>
              <a:t>Slide </a:t>
            </a:r>
            <a:fld id="{1E0ACB48-4140-472E-B12B-3AC08532959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5162490" y="334963"/>
            <a:ext cx="3283015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b">
            <a:spAutoFit/>
          </a:bodyPr>
          <a:lstStyle/>
          <a:p>
            <a:pPr marL="457200" lvl="4" algn="r">
              <a:defRPr/>
            </a:pPr>
            <a:r>
              <a:rPr lang="en-GB" sz="1800" b="1" dirty="0"/>
              <a:t>doc.: IEEE </a:t>
            </a:r>
            <a:r>
              <a:rPr lang="en-GB" sz="1800" b="1" dirty="0" smtClean="0"/>
              <a:t>802.11-14/0971r0</a:t>
            </a:r>
            <a:endParaRPr lang="en-GB" sz="1800" b="1" dirty="0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defRPr/>
            </a:pPr>
            <a:r>
              <a:rPr lang="en-GB"/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ffectLst/>
        </p:spPr>
        <p:txBody>
          <a:bodyPr wrap="none" anchor="ctr"/>
          <a:lstStyle/>
          <a:p>
            <a:pPr>
              <a:defRPr/>
            </a:pPr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Date Placeholder 3"/>
          <p:cNvSpPr>
            <a:spLocks noGrp="1"/>
          </p:cNvSpPr>
          <p:nvPr>
            <p:ph type="dt" sz="quarter" idx="10"/>
          </p:nvPr>
        </p:nvSpPr>
        <p:spPr>
          <a:xfrm>
            <a:off x="696913" y="334963"/>
            <a:ext cx="942566" cy="276999"/>
          </a:xfrm>
          <a:noFill/>
        </p:spPr>
        <p:txBody>
          <a:bodyPr/>
          <a:lstStyle/>
          <a:p>
            <a:pPr>
              <a:defRPr/>
            </a:pPr>
            <a:r>
              <a:rPr lang="en-GB" dirty="0" smtClean="0"/>
              <a:t>July 2014</a:t>
            </a:r>
            <a:endParaRPr lang="en-GB" dirty="0"/>
          </a:p>
        </p:txBody>
      </p:sp>
      <p:sp>
        <p:nvSpPr>
          <p:cNvPr id="1028" name="Footer Placeholder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GB" smtClean="0"/>
              <a:t>Andrew Myles, Cisco</a:t>
            </a:r>
          </a:p>
        </p:txBody>
      </p:sp>
      <p:sp>
        <p:nvSpPr>
          <p:cNvPr id="1029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r>
              <a:rPr lang="en-GB" smtClean="0"/>
              <a:t>Slide </a:t>
            </a:r>
            <a:fld id="{5C54AB6B-C76C-43C0-8CF9-4AA7315BEFF1}" type="slidenum">
              <a:rPr lang="en-GB" smtClean="0"/>
              <a:pPr/>
              <a:t>1</a:t>
            </a:fld>
            <a:endParaRPr lang="en-GB" smtClean="0"/>
          </a:p>
        </p:txBody>
      </p:sp>
      <p:sp>
        <p:nvSpPr>
          <p:cNvPr id="1030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GB" dirty="0" smtClean="0"/>
              <a:t>IEEE 802 JTC1 SC closing report</a:t>
            </a:r>
            <a:br>
              <a:rPr lang="en-GB" dirty="0" smtClean="0"/>
            </a:br>
            <a:r>
              <a:rPr lang="en-GB" dirty="0" smtClean="0"/>
              <a:t>(July 2014)</a:t>
            </a:r>
          </a:p>
        </p:txBody>
      </p:sp>
      <p:sp>
        <p:nvSpPr>
          <p:cNvPr id="1031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685800" y="1700808"/>
            <a:ext cx="7772400" cy="381000"/>
          </a:xfrm>
          <a:noFill/>
        </p:spPr>
        <p:txBody>
          <a:bodyPr/>
          <a:lstStyle/>
          <a:p>
            <a:pPr algn="ctr">
              <a:buFontTx/>
              <a:buNone/>
            </a:pPr>
            <a:r>
              <a:rPr lang="en-GB" sz="2000" dirty="0" smtClean="0"/>
              <a:t>Date:</a:t>
            </a:r>
            <a:r>
              <a:rPr lang="en-GB" sz="2000" b="0" dirty="0" smtClean="0"/>
              <a:t> 2014-05-16</a:t>
            </a:r>
          </a:p>
        </p:txBody>
      </p:sp>
      <p:graphicFrame>
        <p:nvGraphicFramePr>
          <p:cNvPr id="1026" name="Object 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84081315"/>
              </p:ext>
            </p:extLst>
          </p:nvPr>
        </p:nvGraphicFramePr>
        <p:xfrm>
          <a:off x="663575" y="2860675"/>
          <a:ext cx="8185150" cy="23018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94" name="Document" r:id="rId4" imgW="8152815" imgH="2296922" progId="Word.Document.8">
                  <p:embed/>
                </p:oleObj>
              </mc:Choice>
              <mc:Fallback>
                <p:oleObj name="Document" r:id="rId4" imgW="8152815" imgH="2296922" progId="Word.Document.8">
                  <p:embed/>
                  <p:pic>
                    <p:nvPicPr>
                      <p:cNvPr id="0" name="Object 5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663575" y="2860675"/>
                        <a:ext cx="8185150" cy="2301875"/>
                      </a:xfrm>
                      <a:prstGeom prst="rect">
                        <a:avLst/>
                      </a:prstGeom>
                      <a:noFill/>
                      <a:ex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32" name="Rectangle 6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</a:pPr>
            <a:r>
              <a:rPr lang="en-GB" sz="2000" b="1"/>
              <a:t>Authors:</a:t>
            </a:r>
            <a:endParaRPr lang="en-GB" sz="20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IEEE 802 EC will consider various motions related to JTC1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IEEE 802.3 WG will provide motions to</a:t>
            </a:r>
          </a:p>
          <a:p>
            <a:pPr lvl="1"/>
            <a:r>
              <a:rPr lang="en-AU" dirty="0" smtClean="0"/>
              <a:t>Forward 802.3.1 through PSDO</a:t>
            </a:r>
          </a:p>
          <a:p>
            <a:r>
              <a:rPr lang="en-AU" smtClean="0"/>
              <a:t>IEEE </a:t>
            </a:r>
            <a:r>
              <a:rPr lang="en-AU" dirty="0" smtClean="0"/>
              <a:t>802.22 WG will provide motions to:</a:t>
            </a:r>
          </a:p>
          <a:p>
            <a:pPr lvl="1"/>
            <a:r>
              <a:rPr lang="en-AU" dirty="0" smtClean="0"/>
              <a:t>Forward responses to SC6 on pre-ballot by SC6 on IEEE 802.22 </a:t>
            </a:r>
          </a:p>
          <a:p>
            <a:pPr lvl="1"/>
            <a:r>
              <a:rPr lang="en-AU" dirty="0" smtClean="0"/>
              <a:t>Send liaison to SC6 asking that 802.22 WG have ongoing maintenance responsibility for 8802-22 series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May 2014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10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2427116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IEEE 802 EC will consider </a:t>
            </a:r>
            <a:r>
              <a:rPr lang="en-AU" dirty="0" err="1" smtClean="0"/>
              <a:t>HoD</a:t>
            </a:r>
            <a:r>
              <a:rPr lang="en-AU" dirty="0" smtClean="0"/>
              <a:t> appointment process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Motion</a:t>
            </a:r>
          </a:p>
          <a:p>
            <a:pPr lvl="1"/>
            <a:r>
              <a:rPr lang="en-AU" i="1" dirty="0"/>
              <a:t>The </a:t>
            </a:r>
            <a:r>
              <a:rPr lang="en-AU" i="1" dirty="0" smtClean="0"/>
              <a:t>IEEE </a:t>
            </a:r>
            <a:r>
              <a:rPr lang="en-AU" i="1" dirty="0"/>
              <a:t>802 EC </a:t>
            </a:r>
            <a:r>
              <a:rPr lang="en-AU" i="1" dirty="0" smtClean="0"/>
              <a:t> empowers </a:t>
            </a:r>
            <a:r>
              <a:rPr lang="en-AU" i="1" dirty="0"/>
              <a:t>t</a:t>
            </a:r>
            <a:r>
              <a:rPr lang="en-AU" i="1" dirty="0" smtClean="0"/>
              <a:t>he </a:t>
            </a:r>
            <a:r>
              <a:rPr lang="en-AU" i="1" dirty="0"/>
              <a:t>IEEE 802 Chair be </a:t>
            </a:r>
            <a:r>
              <a:rPr lang="en-AU" i="1" dirty="0" smtClean="0"/>
              <a:t>to </a:t>
            </a:r>
            <a:r>
              <a:rPr lang="en-AU" i="1" dirty="0"/>
              <a:t>appoint the IEEE 802 </a:t>
            </a:r>
            <a:r>
              <a:rPr lang="en-AU" i="1" dirty="0" err="1"/>
              <a:t>HoD</a:t>
            </a:r>
            <a:r>
              <a:rPr lang="en-AU" i="1" dirty="0"/>
              <a:t> to the ISO/IEC JTC1/SC6 meeting in London in October 2014</a:t>
            </a:r>
          </a:p>
          <a:p>
            <a:pPr lvl="1"/>
            <a:r>
              <a:rPr lang="en-AU" dirty="0"/>
              <a:t>Moved</a:t>
            </a:r>
          </a:p>
          <a:p>
            <a:pPr lvl="1"/>
            <a:r>
              <a:rPr lang="en-AU" dirty="0" smtClean="0"/>
              <a:t>Seconded</a:t>
            </a:r>
            <a:endParaRPr lang="en-AU" dirty="0"/>
          </a:p>
          <a:p>
            <a:r>
              <a:rPr lang="en-AU" dirty="0"/>
              <a:t>Notes:</a:t>
            </a:r>
          </a:p>
          <a:p>
            <a:pPr lvl="1"/>
            <a:r>
              <a:rPr lang="en-AU" dirty="0"/>
              <a:t>Approved by IEEE 802 JTC1 SC by ~</a:t>
            </a:r>
            <a:r>
              <a:rPr lang="en-AU" dirty="0" smtClean="0"/>
              <a:t>16/0/2</a:t>
            </a:r>
          </a:p>
          <a:p>
            <a:pPr lvl="1"/>
            <a:r>
              <a:rPr lang="en-AU" dirty="0" smtClean="0"/>
              <a:t>Likely appointee is Bruce Kraemer</a:t>
            </a:r>
          </a:p>
          <a:p>
            <a:pPr lvl="1"/>
            <a:r>
              <a:rPr lang="en-AU" dirty="0" smtClean="0"/>
              <a:t>Hoping to include a </a:t>
            </a:r>
            <a:r>
              <a:rPr lang="en-AU" dirty="0" err="1" smtClean="0"/>
              <a:t>HoD</a:t>
            </a:r>
            <a:r>
              <a:rPr lang="en-AU" dirty="0" smtClean="0"/>
              <a:t>-in-training in delegation</a:t>
            </a:r>
            <a:endParaRPr lang="en-AU" dirty="0"/>
          </a:p>
          <a:p>
            <a:endParaRPr lang="en-AU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July 2014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11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1170401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 EC will consider </a:t>
            </a:r>
            <a:r>
              <a:rPr lang="en-AU" dirty="0" err="1"/>
              <a:t>HoD</a:t>
            </a:r>
            <a:r>
              <a:rPr lang="en-AU" dirty="0"/>
              <a:t> </a:t>
            </a:r>
            <a:r>
              <a:rPr lang="en-AU" dirty="0" smtClean="0"/>
              <a:t>empowerment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Motion</a:t>
            </a:r>
          </a:p>
          <a:p>
            <a:pPr lvl="1"/>
            <a:r>
              <a:rPr lang="en-AU" i="1" dirty="0" smtClean="0"/>
              <a:t>The IEEE 802 EC authorises the IEEE </a:t>
            </a:r>
            <a:r>
              <a:rPr lang="en-AU" i="1" dirty="0"/>
              <a:t>802 </a:t>
            </a:r>
            <a:r>
              <a:rPr lang="en-AU" i="1" dirty="0" err="1"/>
              <a:t>HoD</a:t>
            </a:r>
            <a:r>
              <a:rPr lang="en-AU" i="1" dirty="0"/>
              <a:t> to the ISO/IEC JTC1/SC6 meeting in London </a:t>
            </a:r>
            <a:r>
              <a:rPr lang="en-AU" i="1" dirty="0" smtClean="0"/>
              <a:t>in </a:t>
            </a:r>
            <a:r>
              <a:rPr lang="en-AU" i="1" dirty="0"/>
              <a:t>October 2014 </a:t>
            </a:r>
            <a:r>
              <a:rPr lang="en-AU" i="1" dirty="0" smtClean="0"/>
              <a:t>to</a:t>
            </a:r>
            <a:r>
              <a:rPr lang="en-AU" i="1" dirty="0"/>
              <a:t>:</a:t>
            </a:r>
          </a:p>
          <a:p>
            <a:pPr lvl="2"/>
            <a:r>
              <a:rPr lang="en-AU" i="1" dirty="0"/>
              <a:t>Appoint the IEEE 802 delegation</a:t>
            </a:r>
          </a:p>
          <a:p>
            <a:pPr lvl="2"/>
            <a:r>
              <a:rPr lang="en-AU" i="1" dirty="0"/>
              <a:t>Approve any necessary submissions</a:t>
            </a:r>
          </a:p>
          <a:p>
            <a:pPr lvl="2"/>
            <a:r>
              <a:rPr lang="en-AU" i="1" dirty="0"/>
              <a:t>Call any necessary preparation </a:t>
            </a:r>
            <a:r>
              <a:rPr lang="en-AU" i="1" dirty="0" smtClean="0"/>
              <a:t>teleconferences</a:t>
            </a:r>
          </a:p>
          <a:p>
            <a:pPr lvl="1"/>
            <a:r>
              <a:rPr lang="en-AU" dirty="0" smtClean="0"/>
              <a:t>Moved</a:t>
            </a:r>
          </a:p>
          <a:p>
            <a:pPr lvl="1"/>
            <a:r>
              <a:rPr lang="en-AU" dirty="0" smtClean="0"/>
              <a:t>Seconded</a:t>
            </a:r>
          </a:p>
          <a:p>
            <a:r>
              <a:rPr lang="en-AU" dirty="0" smtClean="0"/>
              <a:t>Notes:</a:t>
            </a:r>
          </a:p>
          <a:p>
            <a:pPr lvl="1"/>
            <a:r>
              <a:rPr lang="en-AU" dirty="0" smtClean="0"/>
              <a:t>Approved by IEEE 802 JTC1 SC by ~16/0/2</a:t>
            </a:r>
          </a:p>
          <a:p>
            <a:pPr lvl="1"/>
            <a:r>
              <a:rPr lang="en-AU" dirty="0" smtClean="0"/>
              <a:t>This is similar to previous motions</a:t>
            </a:r>
            <a:endParaRPr lang="en-AU" dirty="0"/>
          </a:p>
          <a:p>
            <a:endParaRPr lang="en-AU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July 2014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12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46704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Date Placeholder 3"/>
          <p:cNvSpPr>
            <a:spLocks noGrp="1"/>
          </p:cNvSpPr>
          <p:nvPr>
            <p:ph type="dt" sz="quarter" idx="10"/>
          </p:nvPr>
        </p:nvSpPr>
        <p:spPr>
          <a:xfrm>
            <a:off x="696913" y="334963"/>
            <a:ext cx="942566" cy="276999"/>
          </a:xfrm>
          <a:noFill/>
        </p:spPr>
        <p:txBody>
          <a:bodyPr/>
          <a:lstStyle/>
          <a:p>
            <a:pPr>
              <a:defRPr/>
            </a:pPr>
            <a:r>
              <a:rPr lang="en-GB" dirty="0" smtClean="0"/>
              <a:t>July 2014</a:t>
            </a:r>
            <a:endParaRPr lang="en-GB" dirty="0"/>
          </a:p>
        </p:txBody>
      </p:sp>
      <p:sp>
        <p:nvSpPr>
          <p:cNvPr id="4099" name="Footer Placeholder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/>
          <a:p>
            <a:r>
              <a:rPr lang="en-GB" smtClean="0"/>
              <a:t>Andrew Myles, Cisco</a:t>
            </a:r>
          </a:p>
        </p:txBody>
      </p:sp>
      <p:sp>
        <p:nvSpPr>
          <p:cNvPr id="4100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r>
              <a:rPr lang="en-GB" smtClean="0"/>
              <a:t>Slide </a:t>
            </a:r>
            <a:fld id="{827FA444-4315-4B21-90DB-70CB797C55B7}" type="slidenum">
              <a:rPr lang="en-GB" smtClean="0"/>
              <a:pPr/>
              <a:t>2</a:t>
            </a:fld>
            <a:endParaRPr lang="en-GB" smtClean="0"/>
          </a:p>
        </p:txBody>
      </p:sp>
      <p:sp>
        <p:nvSpPr>
          <p:cNvPr id="4101" name="Rectangle 2"/>
          <p:cNvSpPr>
            <a:spLocks noGrp="1" noChangeArrowheads="1"/>
          </p:cNvSpPr>
          <p:nvPr>
            <p:ph type="title"/>
          </p:nvPr>
        </p:nvSpPr>
        <p:spPr>
          <a:noFill/>
        </p:spPr>
        <p:txBody>
          <a:bodyPr/>
          <a:lstStyle/>
          <a:p>
            <a:r>
              <a:rPr lang="en-GB" smtClean="0"/>
              <a:t>Abstract</a:t>
            </a:r>
          </a:p>
        </p:txBody>
      </p:sp>
      <p:sp>
        <p:nvSpPr>
          <p:cNvPr id="4102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algn="ctr">
              <a:buFontTx/>
              <a:buNone/>
            </a:pPr>
            <a:r>
              <a:rPr lang="en-GB" sz="3200" dirty="0" smtClean="0"/>
              <a:t> Closing report for IEEE 802 JTC1 SC</a:t>
            </a:r>
            <a:br>
              <a:rPr lang="en-GB" sz="3200" dirty="0" smtClean="0"/>
            </a:br>
            <a:r>
              <a:rPr lang="en-GB" sz="3200" dirty="0" smtClean="0"/>
              <a:t>for July 2014 in San Diego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685800"/>
            <a:ext cx="9144000" cy="1066800"/>
          </a:xfrm>
        </p:spPr>
        <p:txBody>
          <a:bodyPr/>
          <a:lstStyle/>
          <a:p>
            <a:r>
              <a:rPr lang="en-AU" dirty="0" smtClean="0"/>
              <a:t>IEEE 802 has pushed seven standards completely through the PSDO ratification process …</a:t>
            </a:r>
            <a:endParaRPr lang="en-AU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6533588"/>
              </p:ext>
            </p:extLst>
          </p:nvPr>
        </p:nvGraphicFramePr>
        <p:xfrm>
          <a:off x="179512" y="2132856"/>
          <a:ext cx="8839200" cy="3096334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499508"/>
                <a:gridCol w="2446564"/>
                <a:gridCol w="2446564"/>
                <a:gridCol w="2446564"/>
              </a:tblGrid>
              <a:tr h="561571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IEEE 802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standard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60 day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pre-</a:t>
                      </a:r>
                      <a:r>
                        <a:rPr lang="en-AU" sz="1600" dirty="0" err="1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balllot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 month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FDIS ballot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Comments</a:t>
                      </a:r>
                      <a:r>
                        <a:rPr lang="en-AU" sz="1600" baseline="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resolved by IEEE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802.11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(2012)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in 2012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Liaised in Nov 2013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802.1X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(21 Oct 2013)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Liaised in Jan 2014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802.1AE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(21 Oct 2013)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Liaised in Jan 2014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802.1AB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(May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(18 Dec 2013)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Liaised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in May 2014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802.1AR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(May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(18 Dec 2013)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Liaised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in May 2014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802.1AS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(May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(18 Dec 2013)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Liaised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in May 2014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802.3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(16 Feb 2014)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Not required</a:t>
                      </a:r>
                    </a:p>
                  </a:txBody>
                  <a:tcPr marL="115147" marR="115147"/>
                </a:tc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696913" y="334963"/>
            <a:ext cx="942566" cy="276999"/>
          </a:xfrm>
        </p:spPr>
        <p:txBody>
          <a:bodyPr/>
          <a:lstStyle/>
          <a:p>
            <a:r>
              <a:rPr lang="en-US" dirty="0" smtClean="0"/>
              <a:t>July 2014</a:t>
            </a:r>
            <a:endParaRPr lang="en-US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33282" y="6475413"/>
            <a:ext cx="1410643" cy="184666"/>
          </a:xfrm>
        </p:spPr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82624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685800"/>
            <a:ext cx="9144000" cy="1066800"/>
          </a:xfrm>
        </p:spPr>
        <p:txBody>
          <a:bodyPr/>
          <a:lstStyle/>
          <a:p>
            <a:r>
              <a:rPr lang="en-AU" dirty="0" smtClean="0"/>
              <a:t>… and IEEE 802 has six standards in the pipeline for ratification under the PSDO process</a:t>
            </a:r>
            <a:endParaRPr lang="en-AU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40803561"/>
              </p:ext>
            </p:extLst>
          </p:nvPr>
        </p:nvGraphicFramePr>
        <p:xfrm>
          <a:off x="197296" y="1981200"/>
          <a:ext cx="8839200" cy="339528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499508"/>
                <a:gridCol w="2446564"/>
                <a:gridCol w="2446564"/>
                <a:gridCol w="2446564"/>
              </a:tblGrid>
              <a:tr h="561571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IEEE 802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standard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60 day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pre-</a:t>
                      </a:r>
                      <a:r>
                        <a:rPr lang="en-AU" sz="1600" dirty="0" err="1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balllot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 month</a:t>
                      </a:r>
                      <a:b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FDIS ballot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Comments</a:t>
                      </a:r>
                      <a:r>
                        <a:rPr lang="en-AU" sz="1600" baseline="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resolved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802.11aa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(Feb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(28 Jan 2014)</a:t>
                      </a:r>
                    </a:p>
                  </a:txBody>
                  <a:tcPr marL="115147" marR="115147"/>
                </a:tc>
                <a:tc rowSpan="3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baseline="0" dirty="0" smtClean="0">
                          <a:solidFill>
                            <a:schemeClr val="accent6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FDIS comments will be liaised next week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802.11ad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(Feb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2013)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(28 Jan 2014)</a:t>
                      </a:r>
                    </a:p>
                  </a:txBody>
                  <a:tcPr marL="115147" marR="115147"/>
                </a:tc>
                <a:tc vMerge="1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1" dirty="0" smtClean="0">
                        <a:solidFill>
                          <a:schemeClr val="accent6"/>
                        </a:solidFill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802.11ae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</a:t>
                      </a: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Feb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2013)</a:t>
                      </a:r>
                      <a:endParaRPr lang="en-AU" sz="1600" b="1" dirty="0" smtClean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(28 Jan 2014)</a:t>
                      </a:r>
                    </a:p>
                  </a:txBody>
                  <a:tcPr marL="115147" marR="115147"/>
                </a:tc>
                <a:tc vMerge="1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AU" sz="1600" b="1" dirty="0" smtClean="0">
                        <a:solidFill>
                          <a:schemeClr val="accent6"/>
                        </a:solidFill>
                      </a:endParaRP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802.1AEbw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(Jan 2014)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b="1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</a:t>
                      </a:r>
                      <a:endParaRPr lang="en-AU" b="1" dirty="0">
                        <a:solidFill>
                          <a:schemeClr val="accent2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FDIS ballot</a:t>
                      </a:r>
                      <a:r>
                        <a:rPr lang="en-AU" sz="1600" b="1" baseline="0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will start soon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802.1AEbn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 (Jan 2014)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endParaRPr lang="en-AU" b="1" dirty="0">
                        <a:solidFill>
                          <a:schemeClr val="accent2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FDIS ballot</a:t>
                      </a:r>
                      <a:r>
                        <a:rPr lang="en-AU" sz="1600" b="1" baseline="0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will start soon</a:t>
                      </a:r>
                    </a:p>
                  </a:txBody>
                  <a:tcPr marL="115147" marR="115147"/>
                </a:tc>
              </a:tr>
              <a:tr h="359602">
                <a:tc>
                  <a:txBody>
                    <a:bodyPr/>
                    <a:lstStyle/>
                    <a:p>
                      <a:r>
                        <a:rPr lang="en-AU" sz="16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802.22</a:t>
                      </a:r>
                      <a:endParaRPr lang="en-AU" sz="16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AU" sz="1600" b="1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Passed</a:t>
                      </a:r>
                      <a:r>
                        <a:rPr lang="en-AU" sz="1600" b="1" baseline="0" dirty="0" smtClean="0">
                          <a:solidFill>
                            <a:srgbClr val="00B050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(May 2014)</a:t>
                      </a:r>
                      <a:endParaRPr lang="en-AU" sz="1600" b="1" dirty="0">
                        <a:solidFill>
                          <a:srgbClr val="00B050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2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-</a:t>
                      </a:r>
                    </a:p>
                  </a:txBody>
                  <a:tcPr marL="115147" marR="115147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sz="1600" b="1" dirty="0" smtClean="0">
                          <a:solidFill>
                            <a:schemeClr val="accent6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Waiting</a:t>
                      </a:r>
                      <a:r>
                        <a:rPr lang="en-AU" sz="1600" b="1" baseline="0" dirty="0" smtClean="0">
                          <a:solidFill>
                            <a:schemeClr val="accent6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for comment resolutions</a:t>
                      </a:r>
                      <a:endParaRPr lang="en-AU" sz="1600" b="1" dirty="0" smtClean="0">
                        <a:solidFill>
                          <a:schemeClr val="accent6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115147" marR="115147"/>
                </a:tc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>
          <a:xfrm>
            <a:off x="696913" y="334963"/>
            <a:ext cx="942566" cy="276999"/>
          </a:xfrm>
        </p:spPr>
        <p:txBody>
          <a:bodyPr/>
          <a:lstStyle/>
          <a:p>
            <a:r>
              <a:rPr lang="en-US" dirty="0" smtClean="0"/>
              <a:t>July 2014</a:t>
            </a:r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7133282" y="6475413"/>
            <a:ext cx="1410643" cy="184666"/>
          </a:xfrm>
        </p:spPr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001596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… with a large number of other standards ready to enter the PSDO pipeline soon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Documents at liaison stage</a:t>
            </a:r>
          </a:p>
          <a:p>
            <a:pPr lvl="1"/>
            <a:r>
              <a:rPr lang="en-AU" dirty="0" smtClean="0"/>
              <a:t>802.1AXrev draft</a:t>
            </a:r>
            <a:endParaRPr lang="en-AU" dirty="0"/>
          </a:p>
          <a:p>
            <a:pPr lvl="1"/>
            <a:r>
              <a:rPr lang="en-AU" dirty="0"/>
              <a:t>802.1ACrev </a:t>
            </a:r>
            <a:r>
              <a:rPr lang="en-AU" dirty="0" smtClean="0"/>
              <a:t>draft</a:t>
            </a:r>
            <a:r>
              <a:rPr lang="en-AU" smtClean="0"/>
              <a:t>, once in SB</a:t>
            </a:r>
            <a:endParaRPr lang="en-AU" dirty="0" smtClean="0"/>
          </a:p>
          <a:p>
            <a:r>
              <a:rPr lang="en-AU" dirty="0" smtClean="0"/>
              <a:t>Documents about to enter the PSDO pipeline</a:t>
            </a:r>
            <a:endParaRPr lang="en-AU" dirty="0"/>
          </a:p>
          <a:p>
            <a:pPr lvl="1"/>
            <a:r>
              <a:rPr lang="en-AU" dirty="0" smtClean="0"/>
              <a:t>802</a:t>
            </a:r>
          </a:p>
          <a:p>
            <a:pPr lvl="1"/>
            <a:r>
              <a:rPr lang="en-AU" dirty="0" smtClean="0"/>
              <a:t>802.1Xbx, </a:t>
            </a:r>
            <a:r>
              <a:rPr lang="en-AU" dirty="0" smtClean="0"/>
              <a:t>once </a:t>
            </a:r>
            <a:r>
              <a:rPr lang="en-AU" dirty="0"/>
              <a:t>published</a:t>
            </a:r>
          </a:p>
          <a:p>
            <a:pPr lvl="1"/>
            <a:r>
              <a:rPr lang="en-AU" dirty="0" smtClean="0"/>
              <a:t>802.1Qrev, once published</a:t>
            </a:r>
          </a:p>
          <a:p>
            <a:pPr lvl="1"/>
            <a:r>
              <a:rPr lang="en-AU" dirty="0" smtClean="0"/>
              <a:t>802.3.1, once published</a:t>
            </a:r>
          </a:p>
          <a:p>
            <a:pPr lvl="1"/>
            <a:r>
              <a:rPr lang="en-AU" dirty="0" smtClean="0"/>
              <a:t>802.11ac, may be approved today</a:t>
            </a:r>
          </a:p>
          <a:p>
            <a:pPr lvl="1"/>
            <a:r>
              <a:rPr lang="en-AU" dirty="0" smtClean="0"/>
              <a:t>802.11af soon be approved today</a:t>
            </a:r>
          </a:p>
          <a:p>
            <a:pPr lvl="1"/>
            <a:r>
              <a:rPr lang="en-AU" dirty="0" smtClean="0"/>
              <a:t>802.22a, once 802.22 is ratified under PSDO (also need to allocate responsibility for maintenance  of 802.22 to WG)</a:t>
            </a:r>
            <a:endParaRPr lang="en-AU" dirty="0"/>
          </a:p>
          <a:p>
            <a:pPr lvl="1"/>
            <a:endParaRPr lang="en-AU" dirty="0"/>
          </a:p>
          <a:p>
            <a:endParaRPr lang="en-AU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July 2014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726918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SC6 discussed other possible proposals in SC6 in preparation for London meeting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No news on </a:t>
            </a:r>
            <a:r>
              <a:rPr lang="en-AU" dirty="0" err="1" smtClean="0"/>
              <a:t>TePA</a:t>
            </a:r>
            <a:r>
              <a:rPr lang="en-AU" dirty="0" smtClean="0"/>
              <a:t> proposals, including WAPI</a:t>
            </a:r>
          </a:p>
          <a:p>
            <a:r>
              <a:rPr lang="en-AU" dirty="0" smtClean="0"/>
              <a:t>No news on UHT/EUHT proposals</a:t>
            </a:r>
          </a:p>
          <a:p>
            <a:r>
              <a:rPr lang="en-AU" dirty="0" smtClean="0"/>
              <a:t>Discussion in WG7 on “Virtual AP”</a:t>
            </a:r>
          </a:p>
          <a:p>
            <a:pPr lvl="1"/>
            <a:r>
              <a:rPr lang="en-AU" dirty="0" smtClean="0"/>
              <a:t>Allows multiple SPs to share an AP</a:t>
            </a:r>
          </a:p>
          <a:p>
            <a:pPr lvl="1"/>
            <a:r>
              <a:rPr lang="en-AU" dirty="0" smtClean="0"/>
              <a:t>Will consider detailed response in Sept</a:t>
            </a:r>
          </a:p>
          <a:p>
            <a:r>
              <a:rPr lang="en-AU" dirty="0"/>
              <a:t>Discussion in WG7 on </a:t>
            </a:r>
            <a:r>
              <a:rPr lang="en-AU" dirty="0" smtClean="0"/>
              <a:t>“</a:t>
            </a:r>
            <a:r>
              <a:rPr lang="en-GB" dirty="0"/>
              <a:t>Optimization technology in WLAN</a:t>
            </a:r>
            <a:r>
              <a:rPr lang="en-AU" dirty="0" smtClean="0"/>
              <a:t>”</a:t>
            </a:r>
            <a:endParaRPr lang="en-AU" dirty="0"/>
          </a:p>
          <a:p>
            <a:pPr lvl="1"/>
            <a:r>
              <a:rPr lang="en-AU" dirty="0" smtClean="0"/>
              <a:t>Defines a sniffer to server interface</a:t>
            </a:r>
          </a:p>
          <a:p>
            <a:pPr lvl="1"/>
            <a:r>
              <a:rPr lang="en-AU" dirty="0" smtClean="0"/>
              <a:t>Will </a:t>
            </a:r>
            <a:r>
              <a:rPr lang="en-AU" dirty="0"/>
              <a:t>consider detailed response in </a:t>
            </a:r>
            <a:r>
              <a:rPr lang="en-AU" dirty="0" smtClean="0"/>
              <a:t>Sep</a:t>
            </a:r>
          </a:p>
          <a:p>
            <a:r>
              <a:rPr lang="en-AU" dirty="0" smtClean="0"/>
              <a:t>Empowerment of a </a:t>
            </a:r>
            <a:r>
              <a:rPr lang="en-AU" dirty="0" err="1" smtClean="0"/>
              <a:t>HoD</a:t>
            </a:r>
            <a:r>
              <a:rPr lang="en-AU" dirty="0" smtClean="0"/>
              <a:t> for London meeting</a:t>
            </a:r>
            <a:endParaRPr lang="en-AU" dirty="0"/>
          </a:p>
          <a:p>
            <a:pPr lvl="1"/>
            <a:endParaRPr lang="en-AU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July 2014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6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214328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SC will focus in Athens on preparing for the SC6 meeting in London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Prepare status updates for London</a:t>
            </a:r>
          </a:p>
          <a:p>
            <a:pPr lvl="1"/>
            <a:r>
              <a:rPr lang="en-AU" dirty="0" smtClean="0"/>
              <a:t>802, 802.1, 802.3, 802.11,  802.15, 802.22, …</a:t>
            </a:r>
          </a:p>
          <a:p>
            <a:r>
              <a:rPr lang="en-AU" dirty="0" smtClean="0"/>
              <a:t>Deal with “Virtual AP”</a:t>
            </a:r>
          </a:p>
          <a:p>
            <a:r>
              <a:rPr lang="en-AU" dirty="0" smtClean="0"/>
              <a:t>Deal with “</a:t>
            </a:r>
            <a:r>
              <a:rPr lang="en-GB" dirty="0" smtClean="0"/>
              <a:t>Optimization </a:t>
            </a:r>
            <a:r>
              <a:rPr lang="en-GB" dirty="0"/>
              <a:t>technology in WLAN</a:t>
            </a:r>
            <a:r>
              <a:rPr lang="en-AU" dirty="0"/>
              <a:t>”</a:t>
            </a:r>
            <a:endParaRPr lang="en-AU" dirty="0" smtClean="0"/>
          </a:p>
          <a:p>
            <a:r>
              <a:rPr lang="en-AU" dirty="0" smtClean="0"/>
              <a:t>Respond to any new documents on SC6 server</a:t>
            </a:r>
          </a:p>
          <a:p>
            <a:r>
              <a:rPr lang="en-AU" dirty="0" smtClean="0"/>
              <a:t>Appoint IEEE 802 delegation</a:t>
            </a:r>
          </a:p>
          <a:p>
            <a:r>
              <a:rPr lang="en-AU" dirty="0" smtClean="0"/>
              <a:t>…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GB" dirty="0" smtClean="0"/>
              <a:t>July 2014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7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238083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IEEE 802.11 WG will consider sending 802.11ac/</a:t>
            </a:r>
            <a:r>
              <a:rPr lang="en-AU" dirty="0" err="1" smtClean="0"/>
              <a:t>af</a:t>
            </a:r>
            <a:r>
              <a:rPr lang="en-AU" dirty="0" smtClean="0"/>
              <a:t> through PSDO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Motion</a:t>
            </a:r>
          </a:p>
          <a:p>
            <a:pPr lvl="1"/>
            <a:r>
              <a:rPr lang="en-AU" i="1" dirty="0" smtClean="0"/>
              <a:t>The IEEE 802.11 WG recommends to the IEEE 802 EC that IEEE 802.11ac-2013 and IEEE 802.11af-2013 be submitted to ISO/IEC JTC1/SC6 for ratification under the PSDO process</a:t>
            </a:r>
          </a:p>
          <a:p>
            <a:pPr lvl="1"/>
            <a:r>
              <a:rPr lang="en-AU" dirty="0" smtClean="0"/>
              <a:t>Moved:</a:t>
            </a:r>
          </a:p>
          <a:p>
            <a:pPr lvl="1"/>
            <a:r>
              <a:rPr lang="en-AU" dirty="0" smtClean="0"/>
              <a:t>Seconded:</a:t>
            </a:r>
          </a:p>
          <a:p>
            <a:r>
              <a:rPr lang="en-AU" dirty="0" smtClean="0"/>
              <a:t>Notes</a:t>
            </a:r>
          </a:p>
          <a:p>
            <a:pPr lvl="1"/>
            <a:r>
              <a:rPr lang="en-AU" dirty="0" smtClean="0"/>
              <a:t>Approved </a:t>
            </a:r>
            <a:r>
              <a:rPr lang="en-AU" dirty="0"/>
              <a:t>by IEEE 802 JTC1 </a:t>
            </a:r>
            <a:r>
              <a:rPr lang="en-AU" dirty="0" smtClean="0"/>
              <a:t>SC</a:t>
            </a:r>
          </a:p>
          <a:p>
            <a:pPr lvl="1"/>
            <a:r>
              <a:rPr lang="en-AU" dirty="0" smtClean="0"/>
              <a:t>Will hopefully be considered by IEEE 802 EC today</a:t>
            </a:r>
            <a:endParaRPr lang="en-AU" dirty="0"/>
          </a:p>
          <a:p>
            <a:endParaRPr lang="en-AU" dirty="0" smtClean="0"/>
          </a:p>
          <a:p>
            <a:endParaRPr lang="en-AU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4963"/>
            <a:ext cx="942566" cy="276999"/>
          </a:xfrm>
        </p:spPr>
        <p:txBody>
          <a:bodyPr/>
          <a:lstStyle/>
          <a:p>
            <a:r>
              <a:rPr lang="en-GB" dirty="0" smtClean="0"/>
              <a:t>July 2014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3190CD6-18F2-44F1-A379-0C51A15702FA}" type="slidenum">
              <a:rPr lang="en-GB" smtClean="0"/>
              <a:pPr/>
              <a:t>8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60841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IEEE 802 EC will consider various motions related to JTC1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IEEE 802.1 WG will provide motions to</a:t>
            </a:r>
          </a:p>
          <a:p>
            <a:pPr lvl="1"/>
            <a:r>
              <a:rPr lang="en-AU" dirty="0" smtClean="0"/>
              <a:t>Liaise 802.1AXrev draft to SC6</a:t>
            </a:r>
            <a:endParaRPr lang="en-AU" dirty="0"/>
          </a:p>
          <a:p>
            <a:pPr lvl="1"/>
            <a:r>
              <a:rPr lang="en-AU" dirty="0" smtClean="0"/>
              <a:t>Forward </a:t>
            </a:r>
            <a:r>
              <a:rPr lang="en-AU" dirty="0" smtClean="0"/>
              <a:t>802 through PSDO</a:t>
            </a:r>
          </a:p>
          <a:p>
            <a:r>
              <a:rPr lang="en-AU" dirty="0" smtClean="0"/>
              <a:t>IEEE 802.11 WG </a:t>
            </a:r>
            <a:r>
              <a:rPr lang="en-AU" dirty="0"/>
              <a:t>will provide motions </a:t>
            </a:r>
            <a:r>
              <a:rPr lang="en-AU" dirty="0" smtClean="0"/>
              <a:t>to</a:t>
            </a:r>
          </a:p>
          <a:p>
            <a:pPr lvl="1"/>
            <a:r>
              <a:rPr lang="en-AU" dirty="0" smtClean="0"/>
              <a:t>Approve FDIS comment responses for 802.11aa/ad/</a:t>
            </a:r>
            <a:r>
              <a:rPr lang="en-AU" dirty="0" err="1" smtClean="0"/>
              <a:t>ae</a:t>
            </a:r>
            <a:endParaRPr lang="en-AU" dirty="0" smtClean="0"/>
          </a:p>
          <a:p>
            <a:pPr lvl="1"/>
            <a:r>
              <a:rPr lang="en-AU" dirty="0" smtClean="0"/>
              <a:t>Forward 802.11ac  </a:t>
            </a:r>
            <a:r>
              <a:rPr lang="en-AU" dirty="0"/>
              <a:t>through </a:t>
            </a:r>
            <a:r>
              <a:rPr lang="en-AU" dirty="0" smtClean="0"/>
              <a:t>PSDO</a:t>
            </a:r>
          </a:p>
          <a:p>
            <a:pPr lvl="1"/>
            <a:r>
              <a:rPr lang="en-AU" dirty="0" smtClean="0"/>
              <a:t>Forward 802.11af  </a:t>
            </a:r>
            <a:r>
              <a:rPr lang="en-AU" dirty="0"/>
              <a:t>through </a:t>
            </a:r>
            <a:r>
              <a:rPr lang="en-AU" dirty="0" smtClean="0"/>
              <a:t>PSDO</a:t>
            </a:r>
            <a:endParaRPr lang="en-AU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May 2014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Andrew Myles, Cisco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GB" smtClean="0"/>
              <a:t>Slide </a:t>
            </a:r>
            <a:fld id="{43190CD6-18F2-44F1-A379-0C51A15702FA}" type="slidenum">
              <a:rPr lang="en-GB" smtClean="0"/>
              <a:pPr>
                <a:defRPr/>
              </a:pPr>
              <a:t>9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7909252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GB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14885</TotalTime>
  <Words>861</Words>
  <Application>Microsoft Office PowerPoint</Application>
  <PresentationFormat>On-screen Show (4:3)</PresentationFormat>
  <Paragraphs>178</Paragraphs>
  <Slides>12</Slides>
  <Notes>2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4" baseType="lpstr">
      <vt:lpstr>802-11-Submission</vt:lpstr>
      <vt:lpstr>Document</vt:lpstr>
      <vt:lpstr>IEEE 802 JTC1 SC closing report (July 2014)</vt:lpstr>
      <vt:lpstr>Abstract</vt:lpstr>
      <vt:lpstr>IEEE 802 has pushed seven standards completely through the PSDO ratification process …</vt:lpstr>
      <vt:lpstr>… and IEEE 802 has six standards in the pipeline for ratification under the PSDO process</vt:lpstr>
      <vt:lpstr>… with a large number of other standards ready to enter the PSDO pipeline soon</vt:lpstr>
      <vt:lpstr>The SC6 discussed other possible proposals in SC6 in preparation for London meeting</vt:lpstr>
      <vt:lpstr>The SC will focus in Athens on preparing for the SC6 meeting in London</vt:lpstr>
      <vt:lpstr>The IEEE 802.11 WG will consider sending 802.11ac/af through PSDO</vt:lpstr>
      <vt:lpstr>The IEEE 802 EC will consider various motions related to JTC1</vt:lpstr>
      <vt:lpstr>The IEEE 802 EC will consider various motions related to JTC1</vt:lpstr>
      <vt:lpstr>IEEE 802 EC will consider HoD appointment process</vt:lpstr>
      <vt:lpstr>IEEE 802 EC will consider HoD empowerment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JTC1 closing report</dc:title>
  <dc:creator>Andrew Myles</dc:creator>
  <cp:lastModifiedBy>Andrew Myles (amyles)</cp:lastModifiedBy>
  <cp:revision>779</cp:revision>
  <cp:lastPrinted>1998-02-10T13:28:06Z</cp:lastPrinted>
  <dcterms:created xsi:type="dcterms:W3CDTF">2004-12-02T14:01:45Z</dcterms:created>
  <dcterms:modified xsi:type="dcterms:W3CDTF">2014-07-17T20:19:57Z</dcterms:modified>
</cp:coreProperties>
</file>