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350" r:id="rId3"/>
    <p:sldId id="356" r:id="rId4"/>
    <p:sldId id="363" r:id="rId5"/>
    <p:sldId id="364" r:id="rId6"/>
    <p:sldId id="358" r:id="rId7"/>
    <p:sldId id="365" r:id="rId8"/>
    <p:sldId id="366" r:id="rId9"/>
    <p:sldId id="360" r:id="rId10"/>
    <p:sldId id="368" r:id="rId11"/>
    <p:sldId id="361" r:id="rId12"/>
    <p:sldId id="369" r:id="rId13"/>
    <p:sldId id="362" r:id="rId14"/>
    <p:sldId id="354" r:id="rId15"/>
    <p:sldId id="370" r:id="rId16"/>
    <p:sldId id="372" r:id="rId1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awei" initials="h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CC00"/>
    <a:srgbClr val="0000FF"/>
    <a:srgbClr val="FF3300"/>
    <a:srgbClr val="66FF99"/>
    <a:srgbClr val="FF9966"/>
    <a:srgbClr val="FF9933"/>
    <a:srgbClr val="FFFF00"/>
    <a:srgbClr val="66FFFF"/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00" autoAdjust="0"/>
    <p:restoredTop sz="86380" autoAdjust="0"/>
  </p:normalViewPr>
  <p:slideViewPr>
    <p:cSldViewPr>
      <p:cViewPr>
        <p:scale>
          <a:sx n="87" d="100"/>
          <a:sy n="87" d="100"/>
        </p:scale>
        <p:origin x="-99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556906" y="6475413"/>
            <a:ext cx="198701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650" y="325438"/>
            <a:ext cx="7632700" cy="871537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650" y="1628775"/>
            <a:ext cx="7632700" cy="4194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989948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56906" y="6475413"/>
            <a:ext cx="19870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802.11-14/</a:t>
            </a:r>
            <a:r>
              <a:rPr lang="en-US" altLang="zh-CN" sz="1800" b="1" dirty="0" smtClean="0"/>
              <a:t>0869</a:t>
            </a:r>
            <a:r>
              <a:rPr lang="en-US" sz="1800" dirty="0" smtClean="0"/>
              <a:t>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86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2014</a:t>
            </a: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sz="4000" dirty="0" smtClean="0"/>
              <a:t>MAC calibration results</a:t>
            </a:r>
            <a:endParaRPr lang="en-US" sz="4000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2014-07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69976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3310" name="Object 238"/>
          <p:cNvGraphicFramePr>
            <a:graphicFrameLocks noChangeAspect="1"/>
          </p:cNvGraphicFramePr>
          <p:nvPr/>
        </p:nvGraphicFramePr>
        <p:xfrm>
          <a:off x="1498600" y="3041650"/>
          <a:ext cx="6278563" cy="3282950"/>
        </p:xfrm>
        <a:graphic>
          <a:graphicData uri="http://schemas.openxmlformats.org/presentationml/2006/ole">
            <p:oleObj spid="_x0000_s3310" name="Document" r:id="rId4" imgW="8491985" imgH="445452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400"/>
            <a:ext cx="8763000" cy="1066800"/>
          </a:xfrm>
        </p:spPr>
        <p:txBody>
          <a:bodyPr/>
          <a:lstStyle/>
          <a:p>
            <a:r>
              <a:rPr lang="en-GB" altLang="zh-CN" sz="3600" dirty="0" smtClean="0"/>
              <a:t>Test 2a: Deferral Test 1</a:t>
            </a:r>
            <a:br>
              <a:rPr lang="en-GB" altLang="zh-CN" sz="3600" dirty="0" smtClean="0"/>
            </a:br>
            <a:r>
              <a:rPr lang="en-GB" altLang="zh-CN" sz="3600" dirty="0" smtClean="0"/>
              <a:t>-Throughput Performance-</a:t>
            </a:r>
            <a:r>
              <a:rPr lang="zh-CN" altLang="zh-CN" sz="3600" u="sng" dirty="0" smtClean="0"/>
              <a:t/>
            </a:r>
            <a:br>
              <a:rPr lang="zh-CN" altLang="zh-CN" sz="3600" u="sng" dirty="0" smtClean="0"/>
            </a:b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5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宋体" pitchFamily="2" charset="-122"/>
                <a:cs typeface="Gulim" pitchFamily="34" charset="-127"/>
              </a:rPr>
              <a:t>AP1</a:t>
            </a:r>
            <a:endParaRPr kumimoji="0" lang="en-US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981199"/>
            <a:ext cx="5583096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8763000" cy="1066800"/>
          </a:xfrm>
        </p:spPr>
        <p:txBody>
          <a:bodyPr/>
          <a:lstStyle/>
          <a:p>
            <a:r>
              <a:rPr lang="en-GB" altLang="zh-CN" dirty="0" smtClean="0"/>
              <a:t>Test 2b: Deferral Test 2</a:t>
            </a:r>
            <a:br>
              <a:rPr lang="en-GB" altLang="zh-CN" dirty="0" smtClean="0"/>
            </a:br>
            <a:r>
              <a:rPr lang="en-GB" altLang="zh-CN" dirty="0" smtClean="0"/>
              <a:t>-Simulation Parameters-</a:t>
            </a:r>
            <a:r>
              <a:rPr lang="zh-CN" altLang="zh-CN" u="sng" dirty="0" smtClean="0"/>
              <a:t/>
            </a:r>
            <a:br>
              <a:rPr lang="zh-CN" altLang="zh-CN" u="sng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5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宋体" pitchFamily="2" charset="-122"/>
                <a:cs typeface="Gulim" pitchFamily="34" charset="-127"/>
              </a:rPr>
              <a:t>AP1</a:t>
            </a:r>
            <a:endParaRPr kumimoji="0" lang="en-US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27" name="组合 26"/>
          <p:cNvGrpSpPr/>
          <p:nvPr/>
        </p:nvGrpSpPr>
        <p:grpSpPr>
          <a:xfrm>
            <a:off x="1295400" y="1524000"/>
            <a:ext cx="5943600" cy="1295400"/>
            <a:chOff x="1295400" y="1981200"/>
            <a:chExt cx="5943600" cy="1295400"/>
          </a:xfrm>
        </p:grpSpPr>
        <p:sp>
          <p:nvSpPr>
            <p:cNvPr id="3" name="Oval 263"/>
            <p:cNvSpPr>
              <a:spLocks noChangeArrowheads="1"/>
            </p:cNvSpPr>
            <p:nvPr/>
          </p:nvSpPr>
          <p:spPr bwMode="auto">
            <a:xfrm>
              <a:off x="3695823" y="2683453"/>
              <a:ext cx="583575" cy="593147"/>
            </a:xfrm>
            <a:prstGeom prst="ellipse">
              <a:avLst/>
            </a:prstGeom>
            <a:solidFill>
              <a:srgbClr val="DDD8C2"/>
            </a:soli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9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STA 1</a:t>
              </a:r>
              <a:endPara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5" name="Oval 264"/>
            <p:cNvSpPr>
              <a:spLocks noChangeArrowheads="1"/>
            </p:cNvSpPr>
            <p:nvPr/>
          </p:nvSpPr>
          <p:spPr bwMode="auto">
            <a:xfrm>
              <a:off x="6580011" y="2275698"/>
              <a:ext cx="658989" cy="593147"/>
            </a:xfrm>
            <a:prstGeom prst="ellipse">
              <a:avLst/>
            </a:prstGeom>
            <a:gradFill rotWithShape="1">
              <a:gsLst>
                <a:gs pos="0">
                  <a:srgbClr val="2C5D98"/>
                </a:gs>
                <a:gs pos="80000">
                  <a:srgbClr val="3C7BC7"/>
                </a:gs>
                <a:gs pos="100000">
                  <a:srgbClr val="3A7CCB"/>
                </a:gs>
              </a:gsLst>
              <a:lin ang="16200000"/>
            </a:gra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4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AP 2</a:t>
              </a:r>
              <a:endPara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6" name="Oval 265"/>
            <p:cNvSpPr>
              <a:spLocks noChangeArrowheads="1"/>
            </p:cNvSpPr>
            <p:nvPr/>
          </p:nvSpPr>
          <p:spPr bwMode="auto">
            <a:xfrm>
              <a:off x="1295400" y="2460959"/>
              <a:ext cx="610196" cy="593147"/>
            </a:xfrm>
            <a:prstGeom prst="ellipse">
              <a:avLst/>
            </a:prstGeom>
            <a:gradFill rotWithShape="1">
              <a:gsLst>
                <a:gs pos="0">
                  <a:srgbClr val="2C5D98"/>
                </a:gs>
                <a:gs pos="80000">
                  <a:srgbClr val="3C7BC7"/>
                </a:gs>
                <a:gs pos="100000">
                  <a:srgbClr val="3A7CCB"/>
                </a:gs>
              </a:gsLst>
              <a:lin ang="16200000"/>
            </a:gra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4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AP1</a:t>
              </a:r>
              <a:endPara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7" name="Oval 266"/>
            <p:cNvSpPr>
              <a:spLocks noChangeArrowheads="1"/>
            </p:cNvSpPr>
            <p:nvPr/>
          </p:nvSpPr>
          <p:spPr bwMode="auto">
            <a:xfrm>
              <a:off x="3540720" y="2059430"/>
              <a:ext cx="609102" cy="593147"/>
            </a:xfrm>
            <a:prstGeom prst="ellipse">
              <a:avLst/>
            </a:prstGeom>
            <a:solidFill>
              <a:srgbClr val="DDD8C2"/>
            </a:soli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STA 2</a:t>
              </a:r>
              <a:endPara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8" name="Straight Arrow Connector 267"/>
            <p:cNvSpPr>
              <a:spLocks noChangeShapeType="1"/>
            </p:cNvSpPr>
            <p:nvPr/>
          </p:nvSpPr>
          <p:spPr bwMode="auto">
            <a:xfrm>
              <a:off x="4149823" y="2356003"/>
              <a:ext cx="2430189" cy="269718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400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9" name="Straight Arrow Connector 268"/>
            <p:cNvSpPr>
              <a:spLocks noChangeShapeType="1"/>
            </p:cNvSpPr>
            <p:nvPr/>
          </p:nvSpPr>
          <p:spPr bwMode="auto">
            <a:xfrm flipH="1" flipV="1">
              <a:off x="1813261" y="2757532"/>
              <a:ext cx="1882562" cy="222495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400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0" name="TextBox 16"/>
            <p:cNvSpPr txBox="1">
              <a:spLocks noChangeArrowheads="1"/>
            </p:cNvSpPr>
            <p:nvPr/>
          </p:nvSpPr>
          <p:spPr bwMode="auto">
            <a:xfrm>
              <a:off x="4531844" y="1981200"/>
              <a:ext cx="957599" cy="644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zh-CN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1" name="TextBox 17"/>
            <p:cNvSpPr txBox="1">
              <a:spLocks noChangeArrowheads="1"/>
            </p:cNvSpPr>
            <p:nvPr/>
          </p:nvSpPr>
          <p:spPr bwMode="auto">
            <a:xfrm>
              <a:off x="2599359" y="2275698"/>
              <a:ext cx="712100" cy="481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zh-CN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381000" y="2819400"/>
            <a:ext cx="8610600" cy="3048000"/>
          </a:xfrm>
        </p:spPr>
        <p:txBody>
          <a:bodyPr/>
          <a:lstStyle/>
          <a:p>
            <a:r>
              <a:rPr lang="en-GB" altLang="zh-CN" dirty="0" smtClean="0"/>
              <a:t>Assumptions: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AP1 and AP2 can not hear each other. ( ever) </a:t>
            </a:r>
            <a:endParaRPr lang="zh-CN" altLang="zh-CN" sz="1600" dirty="0" smtClean="0"/>
          </a:p>
          <a:p>
            <a:pPr lvl="1"/>
            <a:r>
              <a:rPr lang="en-GB" altLang="zh-CN" dirty="0" smtClean="0"/>
              <a:t>If   </a:t>
            </a:r>
            <a:r>
              <a:rPr lang="en-GB" altLang="zh-CN" dirty="0" err="1" smtClean="0"/>
              <a:t>MPDUs</a:t>
            </a:r>
            <a:r>
              <a:rPr lang="en-GB" altLang="zh-CN" dirty="0" smtClean="0"/>
              <a:t> from AP1 and AP2 overlap, they both fail with 100% probability</a:t>
            </a:r>
            <a:endParaRPr lang="zh-CN" altLang="zh-CN" sz="1600" dirty="0" smtClean="0"/>
          </a:p>
          <a:p>
            <a:pPr lvl="1"/>
            <a:r>
              <a:rPr lang="en-GB" altLang="zh-CN" dirty="0" smtClean="0"/>
              <a:t>If an MPDU from AP1/AP2 is interference free, it succeeds with 100% probability. </a:t>
            </a:r>
          </a:p>
          <a:p>
            <a:pPr marL="342900" lvl="1" indent="-342900">
              <a:buChar char="•"/>
            </a:pPr>
            <a:r>
              <a:rPr lang="en-GB" altLang="zh-CN" sz="2400" b="1" dirty="0" smtClean="0">
                <a:ea typeface="+mn-ea"/>
                <a:cs typeface="+mn-cs"/>
              </a:rPr>
              <a:t>Parameters:</a:t>
            </a:r>
            <a:endParaRPr lang="zh-CN" altLang="zh-CN" sz="2400" b="1" dirty="0" smtClean="0">
              <a:ea typeface="+mn-ea"/>
              <a:cs typeface="+mn-cs"/>
            </a:endParaRPr>
          </a:p>
          <a:p>
            <a:pPr lvl="1"/>
            <a:r>
              <a:rPr lang="en-GB" altLang="zh-CN" dirty="0" smtClean="0"/>
              <a:t>MSDU length:[0:500:2000Bytes]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RTS/CTS [ OFF, ON]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MCS = [0, 8]  </a:t>
            </a:r>
            <a:endParaRPr lang="zh-CN" altLang="zh-CN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400"/>
            <a:ext cx="8763000" cy="1066800"/>
          </a:xfrm>
        </p:spPr>
        <p:txBody>
          <a:bodyPr/>
          <a:lstStyle/>
          <a:p>
            <a:r>
              <a:rPr lang="en-GB" altLang="zh-CN" sz="3600" dirty="0" smtClean="0"/>
              <a:t>Test 2b: Deferral Test 2</a:t>
            </a:r>
            <a:br>
              <a:rPr lang="en-GB" altLang="zh-CN" sz="3600" dirty="0" smtClean="0"/>
            </a:br>
            <a:r>
              <a:rPr lang="en-GB" altLang="zh-CN" sz="3600" dirty="0" smtClean="0"/>
              <a:t>-Throughput Performance-</a:t>
            </a:r>
            <a:r>
              <a:rPr lang="zh-CN" altLang="zh-CN" sz="3600" u="sng" dirty="0" smtClean="0"/>
              <a:t/>
            </a:r>
            <a:br>
              <a:rPr lang="zh-CN" altLang="zh-CN" sz="3600" u="sng" dirty="0" smtClean="0"/>
            </a:b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5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宋体" pitchFamily="2" charset="-122"/>
                <a:cs typeface="Gulim" pitchFamily="34" charset="-127"/>
              </a:rPr>
              <a:t>AP1</a:t>
            </a:r>
            <a:endParaRPr kumimoji="0" lang="en-US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9217" name="Picture 9" descr="image0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3334" y="2004600"/>
            <a:ext cx="5585666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763000" cy="1066800"/>
          </a:xfrm>
        </p:spPr>
        <p:txBody>
          <a:bodyPr/>
          <a:lstStyle/>
          <a:p>
            <a:r>
              <a:rPr lang="en-GB" altLang="zh-CN" sz="3600" dirty="0" smtClean="0"/>
              <a:t>Test 4: NAV deferral</a:t>
            </a:r>
            <a:r>
              <a:rPr lang="zh-CN" altLang="zh-CN" sz="3600" u="sng" dirty="0" smtClean="0"/>
              <a:t/>
            </a:r>
            <a:br>
              <a:rPr lang="zh-CN" altLang="zh-CN" sz="3600" u="sng" dirty="0" smtClean="0"/>
            </a:b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5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宋体" pitchFamily="2" charset="-122"/>
                <a:cs typeface="Gulim" pitchFamily="34" charset="-127"/>
              </a:rPr>
              <a:t>AP1</a:t>
            </a:r>
            <a:endParaRPr kumimoji="0" lang="en-US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2895600"/>
            <a:ext cx="8610600" cy="1600200"/>
          </a:xfrm>
          <a:ln>
            <a:solidFill>
              <a:srgbClr val="FF0000"/>
            </a:solidFill>
            <a:prstDash val="dash"/>
          </a:ln>
        </p:spPr>
        <p:txBody>
          <a:bodyPr/>
          <a:lstStyle/>
          <a:p>
            <a:r>
              <a:rPr lang="en-GB" altLang="zh-CN" sz="1600" dirty="0" smtClean="0"/>
              <a:t>Assumptions:</a:t>
            </a:r>
            <a:endParaRPr lang="zh-CN" altLang="zh-CN" sz="1600" dirty="0" smtClean="0"/>
          </a:p>
          <a:p>
            <a:pPr lvl="1"/>
            <a:r>
              <a:rPr lang="en-GB" altLang="zh-CN" sz="1400" dirty="0" smtClean="0"/>
              <a:t>All devices are within energy detect range of each other.  </a:t>
            </a:r>
            <a:endParaRPr lang="zh-CN" altLang="zh-CN" sz="1400" dirty="0" smtClean="0"/>
          </a:p>
          <a:p>
            <a:pPr lvl="1"/>
            <a:r>
              <a:rPr lang="en-GB" altLang="zh-CN" sz="1400" dirty="0" smtClean="0"/>
              <a:t>When AP1 and AP2 start to transmit on the same slot, both packets are lost (PER= 100%). Otherwise packets get through 100%.  PER=0 %</a:t>
            </a:r>
            <a:endParaRPr lang="zh-CN" altLang="zh-CN" sz="1400" dirty="0" smtClean="0"/>
          </a:p>
          <a:p>
            <a:pPr lvl="1"/>
            <a:r>
              <a:rPr lang="en-GB" altLang="zh-CN" sz="1400" dirty="0" err="1" smtClean="0"/>
              <a:t>APs</a:t>
            </a:r>
            <a:r>
              <a:rPr lang="en-GB" altLang="zh-CN" sz="1400" dirty="0" smtClean="0"/>
              <a:t> send  </a:t>
            </a:r>
            <a:r>
              <a:rPr lang="en-GB" altLang="zh-CN" sz="1400" dirty="0" smtClean="0">
                <a:solidFill>
                  <a:srgbClr val="FF0000"/>
                </a:solidFill>
              </a:rPr>
              <a:t>single MPDU</a:t>
            </a:r>
            <a:r>
              <a:rPr lang="en-GB" altLang="zh-CN" sz="1400" dirty="0" smtClean="0"/>
              <a:t>, but sets NAV to </a:t>
            </a:r>
            <a:r>
              <a:rPr lang="en-GB" altLang="zh-CN" sz="1400" dirty="0" err="1" smtClean="0"/>
              <a:t>txop</a:t>
            </a:r>
            <a:r>
              <a:rPr lang="en-GB" altLang="zh-CN" sz="1400" dirty="0" smtClean="0"/>
              <a:t>= 4 ms</a:t>
            </a:r>
            <a:endParaRPr lang="zh-CN" altLang="zh-CN" sz="1100" dirty="0" smtClean="0"/>
          </a:p>
          <a:p>
            <a:pPr lvl="1"/>
            <a:r>
              <a:rPr lang="en-GB" altLang="zh-CN" sz="1400" dirty="0" err="1" smtClean="0"/>
              <a:t>APs</a:t>
            </a:r>
            <a:r>
              <a:rPr lang="en-GB" altLang="zh-CN" sz="1400" dirty="0" smtClean="0"/>
              <a:t> should defer due to NAV setting.. </a:t>
            </a:r>
            <a:endParaRPr lang="en-US" sz="14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  <p:grpSp>
        <p:nvGrpSpPr>
          <p:cNvPr id="8194" name="Group 58"/>
          <p:cNvGrpSpPr>
            <a:grpSpLocks/>
          </p:cNvGrpSpPr>
          <p:nvPr/>
        </p:nvGrpSpPr>
        <p:grpSpPr bwMode="auto">
          <a:xfrm>
            <a:off x="2057400" y="1371600"/>
            <a:ext cx="5410200" cy="1676400"/>
            <a:chOff x="0" y="1111"/>
            <a:chExt cx="35948" cy="13484"/>
          </a:xfrm>
        </p:grpSpPr>
        <p:sp>
          <p:nvSpPr>
            <p:cNvPr id="202" name="Oval 202"/>
            <p:cNvSpPr>
              <a:spLocks noChangeArrowheads="1"/>
            </p:cNvSpPr>
            <p:nvPr/>
          </p:nvSpPr>
          <p:spPr bwMode="auto">
            <a:xfrm>
              <a:off x="19430" y="5714"/>
              <a:ext cx="8484" cy="4572"/>
            </a:xfrm>
            <a:prstGeom prst="ellipse">
              <a:avLst/>
            </a:prstGeom>
            <a:solidFill>
              <a:srgbClr val="DDD8C2"/>
            </a:soli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Gulim" pitchFamily="34" charset="-127"/>
                  <a:cs typeface="宋体" pitchFamily="2" charset="-122"/>
                </a:rPr>
                <a:t>STA 1</a:t>
              </a:r>
              <a:endParaRPr kumimoji="0" lang="zh-CN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3" name="Oval 203"/>
            <p:cNvSpPr>
              <a:spLocks noChangeArrowheads="1"/>
            </p:cNvSpPr>
            <p:nvPr/>
          </p:nvSpPr>
          <p:spPr bwMode="auto">
            <a:xfrm>
              <a:off x="19954" y="1111"/>
              <a:ext cx="6128" cy="4572"/>
            </a:xfrm>
            <a:prstGeom prst="ellipse">
              <a:avLst/>
            </a:prstGeom>
            <a:gradFill rotWithShape="1">
              <a:gsLst>
                <a:gs pos="0">
                  <a:srgbClr val="2C5D98"/>
                </a:gs>
                <a:gs pos="80000">
                  <a:srgbClr val="3C7BC7"/>
                </a:gs>
                <a:gs pos="100000">
                  <a:srgbClr val="3A7CCB"/>
                </a:gs>
              </a:gsLst>
              <a:lin ang="16200000"/>
            </a:gra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Gulim" pitchFamily="34" charset="-127"/>
                  <a:cs typeface="宋体" pitchFamily="2" charset="-122"/>
                </a:rPr>
                <a:t>AP 2</a:t>
              </a:r>
              <a:endParaRPr kumimoji="0" lang="zh-CN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4" name="Oval 204"/>
            <p:cNvSpPr>
              <a:spLocks noChangeArrowheads="1"/>
            </p:cNvSpPr>
            <p:nvPr/>
          </p:nvSpPr>
          <p:spPr bwMode="auto">
            <a:xfrm>
              <a:off x="174" y="1127"/>
              <a:ext cx="6064" cy="4572"/>
            </a:xfrm>
            <a:prstGeom prst="ellipse">
              <a:avLst/>
            </a:prstGeom>
            <a:gradFill rotWithShape="1">
              <a:gsLst>
                <a:gs pos="0">
                  <a:srgbClr val="2C5D98"/>
                </a:gs>
                <a:gs pos="80000">
                  <a:srgbClr val="3C7BC7"/>
                </a:gs>
                <a:gs pos="100000">
                  <a:srgbClr val="3A7CCB"/>
                </a:gs>
              </a:gsLst>
              <a:lin ang="16200000"/>
            </a:gra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Gulim" pitchFamily="34" charset="-127"/>
                  <a:cs typeface="宋体" pitchFamily="2" charset="-122"/>
                </a:rPr>
                <a:t>AP1</a:t>
              </a:r>
              <a:endParaRPr kumimoji="0" lang="zh-CN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5" name="Oval 205"/>
            <p:cNvSpPr>
              <a:spLocks noChangeArrowheads="1"/>
            </p:cNvSpPr>
            <p:nvPr/>
          </p:nvSpPr>
          <p:spPr bwMode="auto">
            <a:xfrm>
              <a:off x="0" y="5699"/>
              <a:ext cx="6794" cy="4572"/>
            </a:xfrm>
            <a:prstGeom prst="ellipse">
              <a:avLst/>
            </a:prstGeom>
            <a:solidFill>
              <a:srgbClr val="DDD8C2"/>
            </a:soli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Gulim" pitchFamily="34" charset="-127"/>
                  <a:cs typeface="宋体" pitchFamily="2" charset="-122"/>
                </a:rPr>
                <a:t>STA 2</a:t>
              </a:r>
              <a:endParaRPr kumimoji="0" lang="zh-CN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cxnSp>
          <p:nvCxnSpPr>
            <p:cNvPr id="207" name="Straight Arrow Connector 207"/>
            <p:cNvCxnSpPr>
              <a:cxnSpLocks noChangeShapeType="1"/>
            </p:cNvCxnSpPr>
            <p:nvPr/>
          </p:nvCxnSpPr>
          <p:spPr bwMode="auto">
            <a:xfrm flipV="1">
              <a:off x="6794" y="5000"/>
              <a:ext cx="14065" cy="2985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211" name="Straight Arrow Connector 211"/>
            <p:cNvCxnSpPr>
              <a:cxnSpLocks noChangeShapeType="1"/>
            </p:cNvCxnSpPr>
            <p:nvPr/>
          </p:nvCxnSpPr>
          <p:spPr bwMode="auto">
            <a:xfrm flipH="1" flipV="1">
              <a:off x="6794" y="5318"/>
              <a:ext cx="12525" cy="2365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</p:cxnSp>
        <p:sp>
          <p:nvSpPr>
            <p:cNvPr id="212" name="TextBox 32"/>
            <p:cNvSpPr txBox="1">
              <a:spLocks noChangeArrowheads="1"/>
            </p:cNvSpPr>
            <p:nvPr/>
          </p:nvSpPr>
          <p:spPr bwMode="auto">
            <a:xfrm>
              <a:off x="1491" y="11699"/>
              <a:ext cx="34457" cy="2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ulim" pitchFamily="34" charset="-127"/>
                  <a:ea typeface="MS PGothic" pitchFamily="34" charset="-128"/>
                  <a:cs typeface="宋体" pitchFamily="2" charset="-122"/>
                </a:rPr>
                <a:t>(AP1 and STA2 are essentially co-located)</a:t>
              </a:r>
              <a:endParaRPr kumimoji="0" lang="zh-CN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162800" y="2709446"/>
            <a:ext cx="1559017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Source from [1]</a:t>
            </a:r>
            <a:endParaRPr lang="zh-CN" altLang="en-US" sz="1600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381000" y="4724400"/>
            <a:ext cx="8610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1800" kern="0" dirty="0" smtClean="0">
                <a:latin typeface="+mn-lt"/>
              </a:rPr>
              <a:t>According to 802.11ac, STA doesn't stop transmitting frame in an allocated TXOP, sending one single frame and leaving the rest of TXOP open doesn’t look like a reasonable assumption</a:t>
            </a:r>
            <a:endParaRPr lang="en-US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kern="0" dirty="0" smtClean="0">
                <a:latin typeface="+mn-lt"/>
              </a:rPr>
              <a:t>Propose to change the </a:t>
            </a:r>
            <a:r>
              <a:rPr lang="en-US" sz="1800" i="1" kern="0" dirty="0" smtClean="0">
                <a:solidFill>
                  <a:srgbClr val="FF0000"/>
                </a:solidFill>
                <a:latin typeface="+mn-lt"/>
              </a:rPr>
              <a:t>single MPDU</a:t>
            </a:r>
            <a:r>
              <a:rPr lang="en-US" sz="1800" kern="0" dirty="0" smtClean="0">
                <a:latin typeface="+mn-lt"/>
              </a:rPr>
              <a:t> to </a:t>
            </a:r>
            <a:r>
              <a:rPr lang="en-US" sz="1800" i="1" kern="0" dirty="0" smtClean="0">
                <a:solidFill>
                  <a:srgbClr val="FF0000"/>
                </a:solidFill>
                <a:latin typeface="+mn-lt"/>
              </a:rPr>
              <a:t>MPDUs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[1] 11-14-0621-04-00ax-simulation-scenarios</a:t>
            </a:r>
          </a:p>
          <a:p>
            <a:r>
              <a:rPr lang="en-US" sz="2000" dirty="0" smtClean="0"/>
              <a:t>[2] 11-14-0571-02-00ax-evaluation-methodology</a:t>
            </a:r>
          </a:p>
          <a:p>
            <a:endParaRPr lang="en-US" sz="20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58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Annex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304800" y="1600200"/>
          <a:ext cx="8632825" cy="4495800"/>
        </p:xfrm>
        <a:graphic>
          <a:graphicData uri="http://schemas.openxmlformats.org/presentationml/2006/ole">
            <p:oleObj spid="_x0000_s8194" name="Visio" r:id="rId3" imgW="13006768" imgH="6772846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6358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423863"/>
            <a:ext cx="7632700" cy="871537"/>
          </a:xfrm>
        </p:spPr>
        <p:txBody>
          <a:bodyPr/>
          <a:lstStyle/>
          <a:p>
            <a:r>
              <a:rPr lang="en-US" altLang="zh-CN" dirty="0" smtClean="0"/>
              <a:t>Test1a + Test1b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284433" y="6475413"/>
            <a:ext cx="51616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905000"/>
            <a:ext cx="545782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610600" cy="3048000"/>
          </a:xfrm>
        </p:spPr>
        <p:txBody>
          <a:bodyPr/>
          <a:lstStyle/>
          <a:p>
            <a:r>
              <a:rPr lang="en-GB" altLang="zh-CN" dirty="0" smtClean="0"/>
              <a:t>Simulation results and theoretical calculation matches</a:t>
            </a:r>
            <a:endParaRPr lang="zh-CN" altLang="zh-CN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sz="3600" dirty="0" smtClean="0"/>
              <a:t>Summary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610600" cy="4114800"/>
          </a:xfrm>
        </p:spPr>
        <p:txBody>
          <a:bodyPr/>
          <a:lstStyle/>
          <a:p>
            <a:r>
              <a:rPr lang="en-US" dirty="0" smtClean="0"/>
              <a:t>Contribution [1][2] define the simulation scenarios and evaluation method for MAC system calibration</a:t>
            </a:r>
          </a:p>
          <a:p>
            <a:r>
              <a:rPr lang="en-US" dirty="0" smtClean="0"/>
              <a:t>This contribution provides preliminary results on MAC calibration</a:t>
            </a:r>
          </a:p>
          <a:p>
            <a:pPr lvl="1"/>
            <a:r>
              <a:rPr lang="en-US" sz="1800" dirty="0" smtClean="0"/>
              <a:t>Test 1: MAC overhead test</a:t>
            </a:r>
          </a:p>
          <a:p>
            <a:pPr lvl="1"/>
            <a:r>
              <a:rPr lang="en-US" sz="1800" dirty="0" smtClean="0"/>
              <a:t>Test 2: Deferral test</a:t>
            </a:r>
          </a:p>
          <a:p>
            <a:pPr lvl="1"/>
            <a:r>
              <a:rPr lang="en-US" sz="1800" dirty="0" smtClean="0"/>
              <a:t>For test 4, we found the test case violates the basic 802.11ac MAC behavior, therefore we propose to modify the test case to fulfill the calibration purpose</a:t>
            </a:r>
          </a:p>
          <a:p>
            <a:pPr lvl="1"/>
            <a:endParaRPr lang="en-US" sz="1800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400"/>
            <a:ext cx="8763000" cy="1066800"/>
          </a:xfrm>
        </p:spPr>
        <p:txBody>
          <a:bodyPr/>
          <a:lstStyle/>
          <a:p>
            <a:r>
              <a:rPr lang="en-GB" altLang="zh-CN" sz="3600" dirty="0" smtClean="0"/>
              <a:t>Test 1a:  MAC overhead w/out RTS/CTS</a:t>
            </a:r>
            <a:br>
              <a:rPr lang="en-GB" altLang="zh-CN" sz="3600" dirty="0" smtClean="0"/>
            </a:br>
            <a:r>
              <a:rPr lang="en-GB" altLang="zh-CN" sz="3600" dirty="0" smtClean="0"/>
              <a:t>-Simulation Parameter-</a:t>
            </a:r>
            <a:r>
              <a:rPr lang="zh-CN" altLang="zh-CN" sz="3600" u="sng" dirty="0" smtClean="0"/>
              <a:t/>
            </a:r>
            <a:br>
              <a:rPr lang="zh-CN" altLang="zh-CN" sz="3600" u="sng" dirty="0" smtClean="0"/>
            </a:b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5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宋体" pitchFamily="2" charset="-122"/>
                <a:cs typeface="Gulim" pitchFamily="34" charset="-127"/>
              </a:rPr>
              <a:t>AP1</a:t>
            </a:r>
            <a:endParaRPr kumimoji="0" lang="en-US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Oval 32"/>
          <p:cNvSpPr>
            <a:spLocks noChangeArrowheads="1"/>
          </p:cNvSpPr>
          <p:nvPr/>
        </p:nvSpPr>
        <p:spPr bwMode="auto">
          <a:xfrm>
            <a:off x="2590800" y="2038672"/>
            <a:ext cx="1066800" cy="1009328"/>
          </a:xfrm>
          <a:prstGeom prst="ellipse">
            <a:avLst/>
          </a:prstGeom>
          <a:solidFill>
            <a:srgbClr val="878787"/>
          </a:solidFill>
          <a:ln w="9525">
            <a:solidFill>
              <a:srgbClr val="00CC98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宋体" pitchFamily="2" charset="-122"/>
                <a:cs typeface="Gulim" pitchFamily="34" charset="-127"/>
              </a:rPr>
              <a:t>STA 1</a:t>
            </a:r>
            <a:endParaRPr kumimoji="0" lang="en-US" altLang="ko-K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9" name="Oval 33"/>
          <p:cNvSpPr>
            <a:spLocks noChangeArrowheads="1"/>
          </p:cNvSpPr>
          <p:nvPr/>
        </p:nvSpPr>
        <p:spPr bwMode="auto">
          <a:xfrm>
            <a:off x="5649296" y="2069403"/>
            <a:ext cx="883958" cy="883669"/>
          </a:xfrm>
          <a:prstGeom prst="ellipse">
            <a:avLst/>
          </a:prstGeom>
          <a:gradFill rotWithShape="1">
            <a:gsLst>
              <a:gs pos="0">
                <a:srgbClr val="00AD7B"/>
              </a:gs>
              <a:gs pos="80000">
                <a:srgbClr val="00E3A3"/>
              </a:gs>
              <a:gs pos="100000">
                <a:srgbClr val="00E9A6"/>
              </a:gs>
            </a:gsLst>
            <a:lin ang="16200000"/>
          </a:gradFill>
          <a:ln w="9525">
            <a:solidFill>
              <a:srgbClr val="00CC98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宋体" pitchFamily="2" charset="-122"/>
                <a:cs typeface="Gulim" pitchFamily="34" charset="-127"/>
              </a:rPr>
              <a:t>AP1</a:t>
            </a:r>
            <a:endParaRPr kumimoji="0" lang="en-US" altLang="ko-KR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" name="Straight Arrow Connector 34"/>
          <p:cNvSpPr>
            <a:spLocks noChangeShapeType="1"/>
          </p:cNvSpPr>
          <p:nvPr/>
        </p:nvSpPr>
        <p:spPr bwMode="auto">
          <a:xfrm flipH="1">
            <a:off x="3773687" y="2561103"/>
            <a:ext cx="1841580" cy="0"/>
          </a:xfrm>
          <a:prstGeom prst="straightConnector1">
            <a:avLst/>
          </a:prstGeom>
          <a:noFill/>
          <a:ln w="25400">
            <a:solidFill>
              <a:srgbClr val="00CC99"/>
            </a:solidFill>
            <a:round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sz="720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381000" y="3200400"/>
            <a:ext cx="8610600" cy="3048000"/>
          </a:xfrm>
        </p:spPr>
        <p:txBody>
          <a:bodyPr/>
          <a:lstStyle/>
          <a:p>
            <a:r>
              <a:rPr lang="en-GB" altLang="zh-CN" dirty="0" smtClean="0"/>
              <a:t>Assumptions: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PER is 0</a:t>
            </a:r>
            <a:endParaRPr lang="zh-CN" altLang="zh-CN" dirty="0" smtClean="0"/>
          </a:p>
          <a:p>
            <a:r>
              <a:rPr lang="en-GB" altLang="zh-CN" dirty="0" smtClean="0"/>
              <a:t>Parameters: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MSDU length:[0:500:2000Bytes]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RTS/CTS </a:t>
            </a:r>
            <a:r>
              <a:rPr lang="en-GB" altLang="zh-CN" dirty="0" smtClean="0">
                <a:solidFill>
                  <a:schemeClr val="accent2"/>
                </a:solidFill>
              </a:rPr>
              <a:t>OFF</a:t>
            </a:r>
            <a:endParaRPr lang="zh-CN" altLang="zh-CN" dirty="0" smtClean="0">
              <a:solidFill>
                <a:schemeClr val="accent2"/>
              </a:solidFill>
            </a:endParaRPr>
          </a:p>
          <a:p>
            <a:pPr lvl="1"/>
            <a:r>
              <a:rPr lang="en-GB" altLang="zh-CN" dirty="0" smtClean="0"/>
              <a:t>MCS = [0,8]  ( to clarify, run a sweep over MSDU length once for MCS 0, and once for MCS 8.</a:t>
            </a:r>
            <a:endParaRPr lang="zh-CN" altLang="zh-CN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763000" cy="1066800"/>
          </a:xfrm>
        </p:spPr>
        <p:txBody>
          <a:bodyPr/>
          <a:lstStyle/>
          <a:p>
            <a:r>
              <a:rPr lang="en-GB" altLang="zh-CN" sz="2800" dirty="0" smtClean="0"/>
              <a:t>Test 1a:  MAC overhead w/out RTS/CTS</a:t>
            </a:r>
            <a:br>
              <a:rPr lang="en-GB" altLang="zh-CN" sz="2800" dirty="0" smtClean="0"/>
            </a:br>
            <a:r>
              <a:rPr lang="en-GB" altLang="zh-CN" sz="2800" dirty="0" smtClean="0"/>
              <a:t>-Check Points-</a:t>
            </a:r>
            <a:r>
              <a:rPr lang="zh-CN" altLang="zh-CN" sz="2800" u="sng" dirty="0" smtClean="0"/>
              <a:t/>
            </a:r>
            <a:br>
              <a:rPr lang="zh-CN" altLang="zh-CN" sz="2800" u="sng" dirty="0" smtClean="0"/>
            </a:b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5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宋体" pitchFamily="2" charset="-122"/>
                <a:cs typeface="Gulim" pitchFamily="34" charset="-127"/>
              </a:rPr>
              <a:t>AP1</a:t>
            </a:r>
            <a:endParaRPr kumimoji="0" lang="en-US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304800" y="4280031"/>
          <a:ext cx="8458200" cy="2593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50"/>
                <a:gridCol w="2114550"/>
                <a:gridCol w="3086100"/>
                <a:gridCol w="1143000"/>
              </a:tblGrid>
              <a:tr h="338736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Simulation Log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Standard definition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Matching?</a:t>
                      </a:r>
                      <a:endParaRPr lang="zh-CN" altLang="en-US" dirty="0"/>
                    </a:p>
                  </a:txBody>
                  <a:tcPr/>
                </a:tc>
              </a:tr>
              <a:tr h="338736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Frame duration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</a:t>
                      </a:r>
                      <a:r>
                        <a:rPr lang="en-US" altLang="zh-CN" sz="1200" dirty="0" smtClean="0"/>
                        <a:t>cp2</a:t>
                      </a:r>
                      <a:r>
                        <a:rPr lang="en-US" altLang="zh-CN" dirty="0" smtClean="0"/>
                        <a:t>-T</a:t>
                      </a:r>
                      <a:r>
                        <a:rPr lang="en-US" altLang="zh-CN" sz="1200" dirty="0" smtClean="0"/>
                        <a:t>cp1</a:t>
                      </a:r>
                      <a:r>
                        <a:rPr lang="en-US" altLang="zh-CN" sz="1800" dirty="0" smtClean="0"/>
                        <a:t>= 3768 us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ceil((</a:t>
                      </a:r>
                      <a:r>
                        <a:rPr lang="en-GB" altLang="zh-CN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FrameLength</a:t>
                      </a:r>
                      <a:r>
                        <a:rPr lang="en-GB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*8)/rate/</a:t>
                      </a:r>
                      <a:r>
                        <a:rPr lang="en-GB" altLang="zh-CN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OFDMsymbolduration</a:t>
                      </a:r>
                      <a:r>
                        <a:rPr lang="en-GB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* </a:t>
                      </a:r>
                      <a:r>
                        <a:rPr lang="en-GB" altLang="zh-CN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OFDMsymbolduration</a:t>
                      </a:r>
                      <a:r>
                        <a:rPr lang="en-GB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PHY Header 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SIFS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cp3</a:t>
                      </a: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-T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cp2</a:t>
                      </a: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=16 us</a:t>
                      </a:r>
                      <a:endParaRPr lang="zh-CN" alt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16 us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ACK duration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T</a:t>
                      </a:r>
                      <a:r>
                        <a:rPr lang="en-US" altLang="zh-CN" sz="1200" dirty="0" smtClean="0"/>
                        <a:t>cp4</a:t>
                      </a:r>
                      <a:r>
                        <a:rPr lang="en-US" altLang="zh-CN" dirty="0" smtClean="0"/>
                        <a:t>-T</a:t>
                      </a:r>
                      <a:r>
                        <a:rPr lang="en-US" altLang="zh-CN" sz="1200" dirty="0" smtClean="0"/>
                        <a:t>cp3</a:t>
                      </a:r>
                      <a:r>
                        <a:rPr lang="en-US" altLang="zh-CN" sz="1800" dirty="0" smtClean="0"/>
                        <a:t>=68 us</a:t>
                      </a:r>
                      <a:endParaRPr lang="zh-CN" altLang="en-US" sz="4000" dirty="0" smtClean="0"/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ceil((</a:t>
                      </a:r>
                      <a:r>
                        <a:rPr lang="en-GB" altLang="zh-CN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ACKFrameLength</a:t>
                      </a:r>
                      <a:r>
                        <a:rPr lang="en-GB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*8)/rate/</a:t>
                      </a:r>
                      <a:r>
                        <a:rPr lang="en-GB" altLang="zh-CN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OFDMsymbolduration</a:t>
                      </a:r>
                      <a:r>
                        <a:rPr lang="en-GB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* </a:t>
                      </a:r>
                      <a:r>
                        <a:rPr lang="en-GB" altLang="zh-CN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OFDMsymbolduration</a:t>
                      </a:r>
                      <a:r>
                        <a:rPr lang="en-GB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PHY Header 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733929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Defer &amp; </a:t>
                      </a:r>
                      <a:r>
                        <a:rPr lang="en-US" altLang="zh-CN" sz="1600" dirty="0" err="1" smtClean="0"/>
                        <a:t>backoff</a:t>
                      </a:r>
                      <a:r>
                        <a:rPr lang="en-US" altLang="zh-CN" sz="1600" dirty="0" smtClean="0"/>
                        <a:t> duration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T</a:t>
                      </a:r>
                      <a:r>
                        <a:rPr lang="en-US" altLang="zh-CN" sz="1200" dirty="0" smtClean="0"/>
                        <a:t>cp5</a:t>
                      </a:r>
                      <a:r>
                        <a:rPr lang="en-US" altLang="zh-CN" dirty="0" smtClean="0"/>
                        <a:t>-T</a:t>
                      </a:r>
                      <a:r>
                        <a:rPr lang="en-US" altLang="zh-CN" sz="1200" dirty="0" smtClean="0"/>
                        <a:t>cp4</a:t>
                      </a:r>
                      <a:r>
                        <a:rPr lang="en-US" altLang="zh-CN" sz="1800" dirty="0" smtClean="0"/>
                        <a:t>=142 us</a:t>
                      </a:r>
                      <a:endParaRPr lang="zh-CN" altLang="en-US" sz="4000" dirty="0" smtClean="0"/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DIFS(34 us)+</a:t>
                      </a:r>
                      <a:r>
                        <a:rPr lang="en-US" altLang="zh-CN" dirty="0" err="1" smtClean="0"/>
                        <a:t>backoff</a:t>
                      </a:r>
                      <a:r>
                        <a:rPr lang="en-US" altLang="zh-CN" baseline="0" dirty="0" smtClean="0"/>
                        <a:t> (</a:t>
                      </a:r>
                      <a:r>
                        <a:rPr lang="en-US" altLang="zh-CN" baseline="0" dirty="0" err="1" smtClean="0"/>
                        <a:t>CWmin</a:t>
                      </a:r>
                      <a:r>
                        <a:rPr lang="en-US" altLang="zh-CN" baseline="0" dirty="0" smtClean="0"/>
                        <a:t>)</a:t>
                      </a:r>
                    </a:p>
                    <a:p>
                      <a:r>
                        <a:rPr lang="en-US" altLang="zh-CN" baseline="0" dirty="0" smtClean="0"/>
                        <a:t>=34us+12*9us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09884" y="2621340"/>
            <a:ext cx="8200716" cy="1569660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 0.012128065 _1_ MAC  --- 1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cbr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3016 [54 0 1 0]		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Check</a:t>
            </a:r>
            <a:r>
              <a:rPr kumimoji="0" lang="en-US" altLang="zh-CN" sz="16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point1 (CP1)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 0.015896097 _0_ MAC  --- 1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cbr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1472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[0 0 1 0]		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Check point2 (CP2)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	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0"/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 0.015896097 _0_ MAC  --- 2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cbr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1472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[0 0 1 0		</a:t>
            </a:r>
            <a:r>
              <a:rPr lang="en-US" altLang="zh-CN" sz="1600" b="0" dirty="0" smtClean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Check point2 (CP2)	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0"/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 0.015912097 _0_ MAC  --- 0 ACK 32 [0 1 0 0]		</a:t>
            </a:r>
            <a:r>
              <a:rPr lang="en-US" altLang="zh-CN" sz="1600" b="0" dirty="0" smtClean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Check point3 (CP3)</a:t>
            </a:r>
            <a:r>
              <a:rPr lang="en-US" altLang="zh-CN" sz="1600" b="0" dirty="0" smtClean="0">
                <a:solidFill>
                  <a:srgbClr val="1F497D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	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0"/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 0.015980129 _1_ MAC  --- 0 ACK 32 [0 1 0 0]		</a:t>
            </a:r>
            <a:r>
              <a:rPr lang="en-US" altLang="zh-CN" sz="1600" b="0" dirty="0" smtClean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Check point4 (CP4)</a:t>
            </a:r>
            <a:r>
              <a:rPr lang="en-US" altLang="zh-CN" sz="1600" b="0" dirty="0" smtClean="0">
                <a:solidFill>
                  <a:srgbClr val="1F497D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	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0"/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 0.016122129 _1_ MAC  --- 3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cbr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3016 [54 0 1 0]		</a:t>
            </a:r>
            <a:r>
              <a:rPr lang="en-US" altLang="zh-CN" sz="1600" b="0" dirty="0" smtClean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Check point5 (CP5)	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pic>
        <p:nvPicPr>
          <p:cNvPr id="16" name="图片 15" descr="Figur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43000" y="1524000"/>
            <a:ext cx="7247065" cy="990600"/>
          </a:xfrm>
          <a:prstGeom prst="rect">
            <a:avLst/>
          </a:prstGeom>
        </p:spPr>
      </p:pic>
      <p:sp>
        <p:nvSpPr>
          <p:cNvPr id="18" name="笑脸 17"/>
          <p:cNvSpPr/>
          <p:nvPr/>
        </p:nvSpPr>
        <p:spPr bwMode="auto">
          <a:xfrm>
            <a:off x="8077200" y="4724400"/>
            <a:ext cx="228600" cy="228600"/>
          </a:xfrm>
          <a:prstGeom prst="smileyF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笑脸 18"/>
          <p:cNvSpPr/>
          <p:nvPr/>
        </p:nvSpPr>
        <p:spPr bwMode="auto">
          <a:xfrm>
            <a:off x="8077200" y="5105400"/>
            <a:ext cx="228600" cy="228600"/>
          </a:xfrm>
          <a:prstGeom prst="smileyF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笑脸 19"/>
          <p:cNvSpPr/>
          <p:nvPr/>
        </p:nvSpPr>
        <p:spPr bwMode="auto">
          <a:xfrm>
            <a:off x="8077200" y="5562600"/>
            <a:ext cx="228600" cy="228600"/>
          </a:xfrm>
          <a:prstGeom prst="smileyF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笑脸 20"/>
          <p:cNvSpPr/>
          <p:nvPr/>
        </p:nvSpPr>
        <p:spPr bwMode="auto">
          <a:xfrm>
            <a:off x="8077200" y="6248400"/>
            <a:ext cx="228600" cy="228600"/>
          </a:xfrm>
          <a:prstGeom prst="smileyF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400"/>
            <a:ext cx="8763000" cy="1066800"/>
          </a:xfrm>
        </p:spPr>
        <p:txBody>
          <a:bodyPr/>
          <a:lstStyle/>
          <a:p>
            <a:r>
              <a:rPr lang="en-GB" altLang="zh-CN" sz="3600" dirty="0" smtClean="0"/>
              <a:t>Test 1a:  MAC overhead w/out RTS/CTS</a:t>
            </a:r>
            <a:br>
              <a:rPr lang="en-GB" altLang="zh-CN" sz="3600" dirty="0" smtClean="0"/>
            </a:br>
            <a:r>
              <a:rPr lang="en-GB" altLang="zh-CN" sz="3600" dirty="0" smtClean="0"/>
              <a:t>-Throughput Performance-</a:t>
            </a:r>
            <a:r>
              <a:rPr lang="zh-CN" altLang="zh-CN" sz="3600" u="sng" dirty="0" smtClean="0"/>
              <a:t/>
            </a:r>
            <a:br>
              <a:rPr lang="zh-CN" altLang="zh-CN" sz="3600" u="sng" dirty="0" smtClean="0"/>
            </a:b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5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宋体" pitchFamily="2" charset="-122"/>
                <a:cs typeface="Gulim" pitchFamily="34" charset="-127"/>
              </a:rPr>
              <a:t>AP1</a:t>
            </a:r>
            <a:endParaRPr kumimoji="0" lang="en-US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4" name="Picture 6" descr="image0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8804" y="1828799"/>
            <a:ext cx="5604996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400"/>
            <a:ext cx="8763000" cy="1066800"/>
          </a:xfrm>
        </p:spPr>
        <p:txBody>
          <a:bodyPr/>
          <a:lstStyle/>
          <a:p>
            <a:r>
              <a:rPr lang="en-GB" altLang="zh-CN" sz="3600" dirty="0" smtClean="0"/>
              <a:t>Test 1b:  MAC overhead w RTS/CTS</a:t>
            </a:r>
            <a:br>
              <a:rPr lang="en-GB" altLang="zh-CN" sz="3600" dirty="0" smtClean="0"/>
            </a:br>
            <a:r>
              <a:rPr lang="en-GB" altLang="zh-CN" sz="3600" dirty="0" smtClean="0"/>
              <a:t> -Simulation Parameter- </a:t>
            </a:r>
            <a:r>
              <a:rPr lang="zh-CN" altLang="zh-CN" sz="3600" u="sng" dirty="0" smtClean="0"/>
              <a:t/>
            </a:r>
            <a:br>
              <a:rPr lang="zh-CN" altLang="zh-CN" sz="3600" u="sng" dirty="0" smtClean="0"/>
            </a:b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5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宋体" pitchFamily="2" charset="-122"/>
                <a:cs typeface="Gulim" pitchFamily="34" charset="-127"/>
              </a:rPr>
              <a:t>AP1</a:t>
            </a:r>
            <a:endParaRPr kumimoji="0" lang="en-US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" name="Oval 32"/>
          <p:cNvSpPr>
            <a:spLocks noChangeArrowheads="1"/>
          </p:cNvSpPr>
          <p:nvPr/>
        </p:nvSpPr>
        <p:spPr bwMode="auto">
          <a:xfrm>
            <a:off x="2590800" y="2038672"/>
            <a:ext cx="1066800" cy="1009328"/>
          </a:xfrm>
          <a:prstGeom prst="ellipse">
            <a:avLst/>
          </a:prstGeom>
          <a:solidFill>
            <a:srgbClr val="878787"/>
          </a:solidFill>
          <a:ln w="9525">
            <a:solidFill>
              <a:srgbClr val="00CC98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宋体" pitchFamily="2" charset="-122"/>
                <a:cs typeface="Gulim" pitchFamily="34" charset="-127"/>
              </a:rPr>
              <a:t>STA 1</a:t>
            </a:r>
            <a:endParaRPr kumimoji="0" lang="en-US" altLang="ko-K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3" name="Oval 33"/>
          <p:cNvSpPr>
            <a:spLocks noChangeArrowheads="1"/>
          </p:cNvSpPr>
          <p:nvPr/>
        </p:nvSpPr>
        <p:spPr bwMode="auto">
          <a:xfrm>
            <a:off x="5649296" y="2069403"/>
            <a:ext cx="883958" cy="883669"/>
          </a:xfrm>
          <a:prstGeom prst="ellipse">
            <a:avLst/>
          </a:prstGeom>
          <a:gradFill rotWithShape="1">
            <a:gsLst>
              <a:gs pos="0">
                <a:srgbClr val="00AD7B"/>
              </a:gs>
              <a:gs pos="80000">
                <a:srgbClr val="00E3A3"/>
              </a:gs>
              <a:gs pos="100000">
                <a:srgbClr val="00E9A6"/>
              </a:gs>
            </a:gsLst>
            <a:lin ang="16200000"/>
          </a:gradFill>
          <a:ln w="9525">
            <a:solidFill>
              <a:srgbClr val="00CC98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宋体" pitchFamily="2" charset="-122"/>
                <a:cs typeface="Gulim" pitchFamily="34" charset="-127"/>
              </a:rPr>
              <a:t>AP1</a:t>
            </a:r>
            <a:endParaRPr kumimoji="0" lang="en-US" altLang="ko-KR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4" name="Straight Arrow Connector 34"/>
          <p:cNvSpPr>
            <a:spLocks noChangeShapeType="1"/>
          </p:cNvSpPr>
          <p:nvPr/>
        </p:nvSpPr>
        <p:spPr bwMode="auto">
          <a:xfrm flipH="1">
            <a:off x="3773687" y="2561103"/>
            <a:ext cx="1841580" cy="0"/>
          </a:xfrm>
          <a:prstGeom prst="straightConnector1">
            <a:avLst/>
          </a:prstGeom>
          <a:noFill/>
          <a:ln w="25400">
            <a:solidFill>
              <a:srgbClr val="00CC99"/>
            </a:solidFill>
            <a:round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sz="720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1000" y="3200400"/>
            <a:ext cx="8610600" cy="3048000"/>
          </a:xfrm>
        </p:spPr>
        <p:txBody>
          <a:bodyPr/>
          <a:lstStyle/>
          <a:p>
            <a:r>
              <a:rPr lang="en-GB" altLang="zh-CN" dirty="0" smtClean="0"/>
              <a:t>Assumptions: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PER is 0</a:t>
            </a:r>
            <a:endParaRPr lang="zh-CN" altLang="zh-CN" dirty="0" smtClean="0"/>
          </a:p>
          <a:p>
            <a:r>
              <a:rPr lang="en-GB" altLang="zh-CN" dirty="0" smtClean="0"/>
              <a:t>Parameters: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MSDU length:[0:500:2000Bytes]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RTS/CTS </a:t>
            </a:r>
            <a:r>
              <a:rPr lang="en-GB" altLang="zh-CN" dirty="0" smtClean="0">
                <a:solidFill>
                  <a:schemeClr val="accent2"/>
                </a:solidFill>
              </a:rPr>
              <a:t>ON</a:t>
            </a:r>
            <a:endParaRPr lang="zh-CN" altLang="zh-CN" dirty="0" smtClean="0">
              <a:solidFill>
                <a:schemeClr val="accent2"/>
              </a:solidFill>
            </a:endParaRPr>
          </a:p>
          <a:p>
            <a:pPr lvl="1"/>
            <a:r>
              <a:rPr lang="en-GB" altLang="zh-CN" dirty="0" smtClean="0"/>
              <a:t>MCS = [0,8]  ( to clarify, run a sweep over MSDU length once for MCS 0, and once for MCS 8.</a:t>
            </a:r>
            <a:endParaRPr lang="zh-CN" altLang="zh-CN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8763000" cy="1066800"/>
          </a:xfrm>
        </p:spPr>
        <p:txBody>
          <a:bodyPr/>
          <a:lstStyle/>
          <a:p>
            <a:r>
              <a:rPr lang="en-GB" altLang="zh-CN" sz="2800" dirty="0" smtClean="0"/>
              <a:t>Test 1b:  MAC overhead w RTS/CTS</a:t>
            </a:r>
            <a:br>
              <a:rPr lang="en-GB" altLang="zh-CN" sz="2800" dirty="0" smtClean="0"/>
            </a:br>
            <a:r>
              <a:rPr lang="en-GB" altLang="zh-CN" sz="2800" dirty="0" smtClean="0"/>
              <a:t> -Check Points- </a:t>
            </a:r>
            <a:r>
              <a:rPr lang="zh-CN" altLang="zh-CN" sz="3600" u="sng" dirty="0" smtClean="0"/>
              <a:t/>
            </a:r>
            <a:br>
              <a:rPr lang="zh-CN" altLang="zh-CN" sz="3600" u="sng" dirty="0" smtClean="0"/>
            </a:b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5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宋体" pitchFamily="2" charset="-122"/>
                <a:cs typeface="Gulim" pitchFamily="34" charset="-127"/>
              </a:rPr>
              <a:t>AP1</a:t>
            </a:r>
            <a:endParaRPr kumimoji="0" lang="en-US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304800" y="4480560"/>
          <a:ext cx="8458200" cy="184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50"/>
                <a:gridCol w="2114550"/>
                <a:gridCol w="3086100"/>
                <a:gridCol w="1143000"/>
              </a:tblGrid>
              <a:tr h="338736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Simulation Log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Standard definition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Matching?</a:t>
                      </a:r>
                      <a:endParaRPr lang="zh-CN" alt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RTS</a:t>
                      </a:r>
                      <a:r>
                        <a:rPr lang="en-US" altLang="zh-CN" sz="1600" baseline="0" dirty="0" smtClean="0"/>
                        <a:t> duration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cp2</a:t>
                      </a: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-T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cp1</a:t>
                      </a: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=52 us</a:t>
                      </a:r>
                      <a:endParaRPr lang="zh-CN" alt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ceil((RTSFrameLength*8)/rate/OFDMsymbolduration) * OFDMsymbolduration + PHY Header </a:t>
                      </a:r>
                      <a:endParaRPr lang="zh-CN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CTS</a:t>
                      </a:r>
                      <a:r>
                        <a:rPr lang="en-US" altLang="zh-CN" sz="1600" baseline="0" dirty="0" smtClean="0"/>
                        <a:t> duration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T</a:t>
                      </a:r>
                      <a:r>
                        <a:rPr lang="en-US" altLang="zh-CN" sz="1200" dirty="0" smtClean="0"/>
                        <a:t>cp4</a:t>
                      </a:r>
                      <a:r>
                        <a:rPr lang="en-US" altLang="zh-CN" dirty="0" smtClean="0"/>
                        <a:t>-T</a:t>
                      </a:r>
                      <a:r>
                        <a:rPr lang="en-US" altLang="zh-CN" sz="1200" dirty="0" smtClean="0"/>
                        <a:t>cp3</a:t>
                      </a:r>
                      <a:r>
                        <a:rPr lang="en-US" altLang="zh-CN" sz="1800" dirty="0" smtClean="0"/>
                        <a:t>=44 us</a:t>
                      </a:r>
                      <a:endParaRPr lang="zh-CN" altLang="en-US" sz="4000" dirty="0" smtClean="0"/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ceil((</a:t>
                      </a:r>
                      <a:r>
                        <a:rPr lang="en-GB" sz="10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CTSFrameLength</a:t>
                      </a:r>
                      <a:r>
                        <a:rPr lang="en-GB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*8)/rate/</a:t>
                      </a:r>
                      <a:r>
                        <a:rPr lang="en-GB" sz="10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OFDMsymbolduration</a:t>
                      </a:r>
                      <a:r>
                        <a:rPr lang="en-GB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) * </a:t>
                      </a:r>
                      <a:r>
                        <a:rPr lang="en-GB" sz="10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OFDMsymbolduration</a:t>
                      </a:r>
                      <a:r>
                        <a:rPr lang="en-GB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+ PHY Header </a:t>
                      </a:r>
                      <a:endParaRPr lang="zh-CN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Frame duration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</a:t>
                      </a:r>
                      <a:r>
                        <a:rPr lang="en-US" altLang="zh-CN" sz="1200" dirty="0" smtClean="0"/>
                        <a:t>cp6</a:t>
                      </a:r>
                      <a:r>
                        <a:rPr lang="en-US" altLang="zh-CN" dirty="0" smtClean="0"/>
                        <a:t>-T</a:t>
                      </a:r>
                      <a:r>
                        <a:rPr lang="en-US" altLang="zh-CN" sz="1200" dirty="0" smtClean="0"/>
                        <a:t>cp5</a:t>
                      </a:r>
                      <a:r>
                        <a:rPr lang="en-US" altLang="zh-CN" sz="1800" dirty="0" smtClean="0"/>
                        <a:t>= 3768</a:t>
                      </a:r>
                      <a:r>
                        <a:rPr lang="en-US" altLang="zh-CN" sz="1800" baseline="0" dirty="0" smtClean="0"/>
                        <a:t> </a:t>
                      </a:r>
                      <a:r>
                        <a:rPr lang="en-US" altLang="zh-CN" sz="1800" dirty="0" smtClean="0"/>
                        <a:t>us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ceil((</a:t>
                      </a:r>
                      <a:r>
                        <a:rPr lang="en-GB" sz="10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FrameLength</a:t>
                      </a:r>
                      <a:r>
                        <a:rPr lang="en-GB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*8)/rate/</a:t>
                      </a:r>
                      <a:r>
                        <a:rPr lang="en-GB" sz="10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OFDMsymbolduration</a:t>
                      </a:r>
                      <a:r>
                        <a:rPr lang="en-GB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) * </a:t>
                      </a:r>
                      <a:r>
                        <a:rPr lang="en-GB" sz="10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OFDMsymbolduration</a:t>
                      </a:r>
                      <a:r>
                        <a:rPr lang="en-GB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+ PHY Header </a:t>
                      </a:r>
                      <a:endParaRPr lang="zh-CN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笑脸 12"/>
          <p:cNvSpPr/>
          <p:nvPr/>
        </p:nvSpPr>
        <p:spPr bwMode="auto">
          <a:xfrm>
            <a:off x="8077200" y="4953000"/>
            <a:ext cx="228600" cy="228600"/>
          </a:xfrm>
          <a:prstGeom prst="smileyF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笑脸 13"/>
          <p:cNvSpPr/>
          <p:nvPr/>
        </p:nvSpPr>
        <p:spPr bwMode="auto">
          <a:xfrm>
            <a:off x="8077200" y="5410200"/>
            <a:ext cx="228600" cy="228600"/>
          </a:xfrm>
          <a:prstGeom prst="smileyF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笑脸 14"/>
          <p:cNvSpPr/>
          <p:nvPr/>
        </p:nvSpPr>
        <p:spPr bwMode="auto">
          <a:xfrm>
            <a:off x="8077200" y="6019800"/>
            <a:ext cx="228600" cy="228600"/>
          </a:xfrm>
          <a:prstGeom prst="smileyF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381000" y="2590800"/>
            <a:ext cx="8229600" cy="1815882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 0.012229123 _1_ MAC  --- 0 RTS 20 [f58 0 1 0]		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Check</a:t>
            </a:r>
            <a:r>
              <a:rPr kumimoji="0" lang="en-US" altLang="zh-CN" sz="16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point1 (CP1)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0"/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 0.012281154 _0_ MAC  --- 0 RTS 20 [f58 0 1 0]</a:t>
            </a:r>
            <a:r>
              <a:rPr lang="en-US" altLang="zh-CN" sz="1600" b="0" dirty="0" smtClean="0">
                <a:solidFill>
                  <a:srgbClr val="1F497D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		</a:t>
            </a:r>
            <a:r>
              <a:rPr lang="en-US" altLang="zh-CN" sz="1600" b="0" dirty="0" smtClean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Check point2 (CP2)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0"/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 0.012297154 _0_ MAC  --- 0 CTS 14 [f1c 1 0 0]		</a:t>
            </a:r>
            <a:r>
              <a:rPr lang="en-US" altLang="zh-CN" sz="1600" b="0" dirty="0" smtClean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Check point3 (CP3)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0"/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 0.012341185 _1_ MAC  --- 0 CTS 14 [f1c 1 0 0]		</a:t>
            </a:r>
            <a:r>
              <a:rPr lang="en-US" altLang="zh-CN" sz="1600" b="0" dirty="0" smtClean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Check point4 (CP4)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0"/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 0.012357185 _1_ MAC  --- 1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cbr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3016 [0 0 1 0]		</a:t>
            </a:r>
            <a:r>
              <a:rPr lang="en-US" altLang="zh-CN" sz="1600" b="0" dirty="0" smtClean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Check point5 (CP5)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0"/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 0.016125216 _0_ MAC  --- 1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cbr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1472 [0 0 1 0]		</a:t>
            </a:r>
            <a:r>
              <a:rPr lang="en-US" altLang="zh-CN" sz="1600" b="0" dirty="0" smtClean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Check point6 (CP6)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0"/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 0.016125216 _0_ MAC  --- 2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cbr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1472 [0 0 1 0]		</a:t>
            </a:r>
            <a:r>
              <a:rPr lang="en-US" altLang="zh-CN" sz="1600" b="0" dirty="0" smtClean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Check point6 (CP6)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pic>
        <p:nvPicPr>
          <p:cNvPr id="17" name="图片 16" descr="Figure2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7800" y="1524000"/>
            <a:ext cx="6400800" cy="914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763000" cy="1066800"/>
          </a:xfrm>
        </p:spPr>
        <p:txBody>
          <a:bodyPr/>
          <a:lstStyle/>
          <a:p>
            <a:r>
              <a:rPr lang="en-GB" altLang="zh-CN" sz="3600" dirty="0" smtClean="0"/>
              <a:t>Test 1b:  MAC overhead w RTS/CTS</a:t>
            </a:r>
            <a:br>
              <a:rPr lang="en-GB" altLang="zh-CN" sz="3600" dirty="0" smtClean="0"/>
            </a:br>
            <a:r>
              <a:rPr lang="en-GB" altLang="zh-CN" sz="3600" dirty="0" smtClean="0"/>
              <a:t> -Throughput Performance- </a:t>
            </a:r>
            <a:r>
              <a:rPr lang="zh-CN" altLang="zh-CN" sz="3600" u="sng" dirty="0" smtClean="0"/>
              <a:t/>
            </a:r>
            <a:br>
              <a:rPr lang="zh-CN" altLang="zh-CN" sz="3600" u="sng" dirty="0" smtClean="0"/>
            </a:b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5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宋体" pitchFamily="2" charset="-122"/>
                <a:cs typeface="Gulim" pitchFamily="34" charset="-127"/>
              </a:rPr>
              <a:t>AP1</a:t>
            </a:r>
            <a:endParaRPr kumimoji="0" lang="en-US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2" name="Picture 7" descr="image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012" y="1752600"/>
            <a:ext cx="5521473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400"/>
            <a:ext cx="8763000" cy="1066800"/>
          </a:xfrm>
        </p:spPr>
        <p:txBody>
          <a:bodyPr/>
          <a:lstStyle/>
          <a:p>
            <a:r>
              <a:rPr lang="en-GB" altLang="zh-CN" sz="3600" dirty="0" smtClean="0"/>
              <a:t>Test 2a: Deferral Test 1</a:t>
            </a:r>
            <a:br>
              <a:rPr lang="en-GB" altLang="zh-CN" sz="3600" dirty="0" smtClean="0"/>
            </a:br>
            <a:r>
              <a:rPr lang="en-GB" altLang="zh-CN" sz="3600" dirty="0" smtClean="0"/>
              <a:t>-Simulation Parameters-</a:t>
            </a:r>
            <a:r>
              <a:rPr lang="zh-CN" altLang="zh-CN" sz="3600" u="sng" dirty="0" smtClean="0"/>
              <a:t/>
            </a:r>
            <a:br>
              <a:rPr lang="zh-CN" altLang="zh-CN" sz="3600" u="sng" dirty="0" smtClean="0"/>
            </a:b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5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宋体" pitchFamily="2" charset="-122"/>
                <a:cs typeface="Gulim" pitchFamily="34" charset="-127"/>
              </a:rPr>
              <a:t>AP1</a:t>
            </a:r>
            <a:endParaRPr kumimoji="0" lang="en-US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19457" name="Group 29697"/>
          <p:cNvGrpSpPr>
            <a:grpSpLocks/>
          </p:cNvGrpSpPr>
          <p:nvPr/>
        </p:nvGrpSpPr>
        <p:grpSpPr bwMode="auto">
          <a:xfrm>
            <a:off x="2567123" y="1828800"/>
            <a:ext cx="5281477" cy="1873510"/>
            <a:chOff x="0" y="0"/>
            <a:chExt cx="40242" cy="14279"/>
          </a:xfrm>
        </p:grpSpPr>
        <p:sp>
          <p:nvSpPr>
            <p:cNvPr id="3" name="Oval 271"/>
            <p:cNvSpPr>
              <a:spLocks noChangeArrowheads="1"/>
            </p:cNvSpPr>
            <p:nvPr/>
          </p:nvSpPr>
          <p:spPr bwMode="auto">
            <a:xfrm>
              <a:off x="19431" y="5715"/>
              <a:ext cx="6651" cy="4572"/>
            </a:xfrm>
            <a:prstGeom prst="ellipse">
              <a:avLst/>
            </a:prstGeom>
            <a:solidFill>
              <a:srgbClr val="DDD8C2"/>
            </a:soli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STA 1</a:t>
              </a:r>
              <a:endParaRPr kumimoji="0" lang="en-US" altLang="ko-K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5" name="Oval 272"/>
            <p:cNvSpPr>
              <a:spLocks noChangeArrowheads="1"/>
            </p:cNvSpPr>
            <p:nvPr/>
          </p:nvSpPr>
          <p:spPr bwMode="auto">
            <a:xfrm>
              <a:off x="19954" y="1111"/>
              <a:ext cx="6128" cy="4572"/>
            </a:xfrm>
            <a:prstGeom prst="ellipse">
              <a:avLst/>
            </a:prstGeom>
            <a:gradFill rotWithShape="1">
              <a:gsLst>
                <a:gs pos="0">
                  <a:srgbClr val="2C5D98"/>
                </a:gs>
                <a:gs pos="80000">
                  <a:srgbClr val="3C7BC7"/>
                </a:gs>
                <a:gs pos="100000">
                  <a:srgbClr val="3A7CCB"/>
                </a:gs>
              </a:gsLst>
              <a:lin ang="16200000"/>
            </a:gra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AP 2</a:t>
              </a:r>
              <a:endParaRPr kumimoji="0" lang="en-US" altLang="ko-K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6" name="Oval 273"/>
            <p:cNvSpPr>
              <a:spLocks noChangeArrowheads="1"/>
            </p:cNvSpPr>
            <p:nvPr/>
          </p:nvSpPr>
          <p:spPr bwMode="auto">
            <a:xfrm>
              <a:off x="174" y="1127"/>
              <a:ext cx="6064" cy="4572"/>
            </a:xfrm>
            <a:prstGeom prst="ellipse">
              <a:avLst/>
            </a:prstGeom>
            <a:gradFill rotWithShape="1">
              <a:gsLst>
                <a:gs pos="0">
                  <a:srgbClr val="2C5D98"/>
                </a:gs>
                <a:gs pos="80000">
                  <a:srgbClr val="3C7BC7"/>
                </a:gs>
                <a:gs pos="100000">
                  <a:srgbClr val="3A7CCB"/>
                </a:gs>
              </a:gsLst>
              <a:lin ang="16200000"/>
            </a:gra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AP1</a:t>
              </a:r>
              <a:endPara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7" name="Oval 274"/>
            <p:cNvSpPr>
              <a:spLocks noChangeArrowheads="1"/>
            </p:cNvSpPr>
            <p:nvPr/>
          </p:nvSpPr>
          <p:spPr bwMode="auto">
            <a:xfrm>
              <a:off x="0" y="5699"/>
              <a:ext cx="6794" cy="4572"/>
            </a:xfrm>
            <a:prstGeom prst="ellipse">
              <a:avLst/>
            </a:prstGeom>
            <a:solidFill>
              <a:srgbClr val="DDD8C2"/>
            </a:soli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STA 2</a:t>
              </a:r>
              <a:endPara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8" name="Straight Arrow Connector 276"/>
            <p:cNvSpPr>
              <a:spLocks noChangeShapeType="1"/>
            </p:cNvSpPr>
            <p:nvPr/>
          </p:nvSpPr>
          <p:spPr bwMode="auto">
            <a:xfrm flipV="1">
              <a:off x="6794" y="5000"/>
              <a:ext cx="14065" cy="2985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600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9" name="TextBox 15"/>
            <p:cNvSpPr txBox="1">
              <a:spLocks noChangeArrowheads="1"/>
            </p:cNvSpPr>
            <p:nvPr/>
          </p:nvSpPr>
          <p:spPr bwMode="auto">
            <a:xfrm>
              <a:off x="9095" y="0"/>
              <a:ext cx="1408" cy="2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zh-CN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0" name="TextBox 16"/>
            <p:cNvSpPr txBox="1">
              <a:spLocks noChangeArrowheads="1"/>
            </p:cNvSpPr>
            <p:nvPr/>
          </p:nvSpPr>
          <p:spPr bwMode="auto">
            <a:xfrm>
              <a:off x="11636" y="7494"/>
              <a:ext cx="1408" cy="2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zh-CN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1" name="TextBox 17"/>
            <p:cNvSpPr txBox="1">
              <a:spLocks noChangeArrowheads="1"/>
            </p:cNvSpPr>
            <p:nvPr/>
          </p:nvSpPr>
          <p:spPr bwMode="auto">
            <a:xfrm>
              <a:off x="10556" y="3398"/>
              <a:ext cx="1408" cy="2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zh-CN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2" name="Straight Arrow Connector 280"/>
            <p:cNvSpPr>
              <a:spLocks noChangeShapeType="1"/>
            </p:cNvSpPr>
            <p:nvPr/>
          </p:nvSpPr>
          <p:spPr bwMode="auto">
            <a:xfrm flipH="1" flipV="1">
              <a:off x="6794" y="5318"/>
              <a:ext cx="12525" cy="2365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600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3" name="TextBox 32"/>
            <p:cNvSpPr txBox="1">
              <a:spLocks noChangeArrowheads="1"/>
            </p:cNvSpPr>
            <p:nvPr/>
          </p:nvSpPr>
          <p:spPr bwMode="auto">
            <a:xfrm>
              <a:off x="1493" y="11699"/>
              <a:ext cx="38749" cy="2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(AP1 and STA2 are essentially co-located)</a:t>
              </a:r>
              <a:endParaRPr kumimoji="0" lang="en-US" altLang="ko-K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381000" y="3429000"/>
            <a:ext cx="8610600" cy="3048000"/>
          </a:xfrm>
        </p:spPr>
        <p:txBody>
          <a:bodyPr/>
          <a:lstStyle/>
          <a:p>
            <a:r>
              <a:rPr lang="en-GB" altLang="zh-CN" dirty="0" smtClean="0"/>
              <a:t>Assumptions: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devices are within energy detect range of each other.  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When AP1 and AP2 start to transmit on the same slot, both packets are lost (PER= 100%). Otherwise packets get through 100%.  PER=0 %</a:t>
            </a:r>
            <a:endParaRPr lang="zh-CN" altLang="zh-CN" dirty="0" smtClean="0"/>
          </a:p>
          <a:p>
            <a:r>
              <a:rPr lang="en-GB" altLang="zh-CN" dirty="0" smtClean="0"/>
              <a:t>Parameters: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MSDU length:[0:500:2000Bytes]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RTS/CTS [ OFF, ON]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MCS = [0, 8]  </a:t>
            </a:r>
            <a:endParaRPr lang="zh-CN" altLang="zh-CN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82609</TotalTime>
  <Words>707</Words>
  <Application>Microsoft Office PowerPoint</Application>
  <PresentationFormat>全屏显示(4:3)</PresentationFormat>
  <Paragraphs>187</Paragraphs>
  <Slides>16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19" baseType="lpstr">
      <vt:lpstr>Default Design</vt:lpstr>
      <vt:lpstr>Document</vt:lpstr>
      <vt:lpstr>Visio</vt:lpstr>
      <vt:lpstr>MAC calibration results</vt:lpstr>
      <vt:lpstr>Summary</vt:lpstr>
      <vt:lpstr>Test 1a:  MAC overhead w/out RTS/CTS -Simulation Parameter- </vt:lpstr>
      <vt:lpstr>Test 1a:  MAC overhead w/out RTS/CTS -Check Points- </vt:lpstr>
      <vt:lpstr>Test 1a:  MAC overhead w/out RTS/CTS -Throughput Performance- </vt:lpstr>
      <vt:lpstr>Test 1b:  MAC overhead w RTS/CTS  -Simulation Parameter-  </vt:lpstr>
      <vt:lpstr>Test 1b:  MAC overhead w RTS/CTS  -Check Points-  </vt:lpstr>
      <vt:lpstr>Test 1b:  MAC overhead w RTS/CTS  -Throughput Performance-  </vt:lpstr>
      <vt:lpstr>Test 2a: Deferral Test 1 -Simulation Parameters- </vt:lpstr>
      <vt:lpstr>Test 2a: Deferral Test 1 -Throughput Performance- </vt:lpstr>
      <vt:lpstr>Test 2b: Deferral Test 2 -Simulation Parameters- </vt:lpstr>
      <vt:lpstr>Test 2b: Deferral Test 2 -Throughput Performance- </vt:lpstr>
      <vt:lpstr>Test 4: NAV deferral </vt:lpstr>
      <vt:lpstr>Reference</vt:lpstr>
      <vt:lpstr>Annex</vt:lpstr>
      <vt:lpstr>Test1a + Test1b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 on MAC system calibration</dc:title>
  <dc:creator>lanzhou (A)</dc:creator>
  <cp:lastModifiedBy>Lan Zhou </cp:lastModifiedBy>
  <cp:revision>1692</cp:revision>
  <cp:lastPrinted>1998-02-10T13:28:06Z</cp:lastPrinted>
  <dcterms:created xsi:type="dcterms:W3CDTF">1998-02-10T13:07:52Z</dcterms:created>
  <dcterms:modified xsi:type="dcterms:W3CDTF">2014-07-14T23:56:27Z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(3)uSDouxeiitE2JMN54eqlsDfp8w9lF0F/bSTqedOqwEQmHZz5OXyFcqbKAqGRsg3ow3EeLMD+
9br6IWwe4BL8NGb+f4tzWZo3JihNZ0aO+rZBgigUb+1Wzs5saOssLEdpnkqjsp0a4srS1MbK
vVM5ZRVlpUJXL/czBkWKdEmRwXgzBroYjtn6jWjx6o63Xwj/oAvqwCSI/apSxNuRmQdPcFvF
JzEOnz4VB3iTjSJl8w</vt:lpwstr>
  </property>
  <property fmtid="{D5CDD505-2E9C-101B-9397-08002B2CF9AE}" pid="3" name="_new_ms_pID_725431">
    <vt:lpwstr>qqxvC4FXQU73rK3nGNtZqDfGer86L7tvkWQmQyhDo3yDCO+EnS3LqP
HlvNiXw53q2QQMzdszvG15HVFqiZkKzw7WMkW1HkoY2SR/dP+vZ4nh1nAumz9rhAuA4C7mYT
ObNwEL+3W/UBVAf3yPbLT4EnmxAPZJXg/b012X6a4BsXr2bZ9LMYwX6VEfVlxMQav0V5zl5Y
9dRi+IFDME0H3X7njtIe9w+WCdBno4peJGeJ</vt:lpwstr>
  </property>
  <property fmtid="{D5CDD505-2E9C-101B-9397-08002B2CF9AE}" pid="4" name="_new_ms_pID_725432">
    <vt:lpwstr>XpoNKIKaxF5Rt3xIDngCMPIPtTXdu8zE3ZF6
QQL4V1ydRWz5QcJFp1j+Yc6CsIZ3NA==</vt:lpwstr>
  </property>
  <property fmtid="{D5CDD505-2E9C-101B-9397-08002B2CF9AE}" pid="5" name="sflag">
    <vt:lpwstr>1405360432</vt:lpwstr>
  </property>
</Properties>
</file>