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70" r:id="rId10"/>
    <p:sldId id="269" r:id="rId11"/>
    <p:sldId id="264" r:id="rId12"/>
    <p:sldId id="271" r:id="rId13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-570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Hakan Persson, Ericsson Ab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B717E6C5-0D19-4BE0-8E4B-BB4A2090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4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</a:p>
        </p:txBody>
      </p:sp>
      <p:sp>
        <p:nvSpPr>
          <p:cNvPr id="1434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Hakan Persson, Ericsson Ab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1FE0CE2-5845-4534-A845-6A7472134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4346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57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6FBAE967-E47D-4623-A92F-057B28A59ED6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A8180652-8F35-44F4-93A4-CDD9A161445F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F9D678C5-936C-4CAA-BCBE-CDD2C466A1C7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74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53D3F930-8479-43C4-AC7C-246614E5E9AB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84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Page </a:t>
            </a:r>
            <a:fld id="{67E98899-D63A-4A0E-8A5A-43248DD397B1}" type="slidenum">
              <a:rPr lang="en-US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194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7C65735-E3D9-48EB-BA12-DC31D82F7D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9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5699D4B-1701-49A6-BF67-1FA5A5CA0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9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09EBDE7-1E91-425A-8AB6-3411B296E7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34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F62C019-9ED4-488A-BC3D-BD35B46B97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3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16797C3-5877-4CB1-8998-F451205FA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2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3EC0A8-D335-4FC9-8356-6CDC8F927B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6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2AE3F07-F4B0-4C26-A061-4CDF65AF7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7E468A-9F65-43E2-AA1F-8B157B7B9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1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A6D4A45-EF20-4853-BC03-B07580BAE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Hakan Persson,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47E17FC-20C9-4D4F-A49E-6FD9C6315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802.11-14/0859r0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9" r:id="rId5"/>
    <p:sldLayoutId id="2147483675" r:id="rId6"/>
    <p:sldLayoutId id="2147483676" r:id="rId7"/>
    <p:sldLayoutId id="2147483677" r:id="rId8"/>
    <p:sldLayoutId id="2147483678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381-00-0hew-stadium-scenario-for-hew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2-00-00ax-in-situ-spectrum-reuse-measurements-in-indoor-20-000-seat-arena.pptx" TargetMode="External"/><Relationship Id="rId5" Type="http://schemas.openxmlformats.org/officeDocument/2006/relationships/hyperlink" Target="https://mentor.ieee.org/802.11/dcn/14/11-14-0621-04-00ax-simulation-scenarios.docx" TargetMode="External"/><Relationship Id="rId4" Type="http://schemas.openxmlformats.org/officeDocument/2006/relationships/hyperlink" Target="https://mentor.ieee.org/802.11/dcn/13/11-13-1443-00-0hew-liaison-from-wi-fi-alliance-on-hew-use-cases.pp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9ED1117-0B68-40D4-841F-5C55DB4804F4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65563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Proposing a Stadium Scenario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2014-07-01</a:t>
            </a:r>
          </a:p>
        </p:txBody>
      </p:sp>
      <p:graphicFrame>
        <p:nvGraphicFramePr>
          <p:cNvPr id="30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7344"/>
              </p:ext>
            </p:extLst>
          </p:nvPr>
        </p:nvGraphicFramePr>
        <p:xfrm>
          <a:off x="531813" y="1630363"/>
          <a:ext cx="7054850" cy="506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5" imgW="8237952" imgH="5924924" progId="Word.Document.8">
                  <p:embed/>
                </p:oleObj>
              </mc:Choice>
              <mc:Fallback>
                <p:oleObj name="Document" r:id="rId5" imgW="8237952" imgH="59249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1630363"/>
                        <a:ext cx="7054850" cy="506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533400" y="141277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pPr eaLnBrk="1" hangingPunct="1"/>
            <a:r>
              <a:rPr lang="en-US" smtClean="0"/>
              <a:t>How to capture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80400" cy="4895850"/>
          </a:xfrm>
        </p:spPr>
        <p:txBody>
          <a:bodyPr/>
          <a:lstStyle/>
          <a:p>
            <a:pPr eaLnBrk="1" hangingPunct="1">
              <a:buFont typeface="Times New Roman" pitchFamily="16" charset="0"/>
              <a:buNone/>
              <a:defRPr/>
            </a:pPr>
            <a:r>
              <a:rPr lang="en-US" dirty="0" smtClean="0"/>
              <a:t>Options: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000" dirty="0"/>
              <a:t>Include a new scenario with typical stadium deployment.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Supporting </a:t>
            </a:r>
            <a:r>
              <a:rPr lang="en-US" sz="1600" dirty="0" smtClean="0"/>
              <a:t>denser </a:t>
            </a:r>
            <a:r>
              <a:rPr lang="en-US" sz="1600" dirty="0"/>
              <a:t>network, </a:t>
            </a:r>
            <a:r>
              <a:rPr lang="en-US" sz="1600" dirty="0" err="1"/>
              <a:t>LoS</a:t>
            </a:r>
            <a:r>
              <a:rPr lang="en-US" sz="1600" dirty="0"/>
              <a:t> channel model, many </a:t>
            </a:r>
            <a:r>
              <a:rPr lang="en-US" sz="1600" dirty="0" smtClean="0"/>
              <a:t>OBSS and hidden node effects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Capturing also directional antenna deployment, UL/DL asymmetry coverage effects</a:t>
            </a: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1800" dirty="0" smtClean="0"/>
              <a:t>Modify/include </a:t>
            </a:r>
            <a:r>
              <a:rPr lang="en-US" sz="1800" dirty="0"/>
              <a:t>a channel model in scenario 3 “Indoor BSS Hotspot” that is more suited for stadium case (such as increase the </a:t>
            </a:r>
            <a:r>
              <a:rPr lang="en-US" sz="1800" dirty="0" err="1"/>
              <a:t>LoS</a:t>
            </a:r>
            <a:r>
              <a:rPr lang="en-US" sz="1800" dirty="0"/>
              <a:t> distance)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high level of </a:t>
            </a:r>
            <a:r>
              <a:rPr lang="en-US" sz="1600" dirty="0" smtClean="0"/>
              <a:t>OBSS </a:t>
            </a:r>
            <a:r>
              <a:rPr lang="en-US" sz="1600" dirty="0"/>
              <a:t>interference may still not </a:t>
            </a:r>
            <a:r>
              <a:rPr lang="en-US" sz="1600" dirty="0" smtClean="0"/>
              <a:t>be covered</a:t>
            </a:r>
            <a:r>
              <a:rPr lang="en-US" sz="1600" dirty="0"/>
              <a:t>; needs also high density STA placement within each BSS</a:t>
            </a:r>
          </a:p>
          <a:p>
            <a:pPr marL="814387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But, no </a:t>
            </a:r>
            <a:r>
              <a:rPr lang="en-US" sz="1600" dirty="0"/>
              <a:t>sector/directional </a:t>
            </a:r>
            <a:r>
              <a:rPr lang="en-US" sz="1600" dirty="0" smtClean="0"/>
              <a:t>deployments; missing coverage asymmetry effects</a:t>
            </a:r>
            <a:endParaRPr lang="en-US" sz="16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new scenario seems more appropriate to capture all effects within same test environment, creating a challenging test case to evaluate </a:t>
            </a:r>
            <a:r>
              <a:rPr lang="en-US" dirty="0" smtClean="0"/>
              <a:t>performance</a:t>
            </a:r>
            <a:endParaRPr lang="en-US" sz="1200" dirty="0">
              <a:solidFill>
                <a:srgbClr val="00B050"/>
              </a:solidFill>
            </a:endParaRPr>
          </a:p>
          <a:p>
            <a:pPr eaLnBrk="1" hangingPunct="1"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45FF70DF-EC33-44CD-9E83-E5289C98635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A075C0FE-EF16-4B1F-BF8E-17B883F8D239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References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mentor.ieee.org/802.11/dcn/14/11-14-0381-00-0hew-stadium-scenario-for-hew.ppt</a:t>
            </a:r>
            <a:endParaRPr lang="en-US" dirty="0"/>
          </a:p>
          <a:p>
            <a:pPr eaLnBrk="1" hangingPunct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mentor.ieee.org/802.11/dcn/13/11-13-1443-00-0hew-liaison-from-wi-fi-alliance-on-hew-use-cases.ppt</a:t>
            </a:r>
            <a:endParaRPr lang="en-US" dirty="0" smtClean="0"/>
          </a:p>
          <a:p>
            <a:pPr eaLnBrk="1" hangingPunct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mentor.ieee.org/802.11/dcn/14/11-14-0621-04-00ax-simulation-scenarios.docx</a:t>
            </a:r>
            <a:endParaRPr lang="en-US" dirty="0" smtClean="0"/>
          </a:p>
          <a:p>
            <a:pPr eaLnBrk="1" hangingPunct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mentor.ieee.org/802.11/dcn/14/11-14-0682-00-00ax-in-situ-spectrum-reuse-measurements-in-indoor-20-000-seat-arena.pptx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include the text in </a:t>
            </a:r>
            <a:r>
              <a:rPr lang="en-US" smtClean="0"/>
              <a:t>document 11-14/0860r0 </a:t>
            </a:r>
            <a:r>
              <a:rPr lang="en-US" dirty="0" smtClean="0"/>
              <a:t>in simulation scenario document?</a:t>
            </a:r>
          </a:p>
          <a:p>
            <a:endParaRPr lang="en-US" dirty="0"/>
          </a:p>
          <a:p>
            <a:r>
              <a:rPr lang="en-US" dirty="0" smtClean="0"/>
              <a:t>Yes: 66</a:t>
            </a:r>
          </a:p>
          <a:p>
            <a:r>
              <a:rPr lang="en-US" dirty="0" smtClean="0"/>
              <a:t>No: 25</a:t>
            </a:r>
          </a:p>
          <a:p>
            <a:r>
              <a:rPr lang="en-US" dirty="0" smtClean="0"/>
              <a:t>Abstain: 48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95699D4B-1701-49A6-BF67-1FA5A5CA016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589212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635B4594-3F9C-45E7-B2F4-48D8F2C83FC3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mtClean="0"/>
              <a:t>Stadium has been acknowledged as a important use case for the ax-technology. This document provides some reasons why Stadium should be included as one scenario in the Simulation scenario document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1C8DBF1-927B-4EED-883B-33830299DA9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000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About the Stadium concept</a:t>
            </a: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51837" cy="489585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Presented in IEEE 11-14/0381r0, </a:t>
            </a:r>
            <a:br>
              <a:rPr lang="en-US" dirty="0" smtClean="0"/>
            </a:br>
            <a:r>
              <a:rPr lang="en-US" dirty="0" smtClean="0"/>
              <a:t>(Sony and Ericsson; March meeting)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March meeting response summary : Further discussions if stadiums justify a separate simulation use case or are subsumed in outdoor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A stadium concept cover the aspects: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Several hundreds of APs concentrated in small area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High number of overheard STAs / APs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50,000 – 100,000 potential users (and active)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Very high interference levels and a raised noise floor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One AP typically covers 25 – 150 seats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Traffic demands are in the order of hundreds of GB/hour during an event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Outdoor scenario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Deployments using directional antennas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14375" y="357188"/>
            <a:ext cx="2374900" cy="273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43625" y="6475413"/>
            <a:ext cx="2398713" cy="180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EB179F34-5E93-4872-A862-7C448F649FC7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4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About the Stadium concept</a:t>
            </a: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/>
              <a:t>Thus it serves the purpose of evaluating a very difficult use case: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Users ultra-close to each other (many STAs close to each other)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err="1" smtClean="0"/>
              <a:t>LoS</a:t>
            </a:r>
            <a:r>
              <a:rPr lang="en-US" dirty="0" smtClean="0"/>
              <a:t> environment (increasing OBSS problem)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/>
              <a:t>High bandwidth demands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UL/DL coverage asymmetry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Directional at AP and Omni-antenna at STA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 last meeting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ome measurement results was presented </a:t>
            </a:r>
            <a:r>
              <a:rPr lang="en-US" dirty="0"/>
              <a:t>IEEE </a:t>
            </a:r>
            <a:r>
              <a:rPr lang="en-US" dirty="0" smtClean="0"/>
              <a:t>11-14/0682r0 showing some relevant issues related to </a:t>
            </a:r>
            <a:r>
              <a:rPr lang="en-US" smtClean="0"/>
              <a:t>stadium deployments 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Wi-Fi Alliance input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In the Liaison from Wi-Fi Alliance HEW Use Cases (IEEE 802.11-13/1443r0) the Stadium scenario had the highest ranking to create WiFi network bottlenecks in 2020 time frame.</a:t>
            </a:r>
          </a:p>
          <a:p>
            <a:pPr eaLnBrk="1" hangingPunct="1"/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253F4CAE-B857-4E25-83AC-BF55DD848F52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7075"/>
          </a:xfrm>
        </p:spPr>
        <p:txBody>
          <a:bodyPr/>
          <a:lstStyle/>
          <a:p>
            <a:pPr eaLnBrk="1" hangingPunct="1"/>
            <a:r>
              <a:rPr lang="en-US" smtClean="0"/>
              <a:t>Current content (IEEE 802.11-14/0621r4)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5300663"/>
            <a:ext cx="7770813" cy="14414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Does the “</a:t>
            </a:r>
            <a:r>
              <a:rPr lang="en-GB" smtClean="0"/>
              <a:t>Indoor Small BSSs Scenario</a:t>
            </a:r>
            <a:r>
              <a:rPr lang="en-US" smtClean="0"/>
              <a:t>” scenario cover “Stadium” aspects?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Outdoor Large BSS Hotspot does not (since “large-sized” BSS)</a:t>
            </a:r>
          </a:p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1F728541-3785-4EAC-B7D2-6B61276233E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6875" y="1370013"/>
          <a:ext cx="8351838" cy="4003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058"/>
                <a:gridCol w="1790298"/>
                <a:gridCol w="2368988"/>
                <a:gridCol w="1083860"/>
                <a:gridCol w="776742"/>
                <a:gridCol w="1094296"/>
                <a:gridCol w="800596"/>
              </a:tblGrid>
              <a:tr h="2114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Homogeneity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~Traffic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7588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Residential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A  - Apartment building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e.g. ~10m x 10m apartments in a multi-floor building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~10s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Unmanaged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Home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98806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Enterprise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B - Dense small BSSs  with clusters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distance, 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Enterprise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53657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 Small 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 - Dense small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70" marB="393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 - Large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100-200m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4a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+ Residential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D+A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 + Unmanaged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Hierarchical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+ Home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5638"/>
          </a:xfrm>
        </p:spPr>
        <p:txBody>
          <a:bodyPr/>
          <a:lstStyle/>
          <a:p>
            <a:pPr eaLnBrk="1" hangingPunct="1"/>
            <a:r>
              <a:rPr lang="en-US" smtClean="0"/>
              <a:t>Comparing w/ Stadium scenario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3933825"/>
            <a:ext cx="7770813" cy="2374900"/>
          </a:xfrm>
        </p:spPr>
        <p:txBody>
          <a:bodyPr/>
          <a:lstStyle/>
          <a:p>
            <a:pPr eaLnBrk="1" hangingPunct="1"/>
            <a:r>
              <a:rPr lang="en-US" smtClean="0"/>
              <a:t>Differences: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Sector (directional) coverage of APs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LoS channel model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Users are placed within tens of centimeters between each other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The overhearing overlap between BSSs is large, creating many OBSS and hidden nodes issues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5FE0B17F-35DF-479C-8B49-05FDB410D2E6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850" y="1387475"/>
          <a:ext cx="8351838" cy="2402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678"/>
                <a:gridCol w="1113678"/>
                <a:gridCol w="2368988"/>
                <a:gridCol w="1083860"/>
                <a:gridCol w="776742"/>
                <a:gridCol w="1094296"/>
                <a:gridCol w="800596"/>
              </a:tblGrid>
              <a:tr h="440000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Scenario Name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Topology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Management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Channel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Homogeneity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~Traffic Model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  <a:tr h="612044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Indoor Small 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C - Dense small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~10-20m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740" marR="78740" marT="39354" marB="39354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Indoor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57968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Outdoor Large BSS Hotspot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D - Large BSSs, uniform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e.g. 100-200m inter AP distance</a:t>
                      </a:r>
                      <a:endParaRPr lang="en-US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 ~100s of STAs/AP, P2P pairs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Managed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solidFill>
                            <a:schemeClr val="tx1"/>
                          </a:solidFill>
                          <a:effectLst/>
                        </a:rPr>
                        <a:t>Outdoor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>
                          <a:effectLst/>
                        </a:rPr>
                        <a:t>Flat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Mobile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  <a:tr h="77016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New proposed  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sv-SE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Stadium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– Dense small BSSs,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uniform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distribution (at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pre-defined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fr-FR" sz="1000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seats</a:t>
                      </a: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)</a:t>
                      </a:r>
                      <a:b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</a:b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e.g.~10-20m inter AP distance</a:t>
                      </a: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~100s of STAs/AP, P2P pairs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Managed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Flat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FF0000"/>
                          </a:solidFill>
                          <a:effectLst/>
                        </a:rPr>
                        <a:t>Mobile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255" marR="8255" marT="8252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55638"/>
          </a:xfrm>
        </p:spPr>
        <p:txBody>
          <a:bodyPr/>
          <a:lstStyle/>
          <a:p>
            <a:pPr eaLnBrk="1" hangingPunct="1"/>
            <a:r>
              <a:rPr lang="en-US" smtClean="0"/>
              <a:t>Issue: Directional antennas at APs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770813" cy="27908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000" smtClean="0"/>
              <a:t>Non-symmetric coverage of APs and STAs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600" smtClean="0"/>
              <a:t>Directional antennas at APs provides isolation between neighbour AP coverage areas; 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1400" smtClean="0"/>
              <a:t>Omni-antennas at STAs spread radio signals in all directions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Uplink and downlink unbalances are introduced in the stadium case 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smtClean="0"/>
              <a:t>Issue example: STA in another BSS cannot discover another BSS/AP DL transmission and may start an interfering transmission reducing overall spectrum efficiency</a:t>
            </a:r>
            <a:endParaRPr lang="en-US" sz="1400" smtClean="0"/>
          </a:p>
          <a:p>
            <a:pPr lvl="1" eaLnBrk="1" hangingPunct="1">
              <a:buFont typeface="Arial" charset="0"/>
              <a:buChar char="•"/>
            </a:pPr>
            <a:r>
              <a:rPr lang="en-US" sz="1000" smtClean="0"/>
              <a:t>RTS/CTS mechanism is not assumed as being used in practice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01571D0F-3708-48DA-9375-508106522829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024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511175" y="1738313"/>
            <a:ext cx="3986213" cy="811212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58788" y="2360613"/>
            <a:ext cx="3870325" cy="920750"/>
          </a:xfrm>
          <a:prstGeom prst="ellipse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" name="Isosceles Triangle 9"/>
          <p:cNvSpPr/>
          <p:nvPr/>
        </p:nvSpPr>
        <p:spPr bwMode="auto">
          <a:xfrm>
            <a:off x="400050" y="2644775"/>
            <a:ext cx="169863" cy="330200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0250" name="Isosceles Triangle 10"/>
          <p:cNvSpPr>
            <a:spLocks noChangeArrowheads="1"/>
          </p:cNvSpPr>
          <p:nvPr/>
        </p:nvSpPr>
        <p:spPr bwMode="auto">
          <a:xfrm>
            <a:off x="425450" y="1955800"/>
            <a:ext cx="169863" cy="3302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55975" y="2689225"/>
            <a:ext cx="395288" cy="146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52" name="Straight Connector 14"/>
          <p:cNvCxnSpPr>
            <a:cxnSpLocks noChangeShapeType="1"/>
            <a:stCxn id="12" idx="0"/>
          </p:cNvCxnSpPr>
          <p:nvPr/>
        </p:nvCxnSpPr>
        <p:spPr bwMode="auto">
          <a:xfrm flipH="1" flipV="1">
            <a:off x="3481388" y="2616200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3" name="Straight Connector 16"/>
          <p:cNvCxnSpPr>
            <a:cxnSpLocks noChangeShapeType="1"/>
            <a:stCxn id="12" idx="0"/>
          </p:cNvCxnSpPr>
          <p:nvPr/>
        </p:nvCxnSpPr>
        <p:spPr bwMode="auto">
          <a:xfrm flipV="1">
            <a:off x="3554413" y="2616200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4" name="Rectangle 17"/>
          <p:cNvSpPr>
            <a:spLocks noChangeArrowheads="1"/>
          </p:cNvSpPr>
          <p:nvPr/>
        </p:nvSpPr>
        <p:spPr bwMode="auto">
          <a:xfrm>
            <a:off x="3340100" y="2197100"/>
            <a:ext cx="395288" cy="147638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255" name="Straight Connector 18"/>
          <p:cNvCxnSpPr>
            <a:cxnSpLocks noChangeShapeType="1"/>
            <a:stCxn id="10254" idx="0"/>
          </p:cNvCxnSpPr>
          <p:nvPr/>
        </p:nvCxnSpPr>
        <p:spPr bwMode="auto">
          <a:xfrm flipH="1" flipV="1">
            <a:off x="3465513" y="2124075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6" name="Straight Connector 19"/>
          <p:cNvCxnSpPr>
            <a:cxnSpLocks noChangeShapeType="1"/>
            <a:stCxn id="10254" idx="0"/>
          </p:cNvCxnSpPr>
          <p:nvPr/>
        </p:nvCxnSpPr>
        <p:spPr bwMode="auto">
          <a:xfrm flipV="1">
            <a:off x="3538538" y="2124075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7" name="Straight Arrow Connector 35"/>
          <p:cNvCxnSpPr>
            <a:cxnSpLocks noChangeShapeType="1"/>
          </p:cNvCxnSpPr>
          <p:nvPr/>
        </p:nvCxnSpPr>
        <p:spPr bwMode="auto">
          <a:xfrm flipV="1">
            <a:off x="3589338" y="2433638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Arrow Connector 37"/>
          <p:cNvCxnSpPr>
            <a:cxnSpLocks noChangeShapeType="1"/>
          </p:cNvCxnSpPr>
          <p:nvPr/>
        </p:nvCxnSpPr>
        <p:spPr bwMode="auto">
          <a:xfrm>
            <a:off x="3524250" y="2433638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9" name="TextBox 39"/>
          <p:cNvSpPr txBox="1">
            <a:spLocks noChangeArrowheads="1"/>
          </p:cNvSpPr>
          <p:nvPr/>
        </p:nvSpPr>
        <p:spPr bwMode="auto">
          <a:xfrm>
            <a:off x="4111625" y="2246313"/>
            <a:ext cx="153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</a:rPr>
              <a:t>Overlapping BSSs issue STA to STA</a:t>
            </a:r>
          </a:p>
        </p:txBody>
      </p:sp>
      <p:cxnSp>
        <p:nvCxnSpPr>
          <p:cNvPr id="10260" name="Straight Arrow Connector 49"/>
          <p:cNvCxnSpPr>
            <a:cxnSpLocks noChangeShapeType="1"/>
          </p:cNvCxnSpPr>
          <p:nvPr/>
        </p:nvCxnSpPr>
        <p:spPr bwMode="auto">
          <a:xfrm flipH="1">
            <a:off x="3641725" y="2476500"/>
            <a:ext cx="482600" cy="42863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1" name="TextBox 21"/>
          <p:cNvSpPr txBox="1">
            <a:spLocks noChangeArrowheads="1"/>
          </p:cNvSpPr>
          <p:nvPr/>
        </p:nvSpPr>
        <p:spPr bwMode="auto">
          <a:xfrm>
            <a:off x="3340100" y="2170113"/>
            <a:ext cx="439738" cy="200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/>
              <a:t>STA1</a:t>
            </a:r>
            <a:endParaRPr lang="en-US" sz="1000"/>
          </a:p>
        </p:txBody>
      </p:sp>
      <p:sp>
        <p:nvSpPr>
          <p:cNvPr id="23" name="TextBox 22"/>
          <p:cNvSpPr txBox="1"/>
          <p:nvPr/>
        </p:nvSpPr>
        <p:spPr>
          <a:xfrm>
            <a:off x="3360738" y="2652713"/>
            <a:ext cx="419100" cy="200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700" dirty="0">
                <a:latin typeface="Times New Roman" pitchFamily="16" charset="0"/>
                <a:ea typeface="MS Gothic" charset="-128"/>
              </a:rPr>
              <a:t>STA2</a:t>
            </a:r>
            <a:endParaRPr lang="en-US" sz="10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10263" name="TextBox 62"/>
          <p:cNvSpPr txBox="1">
            <a:spLocks noChangeArrowheads="1"/>
          </p:cNvSpPr>
          <p:nvPr/>
        </p:nvSpPr>
        <p:spPr bwMode="auto">
          <a:xfrm>
            <a:off x="107950" y="2751138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4" name="TextBox 63"/>
          <p:cNvSpPr txBox="1">
            <a:spLocks noChangeArrowheads="1"/>
          </p:cNvSpPr>
          <p:nvPr/>
        </p:nvSpPr>
        <p:spPr bwMode="auto">
          <a:xfrm>
            <a:off x="138113" y="2054225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5" name="TextBox 64"/>
          <p:cNvSpPr txBox="1">
            <a:spLocks noChangeArrowheads="1"/>
          </p:cNvSpPr>
          <p:nvPr/>
        </p:nvSpPr>
        <p:spPr bwMode="auto">
          <a:xfrm>
            <a:off x="1497013" y="3211513"/>
            <a:ext cx="7699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 coverage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6" name="TextBox 65"/>
          <p:cNvSpPr txBox="1">
            <a:spLocks noChangeArrowheads="1"/>
          </p:cNvSpPr>
          <p:nvPr/>
        </p:nvSpPr>
        <p:spPr bwMode="auto">
          <a:xfrm>
            <a:off x="1495425" y="1585913"/>
            <a:ext cx="76993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 coverage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67" name="Oval 4"/>
          <p:cNvSpPr>
            <a:spLocks noChangeArrowheads="1"/>
          </p:cNvSpPr>
          <p:nvPr/>
        </p:nvSpPr>
        <p:spPr bwMode="auto">
          <a:xfrm>
            <a:off x="2771775" y="1785938"/>
            <a:ext cx="1512888" cy="1282700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2771775" y="1955800"/>
            <a:ext cx="1557338" cy="1325563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0269" name="TextBox 26"/>
          <p:cNvSpPr txBox="1">
            <a:spLocks noChangeArrowheads="1"/>
          </p:cNvSpPr>
          <p:nvPr/>
        </p:nvSpPr>
        <p:spPr bwMode="auto">
          <a:xfrm>
            <a:off x="3944938" y="1430338"/>
            <a:ext cx="1274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Shape of STA coverage (</a:t>
            </a:r>
            <a:r>
              <a:rPr lang="en-US" sz="600">
                <a:solidFill>
                  <a:schemeClr val="tx1"/>
                </a:solidFill>
                <a:latin typeface="Arial" charset="0"/>
              </a:rPr>
              <a:t>Not showing “actual” coverage) UL and DL</a:t>
            </a:r>
            <a:endParaRPr lang="en-US" sz="9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0270" name="Straight Arrow Connector 6"/>
          <p:cNvCxnSpPr>
            <a:cxnSpLocks noChangeShapeType="1"/>
            <a:endCxn id="10267" idx="7"/>
          </p:cNvCxnSpPr>
          <p:nvPr/>
        </p:nvCxnSpPr>
        <p:spPr bwMode="auto">
          <a:xfrm flipH="1">
            <a:off x="4062413" y="1685925"/>
            <a:ext cx="61912" cy="2873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Oval 5"/>
          <p:cNvSpPr>
            <a:spLocks noChangeArrowheads="1"/>
          </p:cNvSpPr>
          <p:nvPr/>
        </p:nvSpPr>
        <p:spPr bwMode="auto">
          <a:xfrm>
            <a:off x="5435600" y="1785938"/>
            <a:ext cx="2016125" cy="157956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2" name="Oval 5"/>
          <p:cNvSpPr>
            <a:spLocks noChangeArrowheads="1"/>
          </p:cNvSpPr>
          <p:nvPr/>
        </p:nvSpPr>
        <p:spPr bwMode="auto">
          <a:xfrm>
            <a:off x="7116763" y="1785938"/>
            <a:ext cx="1919287" cy="1585912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73" name="Isosceles Triangle 35"/>
          <p:cNvSpPr>
            <a:spLocks noChangeArrowheads="1"/>
          </p:cNvSpPr>
          <p:nvPr/>
        </p:nvSpPr>
        <p:spPr bwMode="auto">
          <a:xfrm>
            <a:off x="6359525" y="2387600"/>
            <a:ext cx="169863" cy="3302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 bwMode="auto">
          <a:xfrm>
            <a:off x="8101013" y="2387600"/>
            <a:ext cx="169862" cy="330200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12000" y="2813050"/>
            <a:ext cx="395288" cy="1460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76" name="Straight Connector 14"/>
          <p:cNvCxnSpPr>
            <a:cxnSpLocks noChangeShapeType="1"/>
            <a:stCxn id="49" idx="0"/>
          </p:cNvCxnSpPr>
          <p:nvPr/>
        </p:nvCxnSpPr>
        <p:spPr bwMode="auto">
          <a:xfrm flipH="1" flipV="1">
            <a:off x="7237413" y="2740025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7" name="Straight Connector 16"/>
          <p:cNvCxnSpPr>
            <a:cxnSpLocks noChangeShapeType="1"/>
            <a:stCxn id="49" idx="0"/>
          </p:cNvCxnSpPr>
          <p:nvPr/>
        </p:nvCxnSpPr>
        <p:spPr bwMode="auto">
          <a:xfrm flipV="1">
            <a:off x="7310438" y="2740025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8" name="Rectangle 17"/>
          <p:cNvSpPr>
            <a:spLocks noChangeArrowheads="1"/>
          </p:cNvSpPr>
          <p:nvPr/>
        </p:nvSpPr>
        <p:spPr bwMode="auto">
          <a:xfrm>
            <a:off x="7096125" y="2320925"/>
            <a:ext cx="395288" cy="147638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cxnSp>
        <p:nvCxnSpPr>
          <p:cNvPr id="10279" name="Straight Connector 18"/>
          <p:cNvCxnSpPr>
            <a:cxnSpLocks noChangeShapeType="1"/>
            <a:stCxn id="10278" idx="0"/>
          </p:cNvCxnSpPr>
          <p:nvPr/>
        </p:nvCxnSpPr>
        <p:spPr bwMode="auto">
          <a:xfrm flipH="1" flipV="1">
            <a:off x="7221538" y="2247900"/>
            <a:ext cx="73025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0" name="Straight Connector 19"/>
          <p:cNvCxnSpPr>
            <a:cxnSpLocks noChangeShapeType="1"/>
            <a:stCxn id="10278" idx="0"/>
          </p:cNvCxnSpPr>
          <p:nvPr/>
        </p:nvCxnSpPr>
        <p:spPr bwMode="auto">
          <a:xfrm flipV="1">
            <a:off x="7294563" y="2247900"/>
            <a:ext cx="87312" cy="730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1" name="Straight Arrow Connector 35"/>
          <p:cNvCxnSpPr>
            <a:cxnSpLocks noChangeShapeType="1"/>
          </p:cNvCxnSpPr>
          <p:nvPr/>
        </p:nvCxnSpPr>
        <p:spPr bwMode="auto">
          <a:xfrm flipV="1">
            <a:off x="7345363" y="2557463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2" name="Straight Arrow Connector 37"/>
          <p:cNvCxnSpPr>
            <a:cxnSpLocks noChangeShapeType="1"/>
          </p:cNvCxnSpPr>
          <p:nvPr/>
        </p:nvCxnSpPr>
        <p:spPr bwMode="auto">
          <a:xfrm>
            <a:off x="7280275" y="2557463"/>
            <a:ext cx="0" cy="182562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3" name="TextBox 56"/>
          <p:cNvSpPr txBox="1">
            <a:spLocks noChangeArrowheads="1"/>
          </p:cNvSpPr>
          <p:nvPr/>
        </p:nvSpPr>
        <p:spPr bwMode="auto">
          <a:xfrm>
            <a:off x="7096125" y="2293938"/>
            <a:ext cx="439738" cy="200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/>
              <a:t>STA1</a:t>
            </a:r>
            <a:endParaRPr lang="en-US" sz="1000"/>
          </a:p>
        </p:txBody>
      </p:sp>
      <p:sp>
        <p:nvSpPr>
          <p:cNvPr id="58" name="TextBox 57"/>
          <p:cNvSpPr txBox="1"/>
          <p:nvPr/>
        </p:nvSpPr>
        <p:spPr>
          <a:xfrm>
            <a:off x="7116763" y="2776538"/>
            <a:ext cx="419100" cy="2000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700" dirty="0">
                <a:latin typeface="Times New Roman" pitchFamily="16" charset="0"/>
                <a:ea typeface="MS Gothic" charset="-128"/>
              </a:rPr>
              <a:t>STA2</a:t>
            </a:r>
            <a:endParaRPr lang="en-US" sz="1000" dirty="0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285" name="Straight Arrow Connector 35"/>
          <p:cNvCxnSpPr>
            <a:cxnSpLocks noChangeShapeType="1"/>
          </p:cNvCxnSpPr>
          <p:nvPr/>
        </p:nvCxnSpPr>
        <p:spPr bwMode="auto">
          <a:xfrm flipH="1" flipV="1">
            <a:off x="7596188" y="2403475"/>
            <a:ext cx="431800" cy="65088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6" name="Straight Arrow Connector 35"/>
          <p:cNvCxnSpPr>
            <a:cxnSpLocks noChangeShapeType="1"/>
          </p:cNvCxnSpPr>
          <p:nvPr/>
        </p:nvCxnSpPr>
        <p:spPr bwMode="auto">
          <a:xfrm>
            <a:off x="6529388" y="2454275"/>
            <a:ext cx="490537" cy="358775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7" name="TextBox 66"/>
          <p:cNvSpPr txBox="1">
            <a:spLocks noChangeArrowheads="1"/>
          </p:cNvSpPr>
          <p:nvPr/>
        </p:nvSpPr>
        <p:spPr bwMode="auto">
          <a:xfrm>
            <a:off x="6156325" y="1187450"/>
            <a:ext cx="25193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600">
                <a:solidFill>
                  <a:schemeClr val="tx1"/>
                </a:solidFill>
              </a:rPr>
              <a:t>Reference case: </a:t>
            </a:r>
            <a:br>
              <a:rPr lang="en-US" sz="1600">
                <a:solidFill>
                  <a:schemeClr val="tx1"/>
                </a:solidFill>
              </a:rPr>
            </a:br>
            <a:r>
              <a:rPr lang="en-US" sz="1600">
                <a:solidFill>
                  <a:schemeClr val="tx1"/>
                </a:solidFill>
              </a:rPr>
              <a:t>Regular, Omni antenna</a:t>
            </a:r>
          </a:p>
        </p:txBody>
      </p:sp>
      <p:cxnSp>
        <p:nvCxnSpPr>
          <p:cNvPr id="10288" name="Straight Arrow Connector 35"/>
          <p:cNvCxnSpPr>
            <a:cxnSpLocks noChangeShapeType="1"/>
          </p:cNvCxnSpPr>
          <p:nvPr/>
        </p:nvCxnSpPr>
        <p:spPr bwMode="auto">
          <a:xfrm flipH="1" flipV="1">
            <a:off x="6529388" y="2493963"/>
            <a:ext cx="419100" cy="336550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9" name="Straight Arrow Connector 35"/>
          <p:cNvCxnSpPr>
            <a:cxnSpLocks noChangeShapeType="1"/>
          </p:cNvCxnSpPr>
          <p:nvPr/>
        </p:nvCxnSpPr>
        <p:spPr bwMode="auto">
          <a:xfrm>
            <a:off x="7635875" y="2354263"/>
            <a:ext cx="431800" cy="7143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90" name="TextBox 63"/>
          <p:cNvSpPr txBox="1">
            <a:spLocks noChangeArrowheads="1"/>
          </p:cNvSpPr>
          <p:nvPr/>
        </p:nvSpPr>
        <p:spPr bwMode="auto">
          <a:xfrm>
            <a:off x="6227763" y="2689225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AP1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1" name="TextBox 63"/>
          <p:cNvSpPr txBox="1">
            <a:spLocks noChangeArrowheads="1"/>
          </p:cNvSpPr>
          <p:nvPr/>
        </p:nvSpPr>
        <p:spPr bwMode="auto">
          <a:xfrm>
            <a:off x="8016875" y="2717800"/>
            <a:ext cx="4318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700">
                <a:solidFill>
                  <a:schemeClr val="tx1"/>
                </a:solidFill>
                <a:latin typeface="Arial" charset="0"/>
              </a:rPr>
              <a:t>AP2</a:t>
            </a:r>
            <a:endParaRPr lang="en-US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92" name="TextBox 78"/>
          <p:cNvSpPr txBox="1">
            <a:spLocks noChangeArrowheads="1"/>
          </p:cNvSpPr>
          <p:nvPr/>
        </p:nvSpPr>
        <p:spPr bwMode="auto">
          <a:xfrm>
            <a:off x="5364163" y="3425825"/>
            <a:ext cx="374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STA may detect transmissions from other APs</a:t>
            </a:r>
          </a:p>
        </p:txBody>
      </p:sp>
      <p:sp>
        <p:nvSpPr>
          <p:cNvPr id="10293" name="TextBox 79"/>
          <p:cNvSpPr txBox="1">
            <a:spLocks noChangeArrowheads="1"/>
          </p:cNvSpPr>
          <p:nvPr/>
        </p:nvSpPr>
        <p:spPr bwMode="auto">
          <a:xfrm>
            <a:off x="304800" y="3409950"/>
            <a:ext cx="43386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STA may not detect transmissions from other APs</a:t>
            </a:r>
          </a:p>
        </p:txBody>
      </p:sp>
      <p:sp>
        <p:nvSpPr>
          <p:cNvPr id="10294" name="Oval 4"/>
          <p:cNvSpPr>
            <a:spLocks noChangeArrowheads="1"/>
          </p:cNvSpPr>
          <p:nvPr/>
        </p:nvSpPr>
        <p:spPr bwMode="auto">
          <a:xfrm>
            <a:off x="6443663" y="1685925"/>
            <a:ext cx="1657350" cy="1382713"/>
          </a:xfrm>
          <a:prstGeom prst="ellipse">
            <a:avLst/>
          </a:prstGeom>
          <a:noFill/>
          <a:ln w="127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6443663" y="1973263"/>
            <a:ext cx="1743075" cy="1420812"/>
          </a:xfrm>
          <a:prstGeom prst="ellipse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1188" y="685800"/>
            <a:ext cx="8064500" cy="1065213"/>
          </a:xfrm>
        </p:spPr>
        <p:txBody>
          <a:bodyPr/>
          <a:lstStyle/>
          <a:p>
            <a:pPr eaLnBrk="1" hangingPunct="1"/>
            <a:r>
              <a:rPr lang="en-US" smtClean="0"/>
              <a:t>Issues with other scenarios not being sufficient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1) Need for consideration of UL/DL imbalance</a:t>
            </a:r>
          </a:p>
          <a:p>
            <a:pPr eaLnBrk="1" hangingPunct="1"/>
            <a:r>
              <a:rPr lang="en-US" smtClean="0"/>
              <a:t>	a) power</a:t>
            </a:r>
          </a:p>
          <a:p>
            <a:pPr eaLnBrk="1" hangingPunct="1"/>
            <a:r>
              <a:rPr lang="en-US" smtClean="0"/>
              <a:t>	b) range</a:t>
            </a:r>
          </a:p>
          <a:p>
            <a:pPr eaLnBrk="1" hangingPunct="1"/>
            <a:r>
              <a:rPr lang="en-US" smtClean="0"/>
              <a:t>	c) topology</a:t>
            </a:r>
          </a:p>
          <a:p>
            <a:pPr eaLnBrk="1" hangingPunct="1"/>
            <a:r>
              <a:rPr lang="en-US" smtClean="0"/>
              <a:t>	d) carrier sensing range</a:t>
            </a:r>
          </a:p>
          <a:p>
            <a:pPr eaLnBrk="1" hangingPunct="1"/>
            <a:r>
              <a:rPr lang="en-US" smtClean="0"/>
              <a:t>2) Higher user density</a:t>
            </a:r>
          </a:p>
          <a:p>
            <a:pPr eaLnBrk="1" hangingPunct="1"/>
            <a:r>
              <a:rPr lang="en-US" smtClean="0"/>
              <a:t>3) Massive multicast usage</a:t>
            </a:r>
          </a:p>
          <a:p>
            <a:pPr eaLnBrk="1" hangingPunct="1"/>
            <a:r>
              <a:rPr lang="en-US" smtClean="0"/>
              <a:t>4) High UL traffic demand (photo uploads etc.)</a:t>
            </a:r>
          </a:p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3528AA9-D17F-4282-8799-F6770647F2C1}" type="slidenum"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z="12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GB" sz="12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Hakan Persson, Ericsson AB</a:t>
            </a:r>
          </a:p>
        </p:txBody>
      </p:sp>
      <p:sp>
        <p:nvSpPr>
          <p:cNvPr id="1127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buFont typeface="Times New Roman" pitchFamily="18" charset="0"/>
              <a:buNone/>
            </a:pPr>
            <a:r>
              <a:rPr lang="en-US" sz="180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July 2014</a:t>
            </a:r>
            <a:endParaRPr lang="en-GB" sz="180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819</TotalTime>
  <Words>930</Words>
  <Application>Microsoft Office PowerPoint</Application>
  <PresentationFormat>On-screen Show (4:3)</PresentationFormat>
  <Paragraphs>221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Proposing a Stadium Scenario</vt:lpstr>
      <vt:lpstr>Abstract</vt:lpstr>
      <vt:lpstr>About the Stadium concept</vt:lpstr>
      <vt:lpstr>About the Stadium concept</vt:lpstr>
      <vt:lpstr>Wi-Fi Alliance input</vt:lpstr>
      <vt:lpstr>Current content (IEEE 802.11-14/0621r4)</vt:lpstr>
      <vt:lpstr>Comparing w/ Stadium scenario</vt:lpstr>
      <vt:lpstr>Issue: Directional antennas at APs</vt:lpstr>
      <vt:lpstr>Issues with other scenarios not being sufficient</vt:lpstr>
      <vt:lpstr>How to capture</vt:lpstr>
      <vt:lpstr>References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 Stadium Scenario</dc:title>
  <dc:creator>Håkan Persson</dc:creator>
  <cp:lastModifiedBy>Håkan Persson</cp:lastModifiedBy>
  <cp:revision>67</cp:revision>
  <cp:lastPrinted>1601-01-01T00:00:00Z</cp:lastPrinted>
  <dcterms:created xsi:type="dcterms:W3CDTF">2014-07-01T13:56:16Z</dcterms:created>
  <dcterms:modified xsi:type="dcterms:W3CDTF">2014-07-16T16:24:34Z</dcterms:modified>
</cp:coreProperties>
</file>