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57" r:id="rId4"/>
    <p:sldId id="261" r:id="rId5"/>
    <p:sldId id="262" r:id="rId6"/>
    <p:sldId id="268" r:id="rId7"/>
    <p:sldId id="263" r:id="rId8"/>
    <p:sldId id="266" r:id="rId9"/>
    <p:sldId id="270"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2143" autoAdjust="0"/>
  </p:normalViewPr>
  <p:slideViewPr>
    <p:cSldViewPr>
      <p:cViewPr varScale="1">
        <p:scale>
          <a:sx n="64" d="100"/>
          <a:sy n="64" d="100"/>
        </p:scale>
        <p:origin x="1770"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19" d="100"/>
        <a:sy n="219" d="100"/>
      </p:scale>
      <p:origin x="0" y="0"/>
    </p:cViewPr>
  </p:sorterViewPr>
  <p:notesViewPr>
    <p:cSldViewPr>
      <p:cViewPr varScale="1">
        <p:scale>
          <a:sx n="85" d="100"/>
          <a:sy n="85" d="100"/>
        </p:scale>
        <p:origin x="-192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802.11-14/0628r0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John Son, WILUS Institue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802.11-14/0628r0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John Son, WILUS Institue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fi-FI" smtClean="0"/>
              <a:t>doc.: IEEE 802.11-14/0628r0</a:t>
            </a:r>
            <a:endParaRPr lang="en-US"/>
          </a:p>
        </p:txBody>
      </p:sp>
      <p:sp>
        <p:nvSpPr>
          <p:cNvPr id="5" name="날짜 개체 틀 4"/>
          <p:cNvSpPr>
            <a:spLocks noGrp="1"/>
          </p:cNvSpPr>
          <p:nvPr>
            <p:ph type="dt" idx="11"/>
          </p:nvPr>
        </p:nvSpPr>
        <p:spPr/>
        <p:txBody>
          <a:bodyPr/>
          <a:lstStyle/>
          <a:p>
            <a:r>
              <a:rPr lang="en-US" smtClean="0"/>
              <a:t>May 2014</a:t>
            </a:r>
            <a:endParaRPr lang="en-US"/>
          </a:p>
        </p:txBody>
      </p:sp>
      <p:sp>
        <p:nvSpPr>
          <p:cNvPr id="6" name="바닥글 개체 틀 5"/>
          <p:cNvSpPr>
            <a:spLocks noGrp="1"/>
          </p:cNvSpPr>
          <p:nvPr>
            <p:ph type="ftr" idx="12"/>
          </p:nvPr>
        </p:nvSpPr>
        <p:spPr/>
        <p:txBody>
          <a:bodyPr/>
          <a:lstStyle/>
          <a:p>
            <a:r>
              <a:rPr lang="en-US" smtClean="0"/>
              <a:t>John Son, WILUS Institue</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6289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fi-FI" smtClean="0"/>
              <a:t>doc.: IEEE 802.11-14/0628r0</a:t>
            </a:r>
            <a:endParaRPr lang="en-US"/>
          </a:p>
        </p:txBody>
      </p:sp>
      <p:sp>
        <p:nvSpPr>
          <p:cNvPr id="5" name="날짜 개체 틀 4"/>
          <p:cNvSpPr>
            <a:spLocks noGrp="1"/>
          </p:cNvSpPr>
          <p:nvPr>
            <p:ph type="dt" idx="11"/>
          </p:nvPr>
        </p:nvSpPr>
        <p:spPr/>
        <p:txBody>
          <a:bodyPr/>
          <a:lstStyle/>
          <a:p>
            <a:r>
              <a:rPr lang="en-US" smtClean="0"/>
              <a:t>May 2014</a:t>
            </a:r>
            <a:endParaRPr lang="en-US"/>
          </a:p>
        </p:txBody>
      </p:sp>
      <p:sp>
        <p:nvSpPr>
          <p:cNvPr id="6" name="바닥글 개체 틀 5"/>
          <p:cNvSpPr>
            <a:spLocks noGrp="1"/>
          </p:cNvSpPr>
          <p:nvPr>
            <p:ph type="ftr" idx="12"/>
          </p:nvPr>
        </p:nvSpPr>
        <p:spPr/>
        <p:txBody>
          <a:bodyPr/>
          <a:lstStyle/>
          <a:p>
            <a:r>
              <a:rPr lang="en-US" smtClean="0"/>
              <a:t>John Son, WILUS Institue</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299728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fi-FI" smtClean="0"/>
              <a:t>doc.: IEEE 802.11-14/0628r0</a:t>
            </a:r>
            <a:endParaRPr lang="en-US"/>
          </a:p>
        </p:txBody>
      </p:sp>
      <p:sp>
        <p:nvSpPr>
          <p:cNvPr id="5" name="날짜 개체 틀 4"/>
          <p:cNvSpPr>
            <a:spLocks noGrp="1"/>
          </p:cNvSpPr>
          <p:nvPr>
            <p:ph type="dt" idx="11"/>
          </p:nvPr>
        </p:nvSpPr>
        <p:spPr/>
        <p:txBody>
          <a:bodyPr/>
          <a:lstStyle/>
          <a:p>
            <a:r>
              <a:rPr lang="en-US" smtClean="0"/>
              <a:t>May 2014</a:t>
            </a:r>
            <a:endParaRPr lang="en-US"/>
          </a:p>
        </p:txBody>
      </p:sp>
      <p:sp>
        <p:nvSpPr>
          <p:cNvPr id="6" name="바닥글 개체 틀 5"/>
          <p:cNvSpPr>
            <a:spLocks noGrp="1"/>
          </p:cNvSpPr>
          <p:nvPr>
            <p:ph type="ftr" idx="12"/>
          </p:nvPr>
        </p:nvSpPr>
        <p:spPr/>
        <p:txBody>
          <a:bodyPr/>
          <a:lstStyle/>
          <a:p>
            <a:r>
              <a:rPr lang="en-US" smtClean="0"/>
              <a:t>John Son, WILUS Institue</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104239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fi-FI" smtClean="0"/>
              <a:t>doc.: IEEE 802.11-14/0628r0</a:t>
            </a:r>
            <a:endParaRPr lang="en-US"/>
          </a:p>
        </p:txBody>
      </p:sp>
      <p:sp>
        <p:nvSpPr>
          <p:cNvPr id="5" name="날짜 개체 틀 4"/>
          <p:cNvSpPr>
            <a:spLocks noGrp="1"/>
          </p:cNvSpPr>
          <p:nvPr>
            <p:ph type="dt" idx="11"/>
          </p:nvPr>
        </p:nvSpPr>
        <p:spPr/>
        <p:txBody>
          <a:bodyPr/>
          <a:lstStyle/>
          <a:p>
            <a:r>
              <a:rPr lang="en-US" smtClean="0"/>
              <a:t>May 2014</a:t>
            </a:r>
            <a:endParaRPr lang="en-US"/>
          </a:p>
        </p:txBody>
      </p:sp>
      <p:sp>
        <p:nvSpPr>
          <p:cNvPr id="6" name="바닥글 개체 틀 5"/>
          <p:cNvSpPr>
            <a:spLocks noGrp="1"/>
          </p:cNvSpPr>
          <p:nvPr>
            <p:ph type="ftr" idx="12"/>
          </p:nvPr>
        </p:nvSpPr>
        <p:spPr/>
        <p:txBody>
          <a:bodyPr/>
          <a:lstStyle/>
          <a:p>
            <a:r>
              <a:rPr lang="en-US" smtClean="0"/>
              <a:t>John Son, WILUS Institue</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774817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8"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8"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8"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6"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8"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8"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802.11-14/0839r0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emf"/><Relationship Id="rId3" Type="http://schemas.openxmlformats.org/officeDocument/2006/relationships/notesSlide" Target="../notesSlides/notesSlide4.xml"/><Relationship Id="rId7" Type="http://schemas.openxmlformats.org/officeDocument/2006/relationships/image" Target="../media/image3.emf"/><Relationship Id="rId12" Type="http://schemas.openxmlformats.org/officeDocument/2006/relationships/oleObject" Target="../embeddings/oleObject5.bin"/><Relationship Id="rId17" Type="http://schemas.openxmlformats.org/officeDocument/2006/relationships/image" Target="../media/image8.emf"/><Relationship Id="rId2" Type="http://schemas.openxmlformats.org/officeDocument/2006/relationships/slideLayout" Target="../slideLayouts/slideLayout2.xml"/><Relationship Id="rId16" Type="http://schemas.openxmlformats.org/officeDocument/2006/relationships/oleObject" Target="../embeddings/oleObject7.bin"/><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image" Target="../media/image5.emf"/><Relationship Id="rId5" Type="http://schemas.openxmlformats.org/officeDocument/2006/relationships/image" Target="../media/image2.emf"/><Relationship Id="rId15" Type="http://schemas.openxmlformats.org/officeDocument/2006/relationships/image" Target="../media/image7.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emf"/><Relationship Id="rId1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a:t>Discussion on OFDMA in IEEE 802.11ax</a:t>
            </a:r>
            <a:endParaRPr lang="ko-KR" altLang="en-US" dirty="0"/>
          </a:p>
        </p:txBody>
      </p:sp>
      <p:sp>
        <p:nvSpPr>
          <p:cNvPr id="4" name="슬라이드 번호 개체 틀 3"/>
          <p:cNvSpPr>
            <a:spLocks noGrp="1"/>
          </p:cNvSpPr>
          <p:nvPr>
            <p:ph type="sldNum" idx="12"/>
          </p:nvPr>
        </p:nvSpPr>
        <p:spPr/>
        <p:txBody>
          <a:bodyPr/>
          <a:lstStyle/>
          <a:p>
            <a:r>
              <a:rPr lang="en-GB" smtClean="0"/>
              <a:t>Slide </a:t>
            </a:r>
            <a:fld id="{DE40C9FC-4879-4F20-9ECA-A574A90476B7}" type="slidenum">
              <a:rPr lang="en-GB" smtClean="0"/>
              <a:pPr/>
              <a:t>1</a:t>
            </a:fld>
            <a:endParaRPr lang="en-GB"/>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smtClean="0"/>
              <a:t>Jinsoo Ahn, Yonsei University</a:t>
            </a:r>
            <a:endParaRPr lang="en-GB" dirty="0"/>
          </a:p>
        </p:txBody>
      </p:sp>
      <p:sp>
        <p:nvSpPr>
          <p:cNvPr id="9"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2014-07-13</a:t>
            </a:r>
            <a:endParaRPr lang="en-GB" sz="2000" b="0" kern="0" dirty="0"/>
          </a:p>
        </p:txBody>
      </p:sp>
      <p:graphicFrame>
        <p:nvGraphicFramePr>
          <p:cNvPr id="10" name="Object 3"/>
          <p:cNvGraphicFramePr>
            <a:graphicFrameLocks noChangeAspect="1"/>
          </p:cNvGraphicFramePr>
          <p:nvPr>
            <p:extLst>
              <p:ext uri="{D42A27DB-BD31-4B8C-83A1-F6EECF244321}">
                <p14:modId xmlns:p14="http://schemas.microsoft.com/office/powerpoint/2010/main" val="3090954918"/>
              </p:ext>
            </p:extLst>
          </p:nvPr>
        </p:nvGraphicFramePr>
        <p:xfrm>
          <a:off x="487288" y="2286000"/>
          <a:ext cx="8621216" cy="3157538"/>
        </p:xfrm>
        <a:graphic>
          <a:graphicData uri="http://schemas.openxmlformats.org/presentationml/2006/ole">
            <mc:AlternateContent xmlns:mc="http://schemas.openxmlformats.org/markup-compatibility/2006">
              <mc:Choice xmlns:v="urn:schemas-microsoft-com:vml" Requires="v">
                <p:oleObj spid="_x0000_s9226" name="Document" r:id="rId3" imgW="8246962" imgH="2754333" progId="Word.Document.8">
                  <p:embed/>
                </p:oleObj>
              </mc:Choice>
              <mc:Fallback>
                <p:oleObj name="Document" r:id="rId3" imgW="8246962" imgH="2754333" progId="Word.Document.8">
                  <p:embed/>
                  <p:pic>
                    <p:nvPicPr>
                      <p:cNvPr id="0" name=""/>
                      <p:cNvPicPr>
                        <a:picLocks noChangeAspect="1" noChangeArrowheads="1"/>
                      </p:cNvPicPr>
                      <p:nvPr/>
                    </p:nvPicPr>
                    <p:blipFill>
                      <a:blip r:embed="rId4"/>
                      <a:srcRect/>
                      <a:stretch>
                        <a:fillRect/>
                      </a:stretch>
                    </p:blipFill>
                    <p:spPr bwMode="auto">
                      <a:xfrm>
                        <a:off x="487288" y="2286000"/>
                        <a:ext cx="8621216" cy="3157538"/>
                      </a:xfrm>
                      <a:prstGeom prst="rect">
                        <a:avLst/>
                      </a:prstGeom>
                      <a:noFill/>
                      <a:extLst/>
                    </p:spPr>
                  </p:pic>
                </p:oleObj>
              </mc:Fallback>
            </mc:AlternateContent>
          </a:graphicData>
        </a:graphic>
      </p:graphicFrame>
      <p:sp>
        <p:nvSpPr>
          <p:cNvPr id="11"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58229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844824"/>
            <a:ext cx="7770813" cy="4113213"/>
          </a:xfrm>
        </p:spPr>
        <p:txBody>
          <a:bodyPr/>
          <a:lstStyle/>
          <a:p>
            <a:pPr>
              <a:buFont typeface="Arial" panose="020B0604020202020204" pitchFamily="34" charset="0"/>
              <a:buChar char="•"/>
            </a:pPr>
            <a:r>
              <a:rPr lang="en-US" altLang="ko-KR" sz="1800" dirty="0" smtClean="0"/>
              <a:t>OFDMA has been already studied as one of multiple access schemes in 802.11ac.</a:t>
            </a:r>
          </a:p>
          <a:p>
            <a:pPr>
              <a:buFont typeface="Arial" panose="020B0604020202020204" pitchFamily="34" charset="0"/>
              <a:buChar char="•"/>
            </a:pPr>
            <a:r>
              <a:rPr lang="en-US" altLang="ko-KR" sz="1800" dirty="0" smtClean="0"/>
              <a:t>In IEEE 802.11ax PAR [1], IEEE 802.11ax should provide methods for efficient use of spectrum resources in dense STAs per BSS.</a:t>
            </a:r>
          </a:p>
          <a:p>
            <a:pPr lvl="1">
              <a:buFont typeface="Times New Roman" panose="02020603050405020304" pitchFamily="18" charset="0"/>
              <a:buChar char="−"/>
            </a:pPr>
            <a:r>
              <a:rPr lang="en-US" altLang="ko-KR" sz="1400" dirty="0"/>
              <a:t>Make more efficient use of spectrum resources in scenarios with a high density of STAs per BSS</a:t>
            </a:r>
            <a:r>
              <a:rPr lang="en-US" altLang="ko-KR" sz="1400" dirty="0" smtClean="0"/>
              <a:t>.</a:t>
            </a:r>
            <a:endParaRPr lang="en-US" altLang="ko-KR" sz="1800" dirty="0" smtClean="0"/>
          </a:p>
          <a:p>
            <a:pPr>
              <a:buFont typeface="Arial" panose="020B0604020202020204" pitchFamily="34" charset="0"/>
              <a:buChar char="•"/>
            </a:pPr>
            <a:r>
              <a:rPr lang="en-US" altLang="ko-KR" sz="1800" dirty="0"/>
              <a:t>In IEEE 802.11ax PAR [1], IEEE 802.11ax should </a:t>
            </a:r>
            <a:r>
              <a:rPr lang="en-US" altLang="ko-KR" sz="1800" dirty="0" smtClean="0"/>
              <a:t>also support OBSS scenarios and increase spectral frequency </a:t>
            </a:r>
            <a:r>
              <a:rPr lang="en-US" altLang="ko-KR" sz="1800" dirty="0"/>
              <a:t>reuse in dense STAs and </a:t>
            </a:r>
            <a:r>
              <a:rPr lang="en-US" altLang="ko-KR" sz="1800" dirty="0" smtClean="0"/>
              <a:t>APs environments. </a:t>
            </a:r>
          </a:p>
          <a:p>
            <a:pPr lvl="1">
              <a:buFont typeface="Times New Roman" panose="02020603050405020304" pitchFamily="18" charset="0"/>
              <a:buChar char="−"/>
            </a:pPr>
            <a:r>
              <a:rPr lang="en-US" altLang="ko-KR" sz="1400" dirty="0" smtClean="0"/>
              <a:t>Significantly </a:t>
            </a:r>
            <a:r>
              <a:rPr lang="en-US" altLang="ko-KR" sz="1400" dirty="0"/>
              <a:t>increase spectral frequency reuse and manage interference between neighboring overlapping BSS (OBSS) in scenarios with a high density of both STAs and BSSs</a:t>
            </a:r>
            <a:r>
              <a:rPr lang="en-US" altLang="ko-KR" sz="1400" dirty="0" smtClean="0"/>
              <a:t>.</a:t>
            </a:r>
          </a:p>
          <a:p>
            <a:pPr>
              <a:buFont typeface="Arial" panose="020B0604020202020204" pitchFamily="34" charset="0"/>
              <a:buChar char="•"/>
            </a:pPr>
            <a:r>
              <a:rPr lang="en-US" altLang="ko-KR" sz="1800" dirty="0" smtClean="0"/>
              <a:t>Therefore, OFDMA should be studied in two aspects: efficient use of spectrum resources and spectral frequency reuse. </a:t>
            </a:r>
            <a:endParaRPr lang="en-US" altLang="ko-KR" sz="1800"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Tree>
    <p:extLst>
      <p:ext uri="{BB962C8B-B14F-4D97-AF65-F5344CB8AC3E}">
        <p14:creationId xmlns:p14="http://schemas.microsoft.com/office/powerpoint/2010/main" val="2986179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 of OFDMA contributions</a:t>
            </a:r>
            <a:endParaRPr lang="ko-KR" altLang="en-US" dirty="0"/>
          </a:p>
        </p:txBody>
      </p:sp>
      <p:sp>
        <p:nvSpPr>
          <p:cNvPr id="3" name="내용 개체 틀 2"/>
          <p:cNvSpPr>
            <a:spLocks noGrp="1"/>
          </p:cNvSpPr>
          <p:nvPr>
            <p:ph idx="1"/>
          </p:nvPr>
        </p:nvSpPr>
        <p:spPr>
          <a:xfrm>
            <a:off x="685800" y="1844824"/>
            <a:ext cx="7770813" cy="4113213"/>
          </a:xfrm>
        </p:spPr>
        <p:txBody>
          <a:bodyPr/>
          <a:lstStyle/>
          <a:p>
            <a:pPr>
              <a:buFont typeface="Arial" panose="020B0604020202020204" pitchFamily="34" charset="0"/>
              <a:buChar char="•"/>
            </a:pPr>
            <a:r>
              <a:rPr lang="en-US" altLang="ko-KR" sz="1800" dirty="0" smtClean="0"/>
              <a:t>Legacy devices decrease channel usage in wideband 802.11 system.</a:t>
            </a:r>
          </a:p>
          <a:p>
            <a:pPr>
              <a:buFont typeface="Arial" panose="020B0604020202020204" pitchFamily="34" charset="0"/>
              <a:buChar char="•"/>
            </a:pPr>
            <a:r>
              <a:rPr lang="en-US" altLang="ko-KR" sz="1800" dirty="0" smtClean="0"/>
              <a:t>[2] shows that OFDMA can solve channel usage problem in </a:t>
            </a:r>
            <a:r>
              <a:rPr lang="en-US" altLang="ko-KR" sz="1800" dirty="0"/>
              <a:t>m</a:t>
            </a:r>
            <a:r>
              <a:rPr lang="en-US" altLang="ko-KR" sz="1800" dirty="0" smtClean="0"/>
              <a:t>ixed clients environment</a:t>
            </a:r>
          </a:p>
          <a:p>
            <a:pPr>
              <a:buFont typeface="Arial" panose="020B0604020202020204" pitchFamily="34" charset="0"/>
              <a:buChar char="•"/>
            </a:pPr>
            <a:r>
              <a:rPr lang="en-US" altLang="ko-KR" sz="1800" dirty="0" smtClean="0">
                <a:ea typeface="굴림" pitchFamily="50" charset="-127"/>
              </a:rPr>
              <a:t>DL-OFDMA</a:t>
            </a:r>
            <a:r>
              <a:rPr lang="en-US" altLang="ko-KR" sz="1800" dirty="0">
                <a:ea typeface="굴림" pitchFamily="50" charset="-127"/>
              </a:rPr>
              <a:t> </a:t>
            </a:r>
            <a:r>
              <a:rPr lang="en-US" altLang="ko-KR" sz="1800" dirty="0" smtClean="0">
                <a:ea typeface="굴림" pitchFamily="50" charset="-127"/>
              </a:rPr>
              <a:t>increase AP utilization and throughput dramatically</a:t>
            </a:r>
          </a:p>
          <a:p>
            <a:pPr>
              <a:buFont typeface="Arial" panose="020B0604020202020204" pitchFamily="34" charset="0"/>
              <a:buChar char="•"/>
            </a:pPr>
            <a:r>
              <a:rPr lang="en-US" altLang="ko-KR" sz="1800" dirty="0"/>
              <a:t>Feasibilities of OFDMA were discussed in [3].</a:t>
            </a:r>
          </a:p>
          <a:p>
            <a:pPr>
              <a:buFont typeface="Arial" panose="020B0604020202020204" pitchFamily="34" charset="0"/>
              <a:buChar char="•"/>
            </a:pPr>
            <a:r>
              <a:rPr lang="en-US" altLang="ko-KR" sz="1800" dirty="0"/>
              <a:t>Some issues are considered as feasible, but others need more discussion.</a:t>
            </a:r>
          </a:p>
          <a:p>
            <a:pPr>
              <a:buFont typeface="Arial" panose="020B0604020202020204" pitchFamily="34" charset="0"/>
              <a:buChar char="•"/>
            </a:pPr>
            <a:endParaRPr lang="en-US" altLang="ko-KR" sz="18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smtClean="0"/>
              <a:t>Jinsoo Ahn, Yonsei University</a:t>
            </a:r>
            <a:endParaRPr lang="en-GB" dirty="0"/>
          </a:p>
        </p:txBody>
      </p:sp>
      <p:graphicFrame>
        <p:nvGraphicFramePr>
          <p:cNvPr id="8" name="표 7"/>
          <p:cNvGraphicFramePr>
            <a:graphicFrameLocks noGrp="1"/>
          </p:cNvGraphicFramePr>
          <p:nvPr>
            <p:extLst>
              <p:ext uri="{D42A27DB-BD31-4B8C-83A1-F6EECF244321}">
                <p14:modId xmlns:p14="http://schemas.microsoft.com/office/powerpoint/2010/main" val="750937275"/>
              </p:ext>
            </p:extLst>
          </p:nvPr>
        </p:nvGraphicFramePr>
        <p:xfrm>
          <a:off x="1259632" y="3933056"/>
          <a:ext cx="6456040" cy="2513070"/>
        </p:xfrm>
        <a:graphic>
          <a:graphicData uri="http://schemas.openxmlformats.org/drawingml/2006/table">
            <a:tbl>
              <a:tblPr firstRow="1" bandRow="1">
                <a:tableStyleId>{5940675A-B579-460E-94D1-54222C63F5DA}</a:tableStyleId>
              </a:tblPr>
              <a:tblGrid>
                <a:gridCol w="3228020"/>
                <a:gridCol w="3228020"/>
              </a:tblGrid>
              <a:tr h="418845">
                <a:tc>
                  <a:txBody>
                    <a:bodyPr/>
                    <a:lstStyle/>
                    <a:p>
                      <a:pPr latinLnBrk="1"/>
                      <a:r>
                        <a:rPr lang="en-US" altLang="ko-KR" dirty="0" smtClean="0"/>
                        <a:t>Feasible</a:t>
                      </a:r>
                      <a:endParaRPr lang="ko-KR"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atinLnBrk="1"/>
                      <a:r>
                        <a:rPr lang="en-US" altLang="ko-KR" dirty="0" smtClean="0"/>
                        <a:t>Need</a:t>
                      </a:r>
                      <a:r>
                        <a:rPr lang="en-US" altLang="ko-KR" baseline="0" dirty="0" smtClean="0"/>
                        <a:t> more discussion</a:t>
                      </a:r>
                      <a:endParaRPr lang="ko-KR"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18845">
                <a:tc>
                  <a:txBody>
                    <a:bodyPr/>
                    <a:lstStyle/>
                    <a:p>
                      <a:pPr latinLnBrk="1"/>
                      <a:r>
                        <a:rPr lang="en-US" altLang="ko-KR" dirty="0" smtClean="0"/>
                        <a:t>DL-OFDMA</a:t>
                      </a:r>
                      <a:endParaRPr lang="ko-KR" altLang="en-US"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latinLnBrk="1"/>
                      <a:r>
                        <a:rPr lang="en-US" altLang="ko-KR" dirty="0" smtClean="0"/>
                        <a:t>UL-OFDMA</a:t>
                      </a:r>
                      <a:endParaRPr lang="ko-KR" altLang="en-US"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418845">
                <a:tc>
                  <a:txBody>
                    <a:bodyPr/>
                    <a:lstStyle/>
                    <a:p>
                      <a:pPr latinLnBrk="1"/>
                      <a:r>
                        <a:rPr lang="en-US" altLang="ko-KR" dirty="0" smtClean="0"/>
                        <a:t>Primary channel based access</a:t>
                      </a:r>
                      <a:endParaRPr lang="ko-KR" altLang="en-US" dirty="0"/>
                    </a:p>
                  </a:txBody>
                  <a:tcPr>
                    <a:lnL w="28575" cap="flat" cmpd="sng" algn="ctr">
                      <a:solidFill>
                        <a:schemeClr val="tx1"/>
                      </a:solidFill>
                      <a:prstDash val="solid"/>
                      <a:round/>
                      <a:headEnd type="none" w="med" len="med"/>
                      <a:tailEnd type="none" w="med" len="med"/>
                    </a:lnL>
                  </a:tcPr>
                </a:tc>
                <a:tc>
                  <a:txBody>
                    <a:bodyPr/>
                    <a:lstStyle/>
                    <a:p>
                      <a:pPr latinLnBrk="1"/>
                      <a:r>
                        <a:rPr lang="en-US" altLang="ko-KR" dirty="0" smtClean="0"/>
                        <a:t>Preferred</a:t>
                      </a:r>
                      <a:r>
                        <a:rPr lang="en-US" altLang="ko-KR" baseline="0" dirty="0" smtClean="0"/>
                        <a:t> channel based access</a:t>
                      </a:r>
                      <a:endParaRPr lang="ko-KR" altLang="en-US" dirty="0"/>
                    </a:p>
                  </a:txBody>
                  <a:tcPr>
                    <a:lnR w="28575" cap="flat" cmpd="sng" algn="ctr">
                      <a:solidFill>
                        <a:schemeClr val="tx1"/>
                      </a:solidFill>
                      <a:prstDash val="solid"/>
                      <a:round/>
                      <a:headEnd type="none" w="med" len="med"/>
                      <a:tailEnd type="none" w="med" len="med"/>
                    </a:lnR>
                  </a:tcPr>
                </a:tc>
              </a:tr>
              <a:tr h="418845">
                <a:tc>
                  <a:txBody>
                    <a:bodyPr/>
                    <a:lstStyle/>
                    <a:p>
                      <a:pPr latinLnBrk="1"/>
                      <a:r>
                        <a:rPr lang="en-US" altLang="ko-KR" dirty="0" smtClean="0"/>
                        <a:t>20MHz sub-band</a:t>
                      </a:r>
                      <a:endParaRPr lang="ko-KR" altLang="en-US" dirty="0"/>
                    </a:p>
                  </a:txBody>
                  <a:tcPr>
                    <a:lnL w="28575" cap="flat" cmpd="sng" algn="ctr">
                      <a:solidFill>
                        <a:schemeClr val="tx1"/>
                      </a:solidFill>
                      <a:prstDash val="solid"/>
                      <a:round/>
                      <a:headEnd type="none" w="med" len="med"/>
                      <a:tailEnd type="none" w="med" len="med"/>
                    </a:lnL>
                  </a:tcPr>
                </a:tc>
                <a:tc>
                  <a:txBody>
                    <a:bodyPr/>
                    <a:lstStyle/>
                    <a:p>
                      <a:pPr latinLnBrk="1"/>
                      <a:r>
                        <a:rPr lang="en-US" altLang="ko-KR" dirty="0" smtClean="0"/>
                        <a:t>&lt;20MHz sub-band</a:t>
                      </a:r>
                      <a:endParaRPr lang="ko-KR" altLang="en-US" dirty="0"/>
                    </a:p>
                  </a:txBody>
                  <a:tcPr>
                    <a:lnR w="28575" cap="flat" cmpd="sng" algn="ctr">
                      <a:solidFill>
                        <a:schemeClr val="tx1"/>
                      </a:solidFill>
                      <a:prstDash val="solid"/>
                      <a:round/>
                      <a:headEnd type="none" w="med" len="med"/>
                      <a:tailEnd type="none" w="med" len="med"/>
                    </a:lnR>
                  </a:tcPr>
                </a:tc>
              </a:tr>
              <a:tr h="418845">
                <a:tc gridSpan="2">
                  <a:txBody>
                    <a:bodyPr/>
                    <a:lstStyle/>
                    <a:p>
                      <a:pPr latinLnBrk="1"/>
                      <a:r>
                        <a:rPr lang="en-US" altLang="ko-KR" dirty="0" smtClean="0"/>
                        <a:t>Minimize scheduling overhead</a:t>
                      </a:r>
                      <a:endParaRPr lang="ko-KR"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pPr latinLnBrk="1"/>
                      <a:endParaRPr lang="ko-KR" altLang="en-US" dirty="0"/>
                    </a:p>
                  </a:txBody>
                  <a:tcPr>
                    <a:lnR w="28575" cap="flat" cmpd="sng" algn="ctr">
                      <a:solidFill>
                        <a:schemeClr val="tx1"/>
                      </a:solidFill>
                      <a:prstDash val="solid"/>
                      <a:round/>
                      <a:headEnd type="none" w="med" len="med"/>
                      <a:tailEnd type="none" w="med" len="med"/>
                    </a:lnR>
                  </a:tcPr>
                </a:tc>
              </a:tr>
              <a:tr h="418845">
                <a:tc gridSpan="2">
                  <a:txBody>
                    <a:bodyPr/>
                    <a:lstStyle/>
                    <a:p>
                      <a:pPr latinLnBrk="1"/>
                      <a:r>
                        <a:rPr lang="en-US" altLang="ko-KR" dirty="0" smtClean="0"/>
                        <a:t>ETC</a:t>
                      </a:r>
                      <a:endParaRPr lang="ko-KR"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pPr latinLnBrk="1"/>
                      <a:endParaRPr lang="ko-KR" altLang="en-US"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5208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on OFDMA</a:t>
            </a:r>
            <a:endParaRPr lang="ko-KR" altLang="en-US" dirty="0"/>
          </a:p>
        </p:txBody>
      </p:sp>
      <p:sp>
        <p:nvSpPr>
          <p:cNvPr id="3" name="내용 개체 틀 2"/>
          <p:cNvSpPr>
            <a:spLocks noGrp="1"/>
          </p:cNvSpPr>
          <p:nvPr>
            <p:ph idx="1"/>
          </p:nvPr>
        </p:nvSpPr>
        <p:spPr>
          <a:xfrm>
            <a:off x="685800" y="1916832"/>
            <a:ext cx="7770813" cy="4113213"/>
          </a:xfrm>
        </p:spPr>
        <p:txBody>
          <a:bodyPr/>
          <a:lstStyle/>
          <a:p>
            <a:pPr>
              <a:buFont typeface="Arial" panose="020B0604020202020204" pitchFamily="34" charset="0"/>
              <a:buChar char="•"/>
            </a:pPr>
            <a:r>
              <a:rPr lang="en-US" altLang="ko-KR" sz="1800" dirty="0"/>
              <a:t>OFDMA is feasible and needed for IEEE </a:t>
            </a:r>
            <a:r>
              <a:rPr lang="en-US" altLang="ko-KR" sz="1800" dirty="0" smtClean="0"/>
              <a:t>802.11ax</a:t>
            </a:r>
          </a:p>
          <a:p>
            <a:pPr lvl="1">
              <a:buFont typeface="Times New Roman" panose="02020603050405020304" pitchFamily="18" charset="0"/>
              <a:buChar char="−"/>
            </a:pPr>
            <a:r>
              <a:rPr lang="en-US" altLang="ko-KR" sz="1400" dirty="0"/>
              <a:t>however, there are some considerations and issues to adopt OFDMA </a:t>
            </a:r>
          </a:p>
          <a:p>
            <a:pPr lvl="0">
              <a:buFont typeface="Arial" panose="020B0604020202020204" pitchFamily="34" charset="0"/>
              <a:buChar char="•"/>
            </a:pPr>
            <a:r>
              <a:rPr lang="en-US" altLang="ko-KR" sz="1800" dirty="0" smtClean="0"/>
              <a:t>OFDMA </a:t>
            </a:r>
            <a:r>
              <a:rPr lang="en-US" altLang="ko-KR" sz="1800" dirty="0"/>
              <a:t>techniques in unmanaged dense AP and STA environment</a:t>
            </a:r>
          </a:p>
          <a:p>
            <a:pPr lvl="1">
              <a:buFont typeface="Times New Roman" panose="02020603050405020304" pitchFamily="18" charset="0"/>
              <a:buChar char="−"/>
            </a:pPr>
            <a:r>
              <a:rPr lang="en-US" altLang="ko-KR" sz="1400" dirty="0"/>
              <a:t>Fairness among 802.11ax BSSs, fairness between 802.11ax BSSs and legacy BSSs</a:t>
            </a:r>
          </a:p>
          <a:p>
            <a:pPr lvl="1">
              <a:buFont typeface="Times New Roman" panose="02020603050405020304" pitchFamily="18" charset="0"/>
              <a:buChar char="−"/>
            </a:pPr>
            <a:r>
              <a:rPr lang="en-US" altLang="ko-KR" sz="1400" dirty="0"/>
              <a:t>Performance evaluation of mixed device(Legacy and 802.11ax)</a:t>
            </a:r>
          </a:p>
          <a:p>
            <a:pPr lvl="1">
              <a:buFont typeface="Times New Roman" panose="02020603050405020304" pitchFamily="18" charset="0"/>
              <a:buChar char="−"/>
            </a:pPr>
            <a:r>
              <a:rPr lang="en-US" altLang="ko-KR" sz="1400" dirty="0"/>
              <a:t>Overall performance and efficiency in multiple BSS and OBSS scenarios (throughput/area</a:t>
            </a:r>
            <a:r>
              <a:rPr lang="en-US" altLang="ko-KR" sz="1400" dirty="0" smtClean="0"/>
              <a:t>)</a:t>
            </a:r>
          </a:p>
          <a:p>
            <a:pPr>
              <a:buFont typeface="Arial" panose="020B0604020202020204" pitchFamily="34" charset="0"/>
              <a:buChar char="•"/>
            </a:pPr>
            <a:r>
              <a:rPr lang="en-US" altLang="ko-KR" sz="1800" dirty="0" smtClean="0"/>
              <a:t>OFDMA </a:t>
            </a:r>
            <a:r>
              <a:rPr lang="en-US" altLang="ko-KR" sz="1800" dirty="0"/>
              <a:t>scenarios</a:t>
            </a:r>
          </a:p>
          <a:p>
            <a:pPr lvl="1">
              <a:buFont typeface="Times New Roman" panose="02020603050405020304" pitchFamily="18" charset="0"/>
              <a:buChar char="−"/>
            </a:pPr>
            <a:r>
              <a:rPr lang="en-US" altLang="ko-KR" sz="1400" dirty="0"/>
              <a:t>Both AP and STA support OFDMA : channel access is main issue</a:t>
            </a:r>
          </a:p>
          <a:p>
            <a:pPr lvl="1">
              <a:buFont typeface="Times New Roman" panose="02020603050405020304" pitchFamily="18" charset="0"/>
              <a:buChar char="−"/>
            </a:pPr>
            <a:r>
              <a:rPr lang="en-US" altLang="ko-KR" sz="1400" dirty="0"/>
              <a:t>Only AP support OFDMA : channel access is main </a:t>
            </a:r>
            <a:r>
              <a:rPr lang="en-US" altLang="ko-KR" sz="1400" dirty="0" smtClean="0"/>
              <a:t>issue</a:t>
            </a:r>
          </a:p>
          <a:p>
            <a:pPr>
              <a:buFont typeface="Arial" panose="020B0604020202020204" pitchFamily="34" charset="0"/>
              <a:buChar char="•"/>
            </a:pPr>
            <a:r>
              <a:rPr lang="en-US" altLang="ko-KR" sz="1800" dirty="0"/>
              <a:t>OFDMA considerations in two aspects</a:t>
            </a:r>
          </a:p>
          <a:p>
            <a:pPr lvl="1">
              <a:buFont typeface="Times New Roman" panose="02020603050405020304" pitchFamily="18" charset="0"/>
              <a:buChar char="−"/>
            </a:pPr>
            <a:r>
              <a:rPr lang="en-US" altLang="ko-KR" sz="1400" dirty="0"/>
              <a:t>efficient use of spectrum resources: Consideration #1 ~ 6 </a:t>
            </a:r>
          </a:p>
          <a:p>
            <a:pPr lvl="1">
              <a:buFont typeface="Times New Roman" panose="02020603050405020304" pitchFamily="18" charset="0"/>
              <a:buChar char="−"/>
            </a:pPr>
            <a:r>
              <a:rPr lang="en-US" altLang="ko-KR" sz="1400" dirty="0"/>
              <a:t>spectral frequency reuse: Consideration #7</a:t>
            </a:r>
          </a:p>
          <a:p>
            <a:pPr lvl="1">
              <a:buFont typeface="Times New Roman" panose="02020603050405020304" pitchFamily="18" charset="0"/>
              <a:buChar char="−"/>
            </a:pPr>
            <a:endParaRPr lang="en-US" altLang="ko-KR" sz="1400" dirty="0"/>
          </a:p>
          <a:p>
            <a:pPr lvl="1">
              <a:buFont typeface="Times New Roman" panose="02020603050405020304" pitchFamily="18" charset="0"/>
              <a:buChar char="−"/>
            </a:pPr>
            <a:endParaRPr lang="en-US" altLang="ko-KR" sz="1800" dirty="0"/>
          </a:p>
          <a:p>
            <a:pPr lvl="1">
              <a:buFont typeface="Times New Roman" panose="02020603050405020304" pitchFamily="18"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smtClean="0"/>
              <a:t>Jinsoo Ahn, Yonsei University</a:t>
            </a:r>
            <a:endParaRPr lang="en-GB" dirty="0"/>
          </a:p>
        </p:txBody>
      </p:sp>
    </p:spTree>
    <p:extLst>
      <p:ext uri="{BB962C8B-B14F-4D97-AF65-F5344CB8AC3E}">
        <p14:creationId xmlns:p14="http://schemas.microsoft.com/office/powerpoint/2010/main" val="713997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on OFDMA</a:t>
            </a:r>
            <a:endParaRPr lang="ko-KR" altLang="en-US" dirty="0"/>
          </a:p>
        </p:txBody>
      </p:sp>
      <p:sp>
        <p:nvSpPr>
          <p:cNvPr id="3" name="내용 개체 틀 2"/>
          <p:cNvSpPr>
            <a:spLocks noGrp="1"/>
          </p:cNvSpPr>
          <p:nvPr>
            <p:ph idx="1"/>
          </p:nvPr>
        </p:nvSpPr>
        <p:spPr>
          <a:xfrm>
            <a:off x="685800" y="1916832"/>
            <a:ext cx="7770813" cy="4113213"/>
          </a:xfrm>
        </p:spPr>
        <p:txBody>
          <a:bodyPr/>
          <a:lstStyle/>
          <a:p>
            <a:pPr>
              <a:buFont typeface="Arial" panose="020B0604020202020204" pitchFamily="34" charset="0"/>
              <a:buChar char="•"/>
            </a:pPr>
            <a:r>
              <a:rPr lang="en-US" altLang="ko-KR" sz="1800" dirty="0" smtClean="0"/>
              <a:t>Consideration </a:t>
            </a:r>
            <a:r>
              <a:rPr lang="en-US" altLang="ko-KR" sz="1800" dirty="0"/>
              <a:t>#1: Channel access technique[3]</a:t>
            </a:r>
          </a:p>
          <a:p>
            <a:pPr lvl="1">
              <a:buFont typeface="Times New Roman" panose="02020603050405020304" pitchFamily="18" charset="0"/>
              <a:buChar char="−"/>
            </a:pPr>
            <a:r>
              <a:rPr lang="en-US" altLang="ko-KR" sz="1400" dirty="0"/>
              <a:t>Primary channel based access</a:t>
            </a:r>
          </a:p>
          <a:p>
            <a:pPr lvl="1">
              <a:buFont typeface="Times New Roman" panose="02020603050405020304" pitchFamily="18" charset="0"/>
              <a:buChar char="−"/>
            </a:pPr>
            <a:r>
              <a:rPr lang="en-US" altLang="ko-KR" sz="1400" dirty="0"/>
              <a:t>Preferred channel based access</a:t>
            </a:r>
          </a:p>
          <a:p>
            <a:pPr>
              <a:buFont typeface="Arial" panose="020B0604020202020204" pitchFamily="34" charset="0"/>
              <a:buChar char="•"/>
            </a:pPr>
            <a:r>
              <a:rPr lang="en-US" altLang="ko-KR" sz="1800" dirty="0" smtClean="0"/>
              <a:t>Consideration </a:t>
            </a:r>
            <a:r>
              <a:rPr lang="en-US" altLang="ko-KR" sz="1800" dirty="0"/>
              <a:t># 2: UL-OFDMA[3]</a:t>
            </a:r>
          </a:p>
          <a:p>
            <a:pPr lvl="1">
              <a:buFont typeface="Times New Roman" panose="02020603050405020304" pitchFamily="18" charset="0"/>
              <a:buChar char="−"/>
            </a:pPr>
            <a:r>
              <a:rPr lang="en-US" altLang="ko-KR" sz="1400" dirty="0"/>
              <a:t>Time-synchronization : difficult to expect that users want to transmit simultaneously</a:t>
            </a:r>
          </a:p>
          <a:p>
            <a:pPr lvl="1">
              <a:buFont typeface="Times New Roman" panose="02020603050405020304" pitchFamily="18" charset="0"/>
              <a:buChar char="−"/>
            </a:pPr>
            <a:r>
              <a:rPr lang="en-US" altLang="ko-KR" sz="1400" dirty="0"/>
              <a:t>CCA : channel states couldn’t be easily guaranteed</a:t>
            </a:r>
          </a:p>
          <a:p>
            <a:pPr>
              <a:buFont typeface="Arial" panose="020B0604020202020204" pitchFamily="34" charset="0"/>
              <a:buChar char="•"/>
            </a:pPr>
            <a:r>
              <a:rPr lang="en-US" altLang="ko-KR" sz="1800" dirty="0" smtClean="0"/>
              <a:t>Consideration </a:t>
            </a:r>
            <a:r>
              <a:rPr lang="en-US" altLang="ko-KR" sz="1800" dirty="0"/>
              <a:t># 3: Sub-band size[3]</a:t>
            </a:r>
          </a:p>
          <a:p>
            <a:pPr lvl="1">
              <a:buFont typeface="Times New Roman" panose="02020603050405020304" pitchFamily="18" charset="0"/>
              <a:buChar char="−"/>
            </a:pPr>
            <a:r>
              <a:rPr lang="en-US" altLang="ko-KR" sz="1400" dirty="0"/>
              <a:t>20MHz or smaller</a:t>
            </a:r>
          </a:p>
          <a:p>
            <a:pPr>
              <a:buFont typeface="Arial" panose="020B0604020202020204" pitchFamily="34" charset="0"/>
              <a:buChar char="•"/>
            </a:pPr>
            <a:r>
              <a:rPr lang="en-US" altLang="ko-KR" sz="1800" dirty="0" smtClean="0"/>
              <a:t> Consideration </a:t>
            </a:r>
            <a:r>
              <a:rPr lang="en-US" altLang="ko-KR" sz="1800" dirty="0"/>
              <a:t># 4</a:t>
            </a:r>
            <a:r>
              <a:rPr lang="en-US" altLang="ko-KR" sz="1800" dirty="0" smtClean="0"/>
              <a:t>: CCA thresholds for OFDMA</a:t>
            </a:r>
          </a:p>
          <a:p>
            <a:pPr lvl="1">
              <a:buFont typeface="Times New Roman" panose="02020603050405020304" pitchFamily="18" charset="0"/>
              <a:buChar char="−"/>
            </a:pPr>
            <a:r>
              <a:rPr lang="en-US" altLang="ko-KR" sz="1400" dirty="0"/>
              <a:t>Different CCA thresholds level to OFDMA device or </a:t>
            </a:r>
            <a:r>
              <a:rPr lang="en-US" altLang="ko-KR" sz="1400" dirty="0" smtClean="0"/>
              <a:t>NOT</a:t>
            </a:r>
          </a:p>
          <a:p>
            <a:pPr lvl="1">
              <a:buFont typeface="Times New Roman" panose="02020603050405020304" pitchFamily="18" charset="0"/>
              <a:buChar char="−"/>
            </a:pPr>
            <a:r>
              <a:rPr lang="en-US" altLang="ko-KR" sz="1400" dirty="0" smtClean="0"/>
              <a:t>CCA threshold level regarding discrete band and fairness problem[4]</a:t>
            </a:r>
            <a:endParaRPr lang="en-US" altLang="ko-KR" sz="1400" dirty="0"/>
          </a:p>
          <a:p>
            <a:pPr>
              <a:buFont typeface="Arial" panose="020B0604020202020204" pitchFamily="34" charset="0"/>
              <a:buChar char="•"/>
            </a:pPr>
            <a:r>
              <a:rPr lang="en-US" altLang="ko-KR" sz="1800" dirty="0" smtClean="0"/>
              <a:t>Consideration # 5: New control signaling to support OFDMA</a:t>
            </a:r>
          </a:p>
          <a:p>
            <a:pPr lvl="1">
              <a:buFont typeface="Times New Roman" panose="02020603050405020304" pitchFamily="18" charset="0"/>
              <a:buChar char="−"/>
            </a:pPr>
            <a:r>
              <a:rPr lang="en-US" altLang="ko-KR" sz="1400" dirty="0" smtClean="0"/>
              <a:t>New frame header or frames to support OFDMA</a:t>
            </a:r>
          </a:p>
          <a:p>
            <a:pPr lvl="1">
              <a:buFont typeface="Times New Roman" panose="02020603050405020304" pitchFamily="18" charset="0"/>
              <a:buChar char="−"/>
            </a:pPr>
            <a:r>
              <a:rPr lang="en-US" altLang="ko-KR" sz="1400" dirty="0" smtClean="0"/>
              <a:t>For scheduling, CCA, time-synchronization, power saving, etc.</a:t>
            </a:r>
            <a:endParaRPr lang="en-US" altLang="ko-KR" sz="18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smtClean="0"/>
              <a:t>Jinsoo Ahn, Yonsei University</a:t>
            </a:r>
            <a:endParaRPr lang="en-GB" dirty="0"/>
          </a:p>
        </p:txBody>
      </p:sp>
    </p:spTree>
    <p:extLst>
      <p:ext uri="{BB962C8B-B14F-4D97-AF65-F5344CB8AC3E}">
        <p14:creationId xmlns:p14="http://schemas.microsoft.com/office/powerpoint/2010/main" val="1543354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Considerations on OFDMA</a:t>
            </a:r>
            <a:endParaRPr lang="ko-KR" altLang="en-US" dirty="0"/>
          </a:p>
        </p:txBody>
      </p:sp>
      <p:sp>
        <p:nvSpPr>
          <p:cNvPr id="3" name="내용 개체 틀 2"/>
          <p:cNvSpPr>
            <a:spLocks noGrp="1"/>
          </p:cNvSpPr>
          <p:nvPr>
            <p:ph idx="1"/>
          </p:nvPr>
        </p:nvSpPr>
        <p:spPr>
          <a:xfrm>
            <a:off x="685800" y="1844824"/>
            <a:ext cx="7770813" cy="4464496"/>
          </a:xfrm>
        </p:spPr>
        <p:txBody>
          <a:bodyPr/>
          <a:lstStyle/>
          <a:p>
            <a:pPr>
              <a:buFont typeface="Arial" panose="020B0604020202020204" pitchFamily="34" charset="0"/>
              <a:buChar char="•"/>
            </a:pPr>
            <a:r>
              <a:rPr lang="en-US" altLang="ko-KR" sz="1800" dirty="0" smtClean="0"/>
              <a:t>Consideration </a:t>
            </a:r>
            <a:r>
              <a:rPr lang="en-US" altLang="ko-KR" sz="1800" dirty="0"/>
              <a:t># 6: Legacy supporting of OFDMA</a:t>
            </a:r>
          </a:p>
          <a:p>
            <a:pPr lvl="1">
              <a:buFont typeface="Times New Roman" panose="02020603050405020304" pitchFamily="18" charset="0"/>
              <a:buChar char="−"/>
            </a:pPr>
            <a:r>
              <a:rPr lang="en-US" altLang="ko-KR" sz="1400" dirty="0"/>
              <a:t>Supporting 802.11ax STA only or not</a:t>
            </a:r>
          </a:p>
          <a:p>
            <a:pPr lvl="1">
              <a:buFont typeface="Times New Roman" panose="02020603050405020304" pitchFamily="18" charset="0"/>
              <a:buChar char="−"/>
            </a:pPr>
            <a:r>
              <a:rPr lang="en-US" altLang="ko-KR" sz="1400" dirty="0"/>
              <a:t>Fairness problem between 802.11ax devices and legacy device</a:t>
            </a:r>
          </a:p>
          <a:p>
            <a:pPr>
              <a:buFont typeface="Arial" panose="020B0604020202020204" pitchFamily="34" charset="0"/>
              <a:buChar char="•"/>
            </a:pPr>
            <a:r>
              <a:rPr lang="en-US" altLang="ko-KR" sz="1800" dirty="0" smtClean="0"/>
              <a:t>Consideration # 7: High spectral </a:t>
            </a:r>
            <a:r>
              <a:rPr lang="en-US" altLang="ko-KR" sz="1800" dirty="0"/>
              <a:t>frequency </a:t>
            </a:r>
            <a:r>
              <a:rPr lang="en-US" altLang="ko-KR" sz="1800" dirty="0" smtClean="0"/>
              <a:t>reuse</a:t>
            </a:r>
          </a:p>
          <a:p>
            <a:pPr lvl="1">
              <a:buFont typeface="Times New Roman" panose="02020603050405020304" pitchFamily="18" charset="0"/>
              <a:buChar char="−"/>
            </a:pPr>
            <a:r>
              <a:rPr lang="en-US" altLang="ko-KR" sz="1400" dirty="0" smtClean="0"/>
              <a:t>Spectral frequency reuse in dense BSS scenario was not fully considered</a:t>
            </a:r>
          </a:p>
          <a:p>
            <a:pPr lvl="1">
              <a:buFont typeface="Times New Roman" panose="02020603050405020304" pitchFamily="18" charset="0"/>
              <a:buChar char="−"/>
            </a:pPr>
            <a:r>
              <a:rPr lang="en-US" altLang="ko-KR" sz="1400" dirty="0" smtClean="0"/>
              <a:t>Using wideband by OFDMA could decrease spectral frequency reuse in dense BSS scenario</a:t>
            </a: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smtClean="0"/>
              <a:t>Jinsoo Ahn, Yonsei University</a:t>
            </a:r>
            <a:endParaRPr lang="en-GB" dirty="0"/>
          </a:p>
        </p:txBody>
      </p:sp>
      <p:grpSp>
        <p:nvGrpSpPr>
          <p:cNvPr id="7" name="그룹 6"/>
          <p:cNvGrpSpPr/>
          <p:nvPr/>
        </p:nvGrpSpPr>
        <p:grpSpPr>
          <a:xfrm>
            <a:off x="1907704" y="4037386"/>
            <a:ext cx="4573296" cy="1840367"/>
            <a:chOff x="179512" y="1366744"/>
            <a:chExt cx="8574375" cy="3450464"/>
          </a:xfrm>
        </p:grpSpPr>
        <p:sp>
          <p:nvSpPr>
            <p:cNvPr id="8" name="타원 7"/>
            <p:cNvSpPr/>
            <p:nvPr/>
          </p:nvSpPr>
          <p:spPr>
            <a:xfrm>
              <a:off x="3563888" y="1890119"/>
              <a:ext cx="3965863" cy="1244192"/>
            </a:xfrm>
            <a:prstGeom prst="ellipse">
              <a:avLst/>
            </a:prstGeom>
            <a:solidFill>
              <a:srgbClr val="C0504D">
                <a:lumMod val="60000"/>
                <a:lumOff val="40000"/>
                <a:alpha val="50000"/>
              </a:srgb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smtClean="0">
                <a:ln>
                  <a:noFill/>
                </a:ln>
                <a:solidFill>
                  <a:prstClr val="white"/>
                </a:solidFill>
                <a:effectLst/>
                <a:uLnTx/>
                <a:uFillTx/>
                <a:latin typeface="맑은 고딕"/>
                <a:ea typeface="맑은 고딕"/>
              </a:endParaRPr>
            </a:p>
          </p:txBody>
        </p:sp>
        <p:sp>
          <p:nvSpPr>
            <p:cNvPr id="9" name="타원 8"/>
            <p:cNvSpPr/>
            <p:nvPr/>
          </p:nvSpPr>
          <p:spPr>
            <a:xfrm>
              <a:off x="4788024" y="2708920"/>
              <a:ext cx="3965863" cy="1244192"/>
            </a:xfrm>
            <a:prstGeom prst="ellipse">
              <a:avLst/>
            </a:prstGeom>
            <a:solidFill>
              <a:sysClr val="windowText" lastClr="000000">
                <a:lumMod val="65000"/>
                <a:lumOff val="35000"/>
                <a:alpha val="50000"/>
              </a:sys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smtClean="0">
                <a:ln>
                  <a:noFill/>
                </a:ln>
                <a:solidFill>
                  <a:prstClr val="white"/>
                </a:solidFill>
                <a:effectLst/>
                <a:uLnTx/>
                <a:uFillTx/>
                <a:latin typeface="맑은 고딕"/>
                <a:ea typeface="맑은 고딕"/>
              </a:endParaRPr>
            </a:p>
          </p:txBody>
        </p:sp>
        <p:sp>
          <p:nvSpPr>
            <p:cNvPr id="10" name="타원 9"/>
            <p:cNvSpPr/>
            <p:nvPr/>
          </p:nvSpPr>
          <p:spPr>
            <a:xfrm>
              <a:off x="3563887" y="3573016"/>
              <a:ext cx="3965863" cy="1244192"/>
            </a:xfrm>
            <a:prstGeom prst="ellipse">
              <a:avLst/>
            </a:prstGeom>
            <a:solidFill>
              <a:srgbClr val="C0504D">
                <a:lumMod val="60000"/>
                <a:lumOff val="40000"/>
                <a:alpha val="50000"/>
              </a:srgb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smtClean="0">
                <a:ln>
                  <a:noFill/>
                </a:ln>
                <a:solidFill>
                  <a:prstClr val="white"/>
                </a:solidFill>
                <a:effectLst/>
                <a:uLnTx/>
                <a:uFillTx/>
                <a:latin typeface="맑은 고딕"/>
                <a:ea typeface="맑은 고딕"/>
              </a:endParaRPr>
            </a:p>
          </p:txBody>
        </p:sp>
        <p:sp>
          <p:nvSpPr>
            <p:cNvPr id="11" name="타원 10"/>
            <p:cNvSpPr/>
            <p:nvPr/>
          </p:nvSpPr>
          <p:spPr>
            <a:xfrm>
              <a:off x="1259632" y="3304639"/>
              <a:ext cx="3965863" cy="1244192"/>
            </a:xfrm>
            <a:prstGeom prst="ellipse">
              <a:avLst/>
            </a:prstGeom>
            <a:solidFill>
              <a:sysClr val="windowText" lastClr="000000">
                <a:lumMod val="65000"/>
                <a:lumOff val="35000"/>
                <a:alpha val="50000"/>
              </a:sys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smtClean="0">
                <a:ln>
                  <a:noFill/>
                </a:ln>
                <a:solidFill>
                  <a:prstClr val="white"/>
                </a:solidFill>
                <a:effectLst/>
                <a:uLnTx/>
                <a:uFillTx/>
                <a:latin typeface="맑은 고딕"/>
                <a:ea typeface="맑은 고딕"/>
              </a:endParaRPr>
            </a:p>
          </p:txBody>
        </p:sp>
        <p:sp>
          <p:nvSpPr>
            <p:cNvPr id="12" name="타원 11"/>
            <p:cNvSpPr/>
            <p:nvPr/>
          </p:nvSpPr>
          <p:spPr>
            <a:xfrm>
              <a:off x="179512" y="2682543"/>
              <a:ext cx="3965863" cy="1244192"/>
            </a:xfrm>
            <a:prstGeom prst="ellipse">
              <a:avLst/>
            </a:prstGeom>
            <a:solidFill>
              <a:srgbClr val="C0504D">
                <a:lumMod val="60000"/>
                <a:lumOff val="40000"/>
                <a:alpha val="50000"/>
              </a:srgb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smtClean="0">
                <a:ln>
                  <a:noFill/>
                </a:ln>
                <a:solidFill>
                  <a:prstClr val="white"/>
                </a:solidFill>
                <a:effectLst/>
                <a:uLnTx/>
                <a:uFillTx/>
                <a:latin typeface="맑은 고딕"/>
                <a:ea typeface="맑은 고딕"/>
              </a:endParaRPr>
            </a:p>
          </p:txBody>
        </p:sp>
        <p:sp>
          <p:nvSpPr>
            <p:cNvPr id="13" name="타원 12"/>
            <p:cNvSpPr/>
            <p:nvPr/>
          </p:nvSpPr>
          <p:spPr>
            <a:xfrm>
              <a:off x="1331640" y="1772816"/>
              <a:ext cx="3965863" cy="1244192"/>
            </a:xfrm>
            <a:prstGeom prst="ellipse">
              <a:avLst/>
            </a:prstGeom>
            <a:solidFill>
              <a:sysClr val="windowText" lastClr="000000">
                <a:lumMod val="65000"/>
                <a:lumOff val="35000"/>
                <a:alpha val="50000"/>
              </a:sys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smtClean="0">
                <a:ln>
                  <a:noFill/>
                </a:ln>
                <a:solidFill>
                  <a:prstClr val="white"/>
                </a:solidFill>
                <a:effectLst/>
                <a:uLnTx/>
                <a:uFillTx/>
                <a:latin typeface="맑은 고딕"/>
                <a:ea typeface="맑은 고딕"/>
              </a:endParaRPr>
            </a:p>
          </p:txBody>
        </p:sp>
        <p:sp>
          <p:nvSpPr>
            <p:cNvPr id="14" name="타원 13"/>
            <p:cNvSpPr/>
            <p:nvPr/>
          </p:nvSpPr>
          <p:spPr>
            <a:xfrm>
              <a:off x="2627784" y="2708921"/>
              <a:ext cx="3965863" cy="1244192"/>
            </a:xfrm>
            <a:prstGeom prst="ellipse">
              <a:avLst/>
            </a:prstGeom>
            <a:solidFill>
              <a:srgbClr val="4F81BD">
                <a:alpha val="50000"/>
              </a:srgb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smtClean="0">
                <a:ln>
                  <a:noFill/>
                </a:ln>
                <a:solidFill>
                  <a:prstClr val="white"/>
                </a:solidFill>
                <a:effectLst/>
                <a:uLnTx/>
                <a:uFillTx/>
                <a:latin typeface="맑은 고딕"/>
                <a:ea typeface="맑은 고딕"/>
              </a:endParaRPr>
            </a:p>
          </p:txBody>
        </p:sp>
        <p:graphicFrame>
          <p:nvGraphicFramePr>
            <p:cNvPr id="15" name="개체 14"/>
            <p:cNvGraphicFramePr>
              <a:graphicFrameLocks noChangeAspect="1"/>
            </p:cNvGraphicFramePr>
            <p:nvPr>
              <p:extLst>
                <p:ext uri="{D42A27DB-BD31-4B8C-83A1-F6EECF244321}">
                  <p14:modId xmlns:p14="http://schemas.microsoft.com/office/powerpoint/2010/main" val="2726927677"/>
                </p:ext>
              </p:extLst>
            </p:nvPr>
          </p:nvGraphicFramePr>
          <p:xfrm>
            <a:off x="4416309" y="2395504"/>
            <a:ext cx="411445" cy="1131473"/>
          </p:xfrm>
          <a:graphic>
            <a:graphicData uri="http://schemas.openxmlformats.org/presentationml/2006/ole">
              <mc:AlternateContent xmlns:mc="http://schemas.openxmlformats.org/markup-compatibility/2006">
                <mc:Choice xmlns:v="urn:schemas-microsoft-com:vml" Requires="v">
                  <p:oleObj spid="_x0000_s7303" name="Visio" r:id="rId4" imgW="376819" imgH="1312278" progId="Visio.Drawing.11">
                    <p:embed/>
                  </p:oleObj>
                </mc:Choice>
                <mc:Fallback>
                  <p:oleObj name="Visio" r:id="rId4" imgW="376819" imgH="1312278" progId="Visio.Drawing.11">
                    <p:embed/>
                    <p:pic>
                      <p:nvPicPr>
                        <p:cNvPr id="0" name=""/>
                        <p:cNvPicPr>
                          <a:picLocks noChangeAspect="1" noChangeArrowheads="1"/>
                        </p:cNvPicPr>
                        <p:nvPr/>
                      </p:nvPicPr>
                      <p:blipFill>
                        <a:blip r:embed="rId5"/>
                        <a:srcRect/>
                        <a:stretch>
                          <a:fillRect/>
                        </a:stretch>
                      </p:blipFill>
                      <p:spPr bwMode="auto">
                        <a:xfrm>
                          <a:off x="4416309" y="2395504"/>
                          <a:ext cx="411445" cy="1131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개체 15"/>
            <p:cNvGraphicFramePr>
              <a:graphicFrameLocks noChangeAspect="1"/>
            </p:cNvGraphicFramePr>
            <p:nvPr>
              <p:extLst>
                <p:ext uri="{D42A27DB-BD31-4B8C-83A1-F6EECF244321}">
                  <p14:modId xmlns:p14="http://schemas.microsoft.com/office/powerpoint/2010/main" val="3216577038"/>
                </p:ext>
              </p:extLst>
            </p:nvPr>
          </p:nvGraphicFramePr>
          <p:xfrm>
            <a:off x="5297503" y="1735483"/>
            <a:ext cx="411445" cy="1131473"/>
          </p:xfrm>
          <a:graphic>
            <a:graphicData uri="http://schemas.openxmlformats.org/presentationml/2006/ole">
              <mc:AlternateContent xmlns:mc="http://schemas.openxmlformats.org/markup-compatibility/2006">
                <mc:Choice xmlns:v="urn:schemas-microsoft-com:vml" Requires="v">
                  <p:oleObj spid="_x0000_s7304" name="Visio" r:id="rId6" imgW="376819" imgH="1312278" progId="Visio.Drawing.11">
                    <p:embed/>
                  </p:oleObj>
                </mc:Choice>
                <mc:Fallback>
                  <p:oleObj name="Visio" r:id="rId6" imgW="376819" imgH="1312278" progId="Visio.Drawing.11">
                    <p:embed/>
                    <p:pic>
                      <p:nvPicPr>
                        <p:cNvPr id="0" name=""/>
                        <p:cNvPicPr>
                          <a:picLocks noChangeAspect="1" noChangeArrowheads="1"/>
                        </p:cNvPicPr>
                        <p:nvPr/>
                      </p:nvPicPr>
                      <p:blipFill>
                        <a:blip r:embed="rId7"/>
                        <a:srcRect/>
                        <a:stretch>
                          <a:fillRect/>
                        </a:stretch>
                      </p:blipFill>
                      <p:spPr bwMode="auto">
                        <a:xfrm>
                          <a:off x="5297503" y="1735483"/>
                          <a:ext cx="411445" cy="1131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개체 16"/>
            <p:cNvGraphicFramePr>
              <a:graphicFrameLocks noChangeAspect="1"/>
            </p:cNvGraphicFramePr>
            <p:nvPr>
              <p:extLst>
                <p:ext uri="{D42A27DB-BD31-4B8C-83A1-F6EECF244321}">
                  <p14:modId xmlns:p14="http://schemas.microsoft.com/office/powerpoint/2010/main" val="1676137486"/>
                </p:ext>
              </p:extLst>
            </p:nvPr>
          </p:nvGraphicFramePr>
          <p:xfrm>
            <a:off x="6516216" y="2481318"/>
            <a:ext cx="411445" cy="1131473"/>
          </p:xfrm>
          <a:graphic>
            <a:graphicData uri="http://schemas.openxmlformats.org/presentationml/2006/ole">
              <mc:AlternateContent xmlns:mc="http://schemas.openxmlformats.org/markup-compatibility/2006">
                <mc:Choice xmlns:v="urn:schemas-microsoft-com:vml" Requires="v">
                  <p:oleObj spid="_x0000_s7305" name="Visio" r:id="rId8" imgW="376819" imgH="1312278" progId="Visio.Drawing.11">
                    <p:embed/>
                  </p:oleObj>
                </mc:Choice>
                <mc:Fallback>
                  <p:oleObj name="Visio" r:id="rId8" imgW="376819" imgH="1312278" progId="Visio.Drawing.11">
                    <p:embed/>
                    <p:pic>
                      <p:nvPicPr>
                        <p:cNvPr id="0" name=""/>
                        <p:cNvPicPr>
                          <a:picLocks noChangeAspect="1" noChangeArrowheads="1"/>
                        </p:cNvPicPr>
                        <p:nvPr/>
                      </p:nvPicPr>
                      <p:blipFill>
                        <a:blip r:embed="rId9"/>
                        <a:srcRect/>
                        <a:stretch>
                          <a:fillRect/>
                        </a:stretch>
                      </p:blipFill>
                      <p:spPr bwMode="auto">
                        <a:xfrm>
                          <a:off x="6516216" y="2481318"/>
                          <a:ext cx="411445" cy="1131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개체 17"/>
            <p:cNvGraphicFramePr>
              <a:graphicFrameLocks noChangeAspect="1"/>
            </p:cNvGraphicFramePr>
            <p:nvPr>
              <p:extLst>
                <p:ext uri="{D42A27DB-BD31-4B8C-83A1-F6EECF244321}">
                  <p14:modId xmlns:p14="http://schemas.microsoft.com/office/powerpoint/2010/main" val="3116861522"/>
                </p:ext>
              </p:extLst>
            </p:nvPr>
          </p:nvGraphicFramePr>
          <p:xfrm>
            <a:off x="3036840" y="3137759"/>
            <a:ext cx="411445" cy="1131473"/>
          </p:xfrm>
          <a:graphic>
            <a:graphicData uri="http://schemas.openxmlformats.org/presentationml/2006/ole">
              <mc:AlternateContent xmlns:mc="http://schemas.openxmlformats.org/markup-compatibility/2006">
                <mc:Choice xmlns:v="urn:schemas-microsoft-com:vml" Requires="v">
                  <p:oleObj spid="_x0000_s7306" name="Visio" r:id="rId10" imgW="376819" imgH="1312278" progId="Visio.Drawing.11">
                    <p:embed/>
                  </p:oleObj>
                </mc:Choice>
                <mc:Fallback>
                  <p:oleObj name="Visio" r:id="rId10" imgW="376819" imgH="1312278" progId="Visio.Drawing.11">
                    <p:embed/>
                    <p:pic>
                      <p:nvPicPr>
                        <p:cNvPr id="0" name=""/>
                        <p:cNvPicPr>
                          <a:picLocks noChangeAspect="1" noChangeArrowheads="1"/>
                        </p:cNvPicPr>
                        <p:nvPr/>
                      </p:nvPicPr>
                      <p:blipFill>
                        <a:blip r:embed="rId11"/>
                        <a:srcRect/>
                        <a:stretch>
                          <a:fillRect/>
                        </a:stretch>
                      </p:blipFill>
                      <p:spPr bwMode="auto">
                        <a:xfrm>
                          <a:off x="3036840" y="3137759"/>
                          <a:ext cx="411445" cy="1131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개체 18"/>
            <p:cNvGraphicFramePr>
              <a:graphicFrameLocks noChangeAspect="1"/>
            </p:cNvGraphicFramePr>
            <p:nvPr>
              <p:extLst>
                <p:ext uri="{D42A27DB-BD31-4B8C-83A1-F6EECF244321}">
                  <p14:modId xmlns:p14="http://schemas.microsoft.com/office/powerpoint/2010/main" val="3269413600"/>
                </p:ext>
              </p:extLst>
            </p:nvPr>
          </p:nvGraphicFramePr>
          <p:xfrm>
            <a:off x="5297503" y="3285515"/>
            <a:ext cx="411445" cy="1131473"/>
          </p:xfrm>
          <a:graphic>
            <a:graphicData uri="http://schemas.openxmlformats.org/presentationml/2006/ole">
              <mc:AlternateContent xmlns:mc="http://schemas.openxmlformats.org/markup-compatibility/2006">
                <mc:Choice xmlns:v="urn:schemas-microsoft-com:vml" Requires="v">
                  <p:oleObj spid="_x0000_s7307" name="Visio" r:id="rId12" imgW="376819" imgH="1312278" progId="Visio.Drawing.11">
                    <p:embed/>
                  </p:oleObj>
                </mc:Choice>
                <mc:Fallback>
                  <p:oleObj name="Visio" r:id="rId12" imgW="376819" imgH="1312278" progId="Visio.Drawing.11">
                    <p:embed/>
                    <p:pic>
                      <p:nvPicPr>
                        <p:cNvPr id="0" name=""/>
                        <p:cNvPicPr>
                          <a:picLocks noChangeAspect="1" noChangeArrowheads="1"/>
                        </p:cNvPicPr>
                        <p:nvPr/>
                      </p:nvPicPr>
                      <p:blipFill>
                        <a:blip r:embed="rId13"/>
                        <a:srcRect/>
                        <a:stretch>
                          <a:fillRect/>
                        </a:stretch>
                      </p:blipFill>
                      <p:spPr bwMode="auto">
                        <a:xfrm>
                          <a:off x="5297503" y="3285515"/>
                          <a:ext cx="411445" cy="1131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개체 19"/>
            <p:cNvGraphicFramePr>
              <a:graphicFrameLocks noChangeAspect="1"/>
            </p:cNvGraphicFramePr>
            <p:nvPr>
              <p:extLst>
                <p:ext uri="{D42A27DB-BD31-4B8C-83A1-F6EECF244321}">
                  <p14:modId xmlns:p14="http://schemas.microsoft.com/office/powerpoint/2010/main" val="2488507438"/>
                </p:ext>
              </p:extLst>
            </p:nvPr>
          </p:nvGraphicFramePr>
          <p:xfrm>
            <a:off x="1907704" y="2512215"/>
            <a:ext cx="411445" cy="1131473"/>
          </p:xfrm>
          <a:graphic>
            <a:graphicData uri="http://schemas.openxmlformats.org/presentationml/2006/ole">
              <mc:AlternateContent xmlns:mc="http://schemas.openxmlformats.org/markup-compatibility/2006">
                <mc:Choice xmlns:v="urn:schemas-microsoft-com:vml" Requires="v">
                  <p:oleObj spid="_x0000_s7308" name="Visio" r:id="rId14" imgW="376819" imgH="1312278" progId="Visio.Drawing.11">
                    <p:embed/>
                  </p:oleObj>
                </mc:Choice>
                <mc:Fallback>
                  <p:oleObj name="Visio" r:id="rId14" imgW="376819" imgH="1312278" progId="Visio.Drawing.11">
                    <p:embed/>
                    <p:pic>
                      <p:nvPicPr>
                        <p:cNvPr id="0" name=""/>
                        <p:cNvPicPr>
                          <a:picLocks noChangeAspect="1" noChangeArrowheads="1"/>
                        </p:cNvPicPr>
                        <p:nvPr/>
                      </p:nvPicPr>
                      <p:blipFill>
                        <a:blip r:embed="rId15"/>
                        <a:srcRect/>
                        <a:stretch>
                          <a:fillRect/>
                        </a:stretch>
                      </p:blipFill>
                      <p:spPr bwMode="auto">
                        <a:xfrm>
                          <a:off x="1907704" y="2512215"/>
                          <a:ext cx="411445" cy="1131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개체 20"/>
            <p:cNvGraphicFramePr>
              <a:graphicFrameLocks noChangeAspect="1"/>
            </p:cNvGraphicFramePr>
            <p:nvPr>
              <p:extLst>
                <p:ext uri="{D42A27DB-BD31-4B8C-83A1-F6EECF244321}">
                  <p14:modId xmlns:p14="http://schemas.microsoft.com/office/powerpoint/2010/main" val="2308816898"/>
                </p:ext>
              </p:extLst>
            </p:nvPr>
          </p:nvGraphicFramePr>
          <p:xfrm>
            <a:off x="3036840" y="1542896"/>
            <a:ext cx="411445" cy="1131473"/>
          </p:xfrm>
          <a:graphic>
            <a:graphicData uri="http://schemas.openxmlformats.org/presentationml/2006/ole">
              <mc:AlternateContent xmlns:mc="http://schemas.openxmlformats.org/markup-compatibility/2006">
                <mc:Choice xmlns:v="urn:schemas-microsoft-com:vml" Requires="v">
                  <p:oleObj spid="_x0000_s7309" name="Visio" r:id="rId16" imgW="376819" imgH="1312278" progId="Visio.Drawing.11">
                    <p:embed/>
                  </p:oleObj>
                </mc:Choice>
                <mc:Fallback>
                  <p:oleObj name="Visio" r:id="rId16" imgW="376819" imgH="1312278" progId="Visio.Drawing.11">
                    <p:embed/>
                    <p:pic>
                      <p:nvPicPr>
                        <p:cNvPr id="0" name=""/>
                        <p:cNvPicPr>
                          <a:picLocks noChangeAspect="1" noChangeArrowheads="1"/>
                        </p:cNvPicPr>
                        <p:nvPr/>
                      </p:nvPicPr>
                      <p:blipFill>
                        <a:blip r:embed="rId17"/>
                        <a:srcRect/>
                        <a:stretch>
                          <a:fillRect/>
                        </a:stretch>
                      </p:blipFill>
                      <p:spPr bwMode="auto">
                        <a:xfrm>
                          <a:off x="3036840" y="1542896"/>
                          <a:ext cx="411445" cy="1131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직사각형 21"/>
            <p:cNvSpPr/>
            <p:nvPr/>
          </p:nvSpPr>
          <p:spPr>
            <a:xfrm>
              <a:off x="7780686" y="1366744"/>
              <a:ext cx="792089" cy="406073"/>
            </a:xfrm>
            <a:prstGeom prst="rect">
              <a:avLst/>
            </a:prstGeom>
            <a:solidFill>
              <a:srgbClr val="1F497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smtClean="0">
                  <a:ln>
                    <a:noFill/>
                  </a:ln>
                  <a:solidFill>
                    <a:prstClr val="black"/>
                  </a:solidFill>
                  <a:effectLst/>
                  <a:uLnTx/>
                  <a:uFillTx/>
                  <a:latin typeface="맑은 고딕"/>
                  <a:ea typeface="맑은 고딕"/>
                </a:rPr>
                <a:t>Cha1</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a:endParaRPr>
            </a:p>
          </p:txBody>
        </p:sp>
        <p:sp>
          <p:nvSpPr>
            <p:cNvPr id="23" name="직사각형 22"/>
            <p:cNvSpPr/>
            <p:nvPr/>
          </p:nvSpPr>
          <p:spPr>
            <a:xfrm>
              <a:off x="7780686" y="1772817"/>
              <a:ext cx="792089" cy="406073"/>
            </a:xfrm>
            <a:prstGeom prst="rect">
              <a:avLst/>
            </a:prstGeom>
            <a:solidFill>
              <a:srgbClr val="C0504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smtClean="0">
                  <a:ln>
                    <a:noFill/>
                  </a:ln>
                  <a:solidFill>
                    <a:prstClr val="black"/>
                  </a:solidFill>
                  <a:effectLst/>
                  <a:uLnTx/>
                  <a:uFillTx/>
                  <a:latin typeface="맑은 고딕"/>
                  <a:ea typeface="맑은 고딕"/>
                </a:rPr>
                <a:t>Cha2</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a:endParaRPr>
            </a:p>
          </p:txBody>
        </p:sp>
        <p:sp>
          <p:nvSpPr>
            <p:cNvPr id="24" name="직사각형 23"/>
            <p:cNvSpPr/>
            <p:nvPr/>
          </p:nvSpPr>
          <p:spPr>
            <a:xfrm>
              <a:off x="7780686" y="2178888"/>
              <a:ext cx="792089" cy="406073"/>
            </a:xfrm>
            <a:prstGeom prst="rect">
              <a:avLst/>
            </a:prstGeom>
            <a:solidFill>
              <a:sysClr val="window" lastClr="FFFFFF">
                <a:lumMod val="7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smtClean="0">
                  <a:ln>
                    <a:noFill/>
                  </a:ln>
                  <a:solidFill>
                    <a:prstClr val="black"/>
                  </a:solidFill>
                  <a:effectLst/>
                  <a:uLnTx/>
                  <a:uFillTx/>
                  <a:latin typeface="맑은 고딕"/>
                  <a:ea typeface="맑은 고딕"/>
                </a:rPr>
                <a:t>Cha3</a:t>
              </a:r>
              <a:endParaRPr kumimoji="0" lang="ko-KR" altLang="en-US" sz="800" b="0" i="0" u="none" strike="noStrike" kern="0" cap="none" spc="0" normalizeH="0" baseline="0" noProof="0" dirty="0" smtClean="0">
                <a:ln>
                  <a:noFill/>
                </a:ln>
                <a:solidFill>
                  <a:prstClr val="black"/>
                </a:solidFill>
                <a:effectLst/>
                <a:uLnTx/>
                <a:uFillTx/>
                <a:latin typeface="맑은 고딕"/>
                <a:ea typeface="맑은 고딕"/>
              </a:endParaRPr>
            </a:p>
          </p:txBody>
        </p:sp>
      </p:grpSp>
    </p:spTree>
    <p:extLst>
      <p:ext uri="{BB962C8B-B14F-4D97-AF65-F5344CB8AC3E}">
        <p14:creationId xmlns:p14="http://schemas.microsoft.com/office/powerpoint/2010/main" val="1811802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685800" y="1772816"/>
            <a:ext cx="7770813" cy="4185221"/>
          </a:xfrm>
        </p:spPr>
        <p:txBody>
          <a:bodyPr/>
          <a:lstStyle/>
          <a:p>
            <a:pPr>
              <a:buFont typeface="Arial" panose="020B0604020202020204" pitchFamily="34" charset="0"/>
              <a:buChar char="•"/>
            </a:pPr>
            <a:r>
              <a:rPr lang="en-US" altLang="ko-KR" sz="1800" dirty="0" smtClean="0"/>
              <a:t>OFDMA is crucial technique for High Efficient WLAN</a:t>
            </a:r>
          </a:p>
          <a:p>
            <a:pPr>
              <a:buFont typeface="Arial" panose="020B0604020202020204" pitchFamily="34" charset="0"/>
              <a:buChar char="•"/>
            </a:pPr>
            <a:r>
              <a:rPr lang="en-US" altLang="ko-KR" sz="1800" dirty="0" smtClean="0"/>
              <a:t>To achieve </a:t>
            </a:r>
            <a:r>
              <a:rPr lang="en-US" altLang="ko-KR" sz="1800" dirty="0"/>
              <a:t>g</a:t>
            </a:r>
            <a:r>
              <a:rPr lang="en-US" altLang="ko-KR" sz="1800" dirty="0" smtClean="0"/>
              <a:t>oal of 802.11ax, we need to consider not only just adopting OFDMA but also discussing about dense AP scenario OBSS environment</a:t>
            </a:r>
          </a:p>
          <a:p>
            <a:pPr>
              <a:buFont typeface="Arial" panose="020B0604020202020204" pitchFamily="34" charset="0"/>
              <a:buChar char="•"/>
            </a:pPr>
            <a:r>
              <a:rPr lang="en-US" altLang="ko-KR" sz="1800" dirty="0" smtClean="0"/>
              <a:t>OFDMA for 802.11 should be designed under some considerations</a:t>
            </a:r>
          </a:p>
          <a:p>
            <a:pPr lvl="1">
              <a:buFont typeface="Times New Roman" panose="02020603050405020304" pitchFamily="18" charset="0"/>
              <a:buChar char="−"/>
            </a:pPr>
            <a:r>
              <a:rPr lang="en-US" altLang="ko-KR" sz="1400" dirty="0"/>
              <a:t>Channel access </a:t>
            </a:r>
            <a:r>
              <a:rPr lang="en-US" altLang="ko-KR" sz="1400" dirty="0" smtClean="0"/>
              <a:t>technique</a:t>
            </a:r>
          </a:p>
          <a:p>
            <a:pPr lvl="1">
              <a:buFont typeface="Times New Roman" panose="02020603050405020304" pitchFamily="18" charset="0"/>
              <a:buChar char="−"/>
            </a:pPr>
            <a:r>
              <a:rPr lang="en-US" altLang="ko-KR" sz="1400" dirty="0" smtClean="0"/>
              <a:t>UL-OFDMA</a:t>
            </a:r>
            <a:endParaRPr lang="en-US" altLang="ko-KR" sz="1400" dirty="0"/>
          </a:p>
          <a:p>
            <a:pPr lvl="1">
              <a:buFont typeface="Times New Roman" panose="02020603050405020304" pitchFamily="18" charset="0"/>
              <a:buChar char="−"/>
            </a:pPr>
            <a:r>
              <a:rPr lang="en-US" altLang="ko-KR" sz="1400" dirty="0" smtClean="0"/>
              <a:t>Sub-band size</a:t>
            </a:r>
          </a:p>
          <a:p>
            <a:pPr lvl="1">
              <a:buFont typeface="Times New Roman" panose="02020603050405020304" pitchFamily="18" charset="0"/>
              <a:buChar char="−"/>
            </a:pPr>
            <a:r>
              <a:rPr lang="en-US" altLang="ko-KR" sz="1400" dirty="0" smtClean="0"/>
              <a:t>CCA thresholds for OFDMA</a:t>
            </a:r>
          </a:p>
          <a:p>
            <a:pPr lvl="1">
              <a:buFont typeface="Times New Roman" panose="02020603050405020304" pitchFamily="18" charset="0"/>
              <a:buChar char="−"/>
            </a:pPr>
            <a:r>
              <a:rPr lang="en-US" altLang="ko-KR" sz="1400" dirty="0" smtClean="0"/>
              <a:t>New frame to support OFDMA</a:t>
            </a:r>
          </a:p>
          <a:p>
            <a:pPr lvl="1">
              <a:buFont typeface="Times New Roman" panose="02020603050405020304" pitchFamily="18" charset="0"/>
              <a:buChar char="−"/>
            </a:pPr>
            <a:r>
              <a:rPr lang="en-US" altLang="ko-KR" sz="1400" dirty="0"/>
              <a:t>Legacy supporting of OFDMA</a:t>
            </a:r>
            <a:endParaRPr lang="en-US" altLang="ko-KR" sz="1400" dirty="0" smtClean="0"/>
          </a:p>
          <a:p>
            <a:pPr lvl="1">
              <a:buFont typeface="Times New Roman" panose="02020603050405020304" pitchFamily="18" charset="0"/>
              <a:buChar char="−"/>
            </a:pPr>
            <a:r>
              <a:rPr lang="en-US" altLang="ko-KR" sz="1400" dirty="0" smtClean="0"/>
              <a:t>High spectral frequency reuse</a:t>
            </a:r>
          </a:p>
          <a:p>
            <a:pPr lvl="1">
              <a:buFont typeface="Times New Roman" panose="02020603050405020304" pitchFamily="18" charset="0"/>
              <a:buChar char="−"/>
            </a:pPr>
            <a:r>
              <a:rPr lang="en-US" altLang="ko-KR" sz="1400" dirty="0" smtClean="0"/>
              <a:t>Etc.</a:t>
            </a:r>
            <a:endParaRPr lang="en-US" altLang="ko-KR" sz="1400" dirty="0"/>
          </a:p>
          <a:p>
            <a:pPr>
              <a:buFont typeface="Arial" panose="020B0604020202020204" pitchFamily="34" charset="0"/>
              <a:buChar char="•"/>
            </a:pPr>
            <a:r>
              <a:rPr lang="en-US" altLang="ko-KR" sz="1800" dirty="0" smtClean="0"/>
              <a:t>Because using wideband and OFDMA can decrease real world performance and efficiency in dense AP scenarios, we need to evaluate the performances and find solutions if the problem is not negligible</a:t>
            </a:r>
            <a:endParaRPr lang="en-US" altLang="ko-KR"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smtClean="0"/>
              <a:t>Jinsoo Ahn, Yonsei University</a:t>
            </a:r>
            <a:endParaRPr lang="en-GB" dirty="0"/>
          </a:p>
        </p:txBody>
      </p:sp>
    </p:spTree>
    <p:extLst>
      <p:ext uri="{BB962C8B-B14F-4D97-AF65-F5344CB8AC3E}">
        <p14:creationId xmlns:p14="http://schemas.microsoft.com/office/powerpoint/2010/main" val="4140316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polls and proposed text for Requirements</a:t>
            </a:r>
            <a:endParaRPr lang="ko-KR" altLang="en-US" dirty="0"/>
          </a:p>
        </p:txBody>
      </p:sp>
      <p:sp>
        <p:nvSpPr>
          <p:cNvPr id="3" name="내용 개체 틀 2"/>
          <p:cNvSpPr>
            <a:spLocks noGrp="1"/>
          </p:cNvSpPr>
          <p:nvPr>
            <p:ph idx="1"/>
          </p:nvPr>
        </p:nvSpPr>
        <p:spPr/>
        <p:txBody>
          <a:bodyPr/>
          <a:lstStyle/>
          <a:p>
            <a:r>
              <a:rPr lang="en-US" altLang="ko-KR" dirty="0" smtClean="0"/>
              <a:t>Straw Poll #1) Should </a:t>
            </a:r>
            <a:r>
              <a:rPr lang="en-US" altLang="ko-KR" dirty="0"/>
              <a:t>DL-OFDMA</a:t>
            </a:r>
            <a:r>
              <a:rPr lang="ko-KR" altLang="en-US" dirty="0"/>
              <a:t> </a:t>
            </a:r>
            <a:r>
              <a:rPr lang="en-US" altLang="ko-KR" dirty="0" smtClean="0"/>
              <a:t>be considered in IEEE 802.11 ax?</a:t>
            </a:r>
          </a:p>
          <a:p>
            <a:endParaRPr lang="en-US" altLang="ko-KR" dirty="0"/>
          </a:p>
          <a:p>
            <a:r>
              <a:rPr lang="en-US" altLang="ko-KR" dirty="0" smtClean="0"/>
              <a:t>Requirement 1 : IEEE 802.11ax may support downlink OFDMA.</a:t>
            </a:r>
          </a:p>
          <a:p>
            <a:endParaRPr lang="en-US" altLang="ko-KR" dirty="0" smtClean="0"/>
          </a:p>
          <a:p>
            <a:r>
              <a:rPr lang="en-US" altLang="ko-KR" dirty="0" smtClean="0"/>
              <a:t>Requirement </a:t>
            </a:r>
            <a:r>
              <a:rPr lang="en-US" altLang="ko-KR" dirty="0"/>
              <a:t>2 : IEEE 802.11ax downlink OFDMA shall not degrade the performance of legacy BSSs.</a:t>
            </a:r>
          </a:p>
          <a:p>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smtClean="0"/>
              <a:t>Jinsoo Ahn, Yonsei University</a:t>
            </a:r>
            <a:endParaRPr lang="en-GB" dirty="0"/>
          </a:p>
        </p:txBody>
      </p:sp>
    </p:spTree>
    <p:extLst>
      <p:ext uri="{BB962C8B-B14F-4D97-AF65-F5344CB8AC3E}">
        <p14:creationId xmlns:p14="http://schemas.microsoft.com/office/powerpoint/2010/main" val="717884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457200" indent="-457200">
              <a:spcBef>
                <a:spcPct val="20000"/>
              </a:spcBef>
              <a:buClr>
                <a:schemeClr val="tx1"/>
              </a:buClr>
              <a:buFont typeface="+mj-lt"/>
              <a:buAutoNum type="arabicPeriod"/>
            </a:pPr>
            <a:r>
              <a:rPr lang="en-US" altLang="ko-KR" b="0" dirty="0">
                <a:solidFill>
                  <a:schemeClr val="tx1"/>
                </a:solidFill>
              </a:rPr>
              <a:t>IEEE 802.11-14/0165r1 , “802.11 HEW SG Proposed PAR”</a:t>
            </a:r>
          </a:p>
          <a:p>
            <a:pPr marL="457200" indent="-457200">
              <a:spcBef>
                <a:spcPct val="20000"/>
              </a:spcBef>
              <a:buClr>
                <a:schemeClr val="tx1"/>
              </a:buClr>
              <a:buFont typeface="+mj-lt"/>
              <a:buAutoNum type="arabicPeriod"/>
            </a:pPr>
            <a:r>
              <a:rPr lang="en-US" altLang="ko-KR" b="0" dirty="0">
                <a:solidFill>
                  <a:schemeClr val="tx1"/>
                </a:solidFill>
              </a:rPr>
              <a:t>IEEE </a:t>
            </a:r>
            <a:r>
              <a:rPr lang="en-US" altLang="ko-KR" b="0" dirty="0" smtClean="0">
                <a:solidFill>
                  <a:schemeClr val="tx1"/>
                </a:solidFill>
              </a:rPr>
              <a:t>802.11-10/0317r1 </a:t>
            </a:r>
            <a:r>
              <a:rPr lang="en-US" altLang="ko-KR" b="0" dirty="0">
                <a:solidFill>
                  <a:schemeClr val="tx1"/>
                </a:solidFill>
              </a:rPr>
              <a:t>, “DL-OFDMA for Mixed Clients”</a:t>
            </a:r>
          </a:p>
          <a:p>
            <a:pPr marL="457200" indent="-457200">
              <a:spcBef>
                <a:spcPct val="20000"/>
              </a:spcBef>
              <a:buClr>
                <a:schemeClr val="tx1"/>
              </a:buClr>
              <a:buFont typeface="+mj-lt"/>
              <a:buAutoNum type="arabicPeriod"/>
            </a:pPr>
            <a:r>
              <a:rPr lang="en-US" altLang="ko-KR" b="0" dirty="0">
                <a:solidFill>
                  <a:schemeClr val="tx1"/>
                </a:solidFill>
              </a:rPr>
              <a:t>IEEE </a:t>
            </a:r>
            <a:r>
              <a:rPr lang="en-US" altLang="ko-KR" b="0" dirty="0" smtClean="0">
                <a:solidFill>
                  <a:schemeClr val="tx1"/>
                </a:solidFill>
              </a:rPr>
              <a:t>802.11-13/1382r0 </a:t>
            </a:r>
            <a:r>
              <a:rPr lang="en-US" altLang="ko-KR" b="0" dirty="0">
                <a:solidFill>
                  <a:schemeClr val="tx1"/>
                </a:solidFill>
              </a:rPr>
              <a:t>, </a:t>
            </a:r>
            <a:r>
              <a:rPr lang="en-US" altLang="ko-KR" b="0" dirty="0" smtClean="0">
                <a:solidFill>
                  <a:schemeClr val="tx1"/>
                </a:solidFill>
              </a:rPr>
              <a:t>“</a:t>
            </a:r>
            <a:r>
              <a:rPr lang="en-US" altLang="ko-KR" b="0" dirty="0"/>
              <a:t>Discussion on OFDMA in HEW</a:t>
            </a:r>
            <a:r>
              <a:rPr lang="en-US" altLang="ko-KR" b="0" dirty="0" smtClean="0">
                <a:solidFill>
                  <a:schemeClr val="tx1"/>
                </a:solidFill>
              </a:rPr>
              <a:t>”</a:t>
            </a:r>
            <a:endParaRPr lang="en-US" altLang="ko-KR" b="0" dirty="0">
              <a:solidFill>
                <a:schemeClr val="tx1"/>
              </a:solidFill>
            </a:endParaRPr>
          </a:p>
          <a:p>
            <a:pPr marL="457200" indent="-457200">
              <a:spcBef>
                <a:spcPct val="20000"/>
              </a:spcBef>
              <a:buClr>
                <a:schemeClr val="tx1"/>
              </a:buClr>
              <a:buFont typeface="+mj-lt"/>
              <a:buAutoNum type="arabicPeriod"/>
            </a:pPr>
            <a:r>
              <a:rPr lang="en-US" altLang="ko-KR" b="0" dirty="0" smtClean="0">
                <a:solidFill>
                  <a:schemeClr val="tx1"/>
                </a:solidFill>
              </a:rPr>
              <a:t>IEEE 802.11-07/3000r2 , “</a:t>
            </a:r>
            <a:r>
              <a:rPr lang="en-US" altLang="ko-KR" b="0" dirty="0"/>
              <a:t>Simulation of 20 40 MHz CCA Unfairness</a:t>
            </a:r>
            <a:r>
              <a:rPr lang="en-US" altLang="ko-KR" b="0" dirty="0" smtClean="0">
                <a:solidFill>
                  <a:schemeClr val="tx1"/>
                </a:solidFill>
              </a:rPr>
              <a:t>”</a:t>
            </a:r>
            <a:endParaRPr lang="en-US" altLang="ko-KR" b="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날짜 개체 틀 4"/>
          <p:cNvSpPr>
            <a:spLocks noGrp="1"/>
          </p:cNvSpPr>
          <p:nvPr>
            <p:ph type="dt" idx="15"/>
          </p:nvPr>
        </p:nvSpPr>
        <p:spPr/>
        <p:txBody>
          <a:bodyPr/>
          <a:lstStyle/>
          <a:p>
            <a:r>
              <a:rPr lang="en-US" smtClean="0"/>
              <a:t>July 2014</a:t>
            </a:r>
            <a:endParaRPr lang="en-GB" dirty="0"/>
          </a:p>
        </p:txBody>
      </p:sp>
      <p:sp>
        <p:nvSpPr>
          <p:cNvPr id="6" name="바닥글 개체 틀 5"/>
          <p:cNvSpPr>
            <a:spLocks noGrp="1"/>
          </p:cNvSpPr>
          <p:nvPr>
            <p:ph type="ftr" idx="16"/>
          </p:nvPr>
        </p:nvSpPr>
        <p:spPr/>
        <p:txBody>
          <a:bodyPr/>
          <a:lstStyle/>
          <a:p>
            <a:r>
              <a:rPr lang="en-GB" smtClean="0"/>
              <a:t>Jinsoo Ahn, Yonsei University</a:t>
            </a:r>
            <a:endParaRPr lang="en-GB" dirty="0"/>
          </a:p>
        </p:txBody>
      </p:sp>
    </p:spTree>
    <p:extLst>
      <p:ext uri="{BB962C8B-B14F-4D97-AF65-F5344CB8AC3E}">
        <p14:creationId xmlns:p14="http://schemas.microsoft.com/office/powerpoint/2010/main" val="2184267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7134</TotalTime>
  <Words>826</Words>
  <Application>Microsoft Office PowerPoint</Application>
  <PresentationFormat>화면 슬라이드 쇼(4:3)</PresentationFormat>
  <Paragraphs>132</Paragraphs>
  <Slides>9</Slides>
  <Notes>4</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2</vt:i4>
      </vt:variant>
      <vt:variant>
        <vt:lpstr>슬라이드 제목</vt:lpstr>
      </vt:variant>
      <vt:variant>
        <vt:i4>9</vt:i4>
      </vt:variant>
    </vt:vector>
  </HeadingPairs>
  <TitlesOfParts>
    <vt:vector size="18" baseType="lpstr">
      <vt:lpstr>Arial Unicode MS</vt:lpstr>
      <vt:lpstr>MS Gothic</vt:lpstr>
      <vt:lpstr>굴림</vt:lpstr>
      <vt:lpstr>맑은 고딕</vt:lpstr>
      <vt:lpstr>Arial</vt:lpstr>
      <vt:lpstr>Times New Roman</vt:lpstr>
      <vt:lpstr>Office Theme</vt:lpstr>
      <vt:lpstr>Document</vt:lpstr>
      <vt:lpstr>Visio</vt:lpstr>
      <vt:lpstr>Discussion on OFDMA in IEEE 802.11ax</vt:lpstr>
      <vt:lpstr>Introduction</vt:lpstr>
      <vt:lpstr>Summary of OFDMA contributions</vt:lpstr>
      <vt:lpstr>Considerations on OFDMA</vt:lpstr>
      <vt:lpstr>Considerations on OFDMA</vt:lpstr>
      <vt:lpstr>Considerations on OFDMA</vt:lpstr>
      <vt:lpstr>Conclusion</vt:lpstr>
      <vt:lpstr>Straw polls and proposed text for Requirements</vt:lpstr>
      <vt:lpstr>References</vt:lpstr>
    </vt:vector>
  </TitlesOfParts>
  <Company>WILUS Institute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JinsooAhn</cp:lastModifiedBy>
  <cp:revision>208</cp:revision>
  <cp:lastPrinted>2014-05-08T01:30:37Z</cp:lastPrinted>
  <dcterms:created xsi:type="dcterms:W3CDTF">2014-04-14T10:59:07Z</dcterms:created>
  <dcterms:modified xsi:type="dcterms:W3CDTF">2014-07-14T05:57:51Z</dcterms:modified>
</cp:coreProperties>
</file>