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0" r:id="rId2"/>
  </p:sldMasterIdLst>
  <p:notesMasterIdLst>
    <p:notesMasterId r:id="rId9"/>
  </p:notesMasterIdLst>
  <p:handoutMasterIdLst>
    <p:handoutMasterId r:id="rId10"/>
  </p:handoutMasterIdLst>
  <p:sldIdLst>
    <p:sldId id="269" r:id="rId3"/>
    <p:sldId id="257" r:id="rId4"/>
    <p:sldId id="282" r:id="rId5"/>
    <p:sldId id="283" r:id="rId6"/>
    <p:sldId id="281" r:id="rId7"/>
    <p:sldId id="284" r:id="rId8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965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1" d="100"/>
          <a:sy n="61" d="100"/>
        </p:scale>
        <p:origin x="-1878" y="-9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802.19-09/xxxxr0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April 2009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 smtClean="0"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4DFBE800-BC82-494E-9BCB-4CFBB94BF5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5606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>
                <a:ea typeface="+mn-ea"/>
              </a:rPr>
              <a:t>Submission</a:t>
            </a:r>
          </a:p>
        </p:txBody>
      </p:sp>
      <p:sp>
        <p:nvSpPr>
          <p:cNvPr id="25608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14906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802.19-09/xxxxr0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April 2009</a:t>
            </a:r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mtClean="0"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C9511DD4-8461-104F-9922-A2A8F7A4D3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248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>
                <a:ea typeface="+mn-ea"/>
              </a:rPr>
              <a:t>Submission</a:t>
            </a:r>
          </a:p>
        </p:txBody>
      </p:sp>
      <p:sp>
        <p:nvSpPr>
          <p:cNvPr id="2663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36630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ＭＳ Ｐゴシック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802.19-09/xxxxr0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2009</a:t>
            </a:r>
          </a:p>
        </p:txBody>
      </p:sp>
      <p:sp>
        <p:nvSpPr>
          <p:cNvPr id="15364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Rich Kennedy, Research In Motion</a:t>
            </a:r>
          </a:p>
        </p:txBody>
      </p:sp>
      <p:sp>
        <p:nvSpPr>
          <p:cNvPr id="2867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/>
              <a:t>Page </a:t>
            </a:r>
            <a:fld id="{8AC30D68-B388-CC41-9257-1344FD822173}" type="slidenum">
              <a:rPr lang="en-US"/>
              <a:pPr/>
              <a:t>1</a:t>
            </a:fld>
            <a:endParaRPr lang="en-US"/>
          </a:p>
        </p:txBody>
      </p:sp>
      <p:sp>
        <p:nvSpPr>
          <p:cNvPr id="2867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867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44378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802.19-09/xxxxr0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2009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Rich Kennedy, Research In Motion</a:t>
            </a:r>
          </a:p>
        </p:txBody>
      </p:sp>
      <p:sp>
        <p:nvSpPr>
          <p:cNvPr id="3072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/>
              <a:t>Page </a:t>
            </a:r>
            <a:fld id="{214C0BA8-5355-5B4E-9412-71DD676DB540}" type="slidenum">
              <a:rPr lang="en-US"/>
              <a:pPr/>
              <a:t>2</a:t>
            </a:fld>
            <a:endParaRPr lang="en-US"/>
          </a:p>
        </p:txBody>
      </p:sp>
      <p:sp>
        <p:nvSpPr>
          <p:cNvPr id="3072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3072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lIns="95250" rIns="95250"/>
          <a:lstStyle/>
          <a:p>
            <a:endParaRPr 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37417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BCF7610-772C-3D4D-8C99-A8D46C2823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8834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A67D51F-CF2D-6C42-9748-EB2DBB36DA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3865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D4F1C17-570C-CA43-989B-0F03229E91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0593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6373C4-1A8C-0242-AA75-D2AEBF300A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4370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C572FC-C5E0-DD4B-8FED-6FB8385D43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6899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786188-C7A1-F34D-8203-BE94876DD2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4591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2014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DBBF1A-8CCB-4C41-B4F0-1D93E31C67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561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2014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2C924C-1C45-1843-A253-7179FE3465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8725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2014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D06645-1081-0449-9962-F4EFC41E20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1312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2014</a:t>
            </a: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F9F891-E6CA-6C45-AE29-A660631426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57315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2014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6B5B0C-886F-0241-B388-71EDD4D042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6433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06AD267-EA73-F249-B603-690111D877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0176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2014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308596-22FB-5C4E-A17D-15AF451335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25283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A56DA4-AEC1-C94D-A9E0-AD9FDFCFCB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63613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FAF931-B5E6-5F45-ABAF-5E07141F94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6241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1115C9B-C0F0-614F-AA02-82F08F9115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7812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BB7C2E2-897E-5445-8DCB-75F1112497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7300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2014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CE4D19F-7CAB-E645-B9E8-3822BF3FDF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428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2014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36D456B-2F2B-0C4A-B09F-12247FFF33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7307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2014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A47DDBE-C19C-7A43-858D-83D32A3393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1260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3AD178E-4EE9-6543-B852-DD3C3DBF08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3257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28E5B46-9377-5449-8807-3BF3D85067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3761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3375"/>
            <a:ext cx="12239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 smtClean="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July 2014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smtClean="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 smtClean="0"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6B638B3E-34DC-E443-9396-932ECA56B5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lvl="4" algn="r">
              <a:defRPr/>
            </a:pPr>
            <a:r>
              <a:rPr lang="en-US" altLang="en-US" sz="1800" b="1" dirty="0" smtClean="0">
                <a:ea typeface="+mn-ea"/>
              </a:rPr>
              <a:t>doc.: IEEE 802.11-14/0808r0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75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>
                <a:ea typeface="+mn-ea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331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July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smtClean="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mtClean="0">
                <a:solidFill>
                  <a:srgbClr val="898989"/>
                </a:solidFill>
                <a:cs typeface="Arial" charset="0"/>
              </a:defRPr>
            </a:lvl1pPr>
          </a:lstStyle>
          <a:p>
            <a:pPr>
              <a:defRPr/>
            </a:pPr>
            <a:fld id="{8898260E-706B-8242-AFF7-37E56AD256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transition.fcc.gov/Daily_Releases/Daily_Business/2014/db0401/FCC-14-30A1.pdf" TargetMode="External"/><Relationship Id="rId7" Type="http://schemas.openxmlformats.org/officeDocument/2006/relationships/hyperlink" Target="http://transition.fcc.gov/Daily_Releases/Daily_Business/2014/db0711/DA-14-981A1.pdf" TargetMode="External"/><Relationship Id="rId2" Type="http://schemas.openxmlformats.org/officeDocument/2006/relationships/hyperlink" Target="http://transition.fcc.gov/Daily_Releases/Daily_Business/2013/db1126/FCC-13-147A1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14/11-14-0675-00-0reg-dsrc-tt-activities-mar-may-2014.ppt" TargetMode="External"/><Relationship Id="rId5" Type="http://schemas.openxmlformats.org/officeDocument/2006/relationships/hyperlink" Target="http://stakeholders.ofcom.org.uk/binaries/consultations/pssr-2014/summary/pssr.pdf" TargetMode="External"/><Relationship Id="rId4" Type="http://schemas.openxmlformats.org/officeDocument/2006/relationships/hyperlink" Target="http://transition.fcc.gov/Daily_Releases/Daily_Business/2014/db0425/FCC-14-49A1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2014</a:t>
            </a:r>
            <a:endParaRPr lang="en-US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 dirty="0"/>
          </a:p>
        </p:txBody>
      </p:sp>
      <p:sp>
        <p:nvSpPr>
          <p:cNvPr id="2765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/>
              <a:t>Slide </a:t>
            </a:r>
            <a:fld id="{3D6CCAE5-06F5-C34A-A6FD-BC33E1D7FAF7}" type="slidenum">
              <a:rPr lang="en-US"/>
              <a:pPr/>
              <a:t>1</a:t>
            </a:fld>
            <a:endParaRPr lang="en-US"/>
          </a:p>
        </p:txBody>
      </p:sp>
      <p:sp>
        <p:nvSpPr>
          <p:cNvPr id="2765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1066800"/>
          </a:xfrm>
        </p:spPr>
        <p:txBody>
          <a:bodyPr/>
          <a:lstStyle/>
          <a:p>
            <a:r>
              <a:rPr lang="en-US" sz="2800" dirty="0">
                <a:latin typeface="Times New Roman" charset="0"/>
              </a:rPr>
              <a:t>IEEE 802.11 Regulatory SC</a:t>
            </a:r>
            <a:br>
              <a:rPr lang="en-US" sz="2800" dirty="0">
                <a:latin typeface="Times New Roman" charset="0"/>
              </a:rPr>
            </a:br>
            <a:r>
              <a:rPr lang="en-US" sz="2800" dirty="0" smtClean="0">
                <a:latin typeface="Times New Roman" charset="0"/>
              </a:rPr>
              <a:t>San Diego </a:t>
            </a:r>
            <a:r>
              <a:rPr lang="en-US" sz="2800" dirty="0">
                <a:latin typeface="Times New Roman" charset="0"/>
              </a:rPr>
              <a:t>Closing Report</a:t>
            </a:r>
          </a:p>
        </p:txBody>
      </p:sp>
      <p:sp>
        <p:nvSpPr>
          <p:cNvPr id="27653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2860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>
                <a:latin typeface="Times New Roman" charset="0"/>
              </a:rPr>
              <a:t>Date:</a:t>
            </a:r>
            <a:r>
              <a:rPr lang="en-US" sz="2000" b="0" dirty="0">
                <a:latin typeface="Times New Roman" charset="0"/>
              </a:rPr>
              <a:t> </a:t>
            </a:r>
            <a:r>
              <a:rPr lang="en-US" sz="2000" b="0" dirty="0" smtClean="0">
                <a:latin typeface="Times New Roman" charset="0"/>
              </a:rPr>
              <a:t>2014-07-18</a:t>
            </a:r>
            <a:endParaRPr lang="en-US" sz="2000" b="0" dirty="0">
              <a:latin typeface="Times New Roman" charset="0"/>
            </a:endParaRPr>
          </a:p>
        </p:txBody>
      </p:sp>
      <p:graphicFrame>
        <p:nvGraphicFramePr>
          <p:cNvPr id="27654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29202393"/>
              </p:ext>
            </p:extLst>
          </p:nvPr>
        </p:nvGraphicFramePr>
        <p:xfrm>
          <a:off x="500063" y="3136900"/>
          <a:ext cx="7926387" cy="2376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67" name="Document" r:id="rId4" imgW="8369300" imgH="2514600" progId="Word.Document.8">
                  <p:embed/>
                </p:oleObj>
              </mc:Choice>
              <mc:Fallback>
                <p:oleObj name="Document" r:id="rId4" imgW="8369300" imgH="2514600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063" y="3136900"/>
                        <a:ext cx="7926387" cy="2376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55" name="Rectangle 12"/>
          <p:cNvSpPr>
            <a:spLocks noChangeArrowheads="1"/>
          </p:cNvSpPr>
          <p:nvPr/>
        </p:nvSpPr>
        <p:spPr bwMode="auto">
          <a:xfrm>
            <a:off x="533400" y="26670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2014</a:t>
            </a:r>
            <a:endParaRPr lang="en-US"/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2969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/>
              <a:t>Slide </a:t>
            </a:r>
            <a:fld id="{E07EA4A3-4808-3447-87F1-A3E70ACE90F4}" type="slidenum">
              <a:rPr lang="en-US"/>
              <a:pPr/>
              <a:t>2</a:t>
            </a:fld>
            <a:endParaRPr lang="en-US"/>
          </a:p>
        </p:txBody>
      </p:sp>
      <p:sp>
        <p:nvSpPr>
          <p:cNvPr id="297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charset="0"/>
              </a:rPr>
              <a:t>Abstract</a:t>
            </a:r>
          </a:p>
        </p:txBody>
      </p:sp>
      <p:sp>
        <p:nvSpPr>
          <p:cNvPr id="297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pPr>
              <a:buFontTx/>
              <a:buNone/>
            </a:pPr>
            <a:r>
              <a:rPr lang="en-US" dirty="0">
                <a:latin typeface="Times New Roman" charset="0"/>
              </a:rPr>
              <a:t>This presentation is the closing report for the </a:t>
            </a:r>
            <a:r>
              <a:rPr lang="en-US" dirty="0" smtClean="0">
                <a:latin typeface="Times New Roman" charset="0"/>
              </a:rPr>
              <a:t>Jul</a:t>
            </a:r>
            <a:r>
              <a:rPr lang="en-US" dirty="0" smtClean="0">
                <a:latin typeface="Times New Roman" charset="0"/>
              </a:rPr>
              <a:t>y </a:t>
            </a:r>
            <a:r>
              <a:rPr lang="en-US" dirty="0" smtClean="0">
                <a:latin typeface="Times New Roman" charset="0"/>
              </a:rPr>
              <a:t>2014 </a:t>
            </a:r>
            <a:r>
              <a:rPr lang="en-US" dirty="0">
                <a:latin typeface="Times New Roman" charset="0"/>
              </a:rPr>
              <a:t>IEEE 802.11 Regulatory Standing Committee meeting in </a:t>
            </a:r>
            <a:r>
              <a:rPr lang="en-US" dirty="0" smtClean="0">
                <a:latin typeface="Times New Roman" charset="0"/>
              </a:rPr>
              <a:t>San Diego.</a:t>
            </a:r>
            <a:endParaRPr lang="en-US" dirty="0"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charset="0"/>
              </a:rPr>
              <a:t>Agenda</a:t>
            </a:r>
          </a:p>
        </p:txBody>
      </p:sp>
      <p:sp>
        <p:nvSpPr>
          <p:cNvPr id="3174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800" dirty="0" smtClean="0"/>
              <a:t>Introduction – just expanded to add 802.15</a:t>
            </a:r>
            <a:endParaRPr lang="en-US" altLang="en-US" sz="2800" dirty="0"/>
          </a:p>
          <a:p>
            <a:pPr eaLnBrk="1" hangingPunct="1"/>
            <a:r>
              <a:rPr lang="en-US" altLang="en-US" sz="2800" dirty="0" smtClean="0"/>
              <a:t>Regulatory </a:t>
            </a:r>
            <a:r>
              <a:rPr lang="en-US" altLang="en-US" sz="2800" dirty="0"/>
              <a:t>summaries</a:t>
            </a:r>
          </a:p>
          <a:p>
            <a:pPr eaLnBrk="1" hangingPunct="1"/>
            <a:r>
              <a:rPr lang="en-US" altLang="en-US" sz="2800" dirty="0"/>
              <a:t>[Potential] Action items</a:t>
            </a:r>
          </a:p>
          <a:p>
            <a:pPr eaLnBrk="1" hangingPunct="1"/>
            <a:r>
              <a:rPr lang="en-US" altLang="en-US" sz="2800" dirty="0"/>
              <a:t>DSRC </a:t>
            </a:r>
            <a:r>
              <a:rPr lang="en-US" altLang="en-US" sz="2800" dirty="0" smtClean="0"/>
              <a:t>Coexistence</a:t>
            </a:r>
            <a:endParaRPr lang="en-US" altLang="en-US" sz="2800" dirty="0"/>
          </a:p>
          <a:p>
            <a:pPr eaLnBrk="1" hangingPunct="1">
              <a:spcBef>
                <a:spcPct val="0"/>
              </a:spcBef>
            </a:pPr>
            <a:r>
              <a:rPr lang="en-US" altLang="en-US" sz="2800" dirty="0"/>
              <a:t>AOB </a:t>
            </a:r>
          </a:p>
          <a:p>
            <a:pPr eaLnBrk="1" hangingPunct="1">
              <a:spcBef>
                <a:spcPct val="0"/>
              </a:spcBef>
            </a:pPr>
            <a:r>
              <a:rPr lang="en-US" sz="2800" dirty="0" smtClean="0">
                <a:latin typeface="Times New Roman" charset="0"/>
                <a:ea typeface="MS PGothic" charset="0"/>
              </a:rPr>
              <a:t>Adjourn</a:t>
            </a:r>
            <a:endParaRPr lang="en-US" sz="2800" dirty="0">
              <a:latin typeface="Times New Roman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3174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/>
              <a:t>Slide </a:t>
            </a:r>
            <a:fld id="{677C5467-0D41-8145-BB29-ACA5DBC6015E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charset="0"/>
              </a:rPr>
              <a:t>Accomplishments</a:t>
            </a:r>
          </a:p>
        </p:txBody>
      </p:sp>
      <p:sp>
        <p:nvSpPr>
          <p:cNvPr id="32770" name="Content Placeholder 2"/>
          <p:cNvSpPr>
            <a:spLocks noGrp="1"/>
          </p:cNvSpPr>
          <p:nvPr>
            <p:ph idx="1"/>
          </p:nvPr>
        </p:nvSpPr>
        <p:spPr>
          <a:xfrm>
            <a:off x="685800" y="1447799"/>
            <a:ext cx="7772400" cy="5027613"/>
          </a:xfrm>
        </p:spPr>
        <p:txBody>
          <a:bodyPr/>
          <a:lstStyle/>
          <a:p>
            <a:pPr eaLnBrk="1" hangingPunct="1"/>
            <a:r>
              <a:rPr lang="en-US" sz="2000" dirty="0" smtClean="0">
                <a:latin typeface="Times New Roman" charset="0"/>
              </a:rPr>
              <a:t>Regulatory </a:t>
            </a:r>
            <a:r>
              <a:rPr lang="en-US" sz="2000" dirty="0">
                <a:latin typeface="Times New Roman" charset="0"/>
              </a:rPr>
              <a:t>summaries</a:t>
            </a:r>
          </a:p>
          <a:p>
            <a:pPr lvl="1" eaLnBrk="1" hangingPunct="1"/>
            <a:r>
              <a:rPr lang="en-US" sz="1800" b="1" dirty="0" smtClean="0">
                <a:latin typeface="Times New Roman" charset="0"/>
              </a:rPr>
              <a:t>Asia</a:t>
            </a:r>
          </a:p>
          <a:p>
            <a:pPr lvl="2" eaLnBrk="1" hangingPunct="1"/>
            <a:r>
              <a:rPr lang="en-US" sz="1400" dirty="0" smtClean="0">
                <a:latin typeface="Times New Roman" charset="0"/>
              </a:rPr>
              <a:t>Japan </a:t>
            </a:r>
            <a:r>
              <a:rPr lang="en-US" sz="1400" dirty="0" smtClean="0">
                <a:latin typeface="Times New Roman" charset="0"/>
              </a:rPr>
              <a:t>5.1 GHz band</a:t>
            </a:r>
            <a:endParaRPr lang="en-US" sz="1400" dirty="0">
              <a:latin typeface="Times New Roman" charset="0"/>
            </a:endParaRPr>
          </a:p>
          <a:p>
            <a:pPr lvl="1"/>
            <a:r>
              <a:rPr lang="en-US" sz="1800" b="1" dirty="0" smtClean="0">
                <a:latin typeface="Times New Roman" charset="0"/>
              </a:rPr>
              <a:t>EU</a:t>
            </a:r>
          </a:p>
          <a:p>
            <a:pPr lvl="2"/>
            <a:r>
              <a:rPr lang="en-US" altLang="en-US" sz="1400" dirty="0" smtClean="0"/>
              <a:t>Ofcom </a:t>
            </a:r>
            <a:r>
              <a:rPr lang="en-US" altLang="en-US" sz="1400" dirty="0"/>
              <a:t>PSSR consultation results (responses just now posted)</a:t>
            </a:r>
          </a:p>
          <a:p>
            <a:pPr lvl="2"/>
            <a:r>
              <a:rPr lang="en-US" altLang="en-US" sz="1400" dirty="0"/>
              <a:t>EN 300 328 </a:t>
            </a:r>
            <a:r>
              <a:rPr lang="en-US" altLang="en-US" sz="1400" dirty="0" smtClean="0"/>
              <a:t>v1.9.1</a:t>
            </a:r>
          </a:p>
          <a:p>
            <a:pPr lvl="2"/>
            <a:r>
              <a:rPr lang="en-US" altLang="en-US" sz="1400" dirty="0" smtClean="0"/>
              <a:t>TVWS </a:t>
            </a:r>
            <a:r>
              <a:rPr lang="en-US" altLang="en-US" sz="1400" dirty="0"/>
              <a:t>Report to ECC from WG </a:t>
            </a:r>
            <a:r>
              <a:rPr lang="en-US" altLang="en-US" sz="1400" dirty="0" smtClean="0"/>
              <a:t>FM</a:t>
            </a:r>
          </a:p>
          <a:p>
            <a:pPr lvl="2"/>
            <a:r>
              <a:rPr lang="en-US" altLang="en-US" sz="1400" dirty="0" smtClean="0"/>
              <a:t>Ofcom </a:t>
            </a:r>
            <a:r>
              <a:rPr lang="en-US" altLang="en-US" sz="1400" dirty="0"/>
              <a:t>WRC-15 Preparation </a:t>
            </a:r>
            <a:r>
              <a:rPr lang="en-US" altLang="en-US" sz="1400" dirty="0" smtClean="0"/>
              <a:t>consultation</a:t>
            </a:r>
          </a:p>
          <a:p>
            <a:pPr lvl="2"/>
            <a:r>
              <a:rPr lang="en-US" altLang="en-US" sz="1400" dirty="0" smtClean="0"/>
              <a:t>Ofcom </a:t>
            </a:r>
            <a:r>
              <a:rPr lang="en-US" altLang="en-US" sz="1400" dirty="0"/>
              <a:t>TVWS trial </a:t>
            </a:r>
            <a:r>
              <a:rPr lang="en-US" altLang="en-US" sz="1400" dirty="0" smtClean="0"/>
              <a:t>extension, and SE24 </a:t>
            </a:r>
            <a:r>
              <a:rPr lang="en-US" altLang="en-US" sz="1400" dirty="0"/>
              <a:t>WI52 on sharing in 5725-5925 </a:t>
            </a:r>
            <a:r>
              <a:rPr lang="en-US" altLang="en-US" sz="1400" dirty="0" smtClean="0"/>
              <a:t>MHz</a:t>
            </a:r>
            <a:endParaRPr lang="en-US" dirty="0">
              <a:latin typeface="Times New Roman" charset="0"/>
            </a:endParaRPr>
          </a:p>
          <a:p>
            <a:pPr lvl="1" eaLnBrk="1" hangingPunct="1"/>
            <a:r>
              <a:rPr lang="en-US" sz="1800" b="1" dirty="0" smtClean="0">
                <a:latin typeface="Times New Roman" charset="0"/>
              </a:rPr>
              <a:t>North </a:t>
            </a:r>
            <a:r>
              <a:rPr lang="en-US" sz="1800" b="1" dirty="0" smtClean="0">
                <a:latin typeface="Times New Roman" charset="0"/>
              </a:rPr>
              <a:t>America</a:t>
            </a:r>
          </a:p>
          <a:p>
            <a:pPr lvl="2" eaLnBrk="1" hangingPunct="1">
              <a:spcBef>
                <a:spcPct val="0"/>
              </a:spcBef>
            </a:pPr>
            <a:r>
              <a:rPr lang="en-US" altLang="en-US" sz="1600" dirty="0"/>
              <a:t>Globalstar NPRM Reply Comments [due June 4]</a:t>
            </a:r>
          </a:p>
          <a:p>
            <a:pPr lvl="2" eaLnBrk="1" hangingPunct="1">
              <a:spcBef>
                <a:spcPct val="0"/>
              </a:spcBef>
            </a:pPr>
            <a:r>
              <a:rPr lang="en-US" altLang="en-US" sz="1600" dirty="0"/>
              <a:t>NPRM 13-22 – R&amp;O (FCC 14-30)</a:t>
            </a:r>
          </a:p>
          <a:p>
            <a:pPr lvl="3" eaLnBrk="1" hangingPunct="1">
              <a:spcBef>
                <a:spcPct val="0"/>
              </a:spcBef>
            </a:pPr>
            <a:r>
              <a:rPr lang="en-US" altLang="en-US" sz="1400" dirty="0"/>
              <a:t>Many Ex </a:t>
            </a:r>
            <a:r>
              <a:rPr lang="en-US" altLang="en-US" sz="1400" dirty="0" err="1"/>
              <a:t>Partes</a:t>
            </a:r>
            <a:r>
              <a:rPr lang="en-US" altLang="en-US" sz="1400" dirty="0"/>
              <a:t> from WISPs</a:t>
            </a:r>
          </a:p>
          <a:p>
            <a:pPr lvl="3" eaLnBrk="1" hangingPunct="1">
              <a:spcBef>
                <a:spcPct val="0"/>
              </a:spcBef>
            </a:pPr>
            <a:r>
              <a:rPr lang="en-US" altLang="en-US" sz="1400" dirty="0"/>
              <a:t>Prep for WRC15 complete(?)</a:t>
            </a:r>
          </a:p>
          <a:p>
            <a:pPr lvl="2" eaLnBrk="1" hangingPunct="1">
              <a:spcBef>
                <a:spcPct val="0"/>
              </a:spcBef>
            </a:pPr>
            <a:r>
              <a:rPr lang="en-US" altLang="en-US" sz="1600" dirty="0"/>
              <a:t>FCC 3.5 GHz FNPRM [Comments were due July 14]</a:t>
            </a:r>
          </a:p>
          <a:p>
            <a:pPr lvl="2" eaLnBrk="1" hangingPunct="1">
              <a:spcBef>
                <a:spcPct val="0"/>
              </a:spcBef>
            </a:pPr>
            <a:r>
              <a:rPr lang="en-US" altLang="en-US" sz="1600" dirty="0"/>
              <a:t>FCC/NTIA “Model City</a:t>
            </a:r>
            <a:r>
              <a:rPr lang="en-US" altLang="en-US" sz="1600" dirty="0" smtClean="0"/>
              <a:t>”</a:t>
            </a:r>
            <a:endParaRPr lang="en-US" dirty="0" smtClean="0">
              <a:latin typeface="Times New Roman" charset="0"/>
            </a:endParaRPr>
          </a:p>
          <a:p>
            <a:pPr eaLnBrk="1" hangingPunct="1"/>
            <a:r>
              <a:rPr lang="en-US" sz="2000" dirty="0" smtClean="0">
                <a:latin typeface="Times New Roman" charset="0"/>
              </a:rPr>
              <a:t>DSRC Coexistence Tiger Team update</a:t>
            </a:r>
          </a:p>
          <a:p>
            <a:pPr eaLnBrk="1" hangingPunct="1"/>
            <a:r>
              <a:rPr lang="en-US" sz="2000" dirty="0" smtClean="0">
                <a:latin typeface="Times New Roman" charset="0"/>
              </a:rPr>
              <a:t>No action items</a:t>
            </a:r>
            <a:endParaRPr lang="en-US" sz="2000" dirty="0" smtClean="0">
              <a:latin typeface="Times New Roman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3277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/>
              <a:t>Slide </a:t>
            </a:r>
            <a:fld id="{282F1470-F9B3-5847-96D0-F2997491E7EE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charset="0"/>
              </a:rPr>
              <a:t>Teleconferences</a:t>
            </a:r>
          </a:p>
        </p:txBody>
      </p:sp>
      <p:sp>
        <p:nvSpPr>
          <p:cNvPr id="3789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Times New Roman" charset="0"/>
              </a:rPr>
              <a:t>Regulatory SC</a:t>
            </a:r>
          </a:p>
          <a:p>
            <a:pPr lvl="1"/>
            <a:r>
              <a:rPr lang="en-US" dirty="0">
                <a:latin typeface="Times New Roman" charset="0"/>
              </a:rPr>
              <a:t>Bi-weekly on Thursdays, 12:30 to </a:t>
            </a:r>
            <a:r>
              <a:rPr lang="en-US" dirty="0" smtClean="0">
                <a:latin typeface="Times New Roman" charset="0"/>
              </a:rPr>
              <a:t>13:30 </a:t>
            </a:r>
            <a:r>
              <a:rPr lang="en-US" dirty="0">
                <a:latin typeface="Times New Roman" charset="0"/>
              </a:rPr>
              <a:t>ET</a:t>
            </a:r>
          </a:p>
          <a:p>
            <a:pPr lvl="1"/>
            <a:r>
              <a:rPr lang="en-US" dirty="0">
                <a:latin typeface="Times New Roman" charset="0"/>
              </a:rPr>
              <a:t>Through </a:t>
            </a:r>
            <a:r>
              <a:rPr lang="en-US" dirty="0" smtClean="0">
                <a:latin typeface="Times New Roman" charset="0"/>
              </a:rPr>
              <a:t>November 30</a:t>
            </a:r>
            <a:r>
              <a:rPr lang="en-US" baseline="30000" dirty="0" smtClean="0">
                <a:latin typeface="Times New Roman" charset="0"/>
              </a:rPr>
              <a:t>th</a:t>
            </a:r>
            <a:r>
              <a:rPr lang="en-US" dirty="0" smtClean="0">
                <a:latin typeface="Times New Roman" charset="0"/>
              </a:rPr>
              <a:t> </a:t>
            </a:r>
            <a:endParaRPr lang="en-US" dirty="0">
              <a:latin typeface="Times New Roman" charset="0"/>
            </a:endParaRPr>
          </a:p>
          <a:p>
            <a:r>
              <a:rPr lang="en-US" dirty="0" smtClean="0">
                <a:latin typeface="Times New Roman" charset="0"/>
              </a:rPr>
              <a:t>DSRC </a:t>
            </a:r>
            <a:r>
              <a:rPr lang="en-US" dirty="0">
                <a:latin typeface="Times New Roman" charset="0"/>
              </a:rPr>
              <a:t>Coexistence Tiger Team</a:t>
            </a:r>
          </a:p>
          <a:p>
            <a:pPr lvl="1"/>
            <a:r>
              <a:rPr lang="en-US" dirty="0">
                <a:latin typeface="Times New Roman" charset="0"/>
              </a:rPr>
              <a:t>Weekly on Fridays, 13:00 to 14:00 ET</a:t>
            </a:r>
          </a:p>
          <a:p>
            <a:pPr lvl="1"/>
            <a:r>
              <a:rPr lang="en-US" dirty="0">
                <a:latin typeface="Times New Roman" charset="0"/>
              </a:rPr>
              <a:t>Through </a:t>
            </a:r>
            <a:r>
              <a:rPr lang="en-US" dirty="0" smtClean="0">
                <a:latin typeface="Times New Roman" charset="0"/>
              </a:rPr>
              <a:t>November 30</a:t>
            </a:r>
            <a:r>
              <a:rPr lang="en-US" baseline="30000" dirty="0" smtClean="0">
                <a:latin typeface="Times New Roman" charset="0"/>
              </a:rPr>
              <a:t>th</a:t>
            </a:r>
            <a:r>
              <a:rPr lang="en-US" dirty="0" smtClean="0">
                <a:latin typeface="Times New Roman" charset="0"/>
              </a:rPr>
              <a:t> </a:t>
            </a:r>
            <a:endParaRPr lang="en-US" dirty="0">
              <a:latin typeface="Times New Roman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3789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/>
              <a:t>Slide </a:t>
            </a:r>
            <a:fld id="{9A8DFCE7-9E5A-DC48-B2C7-5C57F1A27ABB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References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>
          <a:xfrm>
            <a:off x="228600" y="1752600"/>
            <a:ext cx="8594725" cy="4743450"/>
          </a:xfrm>
        </p:spPr>
        <p:txBody>
          <a:bodyPr/>
          <a:lstStyle/>
          <a:p>
            <a:pPr marL="342900" lvl="1" indent="-342900" eaLnBrk="1" hangingPunct="1">
              <a:buFontTx/>
              <a:buChar char="•"/>
            </a:pPr>
            <a:r>
              <a:rPr lang="en-US" altLang="en-US" sz="1600" b="1" dirty="0"/>
              <a:t>Globalstar TLPS NPRM</a:t>
            </a:r>
          </a:p>
          <a:p>
            <a:pPr marL="685800" lvl="2" indent="-342900" eaLnBrk="1" hangingPunct="1">
              <a:buFont typeface="Courier New" panose="02070309020205020404" pitchFamily="49" charset="0"/>
              <a:buChar char="o"/>
            </a:pPr>
            <a:r>
              <a:rPr lang="en-US" altLang="en-US" sz="1400" dirty="0">
                <a:hlinkClick r:id="rId2"/>
              </a:rPr>
              <a:t>http://transition.fcc.gov/Daily_Releases/Daily_Business/2013/db1126/FCC-13-147A1.pdf</a:t>
            </a:r>
            <a:r>
              <a:rPr lang="en-US" altLang="en-US" sz="1400" dirty="0"/>
              <a:t> </a:t>
            </a:r>
          </a:p>
          <a:p>
            <a:pPr marL="342900" lvl="1" indent="-342900" eaLnBrk="1" hangingPunct="1">
              <a:buFontTx/>
              <a:buChar char="•"/>
            </a:pPr>
            <a:r>
              <a:rPr lang="en-US" altLang="en-US" sz="1600" b="1" dirty="0"/>
              <a:t>5 GHz R&amp;O FCC 14-30</a:t>
            </a:r>
          </a:p>
          <a:p>
            <a:pPr marL="685800" lvl="2" indent="-342900" eaLnBrk="1" hangingPunct="1">
              <a:buFont typeface="Courier New" panose="02070309020205020404" pitchFamily="49" charset="0"/>
              <a:buChar char="o"/>
            </a:pPr>
            <a:r>
              <a:rPr lang="en-US" altLang="en-US" sz="1400" dirty="0">
                <a:hlinkClick r:id="rId3"/>
              </a:rPr>
              <a:t>http://transition.fcc.gov/Daily_Releases/Daily_Business/2014/db0401/FCC-14-30A1.pdf</a:t>
            </a:r>
            <a:endParaRPr lang="en-US" altLang="en-US" sz="1400" dirty="0"/>
          </a:p>
          <a:p>
            <a:pPr marL="342900" lvl="1" indent="-342900" eaLnBrk="1" hangingPunct="1">
              <a:buFont typeface="Arial" panose="020B0604020202020204" pitchFamily="34" charset="0"/>
              <a:buChar char="•"/>
            </a:pPr>
            <a:r>
              <a:rPr lang="en-US" altLang="en-US" sz="1600" b="1" dirty="0"/>
              <a:t>FCC 3.5 GHz band FNPRM</a:t>
            </a:r>
            <a:r>
              <a:rPr lang="en-US" altLang="en-US" b="1" dirty="0"/>
              <a:t> </a:t>
            </a:r>
          </a:p>
          <a:p>
            <a:pPr marL="685800" lvl="2" indent="-342900" eaLnBrk="1" hangingPunct="1">
              <a:buFont typeface="Courier New" panose="02070309020205020404" pitchFamily="49" charset="0"/>
              <a:buChar char="o"/>
            </a:pPr>
            <a:r>
              <a:rPr lang="en-US" altLang="en-US" sz="1400" dirty="0">
                <a:hlinkClick r:id="rId4"/>
              </a:rPr>
              <a:t>http://transition.fcc.gov/Daily_Releases/Daily_Business/2014/db0425/FCC-14-49A1.pdf</a:t>
            </a:r>
            <a:endParaRPr lang="en-US" altLang="en-US" sz="1400" dirty="0"/>
          </a:p>
          <a:p>
            <a:pPr marL="342900" lvl="1" indent="-342900" eaLnBrk="1" hangingPunct="1">
              <a:buFont typeface="Arial" panose="020B0604020202020204" pitchFamily="34" charset="0"/>
              <a:buChar char="•"/>
            </a:pPr>
            <a:r>
              <a:rPr lang="en-US" altLang="en-US" sz="1600" b="1" dirty="0"/>
              <a:t>Ofcom Public Sector Spectrum Release consultation</a:t>
            </a:r>
          </a:p>
          <a:p>
            <a:pPr marL="685800" lvl="2" indent="-342900" eaLnBrk="1" hangingPunct="1">
              <a:buFont typeface="Courier New" panose="02070309020205020404" pitchFamily="49" charset="0"/>
              <a:buChar char="o"/>
            </a:pPr>
            <a:r>
              <a:rPr lang="en-US" altLang="en-US" sz="1400" dirty="0">
                <a:hlinkClick r:id="rId5"/>
              </a:rPr>
              <a:t>http://stakeholders.ofcom.org.uk/binaries/consultations/pssr-2014/summary/pssr.pdf</a:t>
            </a:r>
            <a:r>
              <a:rPr lang="en-US" altLang="en-US" sz="1400" dirty="0"/>
              <a:t> </a:t>
            </a:r>
          </a:p>
          <a:p>
            <a:pPr marL="342900" lvl="1" indent="-342900" eaLnBrk="1" hangingPunct="1">
              <a:buFont typeface="Arial" panose="020B0604020202020204" pitchFamily="34" charset="0"/>
              <a:buChar char="•"/>
            </a:pPr>
            <a:r>
              <a:rPr lang="en-US" altLang="en-US" sz="1600" b="1" dirty="0"/>
              <a:t>DSRC Coexistence Tiger Team update</a:t>
            </a:r>
          </a:p>
          <a:p>
            <a:pPr marL="685800" lvl="2" indent="-342900" eaLnBrk="1" hangingPunct="1">
              <a:buFont typeface="Courier New" panose="02070309020205020404" pitchFamily="49" charset="0"/>
              <a:buChar char="o"/>
            </a:pPr>
            <a:r>
              <a:rPr lang="en-US" altLang="en-US" sz="1400" dirty="0">
                <a:hlinkClick r:id="rId6"/>
              </a:rPr>
              <a:t>https://mentor.ieee.org/802.11/dcn/14/11-14-0675-00-0reg-dsrc-tt-activities-mar-may-2014.ppt</a:t>
            </a:r>
            <a:endParaRPr lang="en-US" altLang="en-US" sz="1400" dirty="0"/>
          </a:p>
          <a:p>
            <a:pPr marL="342900" lvl="1" indent="-342900" eaLnBrk="1" hangingPunct="1">
              <a:buFont typeface="Arial" panose="020B0604020202020204" pitchFamily="34" charset="0"/>
              <a:buChar char="•"/>
            </a:pPr>
            <a:r>
              <a:rPr lang="en-US" altLang="en-US" sz="1600" b="1" dirty="0"/>
              <a:t>FCC/NTIA Model City Initiative</a:t>
            </a:r>
          </a:p>
          <a:p>
            <a:pPr marL="685800" lvl="2" indent="-342900" eaLnBrk="1" hangingPunct="1">
              <a:buFont typeface="Courier New" panose="02070309020205020404" pitchFamily="49" charset="0"/>
              <a:buChar char="o"/>
            </a:pPr>
            <a:r>
              <a:rPr lang="en-US" altLang="en-US" sz="1400">
                <a:hlinkClick r:id="rId7"/>
              </a:rPr>
              <a:t>http://transition.fcc.gov/Daily_Releases/Daily_Business/2014/db0711/DA-14-981A1.pdf</a:t>
            </a:r>
            <a:r>
              <a:rPr lang="en-US" altLang="en-US" sz="1400"/>
              <a:t>  </a:t>
            </a:r>
            <a:endParaRPr lang="en-US" altLang="en-US" sz="1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2014</a:t>
            </a:r>
            <a:endParaRPr lang="en-US"/>
          </a:p>
        </p:txBody>
      </p:sp>
      <p:sp>
        <p:nvSpPr>
          <p:cNvPr id="2355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7460DC96-E733-4CD4-80FD-48F4A3C18114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200" b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Rich Kennedy, MediaTek</a:t>
            </a:r>
          </a:p>
        </p:txBody>
      </p:sp>
    </p:spTree>
    <p:extLst>
      <p:ext uri="{BB962C8B-B14F-4D97-AF65-F5344CB8AC3E}">
        <p14:creationId xmlns:p14="http://schemas.microsoft.com/office/powerpoint/2010/main" val="3707042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31146</TotalTime>
  <Words>301</Words>
  <Application>Microsoft Office PowerPoint</Application>
  <PresentationFormat>On-screen Show (4:3)</PresentationFormat>
  <Paragraphs>77</Paragraphs>
  <Slides>6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5" baseType="lpstr">
      <vt:lpstr>MS PGothic</vt:lpstr>
      <vt:lpstr>MS PGothic</vt:lpstr>
      <vt:lpstr>Arial</vt:lpstr>
      <vt:lpstr>Calibri</vt:lpstr>
      <vt:lpstr>Courier New</vt:lpstr>
      <vt:lpstr>Times New Roman</vt:lpstr>
      <vt:lpstr>802-11-Submission</vt:lpstr>
      <vt:lpstr>Custom Design</vt:lpstr>
      <vt:lpstr>Document</vt:lpstr>
      <vt:lpstr>IEEE 802.11 Regulatory SC San Diego Closing Report</vt:lpstr>
      <vt:lpstr>Abstract</vt:lpstr>
      <vt:lpstr>Agenda</vt:lpstr>
      <vt:lpstr>Accomplishments</vt:lpstr>
      <vt:lpstr>Teleconferences</vt:lpstr>
      <vt:lpstr>References</vt:lpstr>
    </vt:vector>
  </TitlesOfParts>
  <Company>Research In Motion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Waikoloa Meeting Plan</dc:title>
  <dc:creator>Rich Kennedy</dc:creator>
  <cp:lastModifiedBy>rkennedy1000@gmail.com</cp:lastModifiedBy>
  <cp:revision>1204</cp:revision>
  <cp:lastPrinted>1998-02-10T13:28:06Z</cp:lastPrinted>
  <dcterms:created xsi:type="dcterms:W3CDTF">2009-04-21T18:18:19Z</dcterms:created>
  <dcterms:modified xsi:type="dcterms:W3CDTF">2014-07-17T20:53:47Z</dcterms:modified>
</cp:coreProperties>
</file>