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69" r:id="rId2"/>
    <p:sldId id="313" r:id="rId3"/>
    <p:sldId id="340" r:id="rId4"/>
    <p:sldId id="323" r:id="rId5"/>
    <p:sldId id="346" r:id="rId6"/>
    <p:sldId id="325" r:id="rId7"/>
    <p:sldId id="326" r:id="rId8"/>
    <p:sldId id="329" r:id="rId9"/>
    <p:sldId id="337" r:id="rId10"/>
    <p:sldId id="338" r:id="rId11"/>
    <p:sldId id="354" r:id="rId12"/>
    <p:sldId id="345" r:id="rId13"/>
    <p:sldId id="351" r:id="rId14"/>
    <p:sldId id="353" r:id="rId15"/>
    <p:sldId id="349" r:id="rId16"/>
    <p:sldId id="327" r:id="rId17"/>
    <p:sldId id="319" r:id="rId18"/>
    <p:sldId id="344" r:id="rId19"/>
    <p:sldId id="355" r:id="rId20"/>
    <p:sldId id="318" r:id="rId21"/>
    <p:sldId id="275" r:id="rId22"/>
    <p:sldId id="328" r:id="rId2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diatek" initials="M" lastIdx="13" clrIdx="0"/>
  <p:cmAuthor id="1" name="Chao-Chun Wang" initials="CW" lastIdx="1" clrIdx="1"/>
  <p:cmAuthor id="2" name="mtk30122" initials="m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A07CA4"/>
    <a:srgbClr val="A27E93"/>
    <a:srgbClr val="FFCC66"/>
    <a:srgbClr val="996600"/>
    <a:srgbClr val="666633"/>
    <a:srgbClr val="666699"/>
    <a:srgbClr val="9900CC"/>
    <a:srgbClr val="00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3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400" d="100"/>
        <a:sy n="4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550" y="-84"/>
      </p:cViewPr>
      <p:guideLst>
        <p:guide orient="horz" pos="2923"/>
        <p:guide pos="218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92841" y="8982075"/>
            <a:ext cx="1725409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Tianyu</a:t>
            </a:r>
            <a:r>
              <a:rPr lang="en-US" dirty="0" smtClean="0"/>
              <a:t> Wu et</a:t>
            </a:r>
            <a:r>
              <a:rPr lang="en-US" dirty="0"/>
              <a:t>. al,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/>
              <a:t>Page </a:t>
            </a:r>
            <a:fld id="{09E1433C-D9BD-4FF0-A52D-1540150004E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cs typeface="MS PGothic" pitchFamily="34" charset="-128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latin typeface="Times New Roman" charset="0"/>
                <a:cs typeface="MS PGothic" pitchFamily="34" charset="-128"/>
              </a:rPr>
              <a:t>Submission</a:t>
            </a: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cs typeface="MS PGothic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95750" y="95250"/>
            <a:ext cx="2185988" cy="215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87825" y="8991600"/>
            <a:ext cx="1725409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latin typeface="Times New Roman" pitchFamily="18" charset="0"/>
                <a:ea typeface="+mn-ea"/>
                <a:cs typeface="Arial" charset="0"/>
              </a:defRPr>
            </a:lvl1pPr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>
              <a:defRPr/>
            </a:pPr>
            <a:r>
              <a:rPr lang="en-US" dirty="0" err="1" smtClean="0"/>
              <a:t>Tianyu</a:t>
            </a:r>
            <a:r>
              <a:rPr lang="en-US" dirty="0" smtClean="0"/>
              <a:t> Wu et. al,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/>
              <a:t>Page </a:t>
            </a:r>
            <a:fld id="{D0788BD5-72AE-47FF-A0D1-7224C507575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latin typeface="Times New Roman" charset="0"/>
                <a:cs typeface="MS PGothic" pitchFamily="34" charset="-128"/>
              </a:rPr>
              <a:t>Submission</a:t>
            </a:r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cs typeface="MS PGothic" pitchFamily="34" charset="-128"/>
            </a:endParaRPr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cs typeface="MS PGothic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lvl="4">
              <a:defRPr/>
            </a:pPr>
            <a:r>
              <a:rPr lang="en-US" smtClean="0">
                <a:ea typeface="+mn-ea"/>
              </a:rPr>
              <a:t>Shoukang ZHENG et. al, I2R, Singapore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Page </a:t>
            </a:r>
            <a:fld id="{B3FF16CD-A6E3-4037-B8F7-3A620706419B}" type="slidenum">
              <a:rPr lang="en-US"/>
              <a:pPr/>
              <a:t>1</a:t>
            </a:fld>
            <a:endParaRPr lang="en-US"/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 et. al, MediaTek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D0788BD5-72AE-47FF-A0D1-7224C507575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 et. al, MediaTek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D0788BD5-72AE-47FF-A0D1-7224C507575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 et. al, MediaTek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D0788BD5-72AE-47FF-A0D1-7224C507575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 et. al, MediaTek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D0788BD5-72AE-47FF-A0D1-7224C507575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 et. al, MediaTek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D0788BD5-72AE-47FF-A0D1-7224C507575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 et. al, MediaTek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D0788BD5-72AE-47FF-A0D1-7224C507575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 et. al, MediaTek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D0788BD5-72AE-47FF-A0D1-7224C507575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 et. al, MediaTek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D0788BD5-72AE-47FF-A0D1-7224C507575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 et. al, MediaTek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D0788BD5-72AE-47FF-A0D1-7224C507575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 et. al, MediaTek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D0788BD5-72AE-47FF-A0D1-7224C507575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 et. al, MediaTek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D0788BD5-72AE-47FF-A0D1-7224C507575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 et. al, MediaTek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D0788BD5-72AE-47FF-A0D1-7224C507575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 et. al, MediaTek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D0788BD5-72AE-47FF-A0D1-7224C507575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 et. al, MediaTek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D0788BD5-72AE-47FF-A0D1-7224C507575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 et. al, MediaTek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D0788BD5-72AE-47FF-A0D1-7224C507575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 et. al, MediaTek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D0788BD5-72AE-47FF-A0D1-7224C507575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 et. al, MediaTek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D0788BD5-72AE-47FF-A0D1-7224C507575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 et. al, MediaTek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D0788BD5-72AE-47FF-A0D1-7224C507575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 et. al, MediaTek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D0788BD5-72AE-47FF-A0D1-7224C507575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 et. al, MediaTek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D0788BD5-72AE-47FF-A0D1-7224C507575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 et. al, MediaTek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D0788BD5-72AE-47FF-A0D1-7224C507575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93FD3FF-EE59-453B-ADC2-CC4E94CF3C9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dirty="0" smtClean="0"/>
              <a:t>July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36296" y="6453336"/>
            <a:ext cx="1019597" cy="216172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ZTE Corp. 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570D9FA-82F7-425B-B8CA-145DC9A8CCB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dirty="0" smtClean="0"/>
              <a:t>July 2014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36296" y="6453336"/>
            <a:ext cx="1019597" cy="216172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ZTE Corp. 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41CC15B-04D0-4874-AF54-CB5FD8BAF1E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dirty="0" smtClean="0"/>
              <a:t>July 2014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36296" y="6453336"/>
            <a:ext cx="1019597" cy="216172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ZTE Corp. 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2014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D1A4D92-B811-4C1B-B34A-C0B21236960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5"/>
          <p:cNvSpPr txBox="1">
            <a:spLocks noChangeArrowheads="1"/>
          </p:cNvSpPr>
          <p:nvPr userDrawn="1"/>
        </p:nvSpPr>
        <p:spPr>
          <a:xfrm>
            <a:off x="7236296" y="6453336"/>
            <a:ext cx="1019597" cy="216172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t>ZTE Corp.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July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/>
              <a:t>Slide </a:t>
            </a:r>
            <a:fld id="{18C62ADA-77E4-439D-9428-AD2D99553BB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8425" y="332601"/>
            <a:ext cx="32797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</a:t>
            </a:r>
            <a:r>
              <a:rPr lang="en-US" sz="1800" b="1" kern="1200" dirty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rPr>
              <a:t>.: </a:t>
            </a:r>
            <a:r>
              <a:rPr lang="sq-AL" altLang="zh-CN" sz="1800" b="1" kern="1200" dirty="0" smtClean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rPr>
              <a:t>11-14-0807-00-00aj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cs typeface="MS PGothic" pitchFamily="34" charset="-128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latin typeface="Times New Roman" charset="0"/>
                <a:cs typeface="MS PGothic" pitchFamily="34" charset="-128"/>
              </a:rPr>
              <a:t>Submission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7236296" y="6453336"/>
            <a:ext cx="1019597" cy="216172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ZTE Corp. 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0" r:id="rId1"/>
    <p:sldLayoutId id="2147484551" r:id="rId2"/>
    <p:sldLayoutId id="2147484552" r:id="rId3"/>
    <p:sldLayoutId id="2147484553" r:id="rId4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i.liguang@zt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yuan.zhifeng@zte.com.cn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17.xml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9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Slide </a:t>
            </a:r>
            <a:fld id="{A36C3DC4-A9A3-4DE4-B347-56C661B4C5F5}" type="slidenum">
              <a:rPr lang="en-US"/>
              <a:pPr/>
              <a:t>1</a:t>
            </a:fld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q-AL" altLang="zh-CN" sz="2800" dirty="0" smtClean="0"/>
              <a:t>LDPC Coding for 45GHz</a:t>
            </a: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56792"/>
            <a:ext cx="7772400" cy="381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2014-06-30</a:t>
            </a:r>
          </a:p>
        </p:txBody>
      </p:sp>
      <p:sp>
        <p:nvSpPr>
          <p:cNvPr id="8197" name="Rectangle 12"/>
          <p:cNvSpPr>
            <a:spLocks noChangeArrowheads="1"/>
          </p:cNvSpPr>
          <p:nvPr/>
        </p:nvSpPr>
        <p:spPr bwMode="auto">
          <a:xfrm>
            <a:off x="179512" y="1916832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8199" name="Date Placeholder 9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942566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latin typeface="Times New Roman" pitchFamily="18" charset="0"/>
                <a:ea typeface="MS PGothic" pitchFamily="34" charset="-128"/>
              </a:rPr>
              <a:t>July 2014</a:t>
            </a:r>
          </a:p>
        </p:txBody>
      </p:sp>
      <p:graphicFrame>
        <p:nvGraphicFramePr>
          <p:cNvPr id="14" name="Table 55"/>
          <p:cNvGraphicFramePr>
            <a:graphicFrameLocks noGrp="1"/>
          </p:cNvGraphicFramePr>
          <p:nvPr/>
        </p:nvGraphicFramePr>
        <p:xfrm>
          <a:off x="467545" y="2348881"/>
          <a:ext cx="7776864" cy="3646184"/>
        </p:xfrm>
        <a:graphic>
          <a:graphicData uri="http://schemas.openxmlformats.org/drawingml/2006/table">
            <a:tbl>
              <a:tblPr/>
              <a:tblGrid>
                <a:gridCol w="1306487"/>
                <a:gridCol w="1638009"/>
                <a:gridCol w="1722342"/>
                <a:gridCol w="733761"/>
                <a:gridCol w="2376265"/>
              </a:tblGrid>
              <a:tr h="3880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</a:rPr>
                        <a:t>Name</a:t>
                      </a: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algun Gothic" pitchFamily="34" charset="-127"/>
                        </a:rPr>
                        <a:t>Affiliations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algun Gothic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algun Gothic" pitchFamily="34" charset="-127"/>
                        </a:rPr>
                        <a:t>Address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algun Gothic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algun Gothic" pitchFamily="34" charset="-127"/>
                        </a:rPr>
                        <a:t>Phone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algun Gothic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algun Gothic" pitchFamily="34" charset="-127"/>
                        </a:rPr>
                        <a:t>Email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algun Gothic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600" kern="100" dirty="0" err="1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Liguang</a:t>
                      </a: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 Li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ZTE Corporation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Shenzhen</a:t>
                      </a:r>
                      <a:r>
                        <a:rPr lang="en-US" altLang="ko-KR" sz="1600" kern="1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China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  <a:hlinkClick r:id="rId3"/>
                        </a:rPr>
                        <a:t>li.liguang@zte.com.cn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Jun </a:t>
                      </a:r>
                      <a:r>
                        <a:rPr lang="en-US" altLang="ko-KR" sz="1600" kern="100" dirty="0" err="1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Xu</a:t>
                      </a:r>
                      <a:endParaRPr lang="en-US" altLang="ko-KR" sz="1600" kern="100" dirty="0" smtClean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ZTE Corporation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Shenzhen</a:t>
                      </a:r>
                      <a:r>
                        <a:rPr lang="en-US" altLang="ko-KR" sz="1600" kern="1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China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  <a:hlinkClick r:id="rId3"/>
                        </a:rPr>
                        <a:t>xu.jun@zte.com.cn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kern="100" dirty="0" err="1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Zhifeng</a:t>
                      </a:r>
                      <a:r>
                        <a:rPr lang="en-US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 Yuan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ZTE Corporation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Shenzhen</a:t>
                      </a:r>
                      <a:r>
                        <a:rPr lang="en-US" altLang="ko-KR" sz="1600" kern="1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China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  <a:hlinkClick r:id="rId4"/>
                        </a:rPr>
                        <a:t>yuan.zhifeng@zte.com.cn</a:t>
                      </a:r>
                      <a:endParaRPr lang="en-US" altLang="ko-KR" sz="1600" kern="100" dirty="0" smtClean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Times New Roman"/>
                        <a:hlinkClick r:id="rId3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Sun Bo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Times New Roman"/>
                        </a:rPr>
                        <a:t>ZTE Corporation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00" dirty="0" err="1" smtClean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Times New Roman"/>
                        </a:rPr>
                        <a:t>Xi’anChina</a:t>
                      </a:r>
                      <a:endParaRPr lang="en-US" altLang="ko-KR" sz="1600" kern="100" dirty="0" smtClean="0">
                        <a:solidFill>
                          <a:schemeClr val="tx1"/>
                        </a:solidFill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sq-AL" altLang="zh-CN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  <a:hlinkClick r:id="rId3"/>
                        </a:rPr>
                        <a:t>Sun.bo1@zte.com.cn</a:t>
                      </a:r>
                      <a:endParaRPr lang="en-US" altLang="ko-KR" sz="1600" kern="100" dirty="0" smtClean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Times New Roman"/>
                        <a:hlinkClick r:id="rId3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kern="100" dirty="0" err="1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Weimin</a:t>
                      </a:r>
                      <a:r>
                        <a:rPr lang="en-US" sz="1600" kern="1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 Xing</a:t>
                      </a:r>
                      <a:endParaRPr lang="en-US" sz="1600" kern="100" dirty="0" smtClean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ZTE Corporation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00" dirty="0" err="1" smtClean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Times New Roman"/>
                        </a:rPr>
                        <a:t>Xi’anChina</a:t>
                      </a:r>
                      <a:endParaRPr lang="en-US" altLang="ko-KR" sz="1600" kern="100" dirty="0" smtClean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  <a:hlinkClick r:id="rId3"/>
                        </a:rPr>
                        <a:t>xing.weimin@zte.com.cn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kern="100" dirty="0" err="1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Kaibo</a:t>
                      </a:r>
                      <a:r>
                        <a:rPr lang="en-US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600" kern="100" dirty="0" err="1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Tian</a:t>
                      </a:r>
                      <a:endParaRPr lang="en-US" sz="1600" kern="100" dirty="0" smtClean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Times New Roman"/>
                        </a:rPr>
                        <a:t>ZTE Corporation</a:t>
                      </a:r>
                      <a:endParaRPr lang="en-US" altLang="ko-KR" sz="1600" kern="100" dirty="0" smtClean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00" dirty="0" err="1" smtClean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Times New Roman"/>
                        </a:rPr>
                        <a:t>Xi’anChina</a:t>
                      </a:r>
                      <a:endParaRPr lang="en-US" altLang="ko-KR" sz="1600" kern="100" dirty="0" smtClean="0">
                        <a:solidFill>
                          <a:schemeClr val="tx1"/>
                        </a:solidFill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600" kern="100" dirty="0" err="1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  <a:hlinkClick r:id="rId3"/>
                        </a:rPr>
                        <a:t>Tian,kaibo@zte.com.cn</a:t>
                      </a:r>
                      <a:endParaRPr lang="en-US" altLang="ko-KR" sz="1600" kern="100" dirty="0" smtClean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Times New Roman"/>
                        <a:hlinkClick r:id="rId3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 dirty="0" err="1">
                          <a:latin typeface="Times New Roman"/>
                          <a:ea typeface="宋体"/>
                          <a:cs typeface="Times New Roman"/>
                        </a:rPr>
                        <a:t>Shiwen</a:t>
                      </a:r>
                      <a:r>
                        <a:rPr lang="en-US" sz="1600" kern="100" dirty="0">
                          <a:latin typeface="Times New Roman"/>
                          <a:ea typeface="宋体"/>
                          <a:cs typeface="Times New Roman"/>
                        </a:rPr>
                        <a:t> HE</a:t>
                      </a:r>
                      <a:endParaRPr 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Southeast University (SEU) </a:t>
                      </a:r>
                      <a:endParaRPr lang="zh-CN" altLang="ko-KR" sz="1600" kern="100" dirty="0" smtClean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latin typeface="Times New Roman"/>
                          <a:ea typeface="宋体"/>
                          <a:cs typeface="Times New Roman"/>
                        </a:rPr>
                        <a:t>Nanjing </a:t>
                      </a:r>
                      <a:r>
                        <a:rPr lang="en-US" sz="1600" kern="100" baseline="0" dirty="0" smtClean="0"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600" kern="100" dirty="0" smtClean="0">
                          <a:latin typeface="Times New Roman"/>
                          <a:ea typeface="宋体"/>
                          <a:cs typeface="Times New Roman"/>
                        </a:rPr>
                        <a:t>China</a:t>
                      </a:r>
                      <a:endParaRPr 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  <a:hlinkClick r:id="rId4"/>
                        </a:rPr>
                        <a:t>hesw01@seu.edu.cn</a:t>
                      </a:r>
                      <a:endParaRPr lang="zh-CN" altLang="ko-KR" sz="1600" kern="100" dirty="0" smtClean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Times New Roman"/>
                        <a:hlinkClick r:id="rId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>
                          <a:latin typeface="Times New Roman"/>
                          <a:ea typeface="宋体"/>
                          <a:cs typeface="Times New Roman"/>
                        </a:rPr>
                        <a:t>Haiming WANG</a:t>
                      </a:r>
                      <a:endParaRPr lang="zh-CN" sz="10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Southeast University (SEU)</a:t>
                      </a:r>
                      <a:endParaRPr lang="zh-CN" altLang="ko-KR" sz="1600" kern="100" dirty="0" smtClean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Nanjing </a:t>
                      </a:r>
                      <a:r>
                        <a:rPr lang="en-US" altLang="zh-CN" sz="1600" kern="1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altLang="zh-CN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China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  <a:hlinkClick r:id="rId4"/>
                        </a:rPr>
                        <a:t>hmwang@seu.edu.cn</a:t>
                      </a:r>
                      <a:endParaRPr lang="zh-CN" altLang="ko-KR" sz="1600" kern="100" dirty="0" smtClean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Times New Roman"/>
                        <a:hlinkClick r:id="rId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页脚占位符 5"/>
          <p:cNvSpPr>
            <a:spLocks noGrp="1"/>
          </p:cNvSpPr>
          <p:nvPr>
            <p:ph type="ftr" sz="quarter" idx="10"/>
          </p:nvPr>
        </p:nvSpPr>
        <p:spPr>
          <a:xfrm>
            <a:off x="7236296" y="6453336"/>
            <a:ext cx="1019597" cy="21617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ZTE Corp.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Advantage of the proposed base matrix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July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7" name="内容占位符 2"/>
          <p:cNvSpPr>
            <a:spLocks noGrp="1"/>
          </p:cNvSpPr>
          <p:nvPr>
            <p:ph idx="1"/>
          </p:nvPr>
        </p:nvSpPr>
        <p:spPr>
          <a:xfrm>
            <a:off x="323850" y="1800944"/>
            <a:ext cx="8424863" cy="4724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zh-CN" b="1" dirty="0" smtClean="0"/>
              <a:t>Base Matrix: </a:t>
            </a:r>
            <a:r>
              <a:rPr lang="en-US" altLang="zh-CN" dirty="0" smtClean="0"/>
              <a:t>Most of elements </a:t>
            </a:r>
            <a:r>
              <a:rPr lang="sq-AL" altLang="zh-CN" dirty="0" smtClean="0"/>
              <a:t>unequal to</a:t>
            </a:r>
            <a:r>
              <a:rPr lang="en-US" altLang="zh-CN" dirty="0" smtClean="0"/>
              <a:t> -1 are even. </a:t>
            </a:r>
          </a:p>
          <a:p>
            <a:r>
              <a:rPr lang="en-US" altLang="zh-CN" sz="2000" b="0" dirty="0" smtClean="0"/>
              <a:t>With the parallelism of 7, some clocks(t2-t1) reduction for every </a:t>
            </a:r>
            <a:r>
              <a:rPr lang="sq-AL" altLang="zh-CN" sz="2000" b="0" dirty="0" smtClean="0"/>
              <a:t>transition</a:t>
            </a:r>
            <a:r>
              <a:rPr lang="en-US" altLang="zh-CN" sz="2000" b="0" dirty="0" smtClean="0"/>
              <a:t> to next row. And speed up the decoding. </a:t>
            </a:r>
            <a:endParaRPr lang="zh-CN" altLang="en-US" sz="2000" b="0" dirty="0" smtClean="0"/>
          </a:p>
          <a:p>
            <a:pPr lvl="1">
              <a:buNone/>
            </a:pPr>
            <a:endParaRPr lang="en-US" altLang="zh-CN" dirty="0" smtClean="0"/>
          </a:p>
          <a:p>
            <a:pPr lvl="1">
              <a:buNone/>
            </a:pPr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</p:txBody>
      </p:sp>
      <p:sp>
        <p:nvSpPr>
          <p:cNvPr id="10" name="页脚占位符 5"/>
          <p:cNvSpPr>
            <a:spLocks noGrp="1"/>
          </p:cNvSpPr>
          <p:nvPr>
            <p:ph type="ftr" sz="quarter" idx="10"/>
          </p:nvPr>
        </p:nvSpPr>
        <p:spPr>
          <a:xfrm>
            <a:off x="7236296" y="6453336"/>
            <a:ext cx="1019597" cy="21617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ZTE Corp. </a:t>
            </a:r>
            <a:endParaRPr lang="en-US" dirty="0"/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2924944"/>
            <a:ext cx="4464496" cy="3459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Advantage of the proposed base matrix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July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7" name="内容占位符 2"/>
          <p:cNvSpPr>
            <a:spLocks noGrp="1"/>
          </p:cNvSpPr>
          <p:nvPr>
            <p:ph idx="1"/>
          </p:nvPr>
        </p:nvSpPr>
        <p:spPr>
          <a:xfrm>
            <a:off x="323851" y="1700808"/>
            <a:ext cx="2087910" cy="475928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zh-CN" b="1" dirty="0" smtClean="0"/>
              <a:t>Throughput: </a:t>
            </a:r>
            <a:endParaRPr lang="en-US" altLang="zh-CN" dirty="0" smtClean="0"/>
          </a:p>
        </p:txBody>
      </p:sp>
      <p:sp>
        <p:nvSpPr>
          <p:cNvPr id="10" name="页脚占位符 5"/>
          <p:cNvSpPr>
            <a:spLocks noGrp="1"/>
          </p:cNvSpPr>
          <p:nvPr>
            <p:ph type="ftr" sz="quarter" idx="10"/>
          </p:nvPr>
        </p:nvSpPr>
        <p:spPr>
          <a:xfrm>
            <a:off x="7236296" y="6453336"/>
            <a:ext cx="1019597" cy="21617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ZTE Corp. </a:t>
            </a:r>
            <a:endParaRPr lang="en-US" dirty="0"/>
          </a:p>
        </p:txBody>
      </p:sp>
      <p:sp>
        <p:nvSpPr>
          <p:cNvPr id="9" name="内容占位符 2"/>
          <p:cNvSpPr txBox="1">
            <a:spLocks/>
          </p:cNvSpPr>
          <p:nvPr/>
        </p:nvSpPr>
        <p:spPr bwMode="auto">
          <a:xfrm>
            <a:off x="323528" y="2276872"/>
            <a:ext cx="1872208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altLang="zh-CN" sz="1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  <a:cs typeface="MS PGothic" charset="0"/>
              </a:rPr>
              <a:t>Pipeline</a:t>
            </a:r>
            <a:r>
              <a:rPr kumimoji="0" lang="en-US" altLang="zh-CN" sz="18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  <a:cs typeface="MS PGothic" charset="0"/>
              </a:rPr>
              <a:t> decoder:</a:t>
            </a:r>
            <a:r>
              <a:rPr kumimoji="0" lang="en-US" altLang="zh-CN" sz="1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  <a:cs typeface="MS PGothic" charset="0"/>
              </a:rPr>
              <a:t> </a:t>
            </a:r>
          </a:p>
        </p:txBody>
      </p:sp>
      <p:sp>
        <p:nvSpPr>
          <p:cNvPr id="11" name="内容占位符 2"/>
          <p:cNvSpPr txBox="1">
            <a:spLocks/>
          </p:cNvSpPr>
          <p:nvPr/>
        </p:nvSpPr>
        <p:spPr bwMode="auto">
          <a:xfrm>
            <a:off x="4499992" y="2348880"/>
            <a:ext cx="1872208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altLang="zh-CN" sz="1800" kern="0" dirty="0" smtClean="0">
                <a:latin typeface="+mn-lt"/>
                <a:cs typeface="MS PGothic" charset="0"/>
              </a:rPr>
              <a:t>Layered</a:t>
            </a:r>
            <a:r>
              <a:rPr kumimoji="0" lang="en-US" altLang="zh-CN" sz="18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  <a:cs typeface="MS PGothic" charset="0"/>
              </a:rPr>
              <a:t> decoder:</a:t>
            </a:r>
            <a:r>
              <a:rPr kumimoji="0" lang="en-US" altLang="zh-CN" sz="1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  <a:cs typeface="MS PGothic" charset="0"/>
              </a:rPr>
              <a:t> </a:t>
            </a:r>
          </a:p>
        </p:txBody>
      </p:sp>
      <p:sp>
        <p:nvSpPr>
          <p:cNvPr id="12" name="内容占位符 2"/>
          <p:cNvSpPr txBox="1">
            <a:spLocks/>
          </p:cNvSpPr>
          <p:nvPr/>
        </p:nvSpPr>
        <p:spPr bwMode="auto">
          <a:xfrm>
            <a:off x="323528" y="2924944"/>
            <a:ext cx="3528392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altLang="zh-CN" sz="18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  <a:cs typeface="MS PGothic" charset="0"/>
              </a:rPr>
              <a:t>Decoder of proposed base matrices:</a:t>
            </a:r>
            <a:r>
              <a:rPr kumimoji="0" lang="en-US" altLang="zh-CN" sz="1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  <a:cs typeface="MS PGothic" charset="0"/>
              </a:rPr>
              <a:t> </a:t>
            </a:r>
          </a:p>
        </p:txBody>
      </p:sp>
      <p:graphicFrame>
        <p:nvGraphicFramePr>
          <p:cNvPr id="47107" name="Object 3"/>
          <p:cNvGraphicFramePr>
            <a:graphicFrameLocks noChangeAspect="1"/>
          </p:cNvGraphicFramePr>
          <p:nvPr/>
        </p:nvGraphicFramePr>
        <p:xfrm>
          <a:off x="2051719" y="2276872"/>
          <a:ext cx="2327553" cy="504056"/>
        </p:xfrm>
        <a:graphic>
          <a:graphicData uri="http://schemas.openxmlformats.org/presentationml/2006/ole">
            <p:oleObj spid="_x0000_s47107" name="Equation" r:id="rId4" imgW="1993680" imgH="431640" progId="">
              <p:embed/>
            </p:oleObj>
          </a:graphicData>
        </a:graphic>
      </p:graphicFrame>
      <p:graphicFrame>
        <p:nvGraphicFramePr>
          <p:cNvPr id="47109" name="Object 5"/>
          <p:cNvGraphicFramePr>
            <a:graphicFrameLocks noChangeAspect="1"/>
          </p:cNvGraphicFramePr>
          <p:nvPr/>
        </p:nvGraphicFramePr>
        <p:xfrm>
          <a:off x="6444207" y="2276872"/>
          <a:ext cx="2327553" cy="504056"/>
        </p:xfrm>
        <a:graphic>
          <a:graphicData uri="http://schemas.openxmlformats.org/presentationml/2006/ole">
            <p:oleObj spid="_x0000_s47109" name="Equation" r:id="rId5" imgW="1993680" imgH="431640" progId="">
              <p:embed/>
            </p:oleObj>
          </a:graphicData>
        </a:graphic>
      </p:graphicFrame>
      <p:graphicFrame>
        <p:nvGraphicFramePr>
          <p:cNvPr id="47111" name="Object 7"/>
          <p:cNvGraphicFramePr>
            <a:graphicFrameLocks noChangeAspect="1"/>
          </p:cNvGraphicFramePr>
          <p:nvPr/>
        </p:nvGraphicFramePr>
        <p:xfrm>
          <a:off x="4211960" y="2852936"/>
          <a:ext cx="2816784" cy="504056"/>
        </p:xfrm>
        <a:graphic>
          <a:graphicData uri="http://schemas.openxmlformats.org/presentationml/2006/ole">
            <p:oleObj spid="_x0000_s47111" name="Equation" r:id="rId6" imgW="2412720" imgH="431640" progId="">
              <p:embed/>
            </p:oleObj>
          </a:graphicData>
        </a:graphic>
      </p:graphicFrame>
      <p:sp>
        <p:nvSpPr>
          <p:cNvPr id="19" name="内容占位符 2"/>
          <p:cNvSpPr txBox="1">
            <a:spLocks/>
          </p:cNvSpPr>
          <p:nvPr/>
        </p:nvSpPr>
        <p:spPr bwMode="auto">
          <a:xfrm>
            <a:off x="251520" y="3429000"/>
            <a:ext cx="2808312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algn="just">
              <a:buNone/>
            </a:pPr>
            <a:r>
              <a:rPr lang="en-US" altLang="zh-CN" sz="1800" b="1" i="1" dirty="0" err="1" smtClean="0"/>
              <a:t>f</a:t>
            </a:r>
            <a:r>
              <a:rPr lang="en-US" altLang="zh-CN" sz="1800" b="1" i="1" baseline="-25000" dirty="0" err="1" smtClean="0"/>
              <a:t>s</a:t>
            </a:r>
            <a:r>
              <a:rPr lang="zh-CN" altLang="en-US" sz="1800" dirty="0" smtClean="0"/>
              <a:t>：</a:t>
            </a:r>
            <a:r>
              <a:rPr lang="sq-AL" altLang="zh-CN" sz="1800" dirty="0" smtClean="0"/>
              <a:t>Operating frequency</a:t>
            </a:r>
            <a:r>
              <a:rPr lang="en-US" altLang="zh-CN" sz="1800" dirty="0" smtClean="0"/>
              <a:t>, </a:t>
            </a:r>
            <a:r>
              <a:rPr lang="en-US" altLang="zh-CN" sz="1800" b="1" i="1" dirty="0" smtClean="0"/>
              <a:t>N</a:t>
            </a:r>
            <a:r>
              <a:rPr lang="en-US" altLang="zh-CN" sz="1800" dirty="0" smtClean="0"/>
              <a:t>: size of LDPC code, </a:t>
            </a:r>
            <a:r>
              <a:rPr lang="en-US" altLang="zh-CN" sz="1800" b="1" i="1" dirty="0" err="1" smtClean="0"/>
              <a:t>zf</a:t>
            </a:r>
            <a:r>
              <a:rPr lang="en-US" altLang="zh-CN" sz="1800" b="1" i="1" dirty="0" smtClean="0"/>
              <a:t> </a:t>
            </a:r>
            <a:r>
              <a:rPr lang="zh-CN" altLang="zh-CN" sz="1800" dirty="0" smtClean="0"/>
              <a:t>：</a:t>
            </a:r>
            <a:r>
              <a:rPr lang="en-US" altLang="zh-CN" sz="1800" dirty="0" smtClean="0"/>
              <a:t> expand factor, </a:t>
            </a:r>
            <a:r>
              <a:rPr lang="en-US" altLang="zh-CN" sz="1800" b="1" i="1" dirty="0" smtClean="0"/>
              <a:t>p</a:t>
            </a:r>
            <a:r>
              <a:rPr lang="zh-CN" altLang="zh-CN" sz="1800" dirty="0" smtClean="0"/>
              <a:t>：</a:t>
            </a:r>
            <a:r>
              <a:rPr lang="en-US" altLang="zh-CN" sz="1800" dirty="0" smtClean="0"/>
              <a:t>decoder parallelism, </a:t>
            </a:r>
            <a:r>
              <a:rPr lang="en-US" altLang="zh-CN" sz="1800" b="1" i="1" dirty="0" err="1" smtClean="0"/>
              <a:t>mb</a:t>
            </a:r>
            <a:r>
              <a:rPr lang="zh-CN" altLang="zh-CN" sz="1800" dirty="0" smtClean="0"/>
              <a:t>：</a:t>
            </a:r>
            <a:r>
              <a:rPr lang="en-US" altLang="zh-CN" sz="1800" dirty="0" smtClean="0"/>
              <a:t>number of base matrix’s rows, </a:t>
            </a:r>
            <a:r>
              <a:rPr lang="en-US" altLang="zh-CN" sz="1800" b="1" i="1" dirty="0" err="1" smtClean="0"/>
              <a:t>Iter</a:t>
            </a:r>
            <a:r>
              <a:rPr lang="zh-CN" altLang="zh-CN" sz="1800" dirty="0" smtClean="0"/>
              <a:t>：</a:t>
            </a:r>
            <a:r>
              <a:rPr lang="en-US" altLang="zh-CN" sz="1800" dirty="0" smtClean="0"/>
              <a:t> number of decoding iteration, </a:t>
            </a:r>
            <a:r>
              <a:rPr lang="en-US" altLang="zh-CN" sz="1800" b="1" i="1" dirty="0" smtClean="0"/>
              <a:t>t</a:t>
            </a:r>
            <a:r>
              <a:rPr lang="zh-CN" altLang="zh-CN" sz="1800" dirty="0" smtClean="0"/>
              <a:t>：</a:t>
            </a:r>
            <a:r>
              <a:rPr lang="en-US" altLang="zh-CN" sz="1800" dirty="0" smtClean="0"/>
              <a:t> clock number of ‘RPW’, </a:t>
            </a:r>
            <a:r>
              <a:rPr lang="en-US" altLang="zh-CN" sz="1800" b="1" i="1" dirty="0" smtClean="0"/>
              <a:t>x</a:t>
            </a:r>
            <a:r>
              <a:rPr lang="zh-CN" altLang="zh-CN" sz="1800" dirty="0" smtClean="0"/>
              <a:t>：</a:t>
            </a:r>
            <a:r>
              <a:rPr lang="en-US" altLang="zh-CN" sz="1800" dirty="0" smtClean="0"/>
              <a:t> clock number  in advance. </a:t>
            </a:r>
            <a:endParaRPr lang="zh-CN" altLang="zh-CN" sz="1800" dirty="0" smtClean="0"/>
          </a:p>
        </p:txBody>
      </p:sp>
      <p:sp>
        <p:nvSpPr>
          <p:cNvPr id="20" name="内容占位符 2"/>
          <p:cNvSpPr txBox="1">
            <a:spLocks/>
          </p:cNvSpPr>
          <p:nvPr/>
        </p:nvSpPr>
        <p:spPr bwMode="auto">
          <a:xfrm>
            <a:off x="4355976" y="3573016"/>
            <a:ext cx="334888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lvl="1" indent="-342900" eaLnBrk="0" hangingPunct="0">
              <a:spcBef>
                <a:spcPct val="20000"/>
              </a:spcBef>
            </a:pPr>
            <a:r>
              <a:rPr lang="en-US" altLang="zh-CN" sz="1800" dirty="0" smtClean="0"/>
              <a:t>With code rate ¾, </a:t>
            </a:r>
            <a:r>
              <a:rPr lang="en-US" altLang="zh-CN" sz="1800" b="1" i="1" dirty="0" smtClean="0"/>
              <a:t>p</a:t>
            </a:r>
            <a:r>
              <a:rPr lang="en-US" altLang="zh-CN" sz="1800" dirty="0" smtClean="0"/>
              <a:t>=21, </a:t>
            </a:r>
            <a:r>
              <a:rPr lang="en-US" altLang="zh-CN" sz="1800" b="1" i="1" dirty="0" err="1" smtClean="0"/>
              <a:t>iter</a:t>
            </a:r>
            <a:r>
              <a:rPr lang="en-US" altLang="zh-CN" sz="1800" dirty="0" smtClean="0"/>
              <a:t>=10, </a:t>
            </a:r>
            <a:r>
              <a:rPr lang="en-US" altLang="zh-CN" sz="1800" b="1" i="1" dirty="0" err="1" smtClean="0"/>
              <a:t>fs</a:t>
            </a:r>
            <a:r>
              <a:rPr lang="en-US" altLang="zh-CN" sz="1800" dirty="0" smtClean="0"/>
              <a:t>=500MHz, Throughput: </a:t>
            </a:r>
          </a:p>
          <a:p>
            <a:pPr marL="342900" lvl="1" indent="-342900" eaLnBrk="0" hangingPunct="0">
              <a:spcBef>
                <a:spcPct val="20000"/>
              </a:spcBef>
            </a:pPr>
            <a:endParaRPr kumimoji="0" lang="en-US" altLang="zh-CN" sz="18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itchFamily="34" charset="-128"/>
              <a:cs typeface="MS PGothic" charset="0"/>
            </a:endParaRPr>
          </a:p>
        </p:txBody>
      </p:sp>
      <p:graphicFrame>
        <p:nvGraphicFramePr>
          <p:cNvPr id="21" name="表格 20"/>
          <p:cNvGraphicFramePr>
            <a:graphicFrameLocks noGrp="1"/>
          </p:cNvGraphicFramePr>
          <p:nvPr/>
        </p:nvGraphicFramePr>
        <p:xfrm>
          <a:off x="3131839" y="4334112"/>
          <a:ext cx="5832650" cy="1801134"/>
        </p:xfrm>
        <a:graphic>
          <a:graphicData uri="http://schemas.openxmlformats.org/drawingml/2006/table">
            <a:tbl>
              <a:tblPr/>
              <a:tblGrid>
                <a:gridCol w="767456"/>
                <a:gridCol w="844199"/>
                <a:gridCol w="887857"/>
                <a:gridCol w="832942"/>
                <a:gridCol w="833627"/>
                <a:gridCol w="832942"/>
                <a:gridCol w="833627"/>
              </a:tblGrid>
              <a:tr h="2447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 dirty="0" smtClean="0">
                          <a:latin typeface="Times New Roman"/>
                          <a:ea typeface="宋体"/>
                        </a:rPr>
                        <a:t>t =3 </a:t>
                      </a:r>
                      <a:r>
                        <a:rPr lang="en-US" sz="1050" kern="100" dirty="0" err="1">
                          <a:latin typeface="Times New Roman"/>
                          <a:ea typeface="宋体"/>
                        </a:rPr>
                        <a:t>clk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 dirty="0" smtClean="0">
                          <a:latin typeface="Times New Roman"/>
                          <a:ea typeface="宋体"/>
                        </a:rPr>
                        <a:t>t =4clk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 dirty="0" smtClean="0">
                          <a:latin typeface="Times New Roman"/>
                          <a:ea typeface="宋体"/>
                        </a:rPr>
                        <a:t>t =5 </a:t>
                      </a:r>
                      <a:r>
                        <a:rPr lang="en-US" sz="1050" kern="100" dirty="0" err="1">
                          <a:latin typeface="Times New Roman"/>
                          <a:ea typeface="宋体"/>
                        </a:rPr>
                        <a:t>clk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 dirty="0" smtClean="0">
                          <a:latin typeface="Times New Roman"/>
                          <a:ea typeface="宋体"/>
                        </a:rPr>
                        <a:t>t =6 </a:t>
                      </a:r>
                      <a:r>
                        <a:rPr lang="en-US" sz="1050" kern="100" dirty="0" err="1">
                          <a:latin typeface="Times New Roman"/>
                          <a:ea typeface="宋体"/>
                        </a:rPr>
                        <a:t>clk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 dirty="0" smtClean="0">
                          <a:latin typeface="Times New Roman"/>
                          <a:ea typeface="宋体"/>
                        </a:rPr>
                        <a:t>t =7 </a:t>
                      </a:r>
                      <a:r>
                        <a:rPr lang="en-US" sz="1050" kern="100" dirty="0" err="1">
                          <a:latin typeface="Times New Roman"/>
                          <a:ea typeface="宋体"/>
                        </a:rPr>
                        <a:t>clk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 dirty="0" smtClean="0">
                          <a:latin typeface="Times New Roman"/>
                          <a:ea typeface="宋体"/>
                        </a:rPr>
                        <a:t>t =8 </a:t>
                      </a:r>
                      <a:r>
                        <a:rPr lang="en-US" sz="1050" kern="100" dirty="0" err="1">
                          <a:latin typeface="Times New Roman"/>
                          <a:ea typeface="宋体"/>
                        </a:rPr>
                        <a:t>clk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8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altLang="zh-CN" sz="100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S PGothic" pitchFamily="34" charset="-128"/>
                          <a:cs typeface="MS PGothic" charset="0"/>
                        </a:rPr>
                        <a:t>Pipeline</a:t>
                      </a:r>
                      <a:r>
                        <a:rPr kumimoji="0" lang="en-US" altLang="zh-CN" sz="1000" i="0" u="none" strike="noStrike" kern="0" cap="none" spc="0" normalizeH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S PGothic" pitchFamily="34" charset="-128"/>
                          <a:cs typeface="MS PGothic" charset="0"/>
                        </a:rPr>
                        <a:t> decoder</a:t>
                      </a:r>
                      <a:endParaRPr lang="zh-CN" sz="100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Times New Roman"/>
                          <a:ea typeface="宋体"/>
                        </a:rPr>
                        <a:t>4.0976 G bps</a:t>
                      </a:r>
                      <a:endParaRPr lang="zh-CN" sz="100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Times New Roman"/>
                          <a:ea typeface="宋体"/>
                        </a:rPr>
                        <a:t>4.0482 G bps</a:t>
                      </a:r>
                      <a:endParaRPr lang="zh-CN" sz="100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Times New Roman"/>
                          <a:ea typeface="宋体"/>
                        </a:rPr>
                        <a:t>4.0000G bps</a:t>
                      </a:r>
                      <a:endParaRPr lang="zh-CN" sz="100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Times New Roman"/>
                          <a:ea typeface="宋体"/>
                        </a:rPr>
                        <a:t>3.9529 G bps</a:t>
                      </a:r>
                      <a:endParaRPr lang="zh-CN" sz="100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Times New Roman"/>
                          <a:ea typeface="宋体"/>
                        </a:rPr>
                        <a:t>3.9070G bps</a:t>
                      </a:r>
                      <a:endParaRPr lang="zh-CN" sz="100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Times New Roman"/>
                          <a:ea typeface="宋体"/>
                        </a:rPr>
                        <a:t>3.8621 G bps</a:t>
                      </a:r>
                      <a:endParaRPr lang="zh-CN" sz="100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8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0" dirty="0" smtClean="0">
                          <a:latin typeface="+mn-lt"/>
                          <a:cs typeface="MS PGothic" charset="0"/>
                        </a:rPr>
                        <a:t>Layered</a:t>
                      </a:r>
                      <a:r>
                        <a:rPr kumimoji="0" lang="en-US" altLang="zh-CN" sz="1000" i="0" u="none" strike="noStrike" kern="0" cap="none" spc="0" normalizeH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S PGothic" pitchFamily="34" charset="-128"/>
                          <a:cs typeface="MS PGothic" charset="0"/>
                        </a:rPr>
                        <a:t> decoder</a:t>
                      </a:r>
                      <a:endParaRPr lang="zh-CN" sz="100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Times New Roman"/>
                          <a:ea typeface="宋体"/>
                        </a:rPr>
                        <a:t>2.1000G bps</a:t>
                      </a:r>
                      <a:endParaRPr lang="zh-CN" sz="100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Times New Roman"/>
                          <a:ea typeface="宋体"/>
                        </a:rPr>
                        <a:t>1.6800 G bps</a:t>
                      </a:r>
                      <a:endParaRPr lang="zh-CN" sz="100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Times New Roman"/>
                          <a:ea typeface="宋体"/>
                        </a:rPr>
                        <a:t>1.4000G bps</a:t>
                      </a:r>
                      <a:endParaRPr lang="zh-CN" sz="100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Times New Roman"/>
                          <a:ea typeface="宋体"/>
                        </a:rPr>
                        <a:t>1.2000G bps</a:t>
                      </a:r>
                      <a:endParaRPr lang="zh-CN" sz="100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Times New Roman"/>
                          <a:ea typeface="宋体"/>
                        </a:rPr>
                        <a:t>1.0500G bps</a:t>
                      </a:r>
                      <a:endParaRPr lang="zh-CN" sz="100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Times New Roman"/>
                          <a:ea typeface="宋体"/>
                        </a:rPr>
                        <a:t>0.9333 G bps</a:t>
                      </a:r>
                      <a:endParaRPr lang="zh-CN" sz="100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2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0" dirty="0" smtClean="0">
                          <a:latin typeface="+mn-lt"/>
                          <a:cs typeface="MS PGothic" charset="0"/>
                        </a:rPr>
                        <a:t>Layered</a:t>
                      </a:r>
                      <a:r>
                        <a:rPr kumimoji="0" lang="en-US" altLang="zh-CN" sz="1000" i="0" u="none" strike="noStrike" kern="0" cap="none" spc="0" normalizeH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S PGothic" pitchFamily="34" charset="-128"/>
                          <a:cs typeface="MS PGothic" charset="0"/>
                        </a:rPr>
                        <a:t> decoder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latin typeface="Times New Roman"/>
                          <a:ea typeface="宋体"/>
                        </a:rPr>
                        <a:t>x=1</a:t>
                      </a:r>
                      <a:r>
                        <a:rPr lang="zh-CN" sz="1000" kern="100" dirty="0">
                          <a:latin typeface="Times New Roman"/>
                          <a:ea typeface="宋体"/>
                        </a:rPr>
                        <a:t>：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Times New Roman"/>
                          <a:ea typeface="宋体"/>
                        </a:rPr>
                        <a:t>2.7769G bps</a:t>
                      </a:r>
                      <a:endParaRPr lang="zh-CN" sz="100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Times New Roman"/>
                          <a:ea typeface="宋体"/>
                        </a:rPr>
                        <a:t>2.0870 G bps</a:t>
                      </a:r>
                      <a:endParaRPr lang="zh-CN" sz="100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Times New Roman"/>
                          <a:ea typeface="宋体"/>
                        </a:rPr>
                        <a:t>1.6716G bps</a:t>
                      </a:r>
                      <a:endParaRPr lang="zh-CN" sz="100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Times New Roman"/>
                          <a:ea typeface="宋体"/>
                        </a:rPr>
                        <a:t>1.3942G bps</a:t>
                      </a:r>
                      <a:endParaRPr lang="zh-CN" sz="100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Times New Roman"/>
                          <a:ea typeface="宋体"/>
                        </a:rPr>
                        <a:t>1.1957G bps</a:t>
                      </a:r>
                      <a:endParaRPr lang="zh-CN" sz="100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Times New Roman"/>
                          <a:ea typeface="宋体"/>
                        </a:rPr>
                        <a:t>1.0467 G bps</a:t>
                      </a:r>
                      <a:endParaRPr lang="zh-CN" sz="100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5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0" dirty="0" smtClean="0">
                          <a:latin typeface="+mn-lt"/>
                          <a:cs typeface="MS PGothic" charset="0"/>
                        </a:rPr>
                        <a:t>Layered</a:t>
                      </a:r>
                      <a:r>
                        <a:rPr kumimoji="0" lang="en-US" altLang="zh-CN" sz="1000" i="0" u="none" strike="noStrike" kern="0" cap="none" spc="0" normalizeH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S PGothic" pitchFamily="34" charset="-128"/>
                          <a:cs typeface="MS PGothic" charset="0"/>
                        </a:rPr>
                        <a:t> decoder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latin typeface="Times New Roman"/>
                          <a:ea typeface="宋体"/>
                        </a:rPr>
                        <a:t>x=2</a:t>
                      </a:r>
                      <a:r>
                        <a:rPr lang="zh-CN" sz="1000" kern="100" dirty="0">
                          <a:latin typeface="Times New Roman"/>
                          <a:ea typeface="宋体"/>
                        </a:rPr>
                        <a:t>：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Times New Roman"/>
                          <a:ea typeface="宋体"/>
                        </a:rPr>
                        <a:t>4.0976G bps</a:t>
                      </a:r>
                      <a:endParaRPr lang="zh-CN" sz="100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Times New Roman"/>
                          <a:ea typeface="宋体"/>
                        </a:rPr>
                        <a:t>2.7541 G bps</a:t>
                      </a:r>
                      <a:endParaRPr lang="zh-CN" sz="100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Times New Roman"/>
                          <a:ea typeface="宋体"/>
                        </a:rPr>
                        <a:t>2.0741G bps</a:t>
                      </a:r>
                      <a:endParaRPr lang="zh-CN" sz="100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Times New Roman"/>
                          <a:ea typeface="宋体"/>
                        </a:rPr>
                        <a:t>1.6634G bps</a:t>
                      </a:r>
                      <a:endParaRPr lang="zh-CN" sz="100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Times New Roman"/>
                          <a:ea typeface="宋体"/>
                        </a:rPr>
                        <a:t>1.3884G bps</a:t>
                      </a:r>
                      <a:endParaRPr lang="zh-CN" sz="100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Times New Roman"/>
                          <a:ea typeface="宋体"/>
                        </a:rPr>
                        <a:t>1.1915G bps</a:t>
                      </a:r>
                      <a:endParaRPr lang="zh-CN" sz="100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2960"/>
          </a:xfrm>
        </p:spPr>
        <p:txBody>
          <a:bodyPr/>
          <a:lstStyle/>
          <a:p>
            <a:r>
              <a:rPr lang="en-US" altLang="zh-CN" dirty="0" smtClean="0"/>
              <a:t>Advantage of the proposed base matrix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July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7" name="内容占位符 2"/>
          <p:cNvSpPr>
            <a:spLocks noGrp="1"/>
          </p:cNvSpPr>
          <p:nvPr>
            <p:ph idx="1"/>
          </p:nvPr>
        </p:nvSpPr>
        <p:spPr>
          <a:xfrm>
            <a:off x="179512" y="1268760"/>
            <a:ext cx="8568952" cy="763960"/>
          </a:xfrm>
        </p:spPr>
        <p:txBody>
          <a:bodyPr/>
          <a:lstStyle/>
          <a:p>
            <a:pPr marL="0" lvl="1">
              <a:buClr>
                <a:schemeClr val="tx2"/>
              </a:buClr>
              <a:buSzPct val="80000"/>
              <a:buNone/>
              <a:defRPr/>
            </a:pPr>
            <a:r>
              <a:rPr lang="en-US" altLang="zh-CN" b="1" dirty="0" smtClean="0"/>
              <a:t>Base Matrix: </a:t>
            </a:r>
            <a:r>
              <a:rPr lang="en-US" altLang="zh-CN" dirty="0" smtClean="0"/>
              <a:t>All elements </a:t>
            </a:r>
            <a:r>
              <a:rPr lang="sq-AL" altLang="zh-CN" dirty="0" smtClean="0"/>
              <a:t>unequal to</a:t>
            </a:r>
            <a:r>
              <a:rPr lang="en-US" altLang="zh-CN" dirty="0" smtClean="0"/>
              <a:t> -1 in the same column of different base matrixes are from the same set with 4 elements. </a:t>
            </a:r>
          </a:p>
          <a:p>
            <a:pPr lvl="1"/>
            <a:endParaRPr lang="en-US" altLang="zh-CN" dirty="0" smtClean="0"/>
          </a:p>
        </p:txBody>
      </p:sp>
      <p:sp>
        <p:nvSpPr>
          <p:cNvPr id="10" name="页脚占位符 5"/>
          <p:cNvSpPr>
            <a:spLocks noGrp="1"/>
          </p:cNvSpPr>
          <p:nvPr>
            <p:ph type="ftr" sz="quarter" idx="10"/>
          </p:nvPr>
        </p:nvSpPr>
        <p:spPr>
          <a:xfrm>
            <a:off x="7236296" y="6453336"/>
            <a:ext cx="1019597" cy="21617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ZTE Corp. </a:t>
            </a:r>
            <a:endParaRPr lang="en-US" dirty="0"/>
          </a:p>
        </p:txBody>
      </p:sp>
      <p:sp>
        <p:nvSpPr>
          <p:cNvPr id="8" name="内容占位符 2"/>
          <p:cNvSpPr txBox="1">
            <a:spLocks/>
          </p:cNvSpPr>
          <p:nvPr/>
        </p:nvSpPr>
        <p:spPr bwMode="auto">
          <a:xfrm>
            <a:off x="467544" y="2420888"/>
            <a:ext cx="3312046" cy="3921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zh-CN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  <a:cs typeface="MS PGothic" charset="0"/>
              </a:rPr>
              <a:t>Banyan network: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  <a:cs typeface="MS PGothic" charset="0"/>
              </a:rPr>
              <a:t>	Every column of base matrix need a banyan network for </a:t>
            </a:r>
            <a:r>
              <a:rPr kumimoji="0" lang="sq-AL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  <a:cs typeface="MS PGothic" charset="0"/>
              </a:rPr>
              <a:t>cyclic shift</a:t>
            </a: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  <a:cs typeface="MS PGothic" charset="0"/>
              </a:rPr>
              <a:t> operation. 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itchFamily="34" charset="-128"/>
              <a:cs typeface="MS PGothic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itchFamily="34" charset="-128"/>
              <a:cs typeface="MS PGothic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zh-CN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  <a:cs typeface="MS PGothic" charset="0"/>
              </a:rPr>
              <a:t>Fixed network:</a:t>
            </a:r>
          </a:p>
          <a:p>
            <a:pPr marL="342900" lvl="0" indent="-342900" algn="just" eaLnBrk="0" hangingPunct="0">
              <a:spcBef>
                <a:spcPct val="20000"/>
              </a:spcBef>
            </a:pP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  <a:cs typeface="MS PGothic" charset="0"/>
              </a:rPr>
              <a:t>	4 fixed network are provided for </a:t>
            </a:r>
            <a:r>
              <a:rPr kumimoji="0" lang="sq-AL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  <a:cs typeface="MS PGothic" charset="0"/>
              </a:rPr>
              <a:t>cyclic shift</a:t>
            </a: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  <a:cs typeface="MS PGothic" charset="0"/>
              </a:rPr>
              <a:t> </a:t>
            </a:r>
            <a:r>
              <a:rPr lang="en-US" altLang="zh-CN" sz="1800" kern="0" dirty="0" smtClean="0">
                <a:cs typeface="MS PGothic" charset="0"/>
              </a:rPr>
              <a:t>operation</a:t>
            </a: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  <a:cs typeface="MS PGothic" charset="0"/>
              </a:rPr>
              <a:t> of every column of base matrix.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itchFamily="34" charset="-128"/>
              <a:cs typeface="MS PGothic" charset="0"/>
            </a:endParaRP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981016"/>
            <a:ext cx="3744416" cy="2075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5" y="4077072"/>
            <a:ext cx="3627403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2960"/>
          </a:xfrm>
        </p:spPr>
        <p:txBody>
          <a:bodyPr/>
          <a:lstStyle/>
          <a:p>
            <a:r>
              <a:rPr lang="en-US" altLang="zh-CN" dirty="0" smtClean="0"/>
              <a:t>Advantage of the proposed base matrix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July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7" name="内容占位符 2"/>
          <p:cNvSpPr>
            <a:spLocks noGrp="1"/>
          </p:cNvSpPr>
          <p:nvPr>
            <p:ph idx="1"/>
          </p:nvPr>
        </p:nvSpPr>
        <p:spPr>
          <a:xfrm>
            <a:off x="467544" y="1556792"/>
            <a:ext cx="8064896" cy="1512168"/>
          </a:xfrm>
        </p:spPr>
        <p:txBody>
          <a:bodyPr/>
          <a:lstStyle/>
          <a:p>
            <a:pPr marL="0" lvl="1">
              <a:buClr>
                <a:schemeClr val="tx2"/>
              </a:buClr>
              <a:buSzPct val="80000"/>
              <a:buNone/>
              <a:defRPr/>
            </a:pPr>
            <a:r>
              <a:rPr lang="en-US" altLang="zh-CN" b="1" dirty="0" smtClean="0"/>
              <a:t>Base Matrix: </a:t>
            </a:r>
            <a:r>
              <a:rPr lang="en-US" altLang="zh-CN" sz="1800" dirty="0" smtClean="0"/>
              <a:t>All the elements </a:t>
            </a:r>
            <a:r>
              <a:rPr lang="sq-AL" altLang="zh-CN" sz="1800" dirty="0" smtClean="0"/>
              <a:t>unequal to</a:t>
            </a:r>
            <a:r>
              <a:rPr lang="en-US" altLang="zh-CN" sz="1800" dirty="0" smtClean="0"/>
              <a:t> -1 in the same column of different base matrixes are from a set with 4 elements. </a:t>
            </a:r>
            <a:endParaRPr lang="en-US" altLang="zh-CN" sz="1800" b="1" dirty="0" smtClean="0"/>
          </a:p>
          <a:p>
            <a:pPr marL="0" lvl="1">
              <a:buClr>
                <a:schemeClr val="tx2"/>
              </a:buClr>
              <a:buSzPct val="80000"/>
              <a:buNone/>
              <a:defRPr/>
            </a:pPr>
            <a:r>
              <a:rPr lang="en-US" altLang="zh-CN" b="1" dirty="0" smtClean="0"/>
              <a:t>Complexity of network: </a:t>
            </a:r>
            <a:r>
              <a:rPr lang="en-US" altLang="zh-CN" sz="1800" dirty="0" smtClean="0"/>
              <a:t>with fixed network, proposed base matrices have simpler network(less modules of Either-or Operation).</a:t>
            </a:r>
          </a:p>
          <a:p>
            <a:pPr marL="0" lvl="1">
              <a:buClr>
                <a:schemeClr val="tx2"/>
              </a:buClr>
              <a:buSzPct val="80000"/>
              <a:buNone/>
              <a:defRPr/>
            </a:pPr>
            <a:endParaRPr lang="en-US" altLang="zh-CN" dirty="0" smtClean="0"/>
          </a:p>
        </p:txBody>
      </p:sp>
      <p:sp>
        <p:nvSpPr>
          <p:cNvPr id="10" name="页脚占位符 5"/>
          <p:cNvSpPr>
            <a:spLocks noGrp="1"/>
          </p:cNvSpPr>
          <p:nvPr>
            <p:ph type="ftr" sz="quarter" idx="10"/>
          </p:nvPr>
        </p:nvSpPr>
        <p:spPr>
          <a:xfrm>
            <a:off x="7236296" y="6453336"/>
            <a:ext cx="1019597" cy="21617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ZTE Corp. </a:t>
            </a:r>
            <a:endParaRPr lang="en-US" dirty="0"/>
          </a:p>
        </p:txBody>
      </p:sp>
      <p:sp>
        <p:nvSpPr>
          <p:cNvPr id="14" name="内容占位符 2"/>
          <p:cNvSpPr txBox="1">
            <a:spLocks/>
          </p:cNvSpPr>
          <p:nvPr/>
        </p:nvSpPr>
        <p:spPr bwMode="auto">
          <a:xfrm>
            <a:off x="395536" y="3284984"/>
            <a:ext cx="2808312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Tx/>
              <a:buNone/>
              <a:tabLst/>
              <a:defRPr/>
            </a:pPr>
            <a:r>
              <a:rPr kumimoji="0" lang="en-US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  <a:cs typeface="MS PGothic" charset="0"/>
              </a:rPr>
              <a:t>Proposed matrices:</a:t>
            </a:r>
            <a:endParaRPr kumimoji="0" lang="en-US" altLang="zh-CN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itchFamily="34" charset="-128"/>
              <a:cs typeface="MS PGothic" charset="0"/>
            </a:endParaRPr>
          </a:p>
          <a:p>
            <a:pPr marL="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  <a:cs typeface="MS PGothic" charset="0"/>
              </a:rPr>
              <a:t>Fix network,</a:t>
            </a:r>
          </a:p>
          <a:p>
            <a:pPr marL="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Tx/>
              <a:buNone/>
              <a:tabLst/>
              <a:defRPr/>
            </a:pPr>
            <a:endParaRPr lang="en-US" altLang="zh-CN" sz="2000" kern="0" dirty="0" smtClean="0">
              <a:latin typeface="+mn-lt"/>
              <a:cs typeface="MS PGothic" charset="0"/>
            </a:endParaRPr>
          </a:p>
          <a:p>
            <a:pPr marL="0" lvl="1" indent="-285750" eaLnBrk="0" hangingPunct="0">
              <a:spcBef>
                <a:spcPct val="20000"/>
              </a:spcBef>
              <a:buClr>
                <a:schemeClr val="tx2"/>
              </a:buClr>
              <a:buSzPct val="80000"/>
              <a:defRPr/>
            </a:pPr>
            <a:r>
              <a:rPr lang="en-US" altLang="zh-CN" sz="2000" b="1" kern="0" dirty="0" smtClean="0">
                <a:cs typeface="MS PGothic" charset="0"/>
              </a:rPr>
              <a:t>Other issued matrices:</a:t>
            </a:r>
            <a:endParaRPr lang="en-US" altLang="zh-CN" sz="2000" kern="0" dirty="0" smtClean="0">
              <a:cs typeface="MS PGothic" charset="0"/>
            </a:endParaRPr>
          </a:p>
          <a:p>
            <a:pPr marL="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  <a:cs typeface="MS PGothic" charset="0"/>
              </a:rPr>
              <a:t>Banyan network</a:t>
            </a:r>
          </a:p>
          <a:p>
            <a:pPr marL="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Tx/>
              <a:buNone/>
              <a:tabLst/>
              <a:defRPr/>
            </a:pPr>
            <a:endParaRPr lang="en-US" altLang="zh-CN" sz="1800" kern="0" dirty="0" smtClean="0">
              <a:latin typeface="+mn-lt"/>
              <a:cs typeface="MS PGothic" charset="0"/>
            </a:endParaRPr>
          </a:p>
          <a:p>
            <a:pPr marL="0" lvl="1" indent="-285750" eaLnBrk="0" hangingPunct="0">
              <a:spcBef>
                <a:spcPct val="20000"/>
              </a:spcBef>
              <a:buClr>
                <a:schemeClr val="tx2"/>
              </a:buClr>
              <a:buSzPct val="80000"/>
              <a:defRPr/>
            </a:pPr>
            <a:r>
              <a:rPr kumimoji="0" lang="en-US" altLang="zh-CN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  <a:cs typeface="MS PGothic" charset="0"/>
              </a:rPr>
              <a:t>Complexity </a:t>
            </a: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  <a:cs typeface="MS PGothic" charset="0"/>
              </a:rPr>
              <a:t>= number </a:t>
            </a:r>
            <a:r>
              <a:rPr lang="en-US" altLang="zh-CN" sz="1800" kern="0" dirty="0" smtClean="0">
                <a:latin typeface="+mn-lt"/>
                <a:cs typeface="MS PGothic" charset="0"/>
              </a:rPr>
              <a:t>of levels ×number of </a:t>
            </a:r>
            <a:r>
              <a:rPr lang="en-US" altLang="zh-CN" sz="1800" dirty="0" smtClean="0"/>
              <a:t>Either-or Operation modules.</a:t>
            </a:r>
            <a:endParaRPr kumimoji="0" lang="en-US" altLang="zh-CN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itchFamily="34" charset="-128"/>
              <a:cs typeface="MS PGothic" charset="0"/>
            </a:endParaRPr>
          </a:p>
        </p:txBody>
      </p:sp>
      <p:pic>
        <p:nvPicPr>
          <p:cNvPr id="3686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2924944"/>
            <a:ext cx="4680520" cy="3357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2960"/>
          </a:xfrm>
        </p:spPr>
        <p:txBody>
          <a:bodyPr/>
          <a:lstStyle/>
          <a:p>
            <a:r>
              <a:rPr lang="en-US" altLang="zh-CN" dirty="0" smtClean="0"/>
              <a:t>Advantage of the proposed base matrix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July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7" name="内容占位符 2"/>
          <p:cNvSpPr>
            <a:spLocks noGrp="1"/>
          </p:cNvSpPr>
          <p:nvPr>
            <p:ph idx="1"/>
          </p:nvPr>
        </p:nvSpPr>
        <p:spPr>
          <a:xfrm>
            <a:off x="683568" y="1556792"/>
            <a:ext cx="7992888" cy="1728192"/>
          </a:xfrm>
        </p:spPr>
        <p:txBody>
          <a:bodyPr/>
          <a:lstStyle/>
          <a:p>
            <a:pPr marL="0" lvl="1">
              <a:buClr>
                <a:schemeClr val="tx2"/>
              </a:buClr>
              <a:buSzPct val="80000"/>
              <a:buNone/>
              <a:defRPr/>
            </a:pPr>
            <a:r>
              <a:rPr lang="en-US" altLang="zh-CN" b="1" dirty="0" smtClean="0"/>
              <a:t>Base Matrix: </a:t>
            </a:r>
            <a:r>
              <a:rPr lang="en-US" altLang="zh-CN" dirty="0" smtClean="0"/>
              <a:t>The first element</a:t>
            </a:r>
            <a:r>
              <a:rPr lang="sq-AL" altLang="zh-CN" dirty="0" smtClean="0"/>
              <a:t> unequal to</a:t>
            </a:r>
            <a:r>
              <a:rPr lang="en-US" altLang="zh-CN" dirty="0" smtClean="0"/>
              <a:t> -1</a:t>
            </a:r>
            <a:r>
              <a:rPr lang="sq-AL" altLang="zh-CN" dirty="0" smtClean="0"/>
              <a:t> </a:t>
            </a:r>
            <a:r>
              <a:rPr lang="en-US" altLang="zh-CN" dirty="0" smtClean="0"/>
              <a:t>every column is 0. </a:t>
            </a:r>
          </a:p>
          <a:p>
            <a:pPr lvl="1"/>
            <a:r>
              <a:rPr lang="en-US" altLang="zh-CN" sz="1800" dirty="0" smtClean="0"/>
              <a:t>Inverse cycle shift operation of every column can be avoided, needing half of cycle shift operation. </a:t>
            </a:r>
          </a:p>
        </p:txBody>
      </p:sp>
      <p:sp>
        <p:nvSpPr>
          <p:cNvPr id="10" name="页脚占位符 5"/>
          <p:cNvSpPr>
            <a:spLocks noGrp="1"/>
          </p:cNvSpPr>
          <p:nvPr>
            <p:ph type="ftr" sz="quarter" idx="10"/>
          </p:nvPr>
        </p:nvSpPr>
        <p:spPr>
          <a:xfrm>
            <a:off x="7236296" y="6453336"/>
            <a:ext cx="1019597" cy="21617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ZTE Corp. </a:t>
            </a:r>
            <a:endParaRPr lang="en-US" dirty="0"/>
          </a:p>
        </p:txBody>
      </p:sp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2780928"/>
            <a:ext cx="4863521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Proposed LDPC base matrix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2"/>
              </a:buClr>
              <a:buSzPct val="80000"/>
              <a:defRPr/>
            </a:pPr>
            <a:r>
              <a:rPr lang="en-US" altLang="zh-CN" dirty="0" smtClean="0"/>
              <a:t>Conclusion </a:t>
            </a:r>
          </a:p>
          <a:p>
            <a:pPr lvl="1">
              <a:buClr>
                <a:schemeClr val="tx2"/>
              </a:buClr>
              <a:buSzPct val="80000"/>
              <a:defRPr/>
            </a:pPr>
            <a:r>
              <a:rPr lang="en-US" altLang="zh-CN" dirty="0" smtClean="0"/>
              <a:t>Most of elements </a:t>
            </a:r>
            <a:r>
              <a:rPr lang="sq-AL" altLang="zh-CN" dirty="0" smtClean="0">
                <a:solidFill>
                  <a:srgbClr val="FF0000"/>
                </a:solidFill>
              </a:rPr>
              <a:t>unequal to</a:t>
            </a:r>
            <a:r>
              <a:rPr lang="en-US" altLang="zh-CN" dirty="0" smtClean="0">
                <a:solidFill>
                  <a:srgbClr val="FF0000"/>
                </a:solidFill>
              </a:rPr>
              <a:t> -1 </a:t>
            </a:r>
            <a:r>
              <a:rPr lang="en-US" altLang="zh-CN" dirty="0" smtClean="0"/>
              <a:t>are even</a:t>
            </a:r>
          </a:p>
          <a:p>
            <a:pPr lvl="2">
              <a:buClr>
                <a:schemeClr val="tx2"/>
              </a:buClr>
              <a:buSzPct val="80000"/>
              <a:defRPr/>
            </a:pPr>
            <a:r>
              <a:rPr lang="en-US" altLang="zh-CN" dirty="0" smtClean="0"/>
              <a:t>Decoding time </a:t>
            </a:r>
            <a:r>
              <a:rPr lang="sq-AL" altLang="zh-CN" dirty="0" smtClean="0"/>
              <a:t>reduction</a:t>
            </a:r>
            <a:r>
              <a:rPr lang="en-US" altLang="zh-CN" dirty="0" smtClean="0"/>
              <a:t> and </a:t>
            </a:r>
            <a:r>
              <a:rPr lang="sq-AL" altLang="zh-CN" dirty="0" smtClean="0"/>
              <a:t>high decoding speed</a:t>
            </a:r>
            <a:r>
              <a:rPr lang="en-US" altLang="zh-CN" dirty="0" smtClean="0"/>
              <a:t>.</a:t>
            </a:r>
          </a:p>
          <a:p>
            <a:pPr lvl="1">
              <a:buClr>
                <a:schemeClr val="tx2"/>
              </a:buClr>
              <a:buSzPct val="80000"/>
              <a:defRPr/>
            </a:pPr>
            <a:r>
              <a:rPr lang="en-US" altLang="zh-CN" dirty="0" smtClean="0"/>
              <a:t>All the elements </a:t>
            </a:r>
            <a:r>
              <a:rPr lang="sq-AL" altLang="zh-CN" dirty="0" smtClean="0"/>
              <a:t>unequal to</a:t>
            </a:r>
            <a:r>
              <a:rPr lang="en-US" altLang="zh-CN" dirty="0" smtClean="0"/>
              <a:t> -1 in the same column of different base matrixes are from a set with 4 elements </a:t>
            </a:r>
          </a:p>
          <a:p>
            <a:pPr lvl="2">
              <a:buClr>
                <a:schemeClr val="tx2"/>
              </a:buClr>
              <a:buSzPct val="80000"/>
              <a:defRPr/>
            </a:pPr>
            <a:r>
              <a:rPr lang="en-US" altLang="zh-CN" dirty="0" smtClean="0"/>
              <a:t>Low complex fixed network instead of Banyan network</a:t>
            </a:r>
          </a:p>
          <a:p>
            <a:pPr lvl="1">
              <a:buClr>
                <a:schemeClr val="tx2"/>
              </a:buClr>
              <a:buSzPct val="80000"/>
              <a:defRPr/>
            </a:pPr>
            <a:r>
              <a:rPr lang="en-US" altLang="zh-CN" dirty="0" smtClean="0"/>
              <a:t>The first element</a:t>
            </a:r>
            <a:r>
              <a:rPr lang="sq-AL" altLang="zh-CN" dirty="0" smtClean="0"/>
              <a:t> unequal to</a:t>
            </a:r>
            <a:r>
              <a:rPr lang="en-US" altLang="zh-CN" dirty="0" smtClean="0"/>
              <a:t> -1 of every column is 0. </a:t>
            </a:r>
          </a:p>
          <a:p>
            <a:pPr lvl="2">
              <a:buClr>
                <a:schemeClr val="tx2"/>
              </a:buClr>
              <a:buSzPct val="80000"/>
              <a:defRPr/>
            </a:pPr>
            <a:r>
              <a:rPr lang="en-US" altLang="zh-CN" dirty="0" smtClean="0"/>
              <a:t>Inverse cycle shift operation can be avoided .</a:t>
            </a:r>
          </a:p>
          <a:p>
            <a:pPr lvl="1">
              <a:buClr>
                <a:schemeClr val="tx2"/>
              </a:buClr>
              <a:buSzPct val="80000"/>
              <a:defRPr/>
            </a:pPr>
            <a:r>
              <a:rPr lang="en-US" altLang="zh-CN" dirty="0" smtClean="0"/>
              <a:t>The check parts of all base matrix are </a:t>
            </a:r>
            <a:r>
              <a:rPr lang="sq-AL" altLang="zh-CN" dirty="0" smtClean="0"/>
              <a:t>strictly low triangular matrix</a:t>
            </a:r>
            <a:r>
              <a:rPr lang="en-US" altLang="zh-CN" dirty="0" smtClean="0"/>
              <a:t>.  </a:t>
            </a:r>
          </a:p>
          <a:p>
            <a:pPr lvl="2">
              <a:buClr>
                <a:schemeClr val="tx2"/>
              </a:buClr>
              <a:buSzPct val="80000"/>
              <a:defRPr/>
            </a:pPr>
            <a:r>
              <a:rPr lang="en-US" altLang="zh-CN" dirty="0" smtClean="0"/>
              <a:t>Less </a:t>
            </a:r>
            <a:r>
              <a:rPr lang="sq-AL" altLang="zh-CN" dirty="0" smtClean="0"/>
              <a:t>cyclic shift</a:t>
            </a:r>
            <a:r>
              <a:rPr lang="en-US" altLang="zh-CN" dirty="0" smtClean="0"/>
              <a:t> operation for LDPC encoder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July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7" name="页脚占位符 5"/>
          <p:cNvSpPr>
            <a:spLocks noGrp="1"/>
          </p:cNvSpPr>
          <p:nvPr>
            <p:ph type="ftr" sz="quarter" idx="10"/>
          </p:nvPr>
        </p:nvSpPr>
        <p:spPr>
          <a:xfrm>
            <a:off x="7236296" y="6453336"/>
            <a:ext cx="1019597" cy="21617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ZTE Corp.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Signaling field coding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844824"/>
            <a:ext cx="7772400" cy="4251176"/>
          </a:xfrm>
        </p:spPr>
        <p:txBody>
          <a:bodyPr/>
          <a:lstStyle/>
          <a:p>
            <a:r>
              <a:rPr lang="en-US" altLang="zh-CN" dirty="0" smtClean="0"/>
              <a:t>Why the signaling field coding need special designed</a:t>
            </a:r>
          </a:p>
          <a:p>
            <a:pPr lvl="1"/>
            <a:r>
              <a:rPr lang="en-US" altLang="zh-CN" dirty="0" smtClean="0"/>
              <a:t>The lowest code rate should be used for signaling field to maintain a robust reception </a:t>
            </a:r>
          </a:p>
          <a:p>
            <a:pPr lvl="1"/>
            <a:r>
              <a:rPr lang="en-US" altLang="zh-CN" dirty="0" smtClean="0"/>
              <a:t>The signaling bits is much less than the  systematic bits of the one LDPC code word. </a:t>
            </a:r>
          </a:p>
          <a:p>
            <a:pPr marL="342900" lvl="1" indent="-342900">
              <a:buChar char="•"/>
            </a:pPr>
            <a:r>
              <a:rPr lang="en-US" altLang="zh-CN" sz="2400" b="1" dirty="0" smtClean="0"/>
              <a:t>Principle </a:t>
            </a:r>
          </a:p>
          <a:p>
            <a:pPr lvl="1"/>
            <a:r>
              <a:rPr lang="en-US" altLang="zh-CN" dirty="0" smtClean="0"/>
              <a:t>Compatible with the data field’s LDPC code, </a:t>
            </a:r>
          </a:p>
          <a:p>
            <a:pPr lvl="1"/>
            <a:r>
              <a:rPr lang="en-US" altLang="zh-CN" dirty="0" smtClean="0"/>
              <a:t>Good performance. </a:t>
            </a:r>
            <a:endParaRPr lang="zh-CN" altLang="en-US" dirty="0" smtClean="0"/>
          </a:p>
          <a:p>
            <a:pPr lvl="1"/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July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7" name="页脚占位符 5"/>
          <p:cNvSpPr>
            <a:spLocks noGrp="1"/>
          </p:cNvSpPr>
          <p:nvPr>
            <p:ph type="ftr" sz="quarter" idx="10"/>
          </p:nvPr>
        </p:nvSpPr>
        <p:spPr>
          <a:xfrm>
            <a:off x="7236296" y="6453336"/>
            <a:ext cx="1019597" cy="21617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ZTE Corp.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Proposed Signaling</a:t>
            </a:r>
            <a:r>
              <a:rPr lang="sq-AL" altLang="zh-CN" dirty="0" smtClean="0"/>
              <a:t> </a:t>
            </a:r>
            <a:r>
              <a:rPr lang="en-US" altLang="zh-CN" dirty="0" smtClean="0"/>
              <a:t>field Coding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July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ZTE Corp. </a:t>
            </a:r>
            <a:endParaRPr lang="en-US" altLang="zh-CN" dirty="0"/>
          </a:p>
        </p:txBody>
      </p:sp>
      <p:sp>
        <p:nvSpPr>
          <p:cNvPr id="7" name="内容占位符 2"/>
          <p:cNvSpPr>
            <a:spLocks noGrp="1"/>
          </p:cNvSpPr>
          <p:nvPr>
            <p:ph idx="1"/>
          </p:nvPr>
        </p:nvSpPr>
        <p:spPr>
          <a:xfrm>
            <a:off x="323850" y="1956048"/>
            <a:ext cx="8424863" cy="3489176"/>
          </a:xfrm>
        </p:spPr>
        <p:txBody>
          <a:bodyPr/>
          <a:lstStyle/>
          <a:p>
            <a:r>
              <a:rPr lang="en-US" altLang="zh-CN" sz="2000" dirty="0" smtClean="0"/>
              <a:t>Encoding the Signaling</a:t>
            </a:r>
            <a:r>
              <a:rPr lang="sq-AL" altLang="zh-CN" sz="2000" dirty="0" smtClean="0"/>
              <a:t> </a:t>
            </a:r>
            <a:r>
              <a:rPr lang="en-US" altLang="zh-CN" sz="2000" dirty="0" smtClean="0"/>
              <a:t>field</a:t>
            </a:r>
          </a:p>
          <a:p>
            <a:pPr lvl="1" algn="just"/>
            <a:r>
              <a:rPr lang="en-US" altLang="zh-CN" sz="1800" dirty="0" smtClean="0"/>
              <a:t>The signaling</a:t>
            </a:r>
            <a:r>
              <a:rPr lang="sq-AL" altLang="zh-CN" sz="1800" dirty="0" smtClean="0"/>
              <a:t> </a:t>
            </a:r>
            <a:r>
              <a:rPr lang="en-US" altLang="zh-CN" sz="1800" dirty="0" smtClean="0"/>
              <a:t>sequence can be shown as       .</a:t>
            </a:r>
          </a:p>
          <a:p>
            <a:pPr lvl="1" algn="just"/>
            <a:r>
              <a:rPr lang="en-US" altLang="zh-CN" sz="1800" dirty="0" smtClean="0"/>
              <a:t>Signaling sequence       </a:t>
            </a:r>
            <a:r>
              <a:rPr lang="sq-AL" altLang="zh-CN" sz="1800" dirty="0" smtClean="0"/>
              <a:t>repeat once</a:t>
            </a:r>
            <a:r>
              <a:rPr lang="en-US" altLang="zh-CN" sz="1800" dirty="0" smtClean="0"/>
              <a:t> for       . Then,        is encoded to generate the parity sequence    with length of 336 bits by using rate 1/2 LDPC code  base matrix . </a:t>
            </a:r>
          </a:p>
          <a:p>
            <a:pPr lvl="1" algn="just"/>
            <a:r>
              <a:rPr lang="en-US" altLang="zh-CN" sz="1800" dirty="0" smtClean="0"/>
              <a:t>The mother codeword is                  . And the sequence of first </a:t>
            </a:r>
            <a:r>
              <a:rPr lang="en-US" altLang="zh-CN" sz="1800" b="1" dirty="0" smtClean="0"/>
              <a:t>n</a:t>
            </a:r>
            <a:r>
              <a:rPr lang="en-US" altLang="zh-CN" sz="1800" dirty="0" smtClean="0"/>
              <a:t> bits of</a:t>
            </a:r>
            <a:r>
              <a:rPr lang="en-US" altLang="zh-CN" sz="1800" b="1" dirty="0" smtClean="0"/>
              <a:t> j </a:t>
            </a:r>
            <a:r>
              <a:rPr lang="en-US" altLang="zh-CN" sz="1800" dirty="0" smtClean="0"/>
              <a:t>copies of       is LDPC code output. </a:t>
            </a:r>
          </a:p>
          <a:p>
            <a:pPr lvl="1" algn="just"/>
            <a:r>
              <a:rPr lang="en-US" altLang="zh-CN" sz="1800" dirty="0" smtClean="0"/>
              <a:t>Where, the number </a:t>
            </a:r>
            <a:r>
              <a:rPr lang="en-US" altLang="zh-CN" sz="1800" b="1" dirty="0" smtClean="0"/>
              <a:t>n</a:t>
            </a:r>
            <a:r>
              <a:rPr lang="en-US" altLang="zh-CN" sz="1800" dirty="0" smtClean="0"/>
              <a:t> is the length of output bits, and </a:t>
            </a:r>
            <a:r>
              <a:rPr lang="en-US" altLang="zh-CN" sz="1800" b="1" dirty="0" smtClean="0"/>
              <a:t>j </a:t>
            </a:r>
            <a:r>
              <a:rPr lang="en-US" altLang="zh-CN" sz="1800" dirty="0" smtClean="0"/>
              <a:t>is an integer number. </a:t>
            </a:r>
          </a:p>
        </p:txBody>
      </p:sp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4932040" y="2403995"/>
          <a:ext cx="216024" cy="214760"/>
        </p:xfrm>
        <a:graphic>
          <a:graphicData uri="http://schemas.openxmlformats.org/presentationml/2006/ole">
            <p:oleObj spid="_x0000_s3074" name="Equation" r:id="rId4" imgW="126720" imgH="126720" progId="">
              <p:embed/>
            </p:oleObj>
          </a:graphicData>
        </a:graphic>
      </p:graphicFrame>
      <p:graphicFrame>
        <p:nvGraphicFramePr>
          <p:cNvPr id="9" name="Object 3"/>
          <p:cNvGraphicFramePr>
            <a:graphicFrameLocks noChangeAspect="1"/>
          </p:cNvGraphicFramePr>
          <p:nvPr/>
        </p:nvGraphicFramePr>
        <p:xfrm>
          <a:off x="2699916" y="2983359"/>
          <a:ext cx="215900" cy="301625"/>
        </p:xfrm>
        <a:graphic>
          <a:graphicData uri="http://schemas.openxmlformats.org/presentationml/2006/ole">
            <p:oleObj spid="_x0000_s3075" name="Equation" r:id="rId5" imgW="126720" imgH="177480" progId="">
              <p:embed/>
            </p:oleObj>
          </a:graphicData>
        </a:graphic>
      </p:graphicFrame>
      <p:graphicFrame>
        <p:nvGraphicFramePr>
          <p:cNvPr id="12" name="Object 6"/>
          <p:cNvGraphicFramePr>
            <a:graphicFrameLocks noChangeAspect="1"/>
          </p:cNvGraphicFramePr>
          <p:nvPr/>
        </p:nvGraphicFramePr>
        <p:xfrm>
          <a:off x="3562796" y="3573016"/>
          <a:ext cx="865188" cy="306387"/>
        </p:xfrm>
        <a:graphic>
          <a:graphicData uri="http://schemas.openxmlformats.org/presentationml/2006/ole">
            <p:oleObj spid="_x0000_s3078" name="Equation" r:id="rId6" imgW="571320" imgH="203040" progId="">
              <p:embed/>
            </p:oleObj>
          </a:graphicData>
        </a:graphic>
      </p:graphicFrame>
      <p:graphicFrame>
        <p:nvGraphicFramePr>
          <p:cNvPr id="13" name="Object 7"/>
          <p:cNvGraphicFramePr>
            <a:graphicFrameLocks noChangeAspect="1"/>
          </p:cNvGraphicFramePr>
          <p:nvPr/>
        </p:nvGraphicFramePr>
        <p:xfrm>
          <a:off x="1475780" y="3861048"/>
          <a:ext cx="215900" cy="265112"/>
        </p:xfrm>
        <a:graphic>
          <a:graphicData uri="http://schemas.openxmlformats.org/presentationml/2006/ole">
            <p:oleObj spid="_x0000_s3079" name="Equation" r:id="rId7" imgW="114120" imgH="139680" progId="">
              <p:embed/>
            </p:oleObj>
          </a:graphicData>
        </a:graphic>
      </p:graphicFrame>
      <p:graphicFrame>
        <p:nvGraphicFramePr>
          <p:cNvPr id="14" name="Object 2"/>
          <p:cNvGraphicFramePr>
            <a:graphicFrameLocks noChangeAspect="1"/>
          </p:cNvGraphicFramePr>
          <p:nvPr/>
        </p:nvGraphicFramePr>
        <p:xfrm>
          <a:off x="3059832" y="2782192"/>
          <a:ext cx="216024" cy="214760"/>
        </p:xfrm>
        <a:graphic>
          <a:graphicData uri="http://schemas.openxmlformats.org/presentationml/2006/ole">
            <p:oleObj spid="_x0000_s3080" name="Equation" r:id="rId8" imgW="126720" imgH="126720" progId="">
              <p:embed/>
            </p:oleObj>
          </a:graphicData>
        </a:graphic>
      </p:graphicFrame>
      <p:graphicFrame>
        <p:nvGraphicFramePr>
          <p:cNvPr id="3082" name="Object 10"/>
          <p:cNvGraphicFramePr>
            <a:graphicFrameLocks noChangeAspect="1"/>
          </p:cNvGraphicFramePr>
          <p:nvPr/>
        </p:nvGraphicFramePr>
        <p:xfrm>
          <a:off x="4788024" y="2708920"/>
          <a:ext cx="288033" cy="288032"/>
        </p:xfrm>
        <a:graphic>
          <a:graphicData uri="http://schemas.openxmlformats.org/presentationml/2006/ole">
            <p:oleObj spid="_x0000_s3082" name="Equation" r:id="rId9" imgW="177480" imgH="164880" progId="">
              <p:embed/>
            </p:oleObj>
          </a:graphicData>
        </a:graphic>
      </p:graphicFrame>
      <p:graphicFrame>
        <p:nvGraphicFramePr>
          <p:cNvPr id="19" name="Object 10"/>
          <p:cNvGraphicFramePr>
            <a:graphicFrameLocks noChangeAspect="1"/>
          </p:cNvGraphicFramePr>
          <p:nvPr/>
        </p:nvGraphicFramePr>
        <p:xfrm>
          <a:off x="5940151" y="2708920"/>
          <a:ext cx="288033" cy="288032"/>
        </p:xfrm>
        <a:graphic>
          <a:graphicData uri="http://schemas.openxmlformats.org/presentationml/2006/ole">
            <p:oleObj spid="_x0000_s3084" name="Equation" r:id="rId10" imgW="177480" imgH="1648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Signaling field coding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1844824"/>
            <a:ext cx="7772400" cy="4251176"/>
          </a:xfrm>
        </p:spPr>
        <p:txBody>
          <a:bodyPr/>
          <a:lstStyle/>
          <a:p>
            <a:r>
              <a:rPr lang="en-US" altLang="zh-CN" dirty="0" smtClean="0"/>
              <a:t>Performance(AWGN)</a:t>
            </a:r>
            <a:endParaRPr lang="zh-CN" altLang="en-US" dirty="0" smtClean="0"/>
          </a:p>
          <a:p>
            <a:pPr lvl="1"/>
            <a:r>
              <a:rPr lang="en-US" altLang="zh-CN" b="1" dirty="0" smtClean="0"/>
              <a:t>Simulation condition:</a:t>
            </a:r>
          </a:p>
          <a:p>
            <a:pPr lvl="1">
              <a:buNone/>
            </a:pPr>
            <a:r>
              <a:rPr lang="en-US" altLang="zh-CN" dirty="0" smtClean="0"/>
              <a:t>64 bits input, 672 bits output, </a:t>
            </a:r>
          </a:p>
          <a:p>
            <a:pPr lvl="1">
              <a:buNone/>
            </a:pPr>
            <a:r>
              <a:rPr lang="en-US" altLang="zh-CN" dirty="0" smtClean="0"/>
              <a:t>AWGN, QPSK</a:t>
            </a:r>
          </a:p>
          <a:p>
            <a:pPr lvl="1">
              <a:buNone/>
            </a:pPr>
            <a:endParaRPr lang="en-US" altLang="zh-CN" dirty="0" smtClean="0"/>
          </a:p>
          <a:p>
            <a:pPr lvl="1"/>
            <a:r>
              <a:rPr lang="en-US" altLang="zh-CN" b="1" dirty="0" smtClean="0"/>
              <a:t>NEW: </a:t>
            </a:r>
          </a:p>
          <a:p>
            <a:pPr lvl="1">
              <a:buNone/>
            </a:pPr>
            <a:r>
              <a:rPr lang="en-US" altLang="zh-CN" dirty="0" smtClean="0"/>
              <a:t>Proposed coding scheme</a:t>
            </a:r>
          </a:p>
          <a:p>
            <a:pPr lvl="1"/>
            <a:endParaRPr lang="en-US" altLang="zh-CN" dirty="0" smtClean="0"/>
          </a:p>
          <a:p>
            <a:pPr lvl="1"/>
            <a:r>
              <a:rPr lang="en-US" altLang="zh-CN" b="1" dirty="0" smtClean="0"/>
              <a:t>11ad: </a:t>
            </a:r>
          </a:p>
          <a:p>
            <a:pPr lvl="1">
              <a:buNone/>
            </a:pPr>
            <a:r>
              <a:rPr lang="en-US" altLang="zh-CN" dirty="0" smtClean="0"/>
              <a:t>Scheme issued in 802.11ad 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July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7" name="页脚占位符 5"/>
          <p:cNvSpPr>
            <a:spLocks noGrp="1"/>
          </p:cNvSpPr>
          <p:nvPr>
            <p:ph type="ftr" sz="quarter" idx="10"/>
          </p:nvPr>
        </p:nvSpPr>
        <p:spPr>
          <a:xfrm>
            <a:off x="7236296" y="6453336"/>
            <a:ext cx="1019597" cy="21617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ZTE Corp. </a:t>
            </a:r>
            <a:endParaRPr lang="en-US" dirty="0"/>
          </a:p>
        </p:txBody>
      </p:sp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53172" y="1772816"/>
            <a:ext cx="5067300" cy="42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Proposed LDPC base matrix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1772816"/>
            <a:ext cx="7772400" cy="583704"/>
          </a:xfrm>
        </p:spPr>
        <p:txBody>
          <a:bodyPr/>
          <a:lstStyle/>
          <a:p>
            <a:pPr>
              <a:buClr>
                <a:schemeClr val="tx2"/>
              </a:buClr>
              <a:buSzPct val="80000"/>
              <a:defRPr/>
            </a:pPr>
            <a:r>
              <a:rPr lang="en-US" altLang="ko-KR" dirty="0" smtClean="0">
                <a:ea typeface="굴림" pitchFamily="50" charset="-127"/>
              </a:rPr>
              <a:t>Comparison</a:t>
            </a:r>
            <a:r>
              <a:rPr lang="en-US" altLang="zh-CN" dirty="0" smtClean="0"/>
              <a:t> 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July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7" name="页脚占位符 5"/>
          <p:cNvSpPr>
            <a:spLocks noGrp="1"/>
          </p:cNvSpPr>
          <p:nvPr>
            <p:ph type="ftr" sz="quarter" idx="10"/>
          </p:nvPr>
        </p:nvSpPr>
        <p:spPr>
          <a:xfrm>
            <a:off x="7236296" y="6453336"/>
            <a:ext cx="1019597" cy="21617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ZTE Corp. </a:t>
            </a:r>
            <a:endParaRPr lang="en-US" dirty="0"/>
          </a:p>
        </p:txBody>
      </p:sp>
      <p:cxnSp>
        <p:nvCxnSpPr>
          <p:cNvPr id="11" name="直接连接符 10"/>
          <p:cNvCxnSpPr/>
          <p:nvPr/>
        </p:nvCxnSpPr>
        <p:spPr bwMode="auto">
          <a:xfrm>
            <a:off x="4283968" y="2420888"/>
            <a:ext cx="0" cy="352839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直接连接符 12"/>
          <p:cNvCxnSpPr/>
          <p:nvPr/>
        </p:nvCxnSpPr>
        <p:spPr bwMode="auto">
          <a:xfrm>
            <a:off x="2267744" y="4149080"/>
            <a:ext cx="410445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直接连接符 14"/>
          <p:cNvCxnSpPr/>
          <p:nvPr/>
        </p:nvCxnSpPr>
        <p:spPr bwMode="auto">
          <a:xfrm>
            <a:off x="4283968" y="2780928"/>
            <a:ext cx="1080120" cy="136815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直接连接符 18"/>
          <p:cNvCxnSpPr/>
          <p:nvPr/>
        </p:nvCxnSpPr>
        <p:spPr bwMode="auto">
          <a:xfrm>
            <a:off x="4283968" y="2780928"/>
            <a:ext cx="1512168" cy="136815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直接连接符 20"/>
          <p:cNvCxnSpPr/>
          <p:nvPr/>
        </p:nvCxnSpPr>
        <p:spPr bwMode="auto">
          <a:xfrm flipH="1">
            <a:off x="4283968" y="4149080"/>
            <a:ext cx="1080120" cy="108012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直接连接符 24"/>
          <p:cNvCxnSpPr/>
          <p:nvPr/>
        </p:nvCxnSpPr>
        <p:spPr bwMode="auto">
          <a:xfrm>
            <a:off x="3275856" y="4149080"/>
            <a:ext cx="1008112" cy="108012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直接连接符 25"/>
          <p:cNvCxnSpPr/>
          <p:nvPr/>
        </p:nvCxnSpPr>
        <p:spPr bwMode="auto">
          <a:xfrm flipH="1">
            <a:off x="3275856" y="2780928"/>
            <a:ext cx="1008112" cy="136815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直接连接符 32"/>
          <p:cNvCxnSpPr/>
          <p:nvPr/>
        </p:nvCxnSpPr>
        <p:spPr bwMode="auto">
          <a:xfrm flipH="1">
            <a:off x="4283968" y="4149080"/>
            <a:ext cx="1512168" cy="151216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直接连接符 40"/>
          <p:cNvCxnSpPr/>
          <p:nvPr/>
        </p:nvCxnSpPr>
        <p:spPr bwMode="auto">
          <a:xfrm>
            <a:off x="2843808" y="4149080"/>
            <a:ext cx="1440160" cy="151216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直接连接符 43"/>
          <p:cNvCxnSpPr/>
          <p:nvPr/>
        </p:nvCxnSpPr>
        <p:spPr bwMode="auto">
          <a:xfrm flipH="1">
            <a:off x="2843808" y="2780928"/>
            <a:ext cx="1440160" cy="136815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" name="内容占位符 2"/>
          <p:cNvSpPr txBox="1">
            <a:spLocks/>
          </p:cNvSpPr>
          <p:nvPr/>
        </p:nvSpPr>
        <p:spPr bwMode="auto">
          <a:xfrm>
            <a:off x="2771800" y="2060848"/>
            <a:ext cx="3312368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tabLst/>
              <a:defRPr/>
            </a:pPr>
            <a:r>
              <a:rPr kumimoji="0" lang="en-US" altLang="zh-CN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  <a:cs typeface="MS PGothic" charset="0"/>
              </a:rPr>
              <a:t>Data field  coding Performance</a:t>
            </a:r>
          </a:p>
        </p:txBody>
      </p:sp>
      <p:sp>
        <p:nvSpPr>
          <p:cNvPr id="51" name="内容占位符 2"/>
          <p:cNvSpPr txBox="1">
            <a:spLocks/>
          </p:cNvSpPr>
          <p:nvPr/>
        </p:nvSpPr>
        <p:spPr bwMode="auto">
          <a:xfrm>
            <a:off x="5796136" y="3789040"/>
            <a:ext cx="1296144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tabLst/>
              <a:defRPr/>
            </a:pPr>
            <a:r>
              <a:rPr kumimoji="0" lang="en-US" altLang="zh-CN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  <a:cs typeface="MS PGothic" charset="0"/>
              </a:rPr>
              <a:t>Simplicity </a:t>
            </a:r>
          </a:p>
        </p:txBody>
      </p:sp>
      <p:sp>
        <p:nvSpPr>
          <p:cNvPr id="52" name="内容占位符 2"/>
          <p:cNvSpPr txBox="1">
            <a:spLocks/>
          </p:cNvSpPr>
          <p:nvPr/>
        </p:nvSpPr>
        <p:spPr bwMode="auto">
          <a:xfrm>
            <a:off x="4355976" y="5589240"/>
            <a:ext cx="1512168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tabLst/>
              <a:defRPr/>
            </a:pPr>
            <a:r>
              <a:rPr kumimoji="0" lang="en-US" altLang="zh-CN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  <a:cs typeface="MS PGothic" charset="0"/>
              </a:rPr>
              <a:t>Throughput  </a:t>
            </a:r>
          </a:p>
        </p:txBody>
      </p:sp>
      <p:sp>
        <p:nvSpPr>
          <p:cNvPr id="53" name="内容占位符 2"/>
          <p:cNvSpPr txBox="1">
            <a:spLocks/>
          </p:cNvSpPr>
          <p:nvPr/>
        </p:nvSpPr>
        <p:spPr bwMode="auto">
          <a:xfrm>
            <a:off x="1187624" y="3429000"/>
            <a:ext cx="2088232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tabLst/>
              <a:defRPr/>
            </a:pPr>
            <a:r>
              <a:rPr kumimoji="0" lang="en-US" altLang="zh-CN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  <a:cs typeface="MS PGothic" charset="0"/>
              </a:rPr>
              <a:t>Signaling coding</a:t>
            </a:r>
            <a:r>
              <a:rPr kumimoji="0" lang="en-US" altLang="zh-CN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  <a:cs typeface="MS PGothic" charset="0"/>
              </a:rPr>
              <a:t> </a:t>
            </a: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tabLst/>
              <a:defRPr/>
            </a:pPr>
            <a:r>
              <a:rPr kumimoji="0" lang="en-US" altLang="zh-CN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  <a:cs typeface="MS PGothic" charset="0"/>
              </a:rPr>
              <a:t>performance</a:t>
            </a:r>
          </a:p>
        </p:txBody>
      </p:sp>
      <p:sp>
        <p:nvSpPr>
          <p:cNvPr id="54" name="Text Box 27"/>
          <p:cNvSpPr txBox="1">
            <a:spLocks noChangeArrowheads="1"/>
          </p:cNvSpPr>
          <p:nvPr/>
        </p:nvSpPr>
        <p:spPr bwMode="auto">
          <a:xfrm>
            <a:off x="3563888" y="6021288"/>
            <a:ext cx="21602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1400" dirty="0" smtClean="0"/>
              <a:t>More than about 150% </a:t>
            </a:r>
            <a:r>
              <a:rPr lang="en-US" altLang="ko-KR" sz="1400" dirty="0"/>
              <a:t>times</a:t>
            </a:r>
          </a:p>
        </p:txBody>
      </p:sp>
      <p:sp>
        <p:nvSpPr>
          <p:cNvPr id="55" name="Text Box 26"/>
          <p:cNvSpPr txBox="1">
            <a:spLocks noChangeArrowheads="1"/>
          </p:cNvSpPr>
          <p:nvPr/>
        </p:nvSpPr>
        <p:spPr bwMode="auto">
          <a:xfrm>
            <a:off x="5652120" y="4221088"/>
            <a:ext cx="20162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1400" b="1" dirty="0" smtClean="0"/>
              <a:t>Proposed LDPC </a:t>
            </a:r>
            <a:r>
              <a:rPr lang="en-US" altLang="ko-KR" sz="1400" b="1" dirty="0"/>
              <a:t>is less </a:t>
            </a:r>
            <a:r>
              <a:rPr lang="en-US" altLang="ko-KR" sz="1400" b="1" dirty="0" smtClean="0"/>
              <a:t>than about 40</a:t>
            </a:r>
            <a:r>
              <a:rPr lang="en-US" altLang="ko-KR" sz="1400" b="1" dirty="0"/>
              <a:t>% of </a:t>
            </a:r>
            <a:r>
              <a:rPr lang="en-US" altLang="ko-KR" sz="1400" b="1" dirty="0" smtClean="0"/>
              <a:t>11ad. </a:t>
            </a:r>
            <a:endParaRPr lang="en-US" altLang="ko-KR" sz="1400" b="1" dirty="0"/>
          </a:p>
        </p:txBody>
      </p:sp>
      <p:sp>
        <p:nvSpPr>
          <p:cNvPr id="56" name="Text Box 25"/>
          <p:cNvSpPr txBox="1">
            <a:spLocks noChangeArrowheads="1"/>
          </p:cNvSpPr>
          <p:nvPr/>
        </p:nvSpPr>
        <p:spPr bwMode="auto">
          <a:xfrm>
            <a:off x="4427984" y="2420888"/>
            <a:ext cx="17281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altLang="ko-KR" sz="1400" b="1" dirty="0"/>
              <a:t>Both </a:t>
            </a:r>
            <a:r>
              <a:rPr lang="en-US" altLang="ko-KR" sz="1400" b="1" dirty="0" smtClean="0"/>
              <a:t>have the same performance</a:t>
            </a:r>
            <a:endParaRPr lang="en-US" altLang="ko-KR" sz="1400" b="1" dirty="0"/>
          </a:p>
        </p:txBody>
      </p:sp>
      <p:sp>
        <p:nvSpPr>
          <p:cNvPr id="58" name="内容占位符 2"/>
          <p:cNvSpPr txBox="1">
            <a:spLocks/>
          </p:cNvSpPr>
          <p:nvPr/>
        </p:nvSpPr>
        <p:spPr bwMode="auto">
          <a:xfrm>
            <a:off x="1187624" y="4221088"/>
            <a:ext cx="1944216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  <a:buClr>
                <a:schemeClr val="tx2"/>
              </a:buClr>
              <a:buSzPct val="80000"/>
              <a:defRPr/>
            </a:pPr>
            <a:r>
              <a:rPr kumimoji="0" lang="en-US" altLang="zh-CN" sz="14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  <a:cs typeface="MS PGothic" charset="0"/>
              </a:rPr>
              <a:t>Coding</a:t>
            </a:r>
            <a:r>
              <a:rPr lang="en-US" altLang="zh-CN" sz="1400" kern="0" dirty="0" smtClean="0">
                <a:latin typeface="+mn-lt"/>
                <a:cs typeface="MS PGothic" charset="0"/>
              </a:rPr>
              <a:t> gain  ≈  </a:t>
            </a:r>
            <a:r>
              <a:rPr kumimoji="0" lang="en-US" altLang="zh-CN" sz="14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  <a:cs typeface="MS PGothic" charset="0"/>
              </a:rPr>
              <a:t>0.8dB for BLER=0.01</a:t>
            </a:r>
          </a:p>
        </p:txBody>
      </p:sp>
      <p:grpSp>
        <p:nvGrpSpPr>
          <p:cNvPr id="6" name="组合 65"/>
          <p:cNvGrpSpPr/>
          <p:nvPr/>
        </p:nvGrpSpPr>
        <p:grpSpPr>
          <a:xfrm>
            <a:off x="6732240" y="1772816"/>
            <a:ext cx="1033463" cy="925512"/>
            <a:chOff x="7245372" y="2148687"/>
            <a:chExt cx="1033463" cy="925512"/>
          </a:xfrm>
        </p:grpSpPr>
        <p:sp>
          <p:nvSpPr>
            <p:cNvPr id="59" name="AutoShape 9"/>
            <p:cNvSpPr>
              <a:spLocks noChangeArrowheads="1"/>
            </p:cNvSpPr>
            <p:nvPr/>
          </p:nvSpPr>
          <p:spPr bwMode="auto">
            <a:xfrm rot="2773356">
              <a:off x="7621610" y="2797974"/>
              <a:ext cx="338137" cy="214313"/>
            </a:xfrm>
            <a:prstGeom prst="leftRightArrow">
              <a:avLst>
                <a:gd name="adj1" fmla="val 44491"/>
                <a:gd name="adj2" fmla="val 42045"/>
              </a:avLst>
            </a:prstGeom>
            <a:solidFill>
              <a:schemeClr val="tx2">
                <a:lumMod val="50000"/>
                <a:lumOff val="5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 dirty="0"/>
            </a:p>
          </p:txBody>
        </p:sp>
        <p:sp>
          <p:nvSpPr>
            <p:cNvPr id="60" name="AutoShape 10"/>
            <p:cNvSpPr>
              <a:spLocks noChangeArrowheads="1"/>
            </p:cNvSpPr>
            <p:nvPr/>
          </p:nvSpPr>
          <p:spPr bwMode="auto">
            <a:xfrm rot="2773356">
              <a:off x="7254897" y="2416975"/>
              <a:ext cx="338137" cy="214312"/>
            </a:xfrm>
            <a:prstGeom prst="leftRightArrow">
              <a:avLst>
                <a:gd name="adj1" fmla="val 44491"/>
                <a:gd name="adj2" fmla="val 42045"/>
              </a:avLst>
            </a:prstGeom>
            <a:solidFill>
              <a:schemeClr val="tx2">
                <a:lumMod val="50000"/>
                <a:lumOff val="5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 dirty="0"/>
            </a:p>
          </p:txBody>
        </p:sp>
        <p:sp>
          <p:nvSpPr>
            <p:cNvPr id="61" name="AutoShape 11"/>
            <p:cNvSpPr>
              <a:spLocks noChangeArrowheads="1"/>
            </p:cNvSpPr>
            <p:nvPr/>
          </p:nvSpPr>
          <p:spPr bwMode="auto">
            <a:xfrm rot="18973356">
              <a:off x="7627960" y="2420149"/>
              <a:ext cx="344487" cy="211138"/>
            </a:xfrm>
            <a:prstGeom prst="leftRightArrow">
              <a:avLst>
                <a:gd name="adj1" fmla="val 44491"/>
                <a:gd name="adj2" fmla="val 43478"/>
              </a:avLst>
            </a:prstGeom>
            <a:solidFill>
              <a:schemeClr val="tx2">
                <a:lumMod val="50000"/>
                <a:lumOff val="5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 dirty="0"/>
            </a:p>
          </p:txBody>
        </p:sp>
        <p:sp>
          <p:nvSpPr>
            <p:cNvPr id="62" name="AutoShape 12"/>
            <p:cNvSpPr>
              <a:spLocks noChangeArrowheads="1"/>
            </p:cNvSpPr>
            <p:nvPr/>
          </p:nvSpPr>
          <p:spPr bwMode="auto">
            <a:xfrm rot="18973356">
              <a:off x="7245372" y="2788449"/>
              <a:ext cx="344488" cy="211138"/>
            </a:xfrm>
            <a:prstGeom prst="leftRightArrow">
              <a:avLst>
                <a:gd name="adj1" fmla="val 44491"/>
                <a:gd name="adj2" fmla="val 43479"/>
              </a:avLst>
            </a:prstGeom>
            <a:solidFill>
              <a:schemeClr val="tx2">
                <a:lumMod val="50000"/>
                <a:lumOff val="5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 dirty="0"/>
            </a:p>
          </p:txBody>
        </p:sp>
        <p:sp>
          <p:nvSpPr>
            <p:cNvPr id="63" name="Text Box 13"/>
            <p:cNvSpPr txBox="1">
              <a:spLocks noChangeArrowheads="1"/>
            </p:cNvSpPr>
            <p:nvPr/>
          </p:nvSpPr>
          <p:spPr bwMode="auto">
            <a:xfrm>
              <a:off x="7740672" y="2148687"/>
              <a:ext cx="538163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b="1" dirty="0">
                  <a:latin typeface="굴림" pitchFamily="50" charset="-127"/>
                  <a:ea typeface="굴림" pitchFamily="50" charset="-127"/>
                </a:rPr>
                <a:t>Good</a:t>
              </a:r>
            </a:p>
          </p:txBody>
        </p:sp>
        <p:sp>
          <p:nvSpPr>
            <p:cNvPr id="64" name="Text Box 14"/>
            <p:cNvSpPr txBox="1">
              <a:spLocks noChangeArrowheads="1"/>
            </p:cNvSpPr>
            <p:nvPr/>
          </p:nvSpPr>
          <p:spPr bwMode="auto">
            <a:xfrm>
              <a:off x="7362847" y="2572549"/>
              <a:ext cx="482600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b="1" dirty="0">
                  <a:latin typeface="굴림" pitchFamily="50" charset="-127"/>
                  <a:ea typeface="굴림" pitchFamily="50" charset="-127"/>
                </a:rPr>
                <a:t>Poor</a:t>
              </a:r>
            </a:p>
          </p:txBody>
        </p:sp>
      </p:grpSp>
      <p:cxnSp>
        <p:nvCxnSpPr>
          <p:cNvPr id="67" name="直接连接符 66"/>
          <p:cNvCxnSpPr/>
          <p:nvPr/>
        </p:nvCxnSpPr>
        <p:spPr bwMode="auto">
          <a:xfrm>
            <a:off x="6516216" y="2924944"/>
            <a:ext cx="50405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直接连接符 68"/>
          <p:cNvCxnSpPr/>
          <p:nvPr/>
        </p:nvCxnSpPr>
        <p:spPr bwMode="auto">
          <a:xfrm>
            <a:off x="6516216" y="3284984"/>
            <a:ext cx="50405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内容占位符 2"/>
          <p:cNvSpPr txBox="1">
            <a:spLocks/>
          </p:cNvSpPr>
          <p:nvPr/>
        </p:nvSpPr>
        <p:spPr bwMode="auto">
          <a:xfrm>
            <a:off x="7020272" y="2708920"/>
            <a:ext cx="194421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tabLst/>
              <a:defRPr/>
            </a:pPr>
            <a:r>
              <a:rPr kumimoji="0" lang="en-US" altLang="zh-CN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  <a:cs typeface="MS PGothic" charset="0"/>
              </a:rPr>
              <a:t>Proposed LDPC </a:t>
            </a:r>
          </a:p>
        </p:txBody>
      </p:sp>
      <p:sp>
        <p:nvSpPr>
          <p:cNvPr id="74" name="内容占位符 2"/>
          <p:cNvSpPr txBox="1">
            <a:spLocks/>
          </p:cNvSpPr>
          <p:nvPr/>
        </p:nvSpPr>
        <p:spPr bwMode="auto">
          <a:xfrm>
            <a:off x="7020272" y="3068960"/>
            <a:ext cx="194421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tabLst/>
              <a:defRPr/>
            </a:pPr>
            <a:r>
              <a:rPr kumimoji="0" lang="en-US" altLang="zh-CN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  <a:cs typeface="MS PGothic" charset="0"/>
              </a:rPr>
              <a:t>LDPC of 11ad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568" y="1700808"/>
            <a:ext cx="7772400" cy="4114800"/>
          </a:xfrm>
        </p:spPr>
        <p:txBody>
          <a:bodyPr/>
          <a:lstStyle/>
          <a:p>
            <a:r>
              <a:rPr lang="en-US" altLang="zh-CN" dirty="0" smtClean="0"/>
              <a:t>Structured LDPC codes have been  adopted in several IEEE standards,  which have the feature of good performance, low complexity, and high throughput.</a:t>
            </a:r>
          </a:p>
          <a:p>
            <a:pPr lvl="1" algn="just">
              <a:defRPr/>
            </a:pPr>
            <a:r>
              <a:rPr lang="en-US" altLang="zh-CN" dirty="0" smtClean="0"/>
              <a:t>One parity check matrix H of size M</a:t>
            </a:r>
            <a:r>
              <a:rPr lang="zh-CN" altLang="en-US" dirty="0" smtClean="0"/>
              <a:t>*</a:t>
            </a:r>
            <a:r>
              <a:rPr lang="en-US" altLang="zh-CN" dirty="0" smtClean="0"/>
              <a:t>N is represented by one base matrix </a:t>
            </a:r>
            <a:r>
              <a:rPr lang="en-US" altLang="zh-CN" dirty="0" err="1" smtClean="0"/>
              <a:t>Hb</a:t>
            </a:r>
            <a:r>
              <a:rPr lang="en-US" altLang="zh-CN" dirty="0" smtClean="0"/>
              <a:t> of size </a:t>
            </a:r>
            <a:r>
              <a:rPr lang="en-US" altLang="zh-CN" dirty="0" err="1" smtClean="0"/>
              <a:t>mb</a:t>
            </a:r>
            <a:r>
              <a:rPr lang="en-US" altLang="zh-CN" dirty="0" smtClean="0"/>
              <a:t>*</a:t>
            </a:r>
            <a:r>
              <a:rPr lang="en-US" altLang="zh-CN" dirty="0" err="1" smtClean="0"/>
              <a:t>nb</a:t>
            </a:r>
            <a:r>
              <a:rPr lang="en-US" altLang="zh-CN" dirty="0" smtClean="0"/>
              <a:t> and one expand factor </a:t>
            </a:r>
          </a:p>
          <a:p>
            <a:pPr lvl="1" algn="just">
              <a:defRPr/>
            </a:pPr>
            <a:r>
              <a:rPr lang="en-US" altLang="zh-CN" dirty="0" smtClean="0"/>
              <a:t>In 802.16e, 6 base matrices were applied to support 4 code rates and 19 code lengths (2005)</a:t>
            </a:r>
          </a:p>
          <a:p>
            <a:pPr lvl="1" algn="just">
              <a:defRPr/>
            </a:pPr>
            <a:r>
              <a:rPr lang="en-US" altLang="zh-CN" dirty="0" smtClean="0"/>
              <a:t>In 802.11n/ac, 12 base matrices were applied to support 4 code rates and 3 code lengths</a:t>
            </a:r>
            <a:r>
              <a:rPr lang="zh-CN" altLang="en-US" dirty="0" smtClean="0"/>
              <a:t>（</a:t>
            </a:r>
            <a:r>
              <a:rPr lang="en-US" altLang="zh-CN" dirty="0" smtClean="0"/>
              <a:t>2009)</a:t>
            </a:r>
          </a:p>
          <a:p>
            <a:pPr lvl="1" algn="just">
              <a:defRPr/>
            </a:pPr>
            <a:r>
              <a:rPr lang="en-US" altLang="zh-CN" dirty="0" smtClean="0"/>
              <a:t>In 802.11ad, 4 base matrices were applied to support 4 code rates and fixed code length</a:t>
            </a:r>
            <a:r>
              <a:rPr lang="zh-CN" altLang="en-US" dirty="0" smtClean="0"/>
              <a:t>（</a:t>
            </a:r>
            <a:r>
              <a:rPr lang="en-US" altLang="zh-CN" dirty="0" smtClean="0"/>
              <a:t>2012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>
              <a:buClr>
                <a:schemeClr val="tx2"/>
              </a:buClr>
              <a:buSzPct val="80000"/>
              <a:defRPr/>
            </a:pPr>
            <a:r>
              <a:rPr lang="en-US" altLang="zh-CN" dirty="0" smtClean="0"/>
              <a:t>Ultra high throughput  requirement of 11aj (45 GHz) </a:t>
            </a:r>
          </a:p>
          <a:p>
            <a:pPr lvl="1">
              <a:buClr>
                <a:schemeClr val="tx2"/>
              </a:buClr>
              <a:buSzPct val="80000"/>
              <a:defRPr/>
            </a:pPr>
            <a:r>
              <a:rPr lang="sq-AL" altLang="zh-CN" dirty="0" smtClean="0"/>
              <a:t>Maximum</a:t>
            </a:r>
            <a:r>
              <a:rPr lang="en-US" altLang="zh-CN" dirty="0" smtClean="0"/>
              <a:t> throughput of 10 G bps</a:t>
            </a:r>
          </a:p>
          <a:p>
            <a:pPr lvl="1" algn="just">
              <a:defRPr/>
            </a:pP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2014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ZTE Corp.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568" y="1700808"/>
            <a:ext cx="7772400" cy="4104456"/>
          </a:xfrm>
        </p:spPr>
        <p:txBody>
          <a:bodyPr/>
          <a:lstStyle/>
          <a:p>
            <a:pPr marL="342900" lvl="1" indent="-342900">
              <a:buClr>
                <a:schemeClr val="tx2"/>
              </a:buClr>
              <a:buSzPct val="80000"/>
              <a:buChar char="•"/>
              <a:defRPr/>
            </a:pPr>
            <a:r>
              <a:rPr lang="en-US" altLang="zh-CN" sz="2400" b="1" dirty="0" smtClean="0"/>
              <a:t>We proposed a new LDPC base matrix for group discussion</a:t>
            </a:r>
          </a:p>
          <a:p>
            <a:pPr marL="342900" lvl="1" indent="-342900">
              <a:buClr>
                <a:schemeClr val="tx2"/>
              </a:buClr>
              <a:buSzPct val="80000"/>
              <a:buChar char="•"/>
              <a:defRPr/>
            </a:pPr>
            <a:endParaRPr lang="en-US" altLang="zh-CN" sz="2400" b="1" dirty="0" smtClean="0"/>
          </a:p>
          <a:p>
            <a:pPr algn="just">
              <a:defRPr/>
            </a:pPr>
            <a:r>
              <a:rPr lang="en-US" altLang="zh-CN" dirty="0" smtClean="0"/>
              <a:t>We also design the signaling field coding procedure using the proposed LDPC base matrix . </a:t>
            </a:r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July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7" name="页脚占位符 5"/>
          <p:cNvSpPr>
            <a:spLocks noGrp="1"/>
          </p:cNvSpPr>
          <p:nvPr>
            <p:ph type="ftr" sz="quarter" idx="10"/>
          </p:nvPr>
        </p:nvSpPr>
        <p:spPr>
          <a:xfrm>
            <a:off x="7236296" y="6453336"/>
            <a:ext cx="1019597" cy="21617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ZTE Corp.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altLang="zh-CN" sz="1600" b="0" dirty="0" smtClean="0"/>
              <a:t>[1]. IEEE Std 802.11ad</a:t>
            </a:r>
          </a:p>
          <a:p>
            <a:pPr eaLnBrk="1" hangingPunct="1">
              <a:buNone/>
            </a:pPr>
            <a:r>
              <a:rPr lang="en-US" altLang="zh-CN" sz="1600" b="0" dirty="0" smtClean="0"/>
              <a:t>[2].“11-14-0716-02-00aj-phy-sig-frame-structure-for-ieee-802-11aj-45ghz”</a:t>
            </a:r>
          </a:p>
          <a:p>
            <a:pPr eaLnBrk="1" hangingPunct="1">
              <a:buNone/>
            </a:pPr>
            <a:r>
              <a:rPr lang="en-US" altLang="zh-CN" sz="1600" b="0" dirty="0" smtClean="0"/>
              <a:t>[3].“Rate=5/6 LDPC Coding for OFDMA PHY”, C80216e-05_066r2</a:t>
            </a:r>
            <a:r>
              <a:rPr lang="zh-CN" altLang="en-US" sz="1600" b="0" dirty="0" smtClean="0"/>
              <a:t>，</a:t>
            </a:r>
            <a:r>
              <a:rPr lang="en-US" altLang="zh-CN" sz="1600" b="0" dirty="0" smtClean="0"/>
              <a:t>Robert </a:t>
            </a:r>
            <a:r>
              <a:rPr lang="en-US" altLang="zh-CN" sz="1600" b="0" dirty="0" err="1" smtClean="0"/>
              <a:t>Xu</a:t>
            </a:r>
            <a:r>
              <a:rPr lang="en-US" altLang="zh-CN" sz="1600" b="0" dirty="0" smtClean="0"/>
              <a:t>, etc</a:t>
            </a:r>
            <a:endParaRPr lang="en-US" altLang="zh-CN" sz="1600" dirty="0" smtClean="0"/>
          </a:p>
          <a:p>
            <a:pPr eaLnBrk="1" hangingPunct="1">
              <a:buNone/>
            </a:pPr>
            <a:r>
              <a:rPr lang="en-US" altLang="zh-CN" sz="1600" b="0" dirty="0" smtClean="0"/>
              <a:t>[4]. </a:t>
            </a:r>
            <a:r>
              <a:rPr lang="sq-AL" altLang="zh-CN" sz="1600" b="0" dirty="0" smtClean="0"/>
              <a:t>Min-seok Oh</a:t>
            </a:r>
            <a:r>
              <a:rPr lang="en-US" altLang="zh-CN" sz="1600" b="0" dirty="0" smtClean="0"/>
              <a:t>,</a:t>
            </a:r>
            <a:r>
              <a:rPr lang="sq-AL" altLang="zh-CN" sz="1600" b="0" dirty="0" smtClean="0"/>
              <a:t> Kyuhyuk Chung </a:t>
            </a:r>
            <a:r>
              <a:rPr lang="en-US" altLang="zh-CN" sz="1600" b="0" dirty="0" smtClean="0"/>
              <a:t>,etc. “</a:t>
            </a:r>
            <a:r>
              <a:rPr lang="sq-AL" altLang="zh-CN" sz="1600" b="0" dirty="0" smtClean="0"/>
              <a:t>IEEE C802.16e-06/168 </a:t>
            </a:r>
            <a:r>
              <a:rPr lang="en-US" altLang="zh-CN" sz="1600" b="0" dirty="0" smtClean="0"/>
              <a:t>-</a:t>
            </a:r>
            <a:r>
              <a:rPr lang="it-IT" altLang="zh-CN" sz="1600" b="0" dirty="0" smtClean="0"/>
              <a:t>Informative: LDPC parallel processing in IEEE802.16e </a:t>
            </a:r>
            <a:r>
              <a:rPr lang="en-US" altLang="zh-CN" sz="1600" b="0" dirty="0" smtClean="0"/>
              <a:t>”. </a:t>
            </a:r>
          </a:p>
          <a:p>
            <a:pPr eaLnBrk="1" hangingPunct="1">
              <a:buNone/>
            </a:pPr>
            <a:r>
              <a:rPr lang="en-US" altLang="zh-CN" sz="1600" b="0" dirty="0" smtClean="0"/>
              <a:t>[5]. </a:t>
            </a:r>
            <a:r>
              <a:rPr lang="sq-AL" altLang="zh-CN" sz="1600" b="0" dirty="0" smtClean="0"/>
              <a:t>Brian Classon</a:t>
            </a:r>
            <a:r>
              <a:rPr lang="en-US" altLang="zh-CN" sz="1600" b="0" dirty="0" smtClean="0"/>
              <a:t>, </a:t>
            </a:r>
            <a:r>
              <a:rPr lang="sq-AL" altLang="zh-CN" sz="1600" b="0" dirty="0" smtClean="0"/>
              <a:t>Yufei Blankenship</a:t>
            </a:r>
            <a:r>
              <a:rPr lang="en-US" altLang="zh-CN" sz="1600" b="0" dirty="0" smtClean="0"/>
              <a:t>. “</a:t>
            </a:r>
            <a:r>
              <a:rPr lang="sq-AL" altLang="zh-CN" sz="1600" b="0" dirty="0" smtClean="0"/>
              <a:t>IEEE C802.16e-05/066r3</a:t>
            </a:r>
            <a:r>
              <a:rPr lang="en-US" altLang="zh-CN" sz="1600" b="0" dirty="0" smtClean="0"/>
              <a:t>-</a:t>
            </a:r>
            <a:r>
              <a:rPr lang="sq-AL" altLang="zh-CN" sz="1600" b="0" dirty="0" smtClean="0"/>
              <a:t> LDPC coding for OFDMA PHY</a:t>
            </a:r>
            <a:r>
              <a:rPr lang="en-US" altLang="zh-CN" sz="1600" b="0" dirty="0" smtClean="0"/>
              <a:t>”. </a:t>
            </a:r>
            <a:endParaRPr lang="zh-CN" altLang="zh-CN" sz="1600" b="0" dirty="0" smtClean="0"/>
          </a:p>
          <a:p>
            <a:pPr eaLnBrk="1" hangingPunct="1">
              <a:buNone/>
            </a:pPr>
            <a:r>
              <a:rPr lang="en-US" altLang="zh-CN" sz="1600" b="0" dirty="0" smtClean="0"/>
              <a:t>[6].“High Girth LDPC Coding for OFDMA PHY”, IEEE C80216e-05_126r1</a:t>
            </a:r>
            <a:r>
              <a:rPr lang="zh-CN" altLang="en-US" sz="1600" b="0" dirty="0" smtClean="0"/>
              <a:t>，</a:t>
            </a:r>
            <a:r>
              <a:rPr lang="en-US" altLang="zh-CN" sz="1600" b="0" dirty="0" smtClean="0"/>
              <a:t> Robert </a:t>
            </a:r>
            <a:r>
              <a:rPr lang="en-US" altLang="zh-CN" sz="1600" b="0" dirty="0" err="1" smtClean="0"/>
              <a:t>Xu</a:t>
            </a:r>
            <a:r>
              <a:rPr lang="en-US" altLang="zh-CN" sz="1600" b="0" dirty="0" smtClean="0"/>
              <a:t>,</a:t>
            </a:r>
          </a:p>
          <a:p>
            <a:pPr eaLnBrk="1" hangingPunct="1">
              <a:buNone/>
            </a:pPr>
            <a:r>
              <a:rPr lang="en-US" altLang="zh-CN" sz="1600" b="0" dirty="0" err="1" smtClean="0"/>
              <a:t>Mansour</a:t>
            </a:r>
            <a:r>
              <a:rPr lang="en-US" altLang="zh-CN" sz="1600" b="0" dirty="0" smtClean="0"/>
              <a:t>, M.M.; </a:t>
            </a:r>
            <a:r>
              <a:rPr lang="en-US" altLang="zh-CN" sz="1600" b="0" dirty="0" err="1" smtClean="0"/>
              <a:t>Shanbhag</a:t>
            </a:r>
            <a:r>
              <a:rPr lang="en-US" altLang="zh-CN" sz="1600" b="0" dirty="0" smtClean="0"/>
              <a:t> N.R. </a:t>
            </a:r>
          </a:p>
          <a:p>
            <a:pPr eaLnBrk="1" hangingPunct="1">
              <a:buNone/>
            </a:pPr>
            <a:r>
              <a:rPr lang="en-US" altLang="zh-CN" sz="1600" b="0" dirty="0" smtClean="0"/>
              <a:t>[7]. "A 640-Mb/s 2048-Bit Programmable LDPC Decoder Chip", IEEE Journal of Solid-State Circuits, </a:t>
            </a:r>
            <a:r>
              <a:rPr lang="en-US" altLang="ko-KR" sz="1600" b="0" dirty="0" smtClean="0"/>
              <a:t>vol. 41, no. 3,  pp. 684-698, Mar. 2006 </a:t>
            </a:r>
            <a:r>
              <a:rPr lang="en-US" altLang="zh-CN" sz="1600" b="0" dirty="0" smtClean="0"/>
              <a:t> </a:t>
            </a:r>
          </a:p>
          <a:p>
            <a:pPr eaLnBrk="1" hangingPunct="1">
              <a:buNone/>
            </a:pPr>
            <a:r>
              <a:rPr lang="en-US" altLang="zh-CN" sz="1600" b="0" dirty="0" smtClean="0"/>
              <a:t>[8]. T. Zhang and K. K. </a:t>
            </a:r>
            <a:r>
              <a:rPr lang="en-US" altLang="zh-CN" sz="1600" b="0" dirty="0" err="1" smtClean="0"/>
              <a:t>Parhi</a:t>
            </a:r>
            <a:r>
              <a:rPr lang="en-US" altLang="zh-CN" sz="1600" b="0" dirty="0" smtClean="0"/>
              <a:t>, "Joint (3,k)-Regular LDPC Code and Decoder/Encoder Design", IEEE Transactions on Signal Processing vol. 52, no. 4, pp. 1065-1079, April, 2004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7188200" y="6464396"/>
            <a:ext cx="1355725" cy="369332"/>
          </a:xfrm>
        </p:spPr>
        <p:txBody>
          <a:bodyPr/>
          <a:lstStyle/>
          <a:p>
            <a:r>
              <a:rPr lang="en-US" dirty="0" smtClean="0">
                <a:ea typeface="MS PGothic" pitchFamily="34" charset="-128"/>
              </a:rPr>
              <a:t>ZTE Corp.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942566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CN" dirty="0" smtClean="0"/>
              <a:t>July </a:t>
            </a:r>
            <a:r>
              <a:rPr lang="en-US" dirty="0" smtClean="0">
                <a:latin typeface="Times New Roman" pitchFamily="18" charset="0"/>
                <a:ea typeface="MS PGothic" pitchFamily="34" charset="-128"/>
              </a:rPr>
              <a:t>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support to add to the 11aj spec the LDPC basic check matrixes for 45GHz operation as proposed in slide6-7?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Y/N/A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July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ZTE Corp.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20688"/>
            <a:ext cx="7772400" cy="726976"/>
          </a:xfrm>
        </p:spPr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568" y="1196752"/>
            <a:ext cx="7772400" cy="5112568"/>
          </a:xfrm>
        </p:spPr>
        <p:txBody>
          <a:bodyPr/>
          <a:lstStyle/>
          <a:p>
            <a:pPr>
              <a:buClr>
                <a:schemeClr val="tx2"/>
              </a:buClr>
              <a:buSzPct val="80000"/>
              <a:defRPr/>
            </a:pPr>
            <a:r>
              <a:rPr lang="en-US" altLang="zh-CN" dirty="0" smtClean="0"/>
              <a:t>Layered decoder: </a:t>
            </a:r>
          </a:p>
          <a:p>
            <a:pPr lvl="1">
              <a:buClr>
                <a:schemeClr val="tx2"/>
              </a:buClr>
              <a:buSzPct val="80000"/>
              <a:defRPr/>
            </a:pPr>
            <a:r>
              <a:rPr lang="en-US" altLang="zh-CN" sz="1800" dirty="0" smtClean="0"/>
              <a:t>‘R’</a:t>
            </a:r>
            <a:r>
              <a:rPr lang="zh-CN" altLang="zh-CN" sz="1800" dirty="0" smtClean="0"/>
              <a:t> </a:t>
            </a:r>
            <a:r>
              <a:rPr lang="en-US" altLang="zh-CN" sz="1800" dirty="0" smtClean="0"/>
              <a:t>denotes that message is read in from memory,  ‘P’ denotes  the processing of  CNU(check node update unit), ‘W’ denotes  that message is written into memory. </a:t>
            </a:r>
          </a:p>
          <a:p>
            <a:pPr lvl="1">
              <a:buClr>
                <a:schemeClr val="tx2"/>
              </a:buClr>
              <a:buSzPct val="80000"/>
              <a:defRPr/>
            </a:pPr>
            <a:r>
              <a:rPr lang="en-US" altLang="zh-CN" sz="1800" dirty="0" smtClean="0"/>
              <a:t>There is  a </a:t>
            </a:r>
            <a:r>
              <a:rPr lang="en-US" altLang="zh-CN" sz="1800" dirty="0" smtClean="0">
                <a:solidFill>
                  <a:srgbClr val="FF0000"/>
                </a:solidFill>
              </a:rPr>
              <a:t>waiting  time </a:t>
            </a:r>
            <a:r>
              <a:rPr lang="en-US" altLang="zh-CN" sz="1800" dirty="0" smtClean="0"/>
              <a:t>between one row update and the next row update for one LDPC base matrix.</a:t>
            </a:r>
          </a:p>
          <a:p>
            <a:pPr lvl="1">
              <a:buClr>
                <a:schemeClr val="tx2"/>
              </a:buClr>
              <a:buSzPct val="80000"/>
              <a:defRPr/>
            </a:pPr>
            <a:endParaRPr lang="en-US" altLang="zh-CN" sz="1800" dirty="0" smtClean="0"/>
          </a:p>
          <a:p>
            <a:pPr lvl="1">
              <a:buClr>
                <a:schemeClr val="tx2"/>
              </a:buClr>
              <a:buSzPct val="80000"/>
              <a:defRPr/>
            </a:pPr>
            <a:endParaRPr lang="en-US" altLang="zh-CN" sz="1800" dirty="0" smtClean="0"/>
          </a:p>
          <a:p>
            <a:pPr lvl="1">
              <a:buClr>
                <a:schemeClr val="tx2"/>
              </a:buClr>
              <a:buSzPct val="80000"/>
              <a:defRPr/>
            </a:pPr>
            <a:endParaRPr lang="en-US" altLang="zh-CN" sz="1800" dirty="0" smtClean="0"/>
          </a:p>
          <a:p>
            <a:pPr lvl="1">
              <a:buClr>
                <a:schemeClr val="tx2"/>
              </a:buClr>
              <a:buSzPct val="80000"/>
              <a:defRPr/>
            </a:pPr>
            <a:endParaRPr lang="en-US" altLang="zh-CN" sz="1800" dirty="0" smtClean="0"/>
          </a:p>
          <a:p>
            <a:pPr lvl="1">
              <a:buClr>
                <a:schemeClr val="tx2"/>
              </a:buClr>
              <a:buSzPct val="80000"/>
              <a:defRPr/>
            </a:pPr>
            <a:endParaRPr lang="en-US" altLang="zh-CN" sz="1800" dirty="0" smtClean="0"/>
          </a:p>
          <a:p>
            <a:pPr lvl="1">
              <a:buClr>
                <a:schemeClr val="tx2"/>
              </a:buClr>
              <a:buSzPct val="80000"/>
              <a:defRPr/>
            </a:pPr>
            <a:endParaRPr lang="en-US" altLang="zh-CN" sz="1800" dirty="0" smtClean="0"/>
          </a:p>
          <a:p>
            <a:pPr lvl="1">
              <a:buClr>
                <a:schemeClr val="tx2"/>
              </a:buClr>
              <a:buSzPct val="80000"/>
              <a:defRPr/>
            </a:pPr>
            <a:endParaRPr lang="en-US" altLang="zh-CN" sz="1800" dirty="0" smtClean="0"/>
          </a:p>
          <a:p>
            <a:pPr marL="342900" lvl="1" indent="-342900">
              <a:buClr>
                <a:schemeClr val="tx2"/>
              </a:buClr>
              <a:buSzPct val="80000"/>
              <a:buChar char="•"/>
              <a:defRPr/>
            </a:pPr>
            <a:r>
              <a:rPr lang="en-US" altLang="zh-CN" sz="2400" b="1" dirty="0" smtClean="0"/>
              <a:t>Pipeline decoder</a:t>
            </a:r>
            <a:r>
              <a:rPr lang="en-US" altLang="zh-CN" sz="2400" b="1" baseline="30000" dirty="0" smtClean="0"/>
              <a:t>[4][5]:</a:t>
            </a:r>
          </a:p>
          <a:p>
            <a:pPr lvl="1">
              <a:buClr>
                <a:schemeClr val="tx2"/>
              </a:buClr>
              <a:buSzPct val="80000"/>
              <a:defRPr/>
            </a:pPr>
            <a:r>
              <a:rPr lang="en-US" altLang="zh-CN" sz="1800" dirty="0" smtClean="0"/>
              <a:t>The waiting time is reduced or eliminated  </a:t>
            </a:r>
          </a:p>
          <a:p>
            <a:pPr lvl="1">
              <a:buClr>
                <a:schemeClr val="tx2"/>
              </a:buClr>
              <a:buSzPct val="80000"/>
              <a:defRPr/>
            </a:pPr>
            <a:r>
              <a:rPr lang="en-US" altLang="zh-CN" sz="1800" dirty="0" smtClean="0"/>
              <a:t>Address conflict can be avoided </a:t>
            </a:r>
          </a:p>
          <a:p>
            <a:pPr lvl="1">
              <a:buClr>
                <a:schemeClr val="tx2"/>
              </a:buClr>
              <a:buSzPct val="80000"/>
              <a:defRPr/>
            </a:pPr>
            <a:endParaRPr lang="en-US" altLang="zh-CN" sz="18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July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7" name="页脚占位符 5"/>
          <p:cNvSpPr>
            <a:spLocks noGrp="1"/>
          </p:cNvSpPr>
          <p:nvPr>
            <p:ph type="ftr" sz="quarter" idx="10"/>
          </p:nvPr>
        </p:nvSpPr>
        <p:spPr>
          <a:xfrm>
            <a:off x="7236296" y="6453336"/>
            <a:ext cx="1019597" cy="21617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ZTE Corp. </a:t>
            </a:r>
            <a:endParaRPr lang="en-US" dirty="0"/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3140968"/>
            <a:ext cx="6192688" cy="2293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23728" y="836712"/>
            <a:ext cx="5832648" cy="576064"/>
          </a:xfrm>
        </p:spPr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sz="2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568" y="1484784"/>
            <a:ext cx="7772400" cy="4256112"/>
          </a:xfrm>
        </p:spPr>
        <p:txBody>
          <a:bodyPr/>
          <a:lstStyle/>
          <a:p>
            <a:pPr marL="342900" lvl="1" indent="-342900">
              <a:buClr>
                <a:schemeClr val="tx2"/>
              </a:buClr>
              <a:buSzPct val="80000"/>
              <a:buNone/>
              <a:defRPr/>
            </a:pPr>
            <a:r>
              <a:rPr lang="en-US" altLang="zh-CN" sz="2200" b="1" dirty="0" smtClean="0"/>
              <a:t>The shortcomings of  802.11ad LDPC and other LDPC codes</a:t>
            </a:r>
          </a:p>
          <a:p>
            <a:pPr marL="342900" lvl="1" indent="-342900">
              <a:buClr>
                <a:schemeClr val="tx2"/>
              </a:buClr>
              <a:buSzPct val="80000"/>
              <a:buFontTx/>
              <a:buChar char="•"/>
              <a:defRPr/>
            </a:pPr>
            <a:r>
              <a:rPr lang="en-US" altLang="zh-CN" b="1" dirty="0" smtClean="0"/>
              <a:t>Limited decoding throughput due to a waiting  time </a:t>
            </a:r>
          </a:p>
          <a:p>
            <a:pPr lvl="1">
              <a:buClr>
                <a:schemeClr val="tx2"/>
              </a:buClr>
              <a:buSzPct val="80000"/>
              <a:defRPr/>
            </a:pPr>
            <a:r>
              <a:rPr lang="en-US" altLang="zh-CN" sz="1800" dirty="0" smtClean="0"/>
              <a:t>a waiting  time between one row update and the next row update for one LDPC base matrix degrade the whole decoding throughput  obviously.</a:t>
            </a:r>
          </a:p>
          <a:p>
            <a:pPr marL="342900" lvl="1" indent="-342900">
              <a:buClr>
                <a:schemeClr val="tx2"/>
              </a:buClr>
              <a:buSzPct val="80000"/>
              <a:buFontTx/>
              <a:buChar char="•"/>
              <a:defRPr/>
            </a:pPr>
            <a:r>
              <a:rPr lang="en-US" altLang="zh-CN" b="1" dirty="0" smtClean="0"/>
              <a:t>High routing complexity.</a:t>
            </a:r>
          </a:p>
          <a:p>
            <a:pPr lvl="1">
              <a:buClr>
                <a:schemeClr val="tx2"/>
              </a:buClr>
              <a:buSzPct val="80000"/>
              <a:defRPr/>
            </a:pPr>
            <a:r>
              <a:rPr lang="en-US" altLang="zh-CN" sz="1800" dirty="0" smtClean="0"/>
              <a:t>Since base matrices for different code rates are </a:t>
            </a:r>
            <a:r>
              <a:rPr lang="sq-AL" altLang="zh-CN" sz="1800" dirty="0" smtClean="0"/>
              <a:t>random</a:t>
            </a:r>
            <a:r>
              <a:rPr lang="en-US" altLang="zh-CN" sz="1800" dirty="0" smtClean="0"/>
              <a:t> and independent,  complex banyan networks are used for the routing operation.</a:t>
            </a:r>
          </a:p>
          <a:p>
            <a:pPr lvl="1">
              <a:buClr>
                <a:schemeClr val="tx2"/>
              </a:buClr>
              <a:buSzPct val="80000"/>
              <a:defRPr/>
            </a:pPr>
            <a:r>
              <a:rPr lang="en-US" altLang="zh-CN" sz="1800" dirty="0" smtClean="0"/>
              <a:t>Cycle shift operation and inverse cycle shift operation make the routing complexity double</a:t>
            </a:r>
          </a:p>
          <a:p>
            <a:pPr marL="342900" lvl="1" indent="-342900">
              <a:buClr>
                <a:schemeClr val="tx2"/>
              </a:buClr>
              <a:buSzPct val="80000"/>
              <a:buFontTx/>
              <a:buChar char="•"/>
              <a:defRPr/>
            </a:pPr>
            <a:r>
              <a:rPr lang="en-US" altLang="zh-CN" b="1" dirty="0" smtClean="0"/>
              <a:t>Poor performance of signaling field coding in 802.11ad.</a:t>
            </a:r>
          </a:p>
          <a:p>
            <a:pPr lvl="1">
              <a:buClr>
                <a:schemeClr val="tx2"/>
              </a:buClr>
              <a:buSzPct val="80000"/>
              <a:defRPr/>
            </a:pPr>
            <a:r>
              <a:rPr lang="en-US" altLang="zh-CN" sz="1800" dirty="0" smtClean="0"/>
              <a:t>Based on the code base matrix of rate ¾, signaling field coding fails to fully obtain LDPC code gain. </a:t>
            </a:r>
          </a:p>
          <a:p>
            <a:pPr lvl="1">
              <a:buClr>
                <a:schemeClr val="tx2"/>
              </a:buClr>
              <a:buSzPct val="80000"/>
              <a:defRPr/>
            </a:pPr>
            <a:r>
              <a:rPr lang="en-US" altLang="zh-CN" sz="1800" dirty="0" smtClean="0"/>
              <a:t>Not high girth</a:t>
            </a:r>
          </a:p>
          <a:p>
            <a:pPr marL="342900" lvl="1" indent="-342900">
              <a:buClr>
                <a:schemeClr val="tx2"/>
              </a:buClr>
              <a:buSzPct val="80000"/>
              <a:buFontTx/>
              <a:buChar char="•"/>
              <a:defRPr/>
            </a:pPr>
            <a:r>
              <a:rPr lang="en-US" altLang="zh-CN" b="1" dirty="0" smtClean="0"/>
              <a:t>More c</a:t>
            </a:r>
            <a:r>
              <a:rPr lang="sq-AL" altLang="zh-CN" b="1" dirty="0" smtClean="0"/>
              <a:t>yclic shift operation</a:t>
            </a:r>
            <a:r>
              <a:rPr lang="en-US" altLang="zh-CN" b="1" dirty="0" smtClean="0"/>
              <a:t> are needed for encoder</a:t>
            </a:r>
          </a:p>
          <a:p>
            <a:pPr lvl="1">
              <a:buClr>
                <a:schemeClr val="tx2"/>
              </a:buClr>
              <a:buSzPct val="80000"/>
              <a:defRPr/>
            </a:pPr>
            <a:r>
              <a:rPr lang="en-US" altLang="zh-CN" sz="1800" dirty="0" smtClean="0"/>
              <a:t>the check part of base matrix is not a </a:t>
            </a:r>
            <a:r>
              <a:rPr lang="sq-AL" altLang="zh-CN" sz="1800" dirty="0" smtClean="0"/>
              <a:t>strictly low triangular matrix</a:t>
            </a:r>
            <a:endParaRPr lang="en-US" altLang="zh-CN" sz="1800" dirty="0" smtClean="0"/>
          </a:p>
          <a:p>
            <a:pPr lvl="1">
              <a:buClr>
                <a:schemeClr val="tx2"/>
              </a:buClr>
              <a:buSzPct val="80000"/>
              <a:defRPr/>
            </a:pPr>
            <a:endParaRPr lang="zh-CN" altLang="en-US" sz="1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July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7" name="页脚占位符 5"/>
          <p:cNvSpPr>
            <a:spLocks noGrp="1"/>
          </p:cNvSpPr>
          <p:nvPr>
            <p:ph type="ftr" sz="quarter" idx="10"/>
          </p:nvPr>
        </p:nvSpPr>
        <p:spPr>
          <a:xfrm>
            <a:off x="7236296" y="6453336"/>
            <a:ext cx="1019597" cy="21617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ZTE Corp.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Proposed base matrices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July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7" name="页脚占位符 5"/>
          <p:cNvSpPr>
            <a:spLocks noGrp="1"/>
          </p:cNvSpPr>
          <p:nvPr>
            <p:ph type="ftr" sz="quarter" idx="10"/>
          </p:nvPr>
        </p:nvSpPr>
        <p:spPr>
          <a:xfrm>
            <a:off x="7236296" y="6453336"/>
            <a:ext cx="1019597" cy="21617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ZTE Corp. </a:t>
            </a:r>
            <a:endParaRPr lang="en-US" dirty="0"/>
          </a:p>
        </p:txBody>
      </p:sp>
      <p:sp>
        <p:nvSpPr>
          <p:cNvPr id="10" name="流程图: 可选过程 9"/>
          <p:cNvSpPr/>
          <p:nvPr/>
        </p:nvSpPr>
        <p:spPr bwMode="auto">
          <a:xfrm>
            <a:off x="1259632" y="5301208"/>
            <a:ext cx="3024336" cy="792088"/>
          </a:xfrm>
          <a:prstGeom prst="flowChartAlternateProcess">
            <a:avLst/>
          </a:prstGeom>
          <a:solidFill>
            <a:srgbClr val="A07CA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50800" dir="5400000" algn="ctr" rotWithShape="0">
              <a:srgbClr val="A07CA4"/>
            </a:outerShdw>
          </a:effectLst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lvl="1" algn="just" eaLnBrk="0" hangingPunct="0"/>
            <a:r>
              <a:rPr lang="en-US" altLang="zh-CN" sz="2000" dirty="0" smtClean="0"/>
              <a:t>Most </a:t>
            </a:r>
            <a:r>
              <a:rPr lang="en-US" altLang="zh-CN" sz="2000" dirty="0" smtClean="0">
                <a:solidFill>
                  <a:srgbClr val="FF0000"/>
                </a:solidFill>
              </a:rPr>
              <a:t>none -1 </a:t>
            </a:r>
            <a:r>
              <a:rPr lang="en-US" altLang="zh-CN" sz="2000" dirty="0" smtClean="0"/>
              <a:t>elements </a:t>
            </a:r>
          </a:p>
          <a:p>
            <a:pPr marL="0" lvl="1" algn="just" eaLnBrk="0" hangingPunct="0"/>
            <a:r>
              <a:rPr lang="en-US" altLang="zh-CN" sz="2000" dirty="0" smtClean="0"/>
              <a:t>are even number</a:t>
            </a:r>
          </a:p>
        </p:txBody>
      </p:sp>
      <p:sp>
        <p:nvSpPr>
          <p:cNvPr id="15" name="圆角矩形 14"/>
          <p:cNvSpPr/>
          <p:nvPr/>
        </p:nvSpPr>
        <p:spPr bwMode="auto">
          <a:xfrm>
            <a:off x="467544" y="2924944"/>
            <a:ext cx="2808312" cy="1728192"/>
          </a:xfrm>
          <a:prstGeom prst="roundRect">
            <a:avLst/>
          </a:prstGeom>
          <a:solidFill>
            <a:srgbClr val="66663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50800" dir="5400000" algn="ctr" rotWithShape="0">
              <a:srgbClr val="666633"/>
            </a:outerShdw>
          </a:effectLst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lvl="1" algn="just" eaLnBrk="0" hangingPunct="0"/>
            <a:r>
              <a:rPr lang="en-US" altLang="zh-CN" sz="2000" dirty="0" smtClean="0"/>
              <a:t>All none -1 elements in the same column of different base matrices are from a set with 4 elements. </a:t>
            </a:r>
          </a:p>
        </p:txBody>
      </p:sp>
      <p:sp>
        <p:nvSpPr>
          <p:cNvPr id="17" name="流程图: 可选过程 16"/>
          <p:cNvSpPr/>
          <p:nvPr/>
        </p:nvSpPr>
        <p:spPr bwMode="auto">
          <a:xfrm>
            <a:off x="3131840" y="1700808"/>
            <a:ext cx="2880320" cy="1080120"/>
          </a:xfrm>
          <a:prstGeom prst="flowChartAlternateProcess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accent2">
                <a:lumMod val="40000"/>
                <a:lumOff val="60000"/>
              </a:schemeClr>
            </a:outerShdw>
          </a:effectLst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lvl="1" algn="just" eaLnBrk="0" hangingPunct="0"/>
            <a:r>
              <a:rPr lang="en-US" altLang="zh-CN" sz="2000" dirty="0" smtClean="0"/>
              <a:t>For all base matrices, the check part  is  a </a:t>
            </a:r>
            <a:r>
              <a:rPr lang="sq-AL" altLang="zh-CN" sz="2000" dirty="0" smtClean="0"/>
              <a:t>strictly low</a:t>
            </a:r>
            <a:r>
              <a:rPr lang="en-US" altLang="zh-CN" sz="2000" dirty="0" smtClean="0"/>
              <a:t> </a:t>
            </a:r>
            <a:r>
              <a:rPr lang="sq-AL" altLang="zh-CN" sz="2000" dirty="0" smtClean="0"/>
              <a:t>triangular matrix</a:t>
            </a:r>
            <a:r>
              <a:rPr lang="en-US" altLang="zh-CN" sz="2000" dirty="0" smtClean="0"/>
              <a:t>. </a:t>
            </a:r>
          </a:p>
        </p:txBody>
      </p:sp>
      <p:sp>
        <p:nvSpPr>
          <p:cNvPr id="18" name="流程图: 可选过程 17"/>
          <p:cNvSpPr/>
          <p:nvPr/>
        </p:nvSpPr>
        <p:spPr bwMode="auto">
          <a:xfrm>
            <a:off x="4644008" y="5301208"/>
            <a:ext cx="3312368" cy="792088"/>
          </a:xfrm>
          <a:prstGeom prst="flowChartAlternateProcess">
            <a:avLst/>
          </a:prstGeom>
          <a:solidFill>
            <a:srgbClr val="FFCC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50800" dir="5400000" algn="ctr" rotWithShape="0">
              <a:srgbClr val="FFCC66"/>
            </a:outerShdw>
          </a:effectLst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lvl="1" algn="just" eaLnBrk="0" hangingPunct="0"/>
            <a:r>
              <a:rPr lang="en-US" altLang="zh-CN" sz="2000" dirty="0" smtClean="0"/>
              <a:t>The first none -1 element</a:t>
            </a:r>
            <a:r>
              <a:rPr lang="sq-AL" altLang="zh-CN" sz="2000" dirty="0" smtClean="0"/>
              <a:t> </a:t>
            </a:r>
            <a:r>
              <a:rPr lang="en-US" altLang="zh-CN" sz="2000" dirty="0" smtClean="0"/>
              <a:t>of each column is equal to zero. </a:t>
            </a:r>
            <a:r>
              <a:rPr lang="zh-CN" altLang="en-US" dirty="0" smtClean="0"/>
              <a:t> </a:t>
            </a:r>
            <a:endParaRPr lang="en-US" altLang="zh-CN" sz="2000" dirty="0" smtClean="0"/>
          </a:p>
        </p:txBody>
      </p:sp>
      <p:sp>
        <p:nvSpPr>
          <p:cNvPr id="11" name="流程图: 可选过程 10"/>
          <p:cNvSpPr/>
          <p:nvPr/>
        </p:nvSpPr>
        <p:spPr bwMode="auto">
          <a:xfrm>
            <a:off x="5940152" y="2924944"/>
            <a:ext cx="2952328" cy="1728192"/>
          </a:xfrm>
          <a:prstGeom prst="flowChartAlternateProcess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50800" dir="5400000" algn="ctr" rotWithShape="0">
              <a:srgbClr val="92D050"/>
            </a:outerShdw>
          </a:effectLst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lvl="1" algn="just" eaLnBrk="0" hangingPunct="0"/>
            <a:r>
              <a:rPr lang="en-US" altLang="zh-CN" sz="2000" dirty="0" smtClean="0"/>
              <a:t>For all base matrices, the girth of  all systematic bit nodes </a:t>
            </a:r>
            <a:r>
              <a:rPr lang="en-US" altLang="zh-CN" sz="2000" dirty="0" smtClean="0">
                <a:latin typeface="宋体"/>
                <a:ea typeface="宋体"/>
              </a:rPr>
              <a:t>≥</a:t>
            </a:r>
            <a:r>
              <a:rPr lang="en-US" altLang="zh-CN" sz="2000" dirty="0" smtClean="0"/>
              <a:t> 8, and the girth of all parity bit nodes </a:t>
            </a:r>
            <a:r>
              <a:rPr lang="en-US" altLang="zh-CN" sz="2000" dirty="0" smtClean="0">
                <a:latin typeface="宋体"/>
                <a:ea typeface="宋体"/>
              </a:rPr>
              <a:t>≥</a:t>
            </a:r>
            <a:r>
              <a:rPr lang="en-US" altLang="zh-CN" sz="2000" dirty="0" smtClean="0"/>
              <a:t> 6</a:t>
            </a:r>
          </a:p>
        </p:txBody>
      </p:sp>
      <p:grpSp>
        <p:nvGrpSpPr>
          <p:cNvPr id="16" name="组合 15"/>
          <p:cNvGrpSpPr/>
          <p:nvPr/>
        </p:nvGrpSpPr>
        <p:grpSpPr>
          <a:xfrm>
            <a:off x="3275856" y="2780928"/>
            <a:ext cx="2664296" cy="2520280"/>
            <a:chOff x="3275856" y="2564904"/>
            <a:chExt cx="2664296" cy="2520280"/>
          </a:xfrm>
        </p:grpSpPr>
        <p:sp>
          <p:nvSpPr>
            <p:cNvPr id="12" name="五角星 11"/>
            <p:cNvSpPr/>
            <p:nvPr/>
          </p:nvSpPr>
          <p:spPr bwMode="auto">
            <a:xfrm>
              <a:off x="3275856" y="2564904"/>
              <a:ext cx="2664296" cy="2520280"/>
            </a:xfrm>
            <a:prstGeom prst="star5">
              <a:avLst>
                <a:gd name="adj" fmla="val 23097"/>
                <a:gd name="hf" fmla="val 105146"/>
                <a:gd name="vf" fmla="val 110557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altLang="zh-CN" sz="2400" dirty="0" smtClean="0"/>
                <a:t> </a:t>
              </a:r>
            </a:p>
          </p:txBody>
        </p:sp>
        <p:sp>
          <p:nvSpPr>
            <p:cNvPr id="14" name="矩形 13"/>
            <p:cNvSpPr/>
            <p:nvPr/>
          </p:nvSpPr>
          <p:spPr>
            <a:xfrm>
              <a:off x="3923928" y="3573016"/>
              <a:ext cx="143374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400" b="1" dirty="0" smtClean="0"/>
                <a:t>Features</a:t>
              </a:r>
              <a:endParaRPr lang="zh-CN" altLang="en-US" sz="24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Proposed base matrix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July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ZTE </a:t>
            </a:r>
            <a:endParaRPr lang="en-US" dirty="0"/>
          </a:p>
        </p:txBody>
      </p:sp>
      <p:sp>
        <p:nvSpPr>
          <p:cNvPr id="7" name="内容占位符 2"/>
          <p:cNvSpPr>
            <a:spLocks noGrp="1"/>
          </p:cNvSpPr>
          <p:nvPr>
            <p:ph idx="1"/>
          </p:nvPr>
        </p:nvSpPr>
        <p:spPr>
          <a:xfrm>
            <a:off x="323850" y="1728936"/>
            <a:ext cx="8424863" cy="4724400"/>
          </a:xfrm>
        </p:spPr>
        <p:txBody>
          <a:bodyPr/>
          <a:lstStyle/>
          <a:p>
            <a:pPr lvl="1"/>
            <a:r>
              <a:rPr lang="en-US" altLang="zh-CN" dirty="0" smtClean="0"/>
              <a:t>The code size n=672, and the four code rates are r</a:t>
            </a:r>
            <a:r>
              <a:rPr lang="en-US" altLang="zh-CN" baseline="-25000" dirty="0" smtClean="0"/>
              <a:t>0</a:t>
            </a:r>
            <a:r>
              <a:rPr lang="en-US" altLang="zh-CN" dirty="0" smtClean="0"/>
              <a:t>=1/2, r</a:t>
            </a:r>
            <a:r>
              <a:rPr lang="en-US" altLang="zh-CN" baseline="-25000" dirty="0" smtClean="0"/>
              <a:t>1</a:t>
            </a:r>
            <a:r>
              <a:rPr lang="en-US" altLang="zh-CN" dirty="0" smtClean="0"/>
              <a:t>=5/8, r</a:t>
            </a:r>
            <a:r>
              <a:rPr lang="en-US" altLang="zh-CN" baseline="-25000" dirty="0" smtClean="0"/>
              <a:t>2</a:t>
            </a:r>
            <a:r>
              <a:rPr lang="en-US" altLang="zh-CN" dirty="0" smtClean="0"/>
              <a:t>=3/4 and r</a:t>
            </a:r>
            <a:r>
              <a:rPr lang="en-US" altLang="zh-CN" baseline="-25000" dirty="0" smtClean="0"/>
              <a:t>3</a:t>
            </a:r>
            <a:r>
              <a:rPr lang="en-US" altLang="zh-CN" dirty="0" smtClean="0"/>
              <a:t>=13/16 respectively, the number of systematic bits corresponding to the four code rates are k</a:t>
            </a:r>
            <a:r>
              <a:rPr lang="en-US" altLang="zh-CN" baseline="-25000" dirty="0" smtClean="0"/>
              <a:t>0</a:t>
            </a:r>
            <a:r>
              <a:rPr lang="en-US" altLang="zh-CN" dirty="0" smtClean="0"/>
              <a:t>=336, k</a:t>
            </a:r>
            <a:r>
              <a:rPr lang="en-US" altLang="zh-CN" baseline="-25000" dirty="0" smtClean="0"/>
              <a:t>1</a:t>
            </a:r>
            <a:r>
              <a:rPr lang="en-US" altLang="zh-CN" dirty="0" smtClean="0"/>
              <a:t>=420, k</a:t>
            </a:r>
            <a:r>
              <a:rPr lang="en-US" altLang="zh-CN" baseline="-25000" dirty="0" smtClean="0"/>
              <a:t>2</a:t>
            </a:r>
            <a:r>
              <a:rPr lang="en-US" altLang="zh-CN" dirty="0" smtClean="0"/>
              <a:t>=504 and k</a:t>
            </a:r>
            <a:r>
              <a:rPr lang="en-US" altLang="zh-CN" baseline="-25000" dirty="0" smtClean="0"/>
              <a:t>3</a:t>
            </a:r>
            <a:r>
              <a:rPr lang="en-US" altLang="zh-CN" dirty="0" smtClean="0"/>
              <a:t>=546 respectively, and the expand factor z=42. </a:t>
            </a:r>
          </a:p>
          <a:p>
            <a:pPr lvl="1"/>
            <a:r>
              <a:rPr lang="en-US" altLang="zh-CN" dirty="0" smtClean="0"/>
              <a:t>r</a:t>
            </a:r>
            <a:r>
              <a:rPr lang="en-US" altLang="zh-CN" baseline="-25000" dirty="0" smtClean="0"/>
              <a:t>0</a:t>
            </a:r>
            <a:r>
              <a:rPr lang="en-US" altLang="zh-CN" dirty="0" smtClean="0"/>
              <a:t>=1/2</a:t>
            </a:r>
            <a:r>
              <a:rPr lang="zh-CN" altLang="zh-CN" dirty="0" smtClean="0"/>
              <a:t>：</a:t>
            </a:r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r>
              <a:rPr lang="en-US" altLang="zh-CN" dirty="0" smtClean="0"/>
              <a:t>r</a:t>
            </a:r>
            <a:r>
              <a:rPr lang="en-US" altLang="zh-CN" baseline="-25000" dirty="0" smtClean="0"/>
              <a:t>1</a:t>
            </a:r>
            <a:r>
              <a:rPr lang="en-US" altLang="zh-CN" dirty="0" smtClean="0"/>
              <a:t>=5/8</a:t>
            </a:r>
            <a:r>
              <a:rPr lang="zh-CN" altLang="zh-CN" dirty="0" smtClean="0"/>
              <a:t>：</a:t>
            </a:r>
            <a:endParaRPr lang="en-US" altLang="zh-CN" dirty="0" smtClean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2195736" y="3057872"/>
          <a:ext cx="5108575" cy="1584960"/>
        </p:xfrm>
        <a:graphic>
          <a:graphicData uri="http://schemas.openxmlformats.org/drawingml/2006/table">
            <a:tbl>
              <a:tblPr/>
              <a:tblGrid>
                <a:gridCol w="320675"/>
                <a:gridCol w="320675"/>
                <a:gridCol w="320040"/>
                <a:gridCol w="320040"/>
                <a:gridCol w="320040"/>
                <a:gridCol w="320040"/>
                <a:gridCol w="320040"/>
                <a:gridCol w="320040"/>
                <a:gridCol w="320040"/>
                <a:gridCol w="320040"/>
                <a:gridCol w="320040"/>
                <a:gridCol w="320040"/>
                <a:gridCol w="320040"/>
                <a:gridCol w="318135"/>
                <a:gridCol w="318135"/>
                <a:gridCol w="310515"/>
              </a:tblGrid>
              <a:tr h="1981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34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12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36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18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8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13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16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Times New Roman"/>
                          <a:ea typeface="宋体"/>
                        </a:rPr>
                        <a:t>40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Times New Roman"/>
                          <a:ea typeface="宋体"/>
                        </a:rPr>
                        <a:t>32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22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19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20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22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Times New Roman"/>
                          <a:ea typeface="宋体"/>
                        </a:rPr>
                        <a:t> 2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28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32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21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30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18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Times New Roman"/>
                          <a:ea typeface="宋体"/>
                        </a:rPr>
                        <a:t>14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Times New Roman"/>
                          <a:ea typeface="宋体"/>
                        </a:rPr>
                        <a:t>30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37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31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40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12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38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6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Times New Roman"/>
                          <a:ea typeface="宋体"/>
                        </a:rPr>
                        <a:t>26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13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24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20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Times New Roman"/>
                          <a:ea typeface="宋体"/>
                        </a:rPr>
                        <a:t> 2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Times New Roman"/>
                          <a:ea typeface="宋体"/>
                        </a:rPr>
                        <a:t>18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Times New Roman"/>
                          <a:ea typeface="宋体"/>
                        </a:rPr>
                        <a:t> 5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2195736" y="5074096"/>
          <a:ext cx="5108575" cy="1188720"/>
        </p:xfrm>
        <a:graphic>
          <a:graphicData uri="http://schemas.openxmlformats.org/drawingml/2006/table">
            <a:tbl>
              <a:tblPr/>
              <a:tblGrid>
                <a:gridCol w="318770"/>
                <a:gridCol w="319405"/>
                <a:gridCol w="319405"/>
                <a:gridCol w="319405"/>
                <a:gridCol w="319405"/>
                <a:gridCol w="318770"/>
                <a:gridCol w="319405"/>
                <a:gridCol w="319405"/>
                <a:gridCol w="319405"/>
                <a:gridCol w="319405"/>
                <a:gridCol w="318770"/>
                <a:gridCol w="319405"/>
                <a:gridCol w="319405"/>
                <a:gridCol w="319405"/>
                <a:gridCol w="319405"/>
                <a:gridCol w="319405"/>
              </a:tblGrid>
              <a:tr h="1981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32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22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18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Times New Roman"/>
                          <a:ea typeface="宋体"/>
                        </a:rPr>
                        <a:t>19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8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16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40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34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12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36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32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21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30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20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18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22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38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6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Times New Roman"/>
                          <a:ea typeface="宋体"/>
                        </a:rPr>
                        <a:t>13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31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24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20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2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28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16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37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13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40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12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14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2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30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19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5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Proposed base matrix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July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7" name="内容占位符 2"/>
          <p:cNvSpPr>
            <a:spLocks noGrp="1"/>
          </p:cNvSpPr>
          <p:nvPr>
            <p:ph idx="1"/>
          </p:nvPr>
        </p:nvSpPr>
        <p:spPr>
          <a:xfrm>
            <a:off x="323850" y="1800944"/>
            <a:ext cx="8424863" cy="4724400"/>
          </a:xfrm>
        </p:spPr>
        <p:txBody>
          <a:bodyPr/>
          <a:lstStyle/>
          <a:p>
            <a:pPr lvl="1"/>
            <a:r>
              <a:rPr lang="en-US" altLang="zh-CN" dirty="0" smtClean="0"/>
              <a:t>r</a:t>
            </a:r>
            <a:r>
              <a:rPr lang="en-US" altLang="zh-CN" baseline="-25000" dirty="0" smtClean="0"/>
              <a:t>0</a:t>
            </a:r>
            <a:r>
              <a:rPr lang="en-US" altLang="zh-CN" dirty="0" smtClean="0"/>
              <a:t>=3/4</a:t>
            </a:r>
            <a:r>
              <a:rPr lang="zh-CN" altLang="zh-CN" dirty="0" smtClean="0"/>
              <a:t>：</a:t>
            </a:r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r>
              <a:rPr lang="en-US" altLang="zh-CN" dirty="0" smtClean="0"/>
              <a:t>r</a:t>
            </a:r>
            <a:r>
              <a:rPr lang="en-US" altLang="zh-CN" baseline="-25000" dirty="0" smtClean="0"/>
              <a:t>1</a:t>
            </a:r>
            <a:r>
              <a:rPr lang="en-US" altLang="zh-CN" dirty="0" smtClean="0"/>
              <a:t>=13/16</a:t>
            </a:r>
            <a:r>
              <a:rPr lang="zh-CN" altLang="zh-CN" dirty="0" smtClean="0"/>
              <a:t>：</a:t>
            </a:r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1835696" y="2492896"/>
          <a:ext cx="5108575" cy="792480"/>
        </p:xfrm>
        <a:graphic>
          <a:graphicData uri="http://schemas.openxmlformats.org/drawingml/2006/table">
            <a:tbl>
              <a:tblPr/>
              <a:tblGrid>
                <a:gridCol w="318770"/>
                <a:gridCol w="319405"/>
                <a:gridCol w="319405"/>
                <a:gridCol w="319405"/>
                <a:gridCol w="319405"/>
                <a:gridCol w="318770"/>
                <a:gridCol w="319405"/>
                <a:gridCol w="319405"/>
                <a:gridCol w="319405"/>
                <a:gridCol w="319405"/>
                <a:gridCol w="318770"/>
                <a:gridCol w="319405"/>
                <a:gridCol w="319405"/>
                <a:gridCol w="319405"/>
                <a:gridCol w="319405"/>
                <a:gridCol w="319405"/>
              </a:tblGrid>
              <a:tr h="1981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8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16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Times New Roman"/>
                          <a:ea typeface="宋体"/>
                        </a:rPr>
                        <a:t>40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34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32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12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22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36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18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13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19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30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20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18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22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38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Times New Roman"/>
                          <a:ea typeface="宋体"/>
                        </a:rPr>
                        <a:t> 2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6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28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32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37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26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21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31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40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24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12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20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Times New Roman"/>
                          <a:ea typeface="宋体"/>
                        </a:rPr>
                        <a:t>10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14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2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30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16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19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34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18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Times New Roman"/>
                          <a:ea typeface="宋体"/>
                        </a:rPr>
                        <a:t>13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5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1839689" y="4293096"/>
          <a:ext cx="5108575" cy="594360"/>
        </p:xfrm>
        <a:graphic>
          <a:graphicData uri="http://schemas.openxmlformats.org/drawingml/2006/table">
            <a:tbl>
              <a:tblPr/>
              <a:tblGrid>
                <a:gridCol w="318770"/>
                <a:gridCol w="319405"/>
                <a:gridCol w="319405"/>
                <a:gridCol w="319405"/>
                <a:gridCol w="319405"/>
                <a:gridCol w="318770"/>
                <a:gridCol w="319405"/>
                <a:gridCol w="319405"/>
                <a:gridCol w="319405"/>
                <a:gridCol w="319405"/>
                <a:gridCol w="318770"/>
                <a:gridCol w="319405"/>
                <a:gridCol w="319405"/>
                <a:gridCol w="319405"/>
                <a:gridCol w="319405"/>
                <a:gridCol w="319405"/>
              </a:tblGrid>
              <a:tr h="1981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30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20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Times New Roman"/>
                          <a:ea typeface="宋体"/>
                        </a:rPr>
                        <a:t>18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22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38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2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6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28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32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37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26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21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34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40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24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12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20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14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2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30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16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19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34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18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8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13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5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页脚占位符 5"/>
          <p:cNvSpPr>
            <a:spLocks noGrp="1"/>
          </p:cNvSpPr>
          <p:nvPr>
            <p:ph type="ftr" sz="quarter" idx="10"/>
          </p:nvPr>
        </p:nvSpPr>
        <p:spPr>
          <a:xfrm>
            <a:off x="7236296" y="6453336"/>
            <a:ext cx="1019597" cy="21617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ZTE Corp.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Performance of proposed base matrix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July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7" name="内容占位符 2"/>
          <p:cNvSpPr>
            <a:spLocks noGrp="1"/>
          </p:cNvSpPr>
          <p:nvPr>
            <p:ph idx="1"/>
          </p:nvPr>
        </p:nvSpPr>
        <p:spPr>
          <a:xfrm>
            <a:off x="323850" y="1800944"/>
            <a:ext cx="8424863" cy="4724400"/>
          </a:xfrm>
        </p:spPr>
        <p:txBody>
          <a:bodyPr/>
          <a:lstStyle/>
          <a:p>
            <a:pPr lvl="1"/>
            <a:r>
              <a:rPr lang="en-US" altLang="zh-CN" sz="2400" b="1" dirty="0" smtClean="0"/>
              <a:t>Performance comparison on AWGN channel:</a:t>
            </a:r>
            <a:endParaRPr lang="zh-CN" altLang="zh-CN" sz="2400" b="1" dirty="0" smtClean="0"/>
          </a:p>
          <a:p>
            <a:pPr lvl="1">
              <a:buNone/>
            </a:pPr>
            <a:endParaRPr lang="en-US" altLang="zh-CN" dirty="0" smtClean="0"/>
          </a:p>
          <a:p>
            <a:pPr lvl="1">
              <a:buNone/>
            </a:pPr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</p:txBody>
      </p:sp>
      <p:sp>
        <p:nvSpPr>
          <p:cNvPr id="10" name="页脚占位符 5"/>
          <p:cNvSpPr>
            <a:spLocks noGrp="1"/>
          </p:cNvSpPr>
          <p:nvPr>
            <p:ph type="ftr" sz="quarter" idx="10"/>
          </p:nvPr>
        </p:nvSpPr>
        <p:spPr>
          <a:xfrm>
            <a:off x="7236296" y="6453336"/>
            <a:ext cx="1019597" cy="21617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ZTE Corp. </a:t>
            </a:r>
            <a:endParaRPr lang="en-US" dirty="0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2229569"/>
            <a:ext cx="5514975" cy="42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Advantage of the proposed base matrix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July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7" name="内容占位符 2"/>
          <p:cNvSpPr>
            <a:spLocks noGrp="1"/>
          </p:cNvSpPr>
          <p:nvPr>
            <p:ph idx="1"/>
          </p:nvPr>
        </p:nvSpPr>
        <p:spPr>
          <a:xfrm>
            <a:off x="323850" y="1800944"/>
            <a:ext cx="8424863" cy="4724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zh-CN" b="1" dirty="0" smtClean="0"/>
              <a:t>Base Matrix: </a:t>
            </a:r>
            <a:r>
              <a:rPr lang="en-US" altLang="zh-CN" dirty="0" smtClean="0"/>
              <a:t>Most of elements </a:t>
            </a:r>
            <a:r>
              <a:rPr lang="sq-AL" altLang="zh-CN" dirty="0" smtClean="0"/>
              <a:t>unequal to</a:t>
            </a:r>
            <a:r>
              <a:rPr lang="en-US" altLang="zh-CN" dirty="0" smtClean="0"/>
              <a:t> -1 are even. </a:t>
            </a:r>
          </a:p>
          <a:p>
            <a:r>
              <a:rPr lang="en-US" altLang="zh-CN" sz="2000" b="0" dirty="0" smtClean="0"/>
              <a:t>With the parallelism of 21, some clocks(t4-t3) reduction for every </a:t>
            </a:r>
            <a:r>
              <a:rPr lang="sq-AL" altLang="zh-CN" sz="2000" b="0" dirty="0" smtClean="0"/>
              <a:t>transition</a:t>
            </a:r>
            <a:r>
              <a:rPr lang="en-US" altLang="zh-CN" sz="2000" b="0" dirty="0" smtClean="0"/>
              <a:t> to next row. And speed up the decoding. </a:t>
            </a:r>
            <a:endParaRPr lang="zh-CN" altLang="en-US" sz="2000" b="0" dirty="0" smtClean="0"/>
          </a:p>
          <a:p>
            <a:pPr lvl="1">
              <a:buNone/>
            </a:pPr>
            <a:endParaRPr lang="en-US" altLang="zh-CN" dirty="0" smtClean="0"/>
          </a:p>
          <a:p>
            <a:pPr lvl="1">
              <a:buNone/>
            </a:pPr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</p:txBody>
      </p:sp>
      <p:sp>
        <p:nvSpPr>
          <p:cNvPr id="10" name="页脚占位符 5"/>
          <p:cNvSpPr>
            <a:spLocks noGrp="1"/>
          </p:cNvSpPr>
          <p:nvPr>
            <p:ph type="ftr" sz="quarter" idx="10"/>
          </p:nvPr>
        </p:nvSpPr>
        <p:spPr>
          <a:xfrm>
            <a:off x="7236296" y="6453336"/>
            <a:ext cx="1019597" cy="21617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ZTE Corp. </a:t>
            </a:r>
            <a:endParaRPr lang="en-US" dirty="0"/>
          </a:p>
        </p:txBody>
      </p:sp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3108548"/>
            <a:ext cx="6381750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30630</TotalTime>
  <Words>2329</Words>
  <Application>Microsoft Office PowerPoint</Application>
  <PresentationFormat>全屏显示(4:3)</PresentationFormat>
  <Paragraphs>742</Paragraphs>
  <Slides>22</Slides>
  <Notes>22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24" baseType="lpstr">
      <vt:lpstr>802-11-Submission</vt:lpstr>
      <vt:lpstr>Equation</vt:lpstr>
      <vt:lpstr>LDPC Coding for 45GHz</vt:lpstr>
      <vt:lpstr>Background</vt:lpstr>
      <vt:lpstr>Background</vt:lpstr>
      <vt:lpstr>Background</vt:lpstr>
      <vt:lpstr>Proposed base matrices</vt:lpstr>
      <vt:lpstr>Proposed base matrix</vt:lpstr>
      <vt:lpstr>Proposed base matrix</vt:lpstr>
      <vt:lpstr>Performance of proposed base matrix</vt:lpstr>
      <vt:lpstr>Advantage of the proposed base matrix</vt:lpstr>
      <vt:lpstr>Advantage of the proposed base matrix</vt:lpstr>
      <vt:lpstr>Advantage of the proposed base matrix</vt:lpstr>
      <vt:lpstr>Advantage of the proposed base matrix</vt:lpstr>
      <vt:lpstr>Advantage of the proposed base matrix</vt:lpstr>
      <vt:lpstr>Advantage of the proposed base matrix</vt:lpstr>
      <vt:lpstr>Proposed LDPC base matrix</vt:lpstr>
      <vt:lpstr>Signaling field coding</vt:lpstr>
      <vt:lpstr>Proposed Signaling field Coding</vt:lpstr>
      <vt:lpstr>Signaling field coding</vt:lpstr>
      <vt:lpstr>Proposed LDPC base matrix</vt:lpstr>
      <vt:lpstr>Conclusion</vt:lpstr>
      <vt:lpstr>References</vt:lpstr>
      <vt:lpstr>Straw Poll</vt:lpstr>
    </vt:vector>
  </TitlesOfParts>
  <Company>ZTE Corp.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LDPC Coding for 45GHz</dc:title>
  <dc:creator>Li, Liguang</dc:creator>
  <cp:lastModifiedBy>jin8</cp:lastModifiedBy>
  <cp:revision>1395</cp:revision>
  <cp:lastPrinted>1998-02-10T13:28:06Z</cp:lastPrinted>
  <dcterms:created xsi:type="dcterms:W3CDTF">2013-11-12T02:05:18Z</dcterms:created>
  <dcterms:modified xsi:type="dcterms:W3CDTF">2014-07-14T05:34:05Z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-2138209084</vt:i4>
  </property>
  <property fmtid="{D5CDD505-2E9C-101B-9397-08002B2CF9AE}" pid="3" name="_NewReviewCycle">
    <vt:lpwstr/>
  </property>
  <property fmtid="{D5CDD505-2E9C-101B-9397-08002B2CF9AE}" pid="4" name="_EmailSubject">
    <vt:lpwstr>HEW Mac contribution</vt:lpwstr>
  </property>
  <property fmtid="{D5CDD505-2E9C-101B-9397-08002B2CF9AE}" pid="5" name="_AuthorEmail">
    <vt:lpwstr>james.yee@mediatek.com</vt:lpwstr>
  </property>
  <property fmtid="{D5CDD505-2E9C-101B-9397-08002B2CF9AE}" pid="6" name="_AuthorEmailDisplayName">
    <vt:lpwstr>James Yee (易志熹)</vt:lpwstr>
  </property>
  <property fmtid="{D5CDD505-2E9C-101B-9397-08002B2CF9AE}" pid="7" name="_PreviousAdHocReviewCycleID">
    <vt:i4>-1516722973</vt:i4>
  </property>
</Properties>
</file>