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6"/>
  </p:notesMasterIdLst>
  <p:handoutMasterIdLst>
    <p:handoutMasterId r:id="rId77"/>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1378" r:id="rId14"/>
    <p:sldId id="1343" r:id="rId15"/>
    <p:sldId id="1248" r:id="rId16"/>
    <p:sldId id="1284" r:id="rId17"/>
    <p:sldId id="1368" r:id="rId18"/>
    <p:sldId id="1379" r:id="rId19"/>
    <p:sldId id="1380" r:id="rId20"/>
    <p:sldId id="1285" r:id="rId21"/>
    <p:sldId id="1286" r:id="rId22"/>
    <p:sldId id="1164" r:id="rId23"/>
    <p:sldId id="1101" r:id="rId24"/>
    <p:sldId id="1102" r:id="rId25"/>
    <p:sldId id="1092" r:id="rId26"/>
    <p:sldId id="1099" r:id="rId27"/>
    <p:sldId id="1174" r:id="rId28"/>
    <p:sldId id="1175" r:id="rId29"/>
    <p:sldId id="1176" r:id="rId30"/>
    <p:sldId id="1382" r:id="rId31"/>
    <p:sldId id="1381" r:id="rId32"/>
    <p:sldId id="1093" r:id="rId33"/>
    <p:sldId id="1095" r:id="rId34"/>
    <p:sldId id="1094" r:id="rId35"/>
    <p:sldId id="1271" r:id="rId36"/>
    <p:sldId id="1272" r:id="rId37"/>
    <p:sldId id="1364" r:id="rId38"/>
    <p:sldId id="1369" r:id="rId39"/>
    <p:sldId id="1370" r:id="rId40"/>
    <p:sldId id="1371" r:id="rId41"/>
    <p:sldId id="1373" r:id="rId42"/>
    <p:sldId id="1374" r:id="rId43"/>
    <p:sldId id="1367" r:id="rId44"/>
    <p:sldId id="1383" r:id="rId45"/>
    <p:sldId id="1384" r:id="rId46"/>
    <p:sldId id="1385" r:id="rId47"/>
    <p:sldId id="1167" r:id="rId48"/>
    <p:sldId id="1278" r:id="rId49"/>
    <p:sldId id="1166" r:id="rId50"/>
    <p:sldId id="1231" r:id="rId51"/>
    <p:sldId id="1365" r:id="rId52"/>
    <p:sldId id="1366" r:id="rId53"/>
    <p:sldId id="1165" r:id="rId54"/>
    <p:sldId id="1152" r:id="rId55"/>
    <p:sldId id="1144" r:id="rId56"/>
    <p:sldId id="1338" r:id="rId57"/>
    <p:sldId id="1357" r:id="rId58"/>
    <p:sldId id="1388" r:id="rId59"/>
    <p:sldId id="1386" r:id="rId60"/>
    <p:sldId id="1387" r:id="rId61"/>
    <p:sldId id="1390" r:id="rId62"/>
    <p:sldId id="1389" r:id="rId63"/>
    <p:sldId id="1391" r:id="rId64"/>
    <p:sldId id="1236" r:id="rId65"/>
    <p:sldId id="967" r:id="rId66"/>
    <p:sldId id="1392" r:id="rId67"/>
    <p:sldId id="1393" r:id="rId68"/>
    <p:sldId id="1358" r:id="rId69"/>
    <p:sldId id="1394" r:id="rId70"/>
    <p:sldId id="1396" r:id="rId71"/>
    <p:sldId id="1375" r:id="rId72"/>
    <p:sldId id="1376" r:id="rId73"/>
    <p:sldId id="619" r:id="rId74"/>
    <p:sldId id="621" r:id="rId7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1" autoAdjust="0"/>
    <p:restoredTop sz="94660" autoAdjust="0"/>
  </p:normalViewPr>
  <p:slideViewPr>
    <p:cSldViewPr>
      <p:cViewPr varScale="1">
        <p:scale>
          <a:sx n="71" d="100"/>
          <a:sy n="71" d="100"/>
        </p:scale>
        <p:origin x="-163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802.11-14/0795r0</a:t>
            </a:r>
            <a:endParaRPr lang="en-US" dirty="0"/>
          </a:p>
        </p:txBody>
      </p:sp>
      <p:sp>
        <p:nvSpPr>
          <p:cNvPr id="3075" name="Rectangle 3"/>
          <p:cNvSpPr>
            <a:spLocks noGrp="1" noChangeArrowheads="1"/>
          </p:cNvSpPr>
          <p:nvPr>
            <p:ph type="dt" sz="quarter" idx="1"/>
          </p:nvPr>
        </p:nvSpPr>
        <p:spPr bwMode="auto">
          <a:xfrm>
            <a:off x="695325" y="177284"/>
            <a:ext cx="70692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802.11-14/0795r0</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802.11-14/0795r0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0725-00-0jtc-minutes-of-jtc1-sc-in-hawaii-may-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2.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4.w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12.w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25.bin"/><Relationship Id="rId4" Type="http://schemas.openxmlformats.org/officeDocument/2006/relationships/image" Target="../media/image22.w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package" Target="../embeddings/Microsoft_Word_Document2.docx"/><Relationship Id="rId4" Type="http://schemas.openxmlformats.org/officeDocument/2006/relationships/image" Target="../media/image2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image" Target="../media/image2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9.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image" Target="../media/image30.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July 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May 2014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 meeting in London in October 2014</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2014, as documented on slide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May 2014, as documented in </a:t>
            </a:r>
            <a:r>
              <a:rPr lang="en-AU" i="1" dirty="0" smtClean="0">
                <a:hlinkClick r:id="rId3"/>
              </a:rPr>
              <a:t>11-14-0725-r0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since Nov 2013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73938732"/>
              </p:ext>
            </p:extLst>
          </p:nvPr>
        </p:nvGraphicFramePr>
        <p:xfrm>
          <a:off x="228600" y="1676400"/>
          <a:ext cx="8686800" cy="377444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370840">
                <a:tc>
                  <a:txBody>
                    <a:bodyPr/>
                    <a:lstStyle/>
                    <a:p>
                      <a:r>
                        <a:rPr lang="en-AU" dirty="0" smtClean="0"/>
                        <a:t>802.11</a:t>
                      </a:r>
                      <a:endParaRPr lang="en-AU" dirty="0"/>
                    </a:p>
                  </a:txBody>
                  <a:tcPr/>
                </a:tc>
                <a:tc>
                  <a:txBody>
                    <a:bodyPr/>
                    <a:lstStyle/>
                    <a:p>
                      <a:r>
                        <a:rPr lang="en-AU" dirty="0" smtClean="0"/>
                        <a:t>802.1</a:t>
                      </a:r>
                      <a:endParaRPr lang="en-AU" dirty="0"/>
                    </a:p>
                  </a:txBody>
                  <a:tcPr/>
                </a:tc>
                <a:tc>
                  <a:txBody>
                    <a:bodyPr/>
                    <a:lstStyle/>
                    <a:p>
                      <a:r>
                        <a:rPr lang="en-AU" dirty="0" smtClean="0"/>
                        <a:t>802.3</a:t>
                      </a:r>
                      <a:endParaRPr lang="en-AU" dirty="0"/>
                    </a:p>
                  </a:txBody>
                  <a:tcPr/>
                </a:tc>
                <a:tc>
                  <a:txBody>
                    <a:bodyPr/>
                    <a:lstStyle/>
                    <a:p>
                      <a:r>
                        <a:rPr lang="en-AU" dirty="0" smtClean="0"/>
                        <a:t>802.22</a:t>
                      </a:r>
                      <a:endParaRPr lang="en-AU" dirty="0"/>
                    </a:p>
                  </a:txBody>
                  <a:tcPr/>
                </a:tc>
                <a:tc>
                  <a:txBody>
                    <a:bodyPr/>
                    <a:lstStyle/>
                    <a:p>
                      <a:r>
                        <a:rPr lang="en-AU" dirty="0" smtClean="0"/>
                        <a:t>802.15</a:t>
                      </a:r>
                      <a:endParaRPr lang="en-AU" dirty="0"/>
                    </a:p>
                  </a:txBody>
                  <a:tcPr/>
                </a:tc>
              </a:tr>
              <a:tr h="370840">
                <a:tc>
                  <a:txBody>
                    <a:bodyPr/>
                    <a:lstStyle/>
                    <a:p>
                      <a:r>
                        <a:rPr lang="en-AU" dirty="0" smtClean="0"/>
                        <a:t>802.11ac</a:t>
                      </a:r>
                      <a:r>
                        <a:rPr lang="en-AU" baseline="0" dirty="0" smtClean="0"/>
                        <a:t> D7.0</a:t>
                      </a:r>
                    </a:p>
                    <a:p>
                      <a:r>
                        <a:rPr lang="en-AU" baseline="0" dirty="0" smtClean="0"/>
                        <a:t>(Nov 2013)</a:t>
                      </a:r>
                      <a:endParaRPr lang="en-AU" dirty="0"/>
                    </a:p>
                  </a:txBody>
                  <a:tcPr/>
                </a:tc>
                <a:tc>
                  <a:txBody>
                    <a:bodyPr/>
                    <a:lstStyle/>
                    <a:p>
                      <a:r>
                        <a:rPr lang="en-AU" dirty="0" smtClean="0"/>
                        <a:t>802.1Xbr D1.2</a:t>
                      </a:r>
                    </a:p>
                    <a:p>
                      <a:r>
                        <a:rPr lang="en-AU" dirty="0" smtClean="0"/>
                        <a:t>(Nov 2013)</a:t>
                      </a:r>
                      <a:endParaRPr lang="en-AU" dirty="0"/>
                    </a:p>
                  </a:txBody>
                  <a:tcPr/>
                </a:tc>
                <a:tc>
                  <a:txBody>
                    <a:bodyPr/>
                    <a:lstStyle/>
                    <a:p>
                      <a:r>
                        <a:rPr lang="en-AU" dirty="0" smtClean="0"/>
                        <a:t>TBD</a:t>
                      </a:r>
                    </a:p>
                    <a:p>
                      <a:r>
                        <a:rPr lang="en-AU" dirty="0" smtClean="0"/>
                        <a:t>(see later)</a:t>
                      </a:r>
                      <a:endParaRPr lang="en-AU" dirty="0"/>
                    </a:p>
                  </a:txBody>
                  <a:tcPr/>
                </a:tc>
                <a:tc>
                  <a:txBody>
                    <a:bodyPr/>
                    <a:lstStyle/>
                    <a:p>
                      <a:r>
                        <a:rPr lang="en-AU" dirty="0" smtClean="0"/>
                        <a:t>802.22-2011</a:t>
                      </a:r>
                    </a:p>
                    <a:p>
                      <a:r>
                        <a:rPr lang="en-AU" dirty="0" smtClean="0"/>
                        <a:t>(Jan 2014)</a:t>
                      </a:r>
                      <a:endParaRPr lang="en-AU" dirty="0"/>
                    </a:p>
                  </a:txBody>
                  <a:tcPr/>
                </a:tc>
                <a:tc>
                  <a:txBody>
                    <a:bodyPr/>
                    <a:lstStyle/>
                    <a:p>
                      <a:r>
                        <a:rPr lang="en-AU" dirty="0" smtClean="0"/>
                        <a:t>TBD</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(see later)</a:t>
                      </a:r>
                    </a:p>
                  </a:txBody>
                  <a:tcPr/>
                </a:tc>
              </a:tr>
              <a:tr h="370840">
                <a:tc>
                  <a:txBody>
                    <a:bodyPr/>
                    <a:lstStyle/>
                    <a:p>
                      <a:r>
                        <a:rPr lang="en-AU" dirty="0" smtClean="0"/>
                        <a:t>802.11af</a:t>
                      </a:r>
                      <a:r>
                        <a:rPr lang="en-AU" baseline="0" dirty="0" smtClean="0"/>
                        <a:t> D6.0</a:t>
                      </a:r>
                    </a:p>
                    <a:p>
                      <a:r>
                        <a:rPr lang="en-AU" baseline="0" dirty="0" smtClean="0"/>
                        <a:t>(Nov 2013)</a:t>
                      </a:r>
                      <a:endParaRPr lang="en-AU" dirty="0"/>
                    </a:p>
                  </a:txBody>
                  <a:tcPr/>
                </a:tc>
                <a:tc>
                  <a:txBody>
                    <a:bodyPr/>
                    <a:lstStyle/>
                    <a:p>
                      <a:r>
                        <a:rPr lang="en-AU" dirty="0" smtClean="0"/>
                        <a:t>802 D1.9</a:t>
                      </a:r>
                    </a:p>
                    <a:p>
                      <a:r>
                        <a:rPr lang="en-AU" dirty="0" smtClean="0"/>
                        <a:t>(May</a:t>
                      </a:r>
                      <a:r>
                        <a:rPr lang="en-AU" baseline="0" dirty="0" smtClean="0"/>
                        <a:t> 2014)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802.11mc</a:t>
                      </a:r>
                      <a:r>
                        <a:rPr lang="en-AU" baseline="0" dirty="0" smtClean="0"/>
                        <a:t> D3.0</a:t>
                      </a:r>
                    </a:p>
                    <a:p>
                      <a:r>
                        <a:rPr lang="en-AU" baseline="0" dirty="0" smtClean="0"/>
                        <a:t>(Jul 2014)</a:t>
                      </a:r>
                      <a:endParaRPr lang="en-AU" dirty="0"/>
                    </a:p>
                  </a:txBody>
                  <a:tcPr/>
                </a:tc>
                <a:tc>
                  <a:txBody>
                    <a:bodyPr/>
                    <a:lstStyle/>
                    <a:p>
                      <a:r>
                        <a:rPr lang="en-AU" dirty="0" smtClean="0"/>
                        <a:t>802.1Q</a:t>
                      </a:r>
                      <a:r>
                        <a:rPr lang="en-AU" baseline="0" dirty="0" smtClean="0"/>
                        <a:t> D2.0</a:t>
                      </a:r>
                    </a:p>
                    <a:p>
                      <a:r>
                        <a:rPr lang="en-AU" baseline="0" dirty="0" smtClean="0"/>
                        <a:t>(May 2013)</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bl>
          </a:graphicData>
        </a:graphic>
      </p:graphicFrame>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hear an update on plans for liaising additional IEEE 802.1 drafts to SC6</a:t>
            </a:r>
            <a:endParaRPr lang="en-AU" dirty="0"/>
          </a:p>
        </p:txBody>
      </p:sp>
      <p:sp>
        <p:nvSpPr>
          <p:cNvPr id="3" name="Content Placeholder 2"/>
          <p:cNvSpPr>
            <a:spLocks noGrp="1"/>
          </p:cNvSpPr>
          <p:nvPr>
            <p:ph idx="1"/>
          </p:nvPr>
        </p:nvSpPr>
        <p:spPr/>
        <p:txBody>
          <a:bodyPr/>
          <a:lstStyle/>
          <a:p>
            <a:pPr marL="1588" lvl="1" indent="0">
              <a:buNone/>
            </a:pPr>
            <a:r>
              <a:rPr lang="en-GB" b="1" dirty="0"/>
              <a:t>802 O&amp;A </a:t>
            </a:r>
            <a:endParaRPr lang="en-GB" b="1" dirty="0" smtClean="0"/>
          </a:p>
          <a:p>
            <a:pPr lvl="1"/>
            <a:r>
              <a:rPr lang="en-GB" dirty="0" smtClean="0"/>
              <a:t>IEEE 802 O&amp;A was previously liaised to SC6 in May 2014</a:t>
            </a:r>
          </a:p>
          <a:p>
            <a:pPr lvl="1"/>
            <a:r>
              <a:rPr lang="en-GB" dirty="0" smtClean="0"/>
              <a:t>Since then D2.0 has been approved and is in the publication process</a:t>
            </a:r>
          </a:p>
          <a:p>
            <a:pPr lvl="1"/>
            <a:r>
              <a:rPr lang="en-GB" dirty="0" smtClean="0"/>
              <a:t>Is the plan to send it to SC6 under PSDO in November?</a:t>
            </a:r>
          </a:p>
          <a:p>
            <a:r>
              <a:rPr lang="en-GB" b="1" dirty="0"/>
              <a:t>Other 802.1 drafts/standards</a:t>
            </a:r>
            <a:endParaRPr lang="en-GB" b="1" dirty="0" smtClean="0"/>
          </a:p>
          <a:p>
            <a:pPr lvl="1"/>
            <a:r>
              <a:rPr lang="en-GB" dirty="0" smtClean="0"/>
              <a:t>What other drafts/standards should be liaised to SC6? And when?</a:t>
            </a:r>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r>
              <a:rPr lang="en-GB" b="1" dirty="0" smtClean="0"/>
              <a:t>802.3 drafts/amendments</a:t>
            </a:r>
          </a:p>
          <a:p>
            <a:pPr lvl="1"/>
            <a:r>
              <a:rPr lang="en-GB" dirty="0" smtClean="0"/>
              <a:t>The </a:t>
            </a:r>
            <a:r>
              <a:rPr lang="en-GB" dirty="0"/>
              <a:t>current </a:t>
            </a:r>
            <a:r>
              <a:rPr lang="en-GB" dirty="0" smtClean="0"/>
              <a:t>plan for the IEEE 802.3 WG </a:t>
            </a:r>
            <a:r>
              <a:rPr lang="en-GB" dirty="0"/>
              <a:t>is that only revisions will be sent through the PSDO process</a:t>
            </a:r>
          </a:p>
          <a:p>
            <a:pPr lvl="1"/>
            <a:r>
              <a:rPr lang="en-AU" dirty="0" smtClean="0"/>
              <a:t>Previously, </a:t>
            </a:r>
            <a:r>
              <a:rPr lang="en-GB" dirty="0" smtClean="0"/>
              <a:t>Geoff Thompson and Bruce Kraemer took an action to enquire of David Law as to which additional drafts IEEE 802.3 would like to liaise to SC6 as part of PSDO process</a:t>
            </a:r>
          </a:p>
          <a:p>
            <a:pPr lvl="1"/>
            <a:r>
              <a:rPr lang="en-GB" dirty="0" smtClean="0"/>
              <a:t>Subsequently, David Law and Adam Healy sent the Chair an e-mail:</a:t>
            </a:r>
          </a:p>
          <a:p>
            <a:pPr lvl="2"/>
            <a:r>
              <a:rPr lang="en-AU" i="1" dirty="0"/>
              <a:t>We are thinking of proposing to IEEE 802.3 in July that we move to the model of liaising all drafts amendments to SC6 in the future for </a:t>
            </a:r>
            <a:r>
              <a:rPr lang="en-AU" i="1" dirty="0" smtClean="0"/>
              <a:t>comment</a:t>
            </a:r>
          </a:p>
          <a:p>
            <a:pPr lvl="2"/>
            <a:r>
              <a:rPr lang="en-AU" i="1" dirty="0"/>
              <a:t>C</a:t>
            </a:r>
            <a:r>
              <a:rPr lang="en-AU" i="1" dirty="0" smtClean="0"/>
              <a:t>an </a:t>
            </a:r>
            <a:r>
              <a:rPr lang="en-AU" i="1" dirty="0"/>
              <a:t>you explain the process that IEEE 802.11 already uses to do </a:t>
            </a:r>
            <a:r>
              <a:rPr lang="en-AU" i="1" dirty="0" smtClean="0"/>
              <a:t>this?</a:t>
            </a:r>
          </a:p>
          <a:p>
            <a:pPr lvl="2"/>
            <a:r>
              <a:rPr lang="en-AU" i="1" dirty="0" smtClean="0"/>
              <a:t>I </a:t>
            </a:r>
            <a:r>
              <a:rPr lang="en-AU" i="1" dirty="0"/>
              <a:t>believe that IEEE 802.11 submits these drafts at sponsor - is that correct?</a:t>
            </a:r>
          </a:p>
          <a:p>
            <a:pPr lvl="1"/>
            <a:r>
              <a:rPr lang="en-GB" dirty="0" smtClean="0"/>
              <a:t>This will be discussed again by IEEE 802.3 in July 2014</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802.11ac/</a:t>
            </a:r>
            <a:r>
              <a:rPr lang="en-AU" dirty="0" err="1" smtClean="0"/>
              <a:t>af</a:t>
            </a:r>
            <a:r>
              <a:rPr lang="en-AU" dirty="0" smtClean="0"/>
              <a:t> standards for PSDO ratification</a:t>
            </a:r>
            <a:endParaRPr lang="en-AU" dirty="0" smtClean="0"/>
          </a:p>
          <a:p>
            <a:pPr lvl="1"/>
            <a:r>
              <a:rPr lang="en-AU" dirty="0" smtClean="0"/>
              <a:t>802.11ac and 802.11af have both been published</a:t>
            </a:r>
          </a:p>
          <a:p>
            <a:pPr lvl="2"/>
            <a:r>
              <a:rPr lang="en-AU" dirty="0" smtClean="0"/>
              <a:t>IEEE 802.11ac-2013</a:t>
            </a:r>
          </a:p>
          <a:p>
            <a:pPr lvl="2"/>
            <a:r>
              <a:rPr lang="en-AU" dirty="0" smtClean="0"/>
              <a:t>IEEE 802.11af-2014</a:t>
            </a:r>
          </a:p>
          <a:p>
            <a:pPr lvl="1"/>
            <a:r>
              <a:rPr lang="en-AU" dirty="0" smtClean="0"/>
              <a:t>It is probably time to start the PSDO process</a:t>
            </a:r>
          </a:p>
          <a:p>
            <a:pPr lvl="1"/>
            <a:r>
              <a:rPr lang="en-AU" dirty="0" smtClean="0"/>
              <a:t>Motion</a:t>
            </a:r>
          </a:p>
          <a:p>
            <a:pPr lvl="2"/>
            <a:r>
              <a:rPr lang="en-AU" i="1" dirty="0" smtClean="0"/>
              <a:t>The IEEE 802 JTC1 SC recommends to the IEEE 802.11 WG </a:t>
            </a:r>
            <a:r>
              <a:rPr lang="en-AU" i="1" dirty="0"/>
              <a:t>that IEEE </a:t>
            </a:r>
            <a:r>
              <a:rPr lang="en-AU" i="1" dirty="0" smtClean="0"/>
              <a:t>802.11ac-2013 and IEEE 802.11af-2014 are submitted to ISO/IEC JTC1/SC6 for ratification under the PSDO process</a:t>
            </a:r>
          </a:p>
          <a:p>
            <a:pPr lvl="2"/>
            <a:r>
              <a:rPr lang="en-AU" dirty="0" smtClean="0"/>
              <a:t>Moved</a:t>
            </a:r>
          </a:p>
          <a:p>
            <a:pPr lvl="2"/>
            <a:r>
              <a:rPr lang="en-AU" dirty="0" smtClean="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843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802.11ai draft</a:t>
            </a:r>
            <a:endParaRPr lang="en-AU" dirty="0" smtClean="0"/>
          </a:p>
          <a:p>
            <a:pPr lvl="1"/>
            <a:r>
              <a:rPr lang="en-AU" dirty="0" smtClean="0"/>
              <a:t>IEEE 802.11ai D2.0 passed LB in April 2014</a:t>
            </a:r>
          </a:p>
          <a:p>
            <a:pPr lvl="1"/>
            <a:r>
              <a:rPr lang="en-AU" dirty="0" smtClean="0"/>
              <a:t>Should we liaise it to SC6 as part of the agreement with SC6 related to the PSDO?</a:t>
            </a:r>
          </a:p>
          <a:p>
            <a:pPr lvl="2"/>
            <a:r>
              <a:rPr lang="en-AU" dirty="0" smtClean="0"/>
              <a:t>Technically we do not have to liaise it until Sponsor Ballot</a:t>
            </a:r>
          </a:p>
          <a:p>
            <a:pPr lvl="2"/>
            <a:r>
              <a:rPr lang="en-AU" dirty="0" smtClean="0"/>
              <a:t>Should we wait until D3.0?</a:t>
            </a:r>
          </a:p>
          <a:p>
            <a:pPr lvl="1"/>
            <a:r>
              <a:rPr lang="en-AU" dirty="0"/>
              <a:t>Motion</a:t>
            </a:r>
          </a:p>
          <a:p>
            <a:pPr lvl="2"/>
            <a:r>
              <a:rPr lang="en-AU" i="1" dirty="0"/>
              <a:t>The IEEE 802 JTC1 SC recommends to the IEEE 802.11 WG that IEEE </a:t>
            </a:r>
            <a:r>
              <a:rPr lang="en-AU" i="1" dirty="0" smtClean="0"/>
              <a:t>802.11ai D2.0 is liaised to ISO/IEC JTC1/SC6 for its information</a:t>
            </a:r>
            <a:endParaRPr lang="en-AU" i="1" dirty="0"/>
          </a:p>
          <a:p>
            <a:pPr lvl="2"/>
            <a:r>
              <a:rPr lang="en-AU" dirty="0"/>
              <a:t>Moved</a:t>
            </a:r>
          </a:p>
          <a:p>
            <a:pPr lvl="2"/>
            <a:r>
              <a:rPr lang="en-AU" dirty="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712068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802.11ah draft</a:t>
            </a:r>
            <a:endParaRPr lang="en-AU" dirty="0" smtClean="0"/>
          </a:p>
          <a:p>
            <a:pPr lvl="1"/>
            <a:r>
              <a:rPr lang="en-AU" dirty="0" smtClean="0"/>
              <a:t>IEEE 802.11ah D2.0 </a:t>
            </a:r>
            <a:r>
              <a:rPr lang="en-AU" dirty="0" smtClean="0">
                <a:solidFill>
                  <a:srgbClr val="FF0000"/>
                </a:solidFill>
              </a:rPr>
              <a:t>passed</a:t>
            </a:r>
            <a:r>
              <a:rPr lang="en-AU" dirty="0" smtClean="0"/>
              <a:t> LB in Jul 2014</a:t>
            </a:r>
          </a:p>
          <a:p>
            <a:pPr lvl="1"/>
            <a:r>
              <a:rPr lang="en-AU" dirty="0" smtClean="0"/>
              <a:t>Should we liaise it to SC6 as part of the agreement with SC6 related to the PSDO?</a:t>
            </a:r>
          </a:p>
          <a:p>
            <a:pPr lvl="2"/>
            <a:r>
              <a:rPr lang="en-AU" dirty="0" smtClean="0"/>
              <a:t>Technically we do not have to liaise it until Sponsor Ballot</a:t>
            </a:r>
          </a:p>
          <a:p>
            <a:pPr lvl="2"/>
            <a:r>
              <a:rPr lang="en-AU" dirty="0" smtClean="0"/>
              <a:t>Should we wait until D3.0?</a:t>
            </a:r>
          </a:p>
          <a:p>
            <a:pPr lvl="1"/>
            <a:r>
              <a:rPr lang="en-AU" dirty="0"/>
              <a:t>Motion</a:t>
            </a:r>
          </a:p>
          <a:p>
            <a:pPr lvl="2"/>
            <a:r>
              <a:rPr lang="en-AU" i="1" dirty="0"/>
              <a:t>The IEEE 802 JTC1 SC recommends to the IEEE 802.11 WG that IEEE </a:t>
            </a:r>
            <a:r>
              <a:rPr lang="en-AU" i="1" dirty="0" smtClean="0"/>
              <a:t>802.11ah D2.0 is liaised to ISO/IEC JTC1/SC6 for its information</a:t>
            </a:r>
            <a:endParaRPr lang="en-AU" i="1" dirty="0"/>
          </a:p>
          <a:p>
            <a:pPr lvl="2"/>
            <a:r>
              <a:rPr lang="en-AU" dirty="0"/>
              <a:t>Moved</a:t>
            </a:r>
          </a:p>
          <a:p>
            <a:pPr lvl="2"/>
            <a:r>
              <a:rPr lang="en-AU" dirty="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4097811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San Diego in July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San Diego in July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Previously, 802.15 WG has been liaising 802.15.4 drafts to SC31</a:t>
            </a:r>
          </a:p>
          <a:p>
            <a:pPr lvl="1"/>
            <a:r>
              <a:rPr lang="en-GB" dirty="0" smtClean="0"/>
              <a:t>Is there any update on the possibility of the 802.15 WG liaising 802.15.4 drafts to SC6?</a:t>
            </a:r>
          </a:p>
          <a:p>
            <a:pPr lvl="2"/>
            <a:r>
              <a:rPr lang="en-US" dirty="0" smtClean="0"/>
              <a:t>Jodi </a:t>
            </a:r>
            <a:r>
              <a:rPr lang="en-US" dirty="0" err="1"/>
              <a:t>Haasz</a:t>
            </a:r>
            <a:r>
              <a:rPr lang="en-US" dirty="0"/>
              <a:t> (IEEE staff) </a:t>
            </a:r>
            <a:r>
              <a:rPr lang="en-US" dirty="0" smtClean="0"/>
              <a:t>had had </a:t>
            </a:r>
            <a:r>
              <a:rPr lang="en-US" dirty="0"/>
              <a:t>a discussion with Henry </a:t>
            </a:r>
            <a:r>
              <a:rPr lang="en-US" dirty="0" err="1"/>
              <a:t>Couchieri</a:t>
            </a:r>
            <a:r>
              <a:rPr lang="en-US" dirty="0"/>
              <a:t> (ISO staff) to move the liaison to </a:t>
            </a:r>
            <a:r>
              <a:rPr lang="en-US" dirty="0" smtClean="0"/>
              <a:t>SC6, but has not reported on the results </a:t>
            </a:r>
          </a:p>
          <a:p>
            <a:pPr lvl="2"/>
            <a:r>
              <a:rPr lang="en-US" dirty="0" smtClean="0"/>
              <a:t>She noted, “</a:t>
            </a:r>
            <a:r>
              <a:rPr lang="en-AU" i="1" dirty="0"/>
              <a:t>did have the conversation with ISO and have nothing to report as of yet.  I will reach out again</a:t>
            </a:r>
            <a:r>
              <a:rPr lang="en-AU" dirty="0" smtClean="0"/>
              <a:t>.”</a:t>
            </a:r>
          </a:p>
          <a:p>
            <a:pPr lvl="1"/>
            <a:r>
              <a:rPr lang="en-AU" dirty="0" smtClean="0">
                <a:solidFill>
                  <a:srgbClr val="FF0000"/>
                </a:solidFill>
              </a:rPr>
              <a:t>Jul 2014: asked Jodi for update?</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r>
              <a:rPr lang="en-GB" dirty="0" smtClean="0"/>
              <a:t>802.22 amendments</a:t>
            </a:r>
          </a:p>
          <a:p>
            <a:pPr lvl="1"/>
            <a:r>
              <a:rPr lang="en-GB" dirty="0" smtClean="0"/>
              <a:t>The 802.22 WG has submitted 802.22 under the PSDO</a:t>
            </a:r>
          </a:p>
          <a:p>
            <a:pPr lvl="1"/>
            <a:r>
              <a:rPr lang="en-GB" dirty="0" smtClean="0"/>
              <a:t>However, the WG has not yet decided which amendments to liaise to SC6</a:t>
            </a:r>
          </a:p>
          <a:p>
            <a:pPr lvl="1"/>
            <a:r>
              <a:rPr lang="en-GB" dirty="0" smtClean="0"/>
              <a:t>Hopefully that question will be discussed this week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seven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5768520"/>
              </p:ext>
            </p:extLst>
          </p:nvPr>
        </p:nvGraphicFramePr>
        <p:xfrm>
          <a:off x="152399" y="1600200"/>
          <a:ext cx="8839200" cy="309633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7569537"/>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97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897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24382184"/>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8980"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79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79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110"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11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132"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133"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14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147"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FDIS 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00208297"/>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7922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six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8959854"/>
              </p:ext>
            </p:extLst>
          </p:nvPr>
        </p:nvGraphicFramePr>
        <p:xfrm>
          <a:off x="152399" y="1600200"/>
          <a:ext cx="8839200" cy="3395286"/>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FDIS ballot comments </a:t>
                      </a:r>
                      <a:r>
                        <a:rPr lang="en-AU" sz="1600" b="1" baseline="0" dirty="0" smtClean="0">
                          <a:solidFill>
                            <a:schemeClr val="accent6"/>
                          </a:solidFill>
                        </a:rPr>
                        <a:t>to be approved</a:t>
                      </a:r>
                      <a:br>
                        <a:rPr lang="en-AU" sz="1600" b="1" baseline="0" dirty="0" smtClean="0">
                          <a:solidFill>
                            <a:schemeClr val="accent6"/>
                          </a:solidFill>
                        </a:rPr>
                      </a:br>
                      <a:r>
                        <a:rPr lang="en-AU" sz="1600" b="1" baseline="0" dirty="0" smtClean="0">
                          <a:solidFill>
                            <a:schemeClr val="accent6"/>
                          </a:solidFill>
                        </a:rPr>
                        <a:t>by </a:t>
                      </a:r>
                      <a:r>
                        <a:rPr lang="en-AU" sz="1600" b="1" baseline="0" dirty="0" smtClean="0">
                          <a:solidFill>
                            <a:schemeClr val="accent6"/>
                          </a:solidFill>
                        </a:rPr>
                        <a:t>IEEE 802 EC </a:t>
                      </a:r>
                      <a:r>
                        <a:rPr lang="en-AU" sz="1600" b="1" baseline="0" dirty="0" smtClean="0">
                          <a:solidFill>
                            <a:schemeClr val="accent6"/>
                          </a:solidFill>
                        </a:rPr>
                        <a:t/>
                      </a:r>
                      <a:br>
                        <a:rPr lang="en-AU" sz="1600" b="1" baseline="0" dirty="0" smtClean="0">
                          <a:solidFill>
                            <a:schemeClr val="accent6"/>
                          </a:solidFill>
                        </a:rPr>
                      </a:br>
                      <a:r>
                        <a:rPr lang="en-AU" sz="1600" b="1" baseline="0" dirty="0" smtClean="0">
                          <a:solidFill>
                            <a:schemeClr val="accent6"/>
                          </a:solidFill>
                        </a:rPr>
                        <a:t>in </a:t>
                      </a:r>
                      <a:r>
                        <a:rPr lang="en-AU" sz="1600" b="1" baseline="0" dirty="0" smtClean="0">
                          <a:solidFill>
                            <a:schemeClr val="accent6"/>
                          </a:solidFill>
                        </a:rPr>
                        <a:t>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b="1" dirty="0" smtClean="0">
                          <a:solidFill>
                            <a:schemeClr val="accent2"/>
                          </a:solidFill>
                        </a:rPr>
                        <a:t>-</a:t>
                      </a:r>
                      <a:endParaRPr lang="en-AU" b="1" dirty="0">
                        <a:solidFill>
                          <a:schemeClr val="accent2"/>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Probably</a:t>
                      </a:r>
                      <a:r>
                        <a:rPr lang="en-AU" sz="1600" b="1" baseline="0" dirty="0" smtClean="0">
                          <a:solidFill>
                            <a:srgbClr val="FF0000"/>
                          </a:solidFill>
                        </a:rPr>
                        <a:t> in 5 month ballot?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b="1" dirty="0" smtClean="0">
                          <a:solidFill>
                            <a:schemeClr val="accent2"/>
                          </a:solidFill>
                        </a:rPr>
                        <a:t>-</a:t>
                      </a:r>
                      <a:endParaRPr lang="en-AU" b="1" dirty="0">
                        <a:solidFill>
                          <a:schemeClr val="accent2"/>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Probably</a:t>
                      </a:r>
                      <a:r>
                        <a:rPr lang="en-AU" sz="1600" b="1" baseline="0" dirty="0" smtClean="0">
                          <a:solidFill>
                            <a:srgbClr val="FF0000"/>
                          </a:solidFill>
                        </a:rPr>
                        <a:t> in 5 month ballot?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Waiting</a:t>
                      </a:r>
                      <a:r>
                        <a:rPr lang="en-AU" sz="1600" b="1" baseline="0" dirty="0" smtClean="0">
                          <a:solidFill>
                            <a:schemeClr val="accent6"/>
                          </a:solidFill>
                        </a:rPr>
                        <a:t> for comment resolutions</a:t>
                      </a:r>
                      <a:endParaRPr lang="en-AU" sz="1600" b="1" dirty="0" smtClean="0">
                        <a:solidFill>
                          <a:schemeClr val="accent6"/>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802.1ae-2012 </a:t>
            </a:r>
            <a:r>
              <a:rPr lang="en-AU" dirty="0"/>
              <a:t>has been ratified as ISO/IEC 8802-11:2012/</a:t>
            </a:r>
            <a:r>
              <a:rPr lang="en-AU" dirty="0" err="1"/>
              <a:t>Amd</a:t>
            </a:r>
            <a:r>
              <a:rPr lang="en-AU" dirty="0"/>
              <a:t> 1:2014</a:t>
            </a:r>
            <a:r>
              <a:rPr lang="en-AU" dirty="0" smtClean="0"/>
              <a:t> </a:t>
            </a:r>
            <a:r>
              <a:rPr lang="en-AU" dirty="0"/>
              <a:t>&amp; FDIS </a:t>
            </a:r>
            <a:r>
              <a:rPr lang="en-AU" dirty="0" smtClean="0"/>
              <a:t>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802.11 WG in May 2014</a:t>
            </a:r>
          </a:p>
          <a:p>
            <a:pPr lvl="2"/>
            <a:r>
              <a:rPr lang="en-AU" dirty="0"/>
              <a:t>See </a:t>
            </a:r>
            <a:r>
              <a:rPr lang="en-AU" dirty="0" smtClean="0">
                <a:hlinkClick r:id="rId3"/>
              </a:rPr>
              <a:t>11-14-0552-00</a:t>
            </a:r>
            <a:r>
              <a:rPr lang="en-AU" dirty="0" smtClean="0"/>
              <a:t> - </a:t>
            </a:r>
            <a:r>
              <a:rPr lang="en-AU" dirty="0" smtClean="0">
                <a:solidFill>
                  <a:srgbClr val="FF0000"/>
                </a:solidFill>
              </a:rPr>
              <a:t>needs to be approved by IEEE 802 EC in July 2014</a:t>
            </a:r>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5019"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5020"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802.1aa-2012 </a:t>
            </a:r>
            <a:r>
              <a:rPr lang="en-AU" dirty="0"/>
              <a:t>has been ratified as ISO/IEC 8802-11:2012/</a:t>
            </a:r>
            <a:r>
              <a:rPr lang="en-AU" dirty="0" err="1"/>
              <a:t>Amd</a:t>
            </a:r>
            <a:r>
              <a:rPr lang="en-AU" dirty="0"/>
              <a:t> </a:t>
            </a:r>
            <a:r>
              <a:rPr lang="en-AU" dirty="0" smtClean="0"/>
              <a:t>2:2014 </a:t>
            </a:r>
            <a:r>
              <a:rPr lang="en-AU" dirty="0"/>
              <a:t>&amp; FDIS 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802.11 WG in May 2014</a:t>
            </a:r>
          </a:p>
          <a:p>
            <a:pPr lvl="2"/>
            <a:r>
              <a:rPr lang="en-AU" dirty="0"/>
              <a:t>See </a:t>
            </a:r>
            <a:r>
              <a:rPr lang="en-AU" dirty="0">
                <a:hlinkClick r:id="rId3"/>
              </a:rPr>
              <a:t>11-14-0552-00</a:t>
            </a:r>
            <a:r>
              <a:rPr lang="en-AU" dirty="0"/>
              <a:t> - </a:t>
            </a:r>
            <a:r>
              <a:rPr lang="en-AU" dirty="0">
                <a:solidFill>
                  <a:srgbClr val="FF0000"/>
                </a:solidFill>
              </a:rPr>
              <a:t>needs to be approved by IEEE 802 EC in July 2014</a:t>
            </a:r>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426116284"/>
              </p:ext>
            </p:extLst>
          </p:nvPr>
        </p:nvGraphicFramePr>
        <p:xfrm>
          <a:off x="26894" y="3124200"/>
          <a:ext cx="914400" cy="771525"/>
        </p:xfrm>
        <a:graphic>
          <a:graphicData uri="http://schemas.openxmlformats.org/presentationml/2006/ole">
            <mc:AlternateContent xmlns:mc="http://schemas.openxmlformats.org/markup-compatibility/2006">
              <mc:Choice xmlns:v="urn:schemas-microsoft-com:vml" Requires="v">
                <p:oleObj spid="_x0000_s15297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26894"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297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802.1ad-2012 </a:t>
            </a:r>
            <a:r>
              <a:rPr lang="en-AU" dirty="0"/>
              <a:t>has been ratified as ISO/IEC 8802-11:2012/</a:t>
            </a:r>
            <a:r>
              <a:rPr lang="en-AU" dirty="0" err="1"/>
              <a:t>Amd</a:t>
            </a:r>
            <a:r>
              <a:rPr lang="en-AU" dirty="0"/>
              <a:t> </a:t>
            </a:r>
            <a:r>
              <a:rPr lang="en-AU" dirty="0" smtClean="0"/>
              <a:t>3:2014 </a:t>
            </a:r>
            <a:r>
              <a:rPr lang="en-AU" dirty="0"/>
              <a:t>&amp; FDIS 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802.11 WG in May 2014</a:t>
            </a:r>
          </a:p>
          <a:p>
            <a:pPr lvl="2"/>
            <a:r>
              <a:rPr lang="en-AU" dirty="0"/>
              <a:t>See </a:t>
            </a:r>
            <a:r>
              <a:rPr lang="en-AU" dirty="0">
                <a:hlinkClick r:id="rId3"/>
              </a:rPr>
              <a:t>11-14-0552-00</a:t>
            </a:r>
            <a:r>
              <a:rPr lang="en-AU" dirty="0"/>
              <a:t> - </a:t>
            </a:r>
            <a:r>
              <a:rPr lang="en-AU" dirty="0">
                <a:solidFill>
                  <a:srgbClr val="FF0000"/>
                </a:solidFill>
              </a:rPr>
              <a:t>needs to be approved by IEEE 802 EC in July 2014</a:t>
            </a:r>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4003"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4004"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IEEE 802.1AEbw passed pre-ballot in Jan 2014, </a:t>
            </a:r>
            <a:r>
              <a:rPr lang="en-AU" dirty="0" smtClean="0">
                <a:solidFill>
                  <a:srgbClr val="FF0000"/>
                </a:solidFill>
              </a:rPr>
              <a:t>and </a:t>
            </a:r>
            <a:r>
              <a:rPr lang="en-AU" dirty="0">
                <a:solidFill>
                  <a:srgbClr val="FF0000"/>
                </a:solidFill>
              </a:rPr>
              <a:t>comment resolution </a:t>
            </a:r>
            <a:r>
              <a:rPr lang="en-AU" dirty="0" smtClean="0">
                <a:solidFill>
                  <a:srgbClr val="FF0000"/>
                </a:solidFill>
              </a:rPr>
              <a:t>is complete</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dirty="0" smtClean="0">
                <a:solidFill>
                  <a:srgbClr val="FF0000"/>
                </a:solidFill>
              </a:rPr>
              <a:t>in process</a:t>
            </a:r>
          </a:p>
          <a:p>
            <a:pPr lvl="1"/>
            <a:r>
              <a:rPr lang="en-AU" b="0" dirty="0" smtClean="0">
                <a:solidFill>
                  <a:srgbClr val="FF0000"/>
                </a:solidFill>
              </a:rPr>
              <a:t>Checking status with Jodi</a:t>
            </a:r>
          </a:p>
          <a:p>
            <a:pPr lvl="1"/>
            <a:endParaRPr lang="en-AU" dirty="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12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IEEE 802.1AEbn passed pre-ballot in Feb 2014, </a:t>
            </a:r>
            <a:r>
              <a:rPr lang="en-AU" dirty="0" smtClean="0">
                <a:solidFill>
                  <a:srgbClr val="FF0000"/>
                </a:solidFill>
              </a:rPr>
              <a:t>and comment resolution is complete</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and were liaised to SC6 as </a:t>
            </a:r>
            <a:r>
              <a:rPr lang="en-AU" dirty="0" smtClean="0"/>
              <a:t>N15945</a:t>
            </a:r>
          </a:p>
          <a:p>
            <a:r>
              <a:rPr lang="en-AU" dirty="0"/>
              <a:t>FDIS ballot: </a:t>
            </a:r>
            <a:r>
              <a:rPr lang="en-AU" dirty="0">
                <a:solidFill>
                  <a:srgbClr val="FF0000"/>
                </a:solidFill>
              </a:rPr>
              <a:t>in process</a:t>
            </a:r>
          </a:p>
          <a:p>
            <a:pPr lvl="1"/>
            <a:r>
              <a:rPr lang="en-AU" dirty="0">
                <a:solidFill>
                  <a:srgbClr val="FF0000"/>
                </a:solidFill>
              </a:rPr>
              <a:t>Checking status with </a:t>
            </a:r>
            <a:r>
              <a:rPr lang="en-AU" dirty="0" smtClean="0">
                <a:solidFill>
                  <a:srgbClr val="FF0000"/>
                </a:solidFill>
              </a:rPr>
              <a:t>Jodi</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10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 but comment resolutions still in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smtClean="0"/>
              <a:t>The IEEE 802 JTC1 SC has developed a response but it needs to be approved by the IEEE 802,22 WG and the IEEE 802 EC before liaising to SC6</a:t>
            </a:r>
          </a:p>
          <a:p>
            <a:r>
              <a:rPr lang="en-AU" dirty="0"/>
              <a:t>FDIS ballot: </a:t>
            </a:r>
            <a:r>
              <a:rPr lang="en-AU" dirty="0" smtClean="0">
                <a:solidFill>
                  <a:srgbClr val="FF0000"/>
                </a:solidFill>
              </a:rPr>
              <a:t>not started</a:t>
            </a:r>
            <a:endParaRPr lang="en-AU" dirty="0">
              <a:solidFill>
                <a:srgbClr val="FF0000"/>
              </a:solidFill>
            </a:endParaRPr>
          </a:p>
          <a:p>
            <a:pPr lvl="1"/>
            <a:r>
              <a:rPr lang="en-AU" dirty="0">
                <a:solidFill>
                  <a:srgbClr val="FF0000"/>
                </a:solidFill>
              </a:rPr>
              <a:t>Checking status with </a:t>
            </a:r>
            <a:r>
              <a:rPr lang="en-AU" dirty="0" smtClean="0">
                <a:solidFill>
                  <a:srgbClr val="FF0000"/>
                </a:solidFill>
              </a:rPr>
              <a:t>Jodi</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85813732"/>
              </p:ext>
            </p:extLst>
          </p:nvPr>
        </p:nvGraphicFramePr>
        <p:xfrm>
          <a:off x="6553200" y="2514600"/>
          <a:ext cx="914400" cy="771525"/>
        </p:xfrm>
        <a:graphic>
          <a:graphicData uri="http://schemas.openxmlformats.org/presentationml/2006/ole">
            <mc:AlternateContent xmlns:mc="http://schemas.openxmlformats.org/markup-compatibility/2006">
              <mc:Choice xmlns:v="urn:schemas-microsoft-com:vml" Requires="v">
                <p:oleObj spid="_x0000_s17721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5532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China </a:t>
            </a:r>
            <a:r>
              <a:rPr lang="en-AU" b="0" i="1" dirty="0"/>
              <a:t>NB thanks for IEEE’s contribution of IEEE 802.22 (in SC6 N15925</a:t>
            </a:r>
            <a:r>
              <a:rPr lang="en-AU" b="0" i="1" dirty="0" smtClean="0"/>
              <a:t>). As always, China </a:t>
            </a:r>
            <a:r>
              <a:rPr lang="en-AU" b="0" i="1" dirty="0"/>
              <a:t>encourages and supports standard collaboration between IEEE and ISO. However, based </a:t>
            </a:r>
            <a:r>
              <a:rPr lang="en-AU" b="0" i="1" dirty="0" smtClean="0"/>
              <a:t>on the </a:t>
            </a:r>
            <a:r>
              <a:rPr lang="en-AU" b="0" i="1" dirty="0"/>
              <a:t>following reasons, China NB cannot support this proposal.</a:t>
            </a:r>
          </a:p>
          <a:p>
            <a:pPr lvl="1"/>
            <a:r>
              <a:rPr lang="en-AU" b="0" i="1" dirty="0"/>
              <a:t>This standard is to be implemented with IEEE 802.1X which has also been proposed to </a:t>
            </a:r>
            <a:r>
              <a:rPr lang="en-AU" b="0" i="1" dirty="0" smtClean="0"/>
              <a:t>ISO for </a:t>
            </a:r>
            <a:r>
              <a:rPr lang="en-AU" b="0" i="1" dirty="0"/>
              <a:t>FDIS consideration under the PSDO agreement and has been published. China NB </a:t>
            </a:r>
            <a:r>
              <a:rPr lang="en-AU" b="0" i="1" dirty="0" smtClean="0"/>
              <a:t>has expressed </a:t>
            </a:r>
            <a:r>
              <a:rPr lang="en-AU" b="0" i="1" dirty="0"/>
              <a:t>objection to its submission and provided detailed comments as in </a:t>
            </a:r>
            <a:r>
              <a:rPr lang="en-AU" b="0" i="1" dirty="0" smtClean="0"/>
              <a:t>SC6N14747、SC6N15083 </a:t>
            </a:r>
            <a:r>
              <a:rPr lang="en-AU" b="0" i="1" dirty="0"/>
              <a:t>and SC6N15555. IEEE had acknowledged the receiving of China NB’s </a:t>
            </a:r>
            <a:r>
              <a:rPr lang="en-AU" b="0" i="1" dirty="0" smtClean="0"/>
              <a:t>comments but </a:t>
            </a:r>
            <a:r>
              <a:rPr lang="en-AU" b="0" i="1" dirty="0"/>
              <a:t>has not made any satisfactory attempt to change China’s negative vote. Since </a:t>
            </a:r>
            <a:r>
              <a:rPr lang="en-AU" b="0" i="1" dirty="0" smtClean="0"/>
              <a:t>China’s objection </a:t>
            </a:r>
            <a:r>
              <a:rPr lang="en-AU" b="0" i="1" dirty="0"/>
              <a:t>to the base/associated standards still stands, we cannot support other standards that </a:t>
            </a:r>
            <a:r>
              <a:rPr lang="en-AU" b="0" i="1" dirty="0" smtClean="0"/>
              <a:t>rely on </a:t>
            </a:r>
            <a:r>
              <a:rPr lang="en-AU" b="0" i="1" dirty="0"/>
              <a:t>previous standard on </a:t>
            </a:r>
            <a:r>
              <a:rPr lang="en-AU" b="0" i="1" dirty="0" smtClean="0"/>
              <a:t>security. For </a:t>
            </a:r>
            <a:r>
              <a:rPr lang="en-AU" b="0" i="1" dirty="0"/>
              <a:t>previous China NB comment, please refer to SC6N15555</a:t>
            </a:r>
            <a:r>
              <a:rPr lang="en-AU" b="0" i="1" dirty="0" smtClean="0"/>
              <a:t>.</a:t>
            </a:r>
            <a:endParaRPr lang="en-AU" b="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117298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In </a:t>
            </a:r>
            <a:r>
              <a:rPr lang="en-AU" b="0" i="1" dirty="0"/>
              <a:t>addition, China NB also has concerns that the ongoing FDIS processes are reducing </a:t>
            </a:r>
            <a:r>
              <a:rPr lang="en-AU" b="0" i="1" dirty="0" smtClean="0"/>
              <a:t>the quality </a:t>
            </a:r>
            <a:r>
              <a:rPr lang="en-AU" b="0" i="1" dirty="0"/>
              <a:t>and reputation of ISO/IEC standards. We will bring our concerns to the attention </a:t>
            </a:r>
            <a:r>
              <a:rPr lang="en-AU" b="0" i="1" dirty="0" smtClean="0"/>
              <a:t>of ISO/IEC </a:t>
            </a:r>
            <a:r>
              <a:rPr lang="en-AU" b="0" i="1" dirty="0"/>
              <a:t>central offices.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0985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May </a:t>
            </a:r>
            <a:r>
              <a:rPr lang="en-AU" dirty="0" smtClean="0"/>
              <a:t>2014 </a:t>
            </a:r>
            <a:r>
              <a:rPr lang="en-AU" dirty="0" smtClean="0"/>
              <a:t>on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Response (part 1/3) </a:t>
            </a:r>
          </a:p>
          <a:p>
            <a:pPr lvl="1"/>
            <a:r>
              <a:rPr lang="en-AU" i="1" dirty="0" smtClean="0"/>
              <a:t>IEEE 802 thanks the China NB for its comment during the 60 day ballot on IEEE 802.22 as part of its consideration according to the PSDO agreement</a:t>
            </a:r>
          </a:p>
          <a:p>
            <a:pPr lvl="1"/>
            <a:r>
              <a:rPr lang="en-AU" i="1" dirty="0" smtClean="0"/>
              <a:t>In the comment, the China </a:t>
            </a:r>
            <a:r>
              <a:rPr lang="en-AU" i="1" dirty="0" smtClean="0"/>
              <a:t>NB </a:t>
            </a:r>
            <a:r>
              <a:rPr lang="en-AU" i="1" dirty="0" smtClean="0"/>
              <a:t>objected to </a:t>
            </a:r>
            <a:r>
              <a:rPr lang="en-AU" i="1" dirty="0" smtClean="0"/>
              <a:t>IEEE 802.22 using a security mechanism based on the use of ISO/IEC/IEEE 8802-1X because the China NB believes its comments in the previous FDIS ballot on ISO/IEC/IEEE </a:t>
            </a:r>
            <a:r>
              <a:rPr lang="en-AU" i="1" dirty="0"/>
              <a:t>8802-1X </a:t>
            </a:r>
            <a:r>
              <a:rPr lang="en-AU" i="1" dirty="0" smtClean="0"/>
              <a:t>have not been satisfactorily resolved</a:t>
            </a:r>
          </a:p>
          <a:p>
            <a:pPr lvl="1"/>
            <a:r>
              <a:rPr lang="en-AU" i="1" dirty="0" smtClean="0"/>
              <a:t>It is up to the China NB to determine whether </a:t>
            </a:r>
            <a:r>
              <a:rPr lang="en-AU" i="1" dirty="0" smtClean="0"/>
              <a:t>their  </a:t>
            </a:r>
            <a:r>
              <a:rPr lang="en-AU" i="1" dirty="0" smtClean="0"/>
              <a:t>comments on previous FDIS ballots have been satisfactorily resolved or not.</a:t>
            </a:r>
          </a:p>
          <a:p>
            <a:pPr lvl="1"/>
            <a:r>
              <a:rPr lang="en-AU" i="1" dirty="0" smtClean="0"/>
              <a:t>However, we note IEEE 802 has responded fully  to every comment received from all </a:t>
            </a:r>
            <a:r>
              <a:rPr lang="en-AU" i="1" dirty="0" smtClean="0"/>
              <a:t>ISO/IEC SC6 and JTC1 NBs </a:t>
            </a:r>
            <a:r>
              <a:rPr lang="en-AU" i="1" dirty="0" smtClean="0"/>
              <a:t>during all 60 day and FDIS ballots undertaken as part of the PSDO </a:t>
            </a:r>
            <a:r>
              <a:rPr lang="en-AU" i="1" dirty="0" smtClean="0"/>
              <a:t>defined process</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179208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May </a:t>
            </a:r>
            <a:r>
              <a:rPr lang="en-AU" dirty="0" smtClean="0"/>
              <a:t>2014 </a:t>
            </a:r>
            <a:r>
              <a:rPr lang="en-AU" dirty="0"/>
              <a:t>on a response to the China NB comment on IEEE 802.22</a:t>
            </a:r>
          </a:p>
        </p:txBody>
      </p:sp>
      <p:sp>
        <p:nvSpPr>
          <p:cNvPr id="3" name="Content Placeholder 2"/>
          <p:cNvSpPr>
            <a:spLocks noGrp="1"/>
          </p:cNvSpPr>
          <p:nvPr>
            <p:ph idx="1"/>
          </p:nvPr>
        </p:nvSpPr>
        <p:spPr/>
        <p:txBody>
          <a:bodyPr/>
          <a:lstStyle/>
          <a:p>
            <a:r>
              <a:rPr lang="en-AU" dirty="0" smtClean="0"/>
              <a:t>Response (part 2/3)</a:t>
            </a:r>
          </a:p>
          <a:p>
            <a:pPr lvl="1"/>
            <a:r>
              <a:rPr lang="en-AU" i="1" dirty="0" smtClean="0"/>
              <a:t>IEEE 802 does not believe there are any outstanding issues related to </a:t>
            </a:r>
            <a:r>
              <a:rPr lang="en-AU" i="1" dirty="0"/>
              <a:t>ISO/IEC/IEEE </a:t>
            </a:r>
            <a:r>
              <a:rPr lang="en-AU" i="1" dirty="0" smtClean="0"/>
              <a:t>8802-1X, and notes that this standard is  being successfully implemented globally today in billions of devices.</a:t>
            </a:r>
          </a:p>
          <a:p>
            <a:pPr lvl="1"/>
            <a:r>
              <a:rPr lang="en-AU" i="1" dirty="0" smtClean="0"/>
              <a:t>IEEE 802 encourages any users of the standard, including China NB security experts, to provide further details of any issues related to </a:t>
            </a:r>
            <a:r>
              <a:rPr lang="en-AU" i="1" dirty="0"/>
              <a:t>ISO/IEC/IEEE 8802-1X </a:t>
            </a:r>
            <a:r>
              <a:rPr lang="en-AU" i="1" dirty="0" smtClean="0"/>
              <a:t> at any time</a:t>
            </a:r>
          </a:p>
          <a:p>
            <a:pPr lvl="1"/>
            <a:r>
              <a:rPr lang="en-AU" i="1" dirty="0" smtClean="0"/>
              <a:t>This can be done by e-mail or at a face to face meeting of the IEEE 802.1 Working Group.</a:t>
            </a:r>
          </a:p>
          <a:p>
            <a:pPr lvl="1"/>
            <a:r>
              <a:rPr lang="en-AU" i="1" dirty="0" smtClean="0"/>
              <a:t>The </a:t>
            </a:r>
            <a:r>
              <a:rPr lang="en-AU" i="1" dirty="0"/>
              <a:t>IEEE 802.1 Working Group </a:t>
            </a:r>
            <a:r>
              <a:rPr lang="en-AU" i="1" dirty="0" smtClean="0"/>
              <a:t>meeting schedule is available from the IEEE 802.1 Working Group Chair (Glenn </a:t>
            </a:r>
            <a:r>
              <a:rPr lang="en-AU" i="1" dirty="0"/>
              <a:t>Parsons, </a:t>
            </a:r>
            <a:r>
              <a:rPr lang="en-AU" i="1" dirty="0" smtClean="0"/>
              <a:t>glenn.parsons@ericsson.com)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352728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May </a:t>
            </a:r>
            <a:r>
              <a:rPr lang="en-AU" dirty="0" smtClean="0"/>
              <a:t>2014 </a:t>
            </a:r>
            <a:r>
              <a:rPr lang="en-AU" dirty="0"/>
              <a:t>on a response to the China NB comment on IEEE 802.22</a:t>
            </a:r>
          </a:p>
        </p:txBody>
      </p:sp>
      <p:sp>
        <p:nvSpPr>
          <p:cNvPr id="3" name="Content Placeholder 2"/>
          <p:cNvSpPr>
            <a:spLocks noGrp="1"/>
          </p:cNvSpPr>
          <p:nvPr>
            <p:ph idx="1"/>
          </p:nvPr>
        </p:nvSpPr>
        <p:spPr/>
        <p:txBody>
          <a:bodyPr/>
          <a:lstStyle/>
          <a:p>
            <a:r>
              <a:rPr lang="en-AU" dirty="0"/>
              <a:t>Response (part </a:t>
            </a:r>
            <a:r>
              <a:rPr lang="en-AU" dirty="0" smtClean="0"/>
              <a:t>3/3)</a:t>
            </a:r>
            <a:endParaRPr lang="en-AU" dirty="0"/>
          </a:p>
          <a:p>
            <a:pPr lvl="1"/>
            <a:r>
              <a:rPr lang="en-AU" i="1" dirty="0" smtClean="0"/>
              <a:t>In th</a:t>
            </a:r>
            <a:r>
              <a:rPr lang="en-AU" i="1" dirty="0" smtClean="0"/>
              <a:t>e comment, t</a:t>
            </a:r>
            <a:r>
              <a:rPr lang="en-AU" i="1" dirty="0" smtClean="0"/>
              <a:t>he </a:t>
            </a:r>
            <a:r>
              <a:rPr lang="en-AU" i="1" dirty="0"/>
              <a:t>China NB </a:t>
            </a:r>
            <a:r>
              <a:rPr lang="en-AU" i="1" dirty="0" smtClean="0"/>
              <a:t>also asserted that the quality </a:t>
            </a:r>
            <a:r>
              <a:rPr lang="en-AU" i="1" dirty="0"/>
              <a:t>and reputation of ISO/IEC </a:t>
            </a:r>
            <a:r>
              <a:rPr lang="en-AU" i="1" dirty="0" smtClean="0"/>
              <a:t>standards have been diminished by the use of PSDO defined approval processes</a:t>
            </a:r>
          </a:p>
          <a:p>
            <a:pPr lvl="1"/>
            <a:r>
              <a:rPr lang="en-AU" i="1" dirty="0" smtClean="0"/>
              <a:t>No evidence has been provided to justify this assertion, so it is difficult for IEEE 802 to respond in any meaningful way.</a:t>
            </a:r>
          </a:p>
          <a:p>
            <a:pPr lvl="1"/>
            <a:r>
              <a:rPr lang="en-AU" i="1" dirty="0" smtClean="0"/>
              <a:t>However, I</a:t>
            </a:r>
            <a:r>
              <a:rPr lang="en-AU" i="1" dirty="0" smtClean="0"/>
              <a:t>EEE </a:t>
            </a:r>
            <a:r>
              <a:rPr lang="en-AU" i="1" dirty="0" smtClean="0"/>
              <a:t>802 notes the PSDO agreement between IEEE and ISO has given ISO/IEC JTC1 NBs, as important stakeholders of the widely </a:t>
            </a:r>
            <a:r>
              <a:rPr lang="en-AU" i="1" dirty="0"/>
              <a:t>implemented and used </a:t>
            </a:r>
            <a:r>
              <a:rPr lang="en-AU" i="1" dirty="0" smtClean="0"/>
              <a:t>ISO/IEC/IEEE 8802 series of standards, an effective mechanism for </a:t>
            </a:r>
            <a:r>
              <a:rPr lang="en-AU" i="1" dirty="0" smtClean="0"/>
              <a:t>both review and </a:t>
            </a:r>
            <a:r>
              <a:rPr lang="en-AU" i="1" dirty="0" smtClean="0"/>
              <a:t>approval.</a:t>
            </a:r>
          </a:p>
          <a:p>
            <a:pPr lvl="1"/>
            <a:r>
              <a:rPr lang="en-AU" i="1" dirty="0" smtClean="0"/>
              <a:t>IEEE 802 believes the PSDO process has been very effective and encourages all NBs to make greater use of the opportunity to participate in the development and approval of the ISO/IEC/IEEE 8802 series of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194511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802.22 WG needs to ask SC6 to allocate revision responsibility for IEEE 802.22</a:t>
            </a:r>
            <a:endParaRPr lang="en-AU" dirty="0"/>
          </a:p>
        </p:txBody>
      </p:sp>
      <p:sp>
        <p:nvSpPr>
          <p:cNvPr id="3" name="Content Placeholder 2"/>
          <p:cNvSpPr>
            <a:spLocks noGrp="1"/>
          </p:cNvSpPr>
          <p:nvPr>
            <p:ph idx="1"/>
          </p:nvPr>
        </p:nvSpPr>
        <p:spPr/>
        <p:txBody>
          <a:bodyPr/>
          <a:lstStyle/>
          <a:p>
            <a:pPr lvl="1"/>
            <a:r>
              <a:rPr lang="en-AU" dirty="0" smtClean="0"/>
              <a:t>IEEE 802.1/3/11 standards are being liaised to ISO/IEC JTC1/SC6 for ratification under the PSDO based on an agreement by SC6 that the relevant IEEE 802 WG has responsibility </a:t>
            </a:r>
            <a:r>
              <a:rPr lang="en-AU" dirty="0"/>
              <a:t>for the revision process </a:t>
            </a:r>
            <a:endParaRPr lang="en-AU" dirty="0" smtClean="0"/>
          </a:p>
          <a:p>
            <a:pPr lvl="1"/>
            <a:r>
              <a:rPr lang="en-AU" dirty="0" smtClean="0"/>
              <a:t>The agreement by SC6 is based on the existence of </a:t>
            </a:r>
            <a:r>
              <a:rPr lang="en-AU" dirty="0"/>
              <a:t>an established mechanism </a:t>
            </a:r>
            <a:r>
              <a:rPr lang="en-AU" dirty="0" smtClean="0"/>
              <a:t>for NBs to </a:t>
            </a:r>
            <a:r>
              <a:rPr lang="en-AU" dirty="0"/>
              <a:t>contribute to the revision process in the IEEE </a:t>
            </a:r>
            <a:r>
              <a:rPr lang="en-AU" dirty="0" smtClean="0"/>
              <a:t>802 WG</a:t>
            </a:r>
          </a:p>
          <a:p>
            <a:pPr lvl="2"/>
            <a:r>
              <a:rPr lang="en-AU" dirty="0" smtClean="0"/>
              <a:t>This process is documented in N15606</a:t>
            </a:r>
            <a:endParaRPr lang="en-AU" dirty="0"/>
          </a:p>
          <a:p>
            <a:pPr lvl="1"/>
            <a:r>
              <a:rPr lang="en-AU" dirty="0" smtClean="0"/>
              <a:t>The agreement was ratified by resolutions in SC6 in relation to each of IEEE 802.1/3/11</a:t>
            </a:r>
          </a:p>
          <a:p>
            <a:pPr lvl="1"/>
            <a:r>
              <a:rPr lang="en-AU" dirty="0" smtClean="0"/>
              <a:t>IEEE 802.11 WG need to ask for a similar agreement in relation to IEEE 802.22</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409558063"/>
              </p:ext>
            </p:extLst>
          </p:nvPr>
        </p:nvGraphicFramePr>
        <p:xfrm>
          <a:off x="4724400" y="3657600"/>
          <a:ext cx="914400" cy="771525"/>
        </p:xfrm>
        <a:graphic>
          <a:graphicData uri="http://schemas.openxmlformats.org/presentationml/2006/ole">
            <mc:AlternateContent xmlns:mc="http://schemas.openxmlformats.org/markup-compatibility/2006">
              <mc:Choice xmlns:v="urn:schemas-microsoft-com:vml" Requires="v">
                <p:oleObj spid="_x0000_s18024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3657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99337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 liaison is required to ask SC6 for revision responsibility for 802.22</a:t>
            </a:r>
            <a:endParaRPr lang="en-AU" dirty="0"/>
          </a:p>
        </p:txBody>
      </p:sp>
      <p:sp>
        <p:nvSpPr>
          <p:cNvPr id="3" name="Content Placeholder 2"/>
          <p:cNvSpPr>
            <a:spLocks noGrp="1"/>
          </p:cNvSpPr>
          <p:nvPr>
            <p:ph idx="1"/>
          </p:nvPr>
        </p:nvSpPr>
        <p:spPr/>
        <p:txBody>
          <a:bodyPr/>
          <a:lstStyle/>
          <a:p>
            <a:r>
              <a:rPr lang="en-AU" dirty="0" smtClean="0"/>
              <a:t>Proposed liaison to SC6 (part 1/2)</a:t>
            </a:r>
          </a:p>
          <a:p>
            <a:pPr lvl="1"/>
            <a:r>
              <a:rPr lang="en-AU" i="1" dirty="0" smtClean="0"/>
              <a:t>The IEEE 802.22 WG is currently making use of the PSDO agreement between ISO and IEEE to </a:t>
            </a:r>
            <a:r>
              <a:rPr lang="en-AU" i="1" dirty="0" smtClean="0"/>
              <a:t>enable </a:t>
            </a:r>
            <a:r>
              <a:rPr lang="en-AU" i="1" dirty="0" smtClean="0"/>
              <a:t>ISO/IEC JTC1 NBs to review and ratify IEEE 802.22 standards as ISO/IEC/IEEE 8802-22 standards</a:t>
            </a:r>
          </a:p>
          <a:p>
            <a:pPr lvl="1"/>
            <a:r>
              <a:rPr lang="en-AU" i="1" dirty="0" smtClean="0"/>
              <a:t>The IEEE 802.22 WG is using the same processes as those being used to enable the review and ratification the ISO/IEC/IEEE 802-1/3/11 series of standards, including those processes specified in </a:t>
            </a:r>
            <a:r>
              <a:rPr lang="en-AU" i="1" dirty="0" smtClean="0"/>
              <a:t>6N15606</a:t>
            </a:r>
            <a:endParaRPr lang="en-AU" i="1" dirty="0" smtClean="0"/>
          </a:p>
          <a:p>
            <a:pPr lvl="1"/>
            <a:r>
              <a:rPr lang="en-AU" i="1" dirty="0" smtClean="0"/>
              <a:t>ISO/IEC JTC1/SC6 has made the use of those processes the basis of resolutions within SC6 to allocate </a:t>
            </a:r>
            <a:r>
              <a:rPr lang="en-AU" i="1" dirty="0"/>
              <a:t>responsibility for the revision process of </a:t>
            </a:r>
            <a:r>
              <a:rPr lang="en-AU" i="1" dirty="0" smtClean="0"/>
              <a:t>the ISO/IEC 8802-1/3/1 series of standards </a:t>
            </a:r>
            <a:r>
              <a:rPr lang="en-AU" i="1" dirty="0"/>
              <a:t>to the </a:t>
            </a:r>
            <a:r>
              <a:rPr lang="en-AU" i="1" dirty="0" smtClean="0"/>
              <a:t>relevant IEEE 802 WG</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131953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A liaison is required to ask SC6 for revision responsibility for 802.22</a:t>
            </a:r>
            <a:endParaRPr lang="en-AU" dirty="0"/>
          </a:p>
        </p:txBody>
      </p:sp>
      <p:sp>
        <p:nvSpPr>
          <p:cNvPr id="3" name="Content Placeholder 2"/>
          <p:cNvSpPr>
            <a:spLocks noGrp="1"/>
          </p:cNvSpPr>
          <p:nvPr>
            <p:ph idx="1"/>
          </p:nvPr>
        </p:nvSpPr>
        <p:spPr/>
        <p:txBody>
          <a:bodyPr/>
          <a:lstStyle/>
          <a:p>
            <a:r>
              <a:rPr lang="en-AU" dirty="0"/>
              <a:t>Proposed liaison to SC6 (part 1/2)</a:t>
            </a:r>
          </a:p>
          <a:p>
            <a:pPr lvl="1"/>
            <a:r>
              <a:rPr lang="en-AU" i="1" dirty="0" smtClean="0"/>
              <a:t>The IEEE 802.22 WG requests that SC6 adopts the following similar resolution with respect to the ISO/IEC/IEEE 8802-22 series of standards</a:t>
            </a:r>
          </a:p>
          <a:p>
            <a:pPr lvl="2"/>
            <a:r>
              <a:rPr lang="en-AU" b="0" i="1" dirty="0" smtClean="0"/>
              <a:t>As </a:t>
            </a:r>
            <a:r>
              <a:rPr lang="en-AU" b="0" i="1" dirty="0"/>
              <a:t>empowered by clause A1.2.1 of the PSDO agreement between ISO and IEEE, SC 6 decides to </a:t>
            </a:r>
            <a:r>
              <a:rPr lang="en-AU" b="0" i="1" dirty="0" smtClean="0"/>
              <a:t>allocate responsibility </a:t>
            </a:r>
            <a:r>
              <a:rPr lang="en-AU" b="0" i="1" dirty="0"/>
              <a:t>for the revision process </a:t>
            </a:r>
            <a:r>
              <a:rPr lang="en-AU" b="0" i="1" dirty="0" smtClean="0"/>
              <a:t>of the ISO/IEC/IEEE 8802-22 </a:t>
            </a:r>
            <a:r>
              <a:rPr lang="en-AU" i="1" dirty="0" smtClean="0"/>
              <a:t>series of </a:t>
            </a:r>
            <a:r>
              <a:rPr lang="en-AU" b="0" i="1" dirty="0" smtClean="0"/>
              <a:t>standards </a:t>
            </a:r>
            <a:r>
              <a:rPr lang="en-AU" b="0" i="1" dirty="0"/>
              <a:t>to the IEEE </a:t>
            </a:r>
            <a:r>
              <a:rPr lang="en-AU" b="0" i="1" dirty="0" smtClean="0"/>
              <a:t>802.22 </a:t>
            </a:r>
            <a:r>
              <a:rPr lang="en-AU" b="0" i="1" dirty="0"/>
              <a:t>WG while </a:t>
            </a:r>
            <a:r>
              <a:rPr lang="en-AU" b="0" i="1" dirty="0" smtClean="0"/>
              <a:t>the IEEE 802.22 </a:t>
            </a:r>
            <a:r>
              <a:rPr lang="en-AU" b="0" i="1" dirty="0"/>
              <a:t>WG has an ongoing revision process for the IEEE </a:t>
            </a:r>
            <a:r>
              <a:rPr lang="en-AU" b="0" i="1" dirty="0" smtClean="0"/>
              <a:t>802.22 </a:t>
            </a:r>
            <a:r>
              <a:rPr lang="en-AU" b="0" i="1" dirty="0"/>
              <a:t>standard. A condition of this </a:t>
            </a:r>
            <a:r>
              <a:rPr lang="en-AU" b="0" i="1" dirty="0" smtClean="0"/>
              <a:t>resolution is </a:t>
            </a:r>
            <a:r>
              <a:rPr lang="en-AU" b="0" i="1" dirty="0"/>
              <a:t>that SC 6 and its NBs have access to an established mechanism to contribute to the revision process in </a:t>
            </a:r>
            <a:r>
              <a:rPr lang="en-AU" b="0" i="1" dirty="0" smtClean="0"/>
              <a:t>the IEEE 802.22 </a:t>
            </a:r>
            <a:r>
              <a:rPr lang="en-AU" b="0" i="1" dirty="0"/>
              <a:t>WG.</a:t>
            </a:r>
            <a:endParaRPr lang="en-AU" i="1" dirty="0"/>
          </a:p>
          <a:p>
            <a:pPr lvl="1"/>
            <a:r>
              <a:rPr lang="en-AU" i="1" dirty="0" smtClean="0"/>
              <a:t>Note that </a:t>
            </a:r>
            <a:r>
              <a:rPr lang="en-AU" i="1" dirty="0"/>
              <a:t>this </a:t>
            </a:r>
            <a:r>
              <a:rPr lang="en-AU" i="1" dirty="0" smtClean="0"/>
              <a:t>proposed resolution </a:t>
            </a:r>
            <a:r>
              <a:rPr lang="en-AU" i="1" dirty="0"/>
              <a:t>is </a:t>
            </a:r>
            <a:r>
              <a:rPr lang="en-AU" i="1" dirty="0" smtClean="0"/>
              <a:t>in the same form as Resolutions 6.1.9/1011 that were approved in September 2012 at the </a:t>
            </a:r>
            <a:r>
              <a:rPr lang="en-AU" b="0" i="1" dirty="0"/>
              <a:t>ISO/IEC JTC 1/SC 6 </a:t>
            </a:r>
            <a:r>
              <a:rPr lang="en-AU" b="0" i="1" dirty="0" smtClean="0"/>
              <a:t>plenary </a:t>
            </a:r>
            <a:r>
              <a:rPr lang="en-AU" i="1" dirty="0"/>
              <a:t>m</a:t>
            </a:r>
            <a:r>
              <a:rPr lang="en-AU" b="0" i="1" dirty="0" smtClean="0"/>
              <a:t>eeting in </a:t>
            </a:r>
            <a:r>
              <a:rPr lang="en-AU" b="0" i="1" dirty="0" err="1" smtClean="0"/>
              <a:t>Gratkorn</a:t>
            </a:r>
            <a:r>
              <a:rPr lang="en-AU" b="0" i="1" dirty="0" smtClean="0"/>
              <a:t>/Graz</a:t>
            </a:r>
            <a:r>
              <a:rPr lang="en-AU" b="0" i="1" dirty="0"/>
              <a:t>, Austria</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345892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consider a recommendation to the IEEE 802.22 WG and IEEE 802 EC for a SC6 liaison</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802.22 WG and the IEEE 802 EC that a liaison, based on slides 44-45, be sent to ISO/IEC JTC1/SC6 asking they allocate responsibility for the revision process of the ISO/IEC/IEEE 8802-22 series of standards to the IEEE 802.22 WG</a:t>
            </a: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4160994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372656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threatening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lobby SC6 NBs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is proceeding “glacially”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05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SAR, observer in SC6) and a number of Chinese individual recently presented to SC27</a:t>
            </a:r>
          </a:p>
          <a:p>
            <a:pPr lvl="2"/>
            <a:r>
              <a:rPr lang="en-AU" dirty="0" smtClean="0"/>
              <a:t>See 27N13649</a:t>
            </a:r>
          </a:p>
          <a:p>
            <a:pPr lvl="1"/>
            <a:r>
              <a:rPr lang="en-AU" dirty="0" smtClean="0"/>
              <a:t>They argued for </a:t>
            </a:r>
            <a:r>
              <a:rPr lang="en-AU" dirty="0"/>
              <a:t>a “clean slate approach”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CSA asked </a:t>
            </a:r>
            <a:r>
              <a:rPr lang="en-AU" dirty="0"/>
              <a:t>for the picture slide to be removed </a:t>
            </a:r>
          </a:p>
          <a:p>
            <a:pPr lvl="1"/>
            <a:r>
              <a:rPr lang="en-AU" dirty="0" smtClean="0"/>
              <a:t>This is important to IEEE 802 only be cause it indicates the </a:t>
            </a:r>
            <a:r>
              <a:rPr lang="en-AU" dirty="0" smtClean="0"/>
              <a:t>threat </a:t>
            </a:r>
            <a:r>
              <a:rPr lang="en-AU" dirty="0" smtClean="0"/>
              <a:t>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850621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a:t>
            </a:r>
            <a:r>
              <a:rPr lang="en-US" i="1" dirty="0" smtClean="0"/>
              <a:t>There is no national security without Internet security</a:t>
            </a:r>
            <a:r>
              <a:rPr lang="en-US" dirty="0" smtClean="0"/>
              <a:t>.”</a:t>
            </a:r>
          </a:p>
          <a:p>
            <a:pPr lvl="1"/>
            <a:r>
              <a:rPr lang="en-US" dirty="0" smtClean="0"/>
              <a:t>This represents both a risk and opportunity for IEEE 802 security standards</a:t>
            </a:r>
          </a:p>
          <a:p>
            <a:pPr lvl="1"/>
            <a:r>
              <a:rPr lang="en-US" dirty="0" smtClean="0"/>
              <a:t>The opportunity is to </a:t>
            </a:r>
            <a:r>
              <a:rPr lang="en-US" dirty="0" smtClean="0"/>
              <a:t>show </a:t>
            </a:r>
            <a:r>
              <a:rPr lang="en-US" dirty="0" smtClean="0"/>
              <a:t>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4258928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no news on EUHT standardisation in </a:t>
            </a:r>
            <a:r>
              <a:rPr lang="en-AU" dirty="0" smtClean="0"/>
              <a:t>ISO/IEC … it may be dead</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a:r>
            <a:r>
              <a:rPr lang="en-AU" dirty="0" smtClean="0"/>
              <a:t>in </a:t>
            </a:r>
            <a:r>
              <a:rPr lang="en-AU" dirty="0" smtClean="0"/>
              <a:t>Korea in June 2013 or in Ottawa in February </a:t>
            </a:r>
            <a:r>
              <a:rPr lang="en-AU" dirty="0" smtClean="0"/>
              <a:t>2014</a:t>
            </a:r>
            <a:endParaRPr lang="en-AU" dirty="0" smtClean="0"/>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p>
          <a:p>
            <a:pPr lvl="2"/>
            <a:r>
              <a:rPr lang="en-AU" dirty="0" smtClean="0"/>
              <a:t>The individual involved have apparently been reallocated to other work</a:t>
            </a:r>
            <a:endParaRPr lang="en-AU"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a:t>
            </a:r>
            <a:r>
              <a:rPr lang="en-AU" dirty="0" smtClean="0"/>
              <a:t>WLAN in 2013</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700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700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a:t>
            </a:r>
            <a:r>
              <a:rPr lang="en-AU" dirty="0" smtClean="0"/>
              <a:t>Ottawa in Feb 2014, </a:t>
            </a:r>
            <a:r>
              <a:rPr lang="en-AU" dirty="0" smtClean="0"/>
              <a:t>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247"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248"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a:t>
            </a:r>
            <a:r>
              <a:rPr lang="en-AU" dirty="0" smtClean="0"/>
              <a:t>in Feb 2014 to </a:t>
            </a:r>
            <a:r>
              <a:rPr lang="en-AU" dirty="0" smtClean="0"/>
              <a:t>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0910501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a:t>
            </a:r>
            <a:r>
              <a:rPr lang="en-AU" dirty="0" smtClean="0"/>
              <a:t>discussed </a:t>
            </a:r>
            <a:r>
              <a:rPr lang="en-AU" dirty="0" smtClean="0"/>
              <a:t>the </a:t>
            </a:r>
            <a:r>
              <a:rPr lang="en-GB" dirty="0" smtClean="0"/>
              <a:t>Virtual AP 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Virtual </a:t>
            </a:r>
            <a:r>
              <a:rPr lang="en-GB" dirty="0" smtClean="0"/>
              <a:t>AP document 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1"/>
            <a:r>
              <a:rPr lang="en-GB" dirty="0" smtClean="0"/>
              <a:t>The </a:t>
            </a:r>
            <a:r>
              <a:rPr lang="en-GB" dirty="0"/>
              <a:t>China NB </a:t>
            </a:r>
            <a:r>
              <a:rPr lang="en-GB" dirty="0" smtClean="0"/>
              <a:t>responded with a revision </a:t>
            </a:r>
            <a:r>
              <a:rPr lang="en-GB" dirty="0"/>
              <a:t>in May 2014</a:t>
            </a:r>
          </a:p>
          <a:p>
            <a:pPr lvl="2"/>
            <a:r>
              <a:rPr lang="en-GB" dirty="0"/>
              <a:t>See </a:t>
            </a:r>
            <a:r>
              <a:rPr lang="en-GB" dirty="0" smtClean="0"/>
              <a:t>N15966 </a:t>
            </a:r>
            <a:r>
              <a:rPr lang="en-GB" dirty="0"/>
              <a:t>– “</a:t>
            </a:r>
            <a:r>
              <a:rPr lang="en-US" i="1" dirty="0"/>
              <a:t>The Research Report on Framework and Interface of WLAN Virtual Network</a:t>
            </a:r>
            <a:r>
              <a:rPr lang="en-US" dirty="0" smtClean="0"/>
              <a:t>”</a:t>
            </a:r>
          </a:p>
          <a:p>
            <a:pPr lvl="2"/>
            <a:r>
              <a:rPr lang="en-US" dirty="0" smtClean="0"/>
              <a:t>This version also solved a copyright issue with a diagram copied from an IETF RFC</a:t>
            </a:r>
          </a:p>
          <a:p>
            <a:pPr lvl="1"/>
            <a:r>
              <a:rPr lang="en-US" dirty="0" smtClean="0"/>
              <a:t>All these documents were apparently discussed in May 2014 at the WG7 meeting in Beijing</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2018184"/>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8126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30480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96065642"/>
              </p:ext>
            </p:extLst>
          </p:nvPr>
        </p:nvGraphicFramePr>
        <p:xfrm>
          <a:off x="-76200" y="3962400"/>
          <a:ext cx="914400" cy="771525"/>
        </p:xfrm>
        <a:graphic>
          <a:graphicData uri="http://schemas.openxmlformats.org/presentationml/2006/ole">
            <mc:AlternateContent xmlns:mc="http://schemas.openxmlformats.org/markup-compatibility/2006">
              <mc:Choice xmlns:v="urn:schemas-microsoft-com:vml" Requires="v">
                <p:oleObj spid="_x0000_s18126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9624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58951607"/>
              </p:ext>
            </p:extLst>
          </p:nvPr>
        </p:nvGraphicFramePr>
        <p:xfrm>
          <a:off x="-152400" y="2057400"/>
          <a:ext cx="914400" cy="771525"/>
        </p:xfrm>
        <a:graphic>
          <a:graphicData uri="http://schemas.openxmlformats.org/presentationml/2006/ole">
            <mc:AlternateContent xmlns:mc="http://schemas.openxmlformats.org/markup-compatibility/2006">
              <mc:Choice xmlns:v="urn:schemas-microsoft-com:vml" Requires="v">
                <p:oleObj spid="_x0000_s181270"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524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25153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latest version of Virtual AP seems to ignore the IEEE 802.11 WG liaison</a:t>
            </a:r>
            <a:endParaRPr lang="en-AU" dirty="0"/>
          </a:p>
        </p:txBody>
      </p:sp>
      <p:sp>
        <p:nvSpPr>
          <p:cNvPr id="3" name="Content Placeholder 2"/>
          <p:cNvSpPr>
            <a:spLocks noGrp="1"/>
          </p:cNvSpPr>
          <p:nvPr>
            <p:ph idx="1"/>
          </p:nvPr>
        </p:nvSpPr>
        <p:spPr/>
        <p:txBody>
          <a:bodyPr/>
          <a:lstStyle/>
          <a:p>
            <a:pPr lvl="1"/>
            <a:r>
              <a:rPr lang="en-GB" dirty="0" smtClean="0"/>
              <a:t>N15966 seems to propose the following</a:t>
            </a:r>
          </a:p>
          <a:p>
            <a:pPr lvl="2"/>
            <a:r>
              <a:rPr lang="en-GB" dirty="0" smtClean="0"/>
              <a:t>Multiple SPs …</a:t>
            </a:r>
          </a:p>
          <a:p>
            <a:pPr lvl="2"/>
            <a:r>
              <a:rPr lang="en-GB" dirty="0" smtClean="0"/>
              <a:t>… using a single AP</a:t>
            </a:r>
          </a:p>
          <a:p>
            <a:pPr lvl="2"/>
            <a:r>
              <a:rPr lang="en-GB" dirty="0" smtClean="0"/>
              <a:t>… with a single SSID</a:t>
            </a:r>
          </a:p>
          <a:p>
            <a:pPr lvl="2"/>
            <a:r>
              <a:rPr lang="en-GB" dirty="0" smtClean="0"/>
              <a:t>… directing clients onto SP specific VLANs</a:t>
            </a:r>
          </a:p>
          <a:p>
            <a:pPr lvl="1"/>
            <a:r>
              <a:rPr lang="en-GB" dirty="0" smtClean="0"/>
              <a:t> It does not acknowledge the IEEE 802.11 WG liaison that states this is already possible</a:t>
            </a:r>
          </a:p>
          <a:p>
            <a:pPr lvl="1"/>
            <a:r>
              <a:rPr lang="en-GB" dirty="0" smtClean="0"/>
              <a:t>It makes an additional claim that HS2.0 “</a:t>
            </a:r>
            <a:r>
              <a:rPr lang="en-AU" i="1" dirty="0" smtClean="0"/>
              <a:t>cannot </a:t>
            </a:r>
            <a:r>
              <a:rPr lang="en-AU" i="1" dirty="0"/>
              <a:t>support private network though it can support WLAN users access Internet</a:t>
            </a:r>
            <a:r>
              <a:rPr lang="en-AU" dirty="0" smtClean="0"/>
              <a:t>.”</a:t>
            </a:r>
          </a:p>
          <a:p>
            <a:pPr lvl="2"/>
            <a:r>
              <a:rPr lang="en-AU" dirty="0" smtClean="0"/>
              <a:t>This assertion is not justified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74681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smtClean="0"/>
              <a:t>It is not clear what the China NB are planning next</a:t>
            </a:r>
            <a:endParaRPr lang="en-AU" dirty="0"/>
          </a:p>
        </p:txBody>
      </p:sp>
      <p:sp>
        <p:nvSpPr>
          <p:cNvPr id="3" name="Content Placeholder 2"/>
          <p:cNvSpPr>
            <a:spLocks noGrp="1"/>
          </p:cNvSpPr>
          <p:nvPr>
            <p:ph idx="1"/>
          </p:nvPr>
        </p:nvSpPr>
        <p:spPr/>
        <p:txBody>
          <a:bodyPr/>
          <a:lstStyle/>
          <a:p>
            <a:pPr lvl="1"/>
            <a:r>
              <a:rPr lang="en-AU" dirty="0" smtClean="0"/>
              <a:t>A China NB rep sent the following e-mail to the IEEE 802 JTC1 SC Chair </a:t>
            </a:r>
          </a:p>
          <a:p>
            <a:pPr lvl="2"/>
            <a:r>
              <a:rPr lang="en-AU" i="1" dirty="0" smtClean="0"/>
              <a:t>Based on current discussion, I think we have reached the following common points:</a:t>
            </a:r>
          </a:p>
          <a:p>
            <a:pPr lvl="3"/>
            <a:r>
              <a:rPr lang="en-AU" i="1" dirty="0" smtClean="0"/>
              <a:t>1) WLAN </a:t>
            </a:r>
            <a:r>
              <a:rPr lang="en-AU" i="1" dirty="0" err="1" smtClean="0"/>
              <a:t>virtuallization</a:t>
            </a:r>
            <a:r>
              <a:rPr lang="en-AU" i="1" dirty="0" smtClean="0"/>
              <a:t> is needed by the market</a:t>
            </a:r>
          </a:p>
          <a:p>
            <a:pPr lvl="3"/>
            <a:r>
              <a:rPr lang="en-AU" i="1" dirty="0" smtClean="0"/>
              <a:t>2) </a:t>
            </a:r>
            <a:r>
              <a:rPr lang="en-AU" i="1" dirty="0" err="1" smtClean="0"/>
              <a:t>Hostspot</a:t>
            </a:r>
            <a:r>
              <a:rPr lang="en-AU" i="1" dirty="0" smtClean="0"/>
              <a:t> 2.0 can almost do the same function and get some trial site already</a:t>
            </a:r>
          </a:p>
          <a:p>
            <a:pPr lvl="3"/>
            <a:r>
              <a:rPr lang="en-AU" i="1" dirty="0" smtClean="0"/>
              <a:t>3) This proposal's technologies is different from hotspot 2.</a:t>
            </a:r>
          </a:p>
          <a:p>
            <a:pPr lvl="3"/>
            <a:r>
              <a:rPr lang="en-AU" i="1" dirty="0" smtClean="0"/>
              <a:t>4) This proposal is just another technical approach to solve the problem just like </a:t>
            </a:r>
            <a:r>
              <a:rPr lang="en-AU" i="1" dirty="0" err="1" smtClean="0"/>
              <a:t>tftp</a:t>
            </a:r>
            <a:r>
              <a:rPr lang="en-AU" i="1" dirty="0" smtClean="0"/>
              <a:t> vs. ftp, etc.</a:t>
            </a:r>
            <a:endParaRPr lang="en-AU" i="1" dirty="0"/>
          </a:p>
          <a:p>
            <a:pPr lvl="2"/>
            <a:r>
              <a:rPr lang="en-AU" i="1" dirty="0" smtClean="0"/>
              <a:t>But now, we have to reach a point to make a decision if we shall push another technical approach forward?</a:t>
            </a:r>
            <a:endParaRPr lang="en-AU" dirty="0"/>
          </a:p>
          <a:p>
            <a:pPr lvl="1"/>
            <a:r>
              <a:rPr lang="en-AU" dirty="0" smtClean="0"/>
              <a:t>It appears the China NB is starting to realise the Virtual AP proposal is not needed</a:t>
            </a:r>
          </a:p>
          <a:p>
            <a:pPr lvl="1"/>
            <a:r>
              <a:rPr lang="en-AU" dirty="0" smtClean="0"/>
              <a:t>It is </a:t>
            </a:r>
            <a:r>
              <a:rPr lang="en-AU" dirty="0"/>
              <a:t>not clear what the China NB are planning next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102024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the IEEE 802.11 WG do about  “Virtual AP”?</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733388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a:t>
            </a:r>
            <a:r>
              <a:rPr lang="en-AU" dirty="0" smtClean="0"/>
              <a:t>discussed </a:t>
            </a:r>
            <a:r>
              <a:rPr lang="en-AU" dirty="0" smtClean="0"/>
              <a:t>the </a:t>
            </a:r>
            <a:r>
              <a:rPr lang="en-AU" dirty="0" smtClean="0"/>
              <a:t>“</a:t>
            </a:r>
            <a:r>
              <a:rPr lang="en-GB" dirty="0" smtClean="0"/>
              <a:t>Optimization </a:t>
            </a:r>
            <a:r>
              <a:rPr lang="en-GB" dirty="0"/>
              <a:t>technology in </a:t>
            </a:r>
            <a:r>
              <a:rPr lang="en-GB" dirty="0" smtClean="0"/>
              <a:t>WLAN” </a:t>
            </a:r>
            <a:r>
              <a:rPr lang="en-GB" dirty="0"/>
              <a:t>document </a:t>
            </a:r>
            <a:r>
              <a:rPr lang="en-GB" dirty="0" smtClean="0"/>
              <a:t>in late May 2014 </a:t>
            </a:r>
            <a:endParaRPr lang="en-AU" dirty="0"/>
          </a:p>
        </p:txBody>
      </p:sp>
      <p:sp>
        <p:nvSpPr>
          <p:cNvPr id="8" name="Content Placeholder 7"/>
          <p:cNvSpPr>
            <a:spLocks noGrp="1"/>
          </p:cNvSpPr>
          <p:nvPr>
            <p:ph idx="1"/>
          </p:nvPr>
        </p:nvSpPr>
        <p:spPr/>
        <p:txBody>
          <a:bodyPr/>
          <a:lstStyle/>
          <a:p>
            <a:pPr lvl="1"/>
            <a:r>
              <a:rPr lang="en-GB" dirty="0" smtClean="0"/>
              <a:t>The </a:t>
            </a:r>
            <a:r>
              <a:rPr lang="en-GB" dirty="0" smtClean="0"/>
              <a:t>China NB </a:t>
            </a:r>
            <a:r>
              <a:rPr lang="en-GB" dirty="0"/>
              <a:t>uploaded a new </a:t>
            </a:r>
            <a:r>
              <a:rPr lang="en-GB" dirty="0" smtClean="0"/>
              <a:t>“Optimization </a:t>
            </a:r>
            <a:r>
              <a:rPr lang="en-GB" dirty="0"/>
              <a:t>technology in </a:t>
            </a:r>
            <a:r>
              <a:rPr lang="en-GB" dirty="0" smtClean="0"/>
              <a:t>WLAN” document in May 2014, replacing the version previously removed from </a:t>
            </a:r>
            <a:r>
              <a:rPr lang="en-GB" dirty="0" err="1" smtClean="0"/>
              <a:t>te</a:t>
            </a:r>
            <a:r>
              <a:rPr lang="en-GB" dirty="0" smtClean="0"/>
              <a:t> SC6 server</a:t>
            </a:r>
          </a:p>
          <a:p>
            <a:pPr lvl="2"/>
            <a:r>
              <a:rPr lang="en-GB" dirty="0" smtClean="0"/>
              <a:t>See N15961 </a:t>
            </a:r>
            <a:r>
              <a:rPr lang="en-GB" dirty="0" smtClean="0"/>
              <a:t>– </a:t>
            </a:r>
            <a:r>
              <a:rPr lang="en-GB" dirty="0" smtClean="0"/>
              <a:t>“</a:t>
            </a:r>
            <a:r>
              <a:rPr lang="en-AU" i="1" dirty="0"/>
              <a:t>Optimization Technology in WLAN</a:t>
            </a:r>
            <a:r>
              <a:rPr lang="en-US" dirty="0" smtClean="0"/>
              <a:t>”</a:t>
            </a:r>
            <a:endParaRPr lang="en-US" dirty="0" smtClean="0"/>
          </a:p>
          <a:p>
            <a:pPr lvl="1"/>
            <a:r>
              <a:rPr lang="en-US" dirty="0" smtClean="0"/>
              <a:t>This document was apparently discussed in May 2014 at the WG7 meeting in Beijing</a:t>
            </a:r>
          </a:p>
          <a:p>
            <a:pPr lvl="2"/>
            <a:r>
              <a:rPr lang="en-US" dirty="0" smtClean="0"/>
              <a:t>It appears to add some material out the discussion in Ottawa</a:t>
            </a:r>
          </a:p>
          <a:p>
            <a:pPr lvl="2"/>
            <a:r>
              <a:rPr lang="en-US" dirty="0" smtClean="0"/>
              <a:t>But it is really confusing </a:t>
            </a:r>
          </a:p>
          <a:p>
            <a:pPr lvl="1"/>
            <a:r>
              <a:rPr lang="en-US" dirty="0" smtClean="0"/>
              <a:t>However, we do not know whether there were any outcomes </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667667632"/>
              </p:ext>
            </p:extLst>
          </p:nvPr>
        </p:nvGraphicFramePr>
        <p:xfrm>
          <a:off x="0" y="2362200"/>
          <a:ext cx="914400" cy="771525"/>
        </p:xfrm>
        <a:graphic>
          <a:graphicData uri="http://schemas.openxmlformats.org/presentationml/2006/ole">
            <mc:AlternateContent xmlns:mc="http://schemas.openxmlformats.org/markup-compatibility/2006">
              <mc:Choice xmlns:v="urn:schemas-microsoft-com:vml" Requires="v">
                <p:oleObj spid="_x0000_s18227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0353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the IEEE 802.11 WG do about </a:t>
            </a:r>
            <a:r>
              <a:rPr lang="en-AU" dirty="0"/>
              <a:t>“</a:t>
            </a:r>
            <a:r>
              <a:rPr lang="en-GB" dirty="0"/>
              <a:t>Optimization technology in WLAN” </a:t>
            </a:r>
            <a:r>
              <a:rPr lang="en-AU" dirty="0" smtClean="0"/>
              <a:t>?</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352603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308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4114274412"/>
              </p:ext>
            </p:extLst>
          </p:nvPr>
        </p:nvGraphicFramePr>
        <p:xfrm>
          <a:off x="1981200" y="5562600"/>
          <a:ext cx="914400" cy="771525"/>
        </p:xfrm>
        <a:graphic>
          <a:graphicData uri="http://schemas.openxmlformats.org/presentationml/2006/ole">
            <mc:AlternateContent xmlns:mc="http://schemas.openxmlformats.org/markup-compatibility/2006">
              <mc:Choice xmlns:v="urn:schemas-microsoft-com:vml" Requires="v">
                <p:oleObj spid="_x0000_s163088"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9812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October SC6 meeting at the 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July 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a:t>
            </a:r>
            <a:r>
              <a:rPr lang="en-US" i="1" dirty="0" smtClean="0"/>
              <a:t>2014-09-30</a:t>
            </a:r>
            <a:endParaRPr lang="en-US"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WG7 agenda for London includes three items of interest to IEEE 802.11 WG</a:t>
            </a:r>
            <a:endParaRPr lang="en-AU" dirty="0"/>
          </a:p>
        </p:txBody>
      </p:sp>
      <p:sp>
        <p:nvSpPr>
          <p:cNvPr id="3" name="Content Placeholder 2"/>
          <p:cNvSpPr>
            <a:spLocks noGrp="1"/>
          </p:cNvSpPr>
          <p:nvPr>
            <p:ph idx="1"/>
          </p:nvPr>
        </p:nvSpPr>
        <p:spPr/>
        <p:txBody>
          <a:bodyPr/>
          <a:lstStyle/>
          <a:p>
            <a:pPr lvl="1"/>
            <a:r>
              <a:rPr lang="en-AU" dirty="0" smtClean="0"/>
              <a:t>The draft WG7 agenda includes</a:t>
            </a:r>
          </a:p>
          <a:p>
            <a:pPr lvl="2"/>
            <a:r>
              <a:rPr lang="en-AU" i="1" dirty="0"/>
              <a:t>16. Other WG 7 related Issues </a:t>
            </a:r>
            <a:endParaRPr lang="en-AU" b="0" i="1" dirty="0"/>
          </a:p>
          <a:p>
            <a:pPr lvl="3"/>
            <a:r>
              <a:rPr lang="en-AU" b="0" i="1" dirty="0" smtClean="0"/>
              <a:t>Optimization </a:t>
            </a:r>
            <a:r>
              <a:rPr lang="en-AU" b="0" i="1" dirty="0"/>
              <a:t>technology in WLAN </a:t>
            </a:r>
          </a:p>
          <a:p>
            <a:pPr lvl="3"/>
            <a:r>
              <a:rPr lang="en-AU" b="0" i="1" dirty="0" smtClean="0"/>
              <a:t>WLAN </a:t>
            </a:r>
            <a:r>
              <a:rPr lang="en-AU" b="0" i="1" dirty="0"/>
              <a:t>virtual network </a:t>
            </a:r>
          </a:p>
          <a:p>
            <a:pPr lvl="3"/>
            <a:r>
              <a:rPr lang="en-AU" b="0" i="1" dirty="0" smtClean="0"/>
              <a:t>Collaboration </a:t>
            </a:r>
            <a:r>
              <a:rPr lang="en-AU" b="0" i="1" dirty="0"/>
              <a:t>with IEEE 802.11 Working Group </a:t>
            </a:r>
            <a:endParaRPr lang="en-AU" b="0" i="1" dirty="0" smtClean="0"/>
          </a:p>
          <a:p>
            <a:pPr lvl="1"/>
            <a:r>
              <a:rPr lang="en-AU" dirty="0" smtClean="0"/>
              <a:t>There is no further detail</a:t>
            </a:r>
            <a:endParaRPr lang="en-AU" b="0"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611652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WG1 agenda for London does not yet exist</a:t>
            </a:r>
            <a:endParaRPr lang="en-AU" dirty="0"/>
          </a:p>
        </p:txBody>
      </p:sp>
      <p:sp>
        <p:nvSpPr>
          <p:cNvPr id="3" name="Content Placeholder 2"/>
          <p:cNvSpPr>
            <a:spLocks noGrp="1"/>
          </p:cNvSpPr>
          <p:nvPr>
            <p:ph idx="1"/>
          </p:nvPr>
        </p:nvSpPr>
        <p:spPr/>
        <p:txBody>
          <a:bodyPr/>
          <a:lstStyle/>
          <a:p>
            <a:pPr lvl="1"/>
            <a:r>
              <a:rPr lang="en-AU" dirty="0" smtClean="0"/>
              <a:t>There is no agenda published for WG1 …</a:t>
            </a:r>
          </a:p>
          <a:p>
            <a:pPr lvl="1"/>
            <a:r>
              <a:rPr lang="en-AU" dirty="0" smtClean="0"/>
              <a:t>… and no interesting uploaded documents</a:t>
            </a:r>
          </a:p>
          <a:p>
            <a:pPr lvl="1"/>
            <a:r>
              <a:rPr lang="en-AU" dirty="0" smtClean="0"/>
              <a:t>The US NB may attempt to transition WG1 to less F2F meetings …</a:t>
            </a:r>
          </a:p>
          <a:p>
            <a:pPr lvl="1"/>
            <a:r>
              <a:rPr lang="en-AU" dirty="0" smtClean="0"/>
              <a:t>… but that is not really a IEEE 802 issue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005803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probably need to select a new IEEE 802 liaison to SC6</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to SC6 for some years</a:t>
            </a:r>
          </a:p>
          <a:p>
            <a:pPr lvl="1"/>
            <a:r>
              <a:rPr lang="en-AU" dirty="0" smtClean="0"/>
              <a:t>It is possible/likely that Bruce will unavailable to continue this role</a:t>
            </a:r>
          </a:p>
          <a:p>
            <a:pPr lvl="1"/>
            <a:r>
              <a:rPr lang="en-AU" dirty="0" smtClean="0"/>
              <a:t>Who would like to take over?</a:t>
            </a:r>
          </a:p>
          <a:p>
            <a:pPr lvl="2"/>
            <a:r>
              <a:rPr lang="en-AU" dirty="0" smtClean="0"/>
              <a:t>Note: it is probably inappropriate for Andrew Myles to take this role because of a perceived conflict with his “other hat</a:t>
            </a:r>
            <a:r>
              <a:rPr lang="en-AU" dirty="0" smtClean="0"/>
              <a:t>”</a:t>
            </a:r>
          </a:p>
          <a:p>
            <a:pPr lvl="2"/>
            <a:r>
              <a:rPr lang="en-AU" dirty="0" smtClean="0"/>
              <a:t>Adrian Stephens is local! </a:t>
            </a:r>
            <a:r>
              <a:rPr lang="en-AU" dirty="0" smtClean="0">
                <a:sym typeface="Wingdings" panose="05000000000000000000" pitchFamily="2" charset="2"/>
              </a:rPr>
              <a:t></a:t>
            </a:r>
          </a:p>
          <a:p>
            <a:pPr lvl="2"/>
            <a:r>
              <a:rPr lang="en-AU" dirty="0" smtClean="0">
                <a:sym typeface="Wingdings" panose="05000000000000000000" pitchFamily="2" charset="2"/>
              </a:rPr>
              <a:t>Or we could call on Tony </a:t>
            </a:r>
            <a:r>
              <a:rPr lang="en-AU" dirty="0" err="1" smtClean="0">
                <a:sym typeface="Wingdings" panose="05000000000000000000" pitchFamily="2" charset="2"/>
              </a:rPr>
              <a:t>Jeffree</a:t>
            </a:r>
            <a:r>
              <a:rPr lang="en-AU" dirty="0" smtClean="0">
                <a:sym typeface="Wingdings" panose="05000000000000000000" pitchFamily="2" charset="2"/>
              </a:rPr>
              <a:t> who is also local</a:t>
            </a:r>
            <a:endParaRPr lang="en-AU" dirty="0" smtClean="0"/>
          </a:p>
          <a:p>
            <a:pPr lvl="1"/>
            <a:r>
              <a:rPr lang="en-AU" dirty="0" smtClean="0"/>
              <a:t>We can delay this decision until September if required,  but it is probably worth while empowering the IEEE 802 EC Chair this week to appoint a </a:t>
            </a:r>
            <a:r>
              <a:rPr lang="en-AU" dirty="0" err="1" smtClean="0"/>
              <a:t>HoD</a:t>
            </a:r>
            <a:r>
              <a:rPr lang="en-AU" dirty="0" smtClean="0"/>
              <a:t> at the appropriate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6105003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appointment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a:t>Motion</a:t>
            </a:r>
          </a:p>
          <a:p>
            <a:pPr lvl="2"/>
            <a:r>
              <a:rPr lang="en-AU" i="1" dirty="0"/>
              <a:t>The IEEE 802 JTC1 SC recommends to the IEEE 802 EC that the IEEE 802 Chair be empowered to </a:t>
            </a:r>
            <a:r>
              <a:rPr lang="en-AU" i="1" dirty="0" smtClean="0"/>
              <a:t>appoint the IEEE 802 </a:t>
            </a:r>
            <a:r>
              <a:rPr lang="en-AU" i="1" dirty="0" err="1" smtClean="0"/>
              <a:t>HoD</a:t>
            </a:r>
            <a:r>
              <a:rPr lang="en-AU" i="1" dirty="0" smtClean="0"/>
              <a:t> to the ISO/IEC JTC1/SC6 meeting in London in October 2014</a:t>
            </a:r>
          </a:p>
          <a:p>
            <a:pPr lvl="2"/>
            <a:r>
              <a:rPr lang="en-AU" dirty="0" smtClean="0"/>
              <a:t>Moved</a:t>
            </a:r>
          </a:p>
          <a:p>
            <a:pPr lvl="2"/>
            <a:r>
              <a:rPr lang="en-AU" dirty="0" smtClean="0"/>
              <a:t>Seconded</a:t>
            </a:r>
          </a:p>
          <a:p>
            <a:pPr lvl="2"/>
            <a:r>
              <a:rPr lang="en-AU" dirty="0" smtClean="0"/>
              <a:t>Result</a:t>
            </a:r>
            <a:endParaRPr lang="en-AU" dirty="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52676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empowerment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smtClean="0"/>
              <a:t>Motion</a:t>
            </a:r>
          </a:p>
          <a:p>
            <a:pPr lvl="2"/>
            <a:r>
              <a:rPr lang="en-AU" i="1" dirty="0"/>
              <a:t>The IEEE 802 JTC1 SC recommends </a:t>
            </a:r>
            <a:r>
              <a:rPr lang="en-AU" i="1" dirty="0" smtClean="0"/>
              <a:t>that the IEEE 802 </a:t>
            </a:r>
            <a:r>
              <a:rPr lang="en-AU" i="1" dirty="0" err="1" smtClean="0"/>
              <a:t>HoD</a:t>
            </a:r>
            <a:r>
              <a:rPr lang="en-AU" i="1" dirty="0" smtClean="0"/>
              <a:t> to </a:t>
            </a:r>
            <a:r>
              <a:rPr lang="en-AU" i="1" dirty="0"/>
              <a:t>the SC6 meeting in February 2014 </a:t>
            </a:r>
            <a:r>
              <a:rPr lang="en-AU" i="1" dirty="0" smtClean="0"/>
              <a:t>be authorised to</a:t>
            </a:r>
            <a:r>
              <a:rPr lang="en-AU" i="1" dirty="0"/>
              <a:t>:</a:t>
            </a:r>
          </a:p>
          <a:p>
            <a:pPr lvl="3"/>
            <a:r>
              <a:rPr lang="en-AU" i="1" dirty="0"/>
              <a:t>Appoint the IEEE 802 delegation</a:t>
            </a:r>
          </a:p>
          <a:p>
            <a:pPr lvl="3"/>
            <a:r>
              <a:rPr lang="en-AU" i="1" dirty="0"/>
              <a:t>Approve any necessary submissions</a:t>
            </a:r>
          </a:p>
          <a:p>
            <a:pPr lvl="3"/>
            <a:r>
              <a:rPr lang="en-AU" i="1" dirty="0"/>
              <a:t>Call any necessary preparation teleconferences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030052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 the way it organises participation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2285021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a:t>
            </a:r>
            <a:endParaRPr lang="en-AU" dirty="0"/>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Proposed motion (for ratification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r>
              <a:rPr lang="en-AU" dirty="0" smtClean="0"/>
              <a:t>Yell, if you would like to be appointed</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931243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San Diego in July 2014</a:t>
            </a:r>
            <a:r>
              <a:rPr lang="en-AU" i="1" dirty="0" smtClean="0"/>
              <a:t>,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three slots at the San Diego plenary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endParaRPr lang="en-AU" sz="1600" dirty="0">
              <a:solidFill>
                <a:srgbClr val="FF0000"/>
              </a:solidFill>
              <a:latin typeface="+mj-lt"/>
            </a:endParaRP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July,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17 July, </a:t>
            </a:r>
            <a:r>
              <a:rPr lang="en-US" sz="1600" b="1" dirty="0">
                <a:latin typeface="+mj-lt"/>
              </a:rPr>
              <a:t>PM1</a:t>
            </a:r>
          </a:p>
        </p:txBody>
      </p:sp>
      <p:sp>
        <p:nvSpPr>
          <p:cNvPr id="11" name="Rectangle 10"/>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AU" sz="1600" dirty="0" smtClean="0">
                <a:latin typeface="+mj-lt"/>
              </a:rPr>
              <a:t>Recess</a:t>
            </a:r>
            <a:endParaRPr lang="en-AU" sz="1600" dirty="0">
              <a:latin typeface="+mj-lt"/>
            </a:endParaRPr>
          </a:p>
        </p:txBody>
      </p:sp>
      <p:sp>
        <p:nvSpPr>
          <p:cNvPr id="13" name="Rectangle 12"/>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Wednesday</a:t>
            </a:r>
            <a:endParaRPr lang="en-US" sz="1600" b="1" dirty="0">
              <a:latin typeface="+mj-lt"/>
            </a:endParaRPr>
          </a:p>
          <a:p>
            <a:pPr algn="ctr">
              <a:defRPr/>
            </a:pPr>
            <a:r>
              <a:rPr lang="en-US" sz="1600" b="1" dirty="0" smtClean="0">
                <a:latin typeface="+mj-lt"/>
              </a:rPr>
              <a:t>16 July,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7829</Words>
  <Application>Microsoft Office PowerPoint</Application>
  <PresentationFormat>On-screen Show (4:3)</PresentationFormat>
  <Paragraphs>928</Paragraphs>
  <Slides>74</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74</vt:i4>
      </vt:variant>
    </vt:vector>
  </HeadingPairs>
  <TitlesOfParts>
    <vt:vector size="79" baseType="lpstr">
      <vt:lpstr>802-11-Submission</vt:lpstr>
      <vt:lpstr>Acrobat Document</vt:lpstr>
      <vt:lpstr>Presentation</vt:lpstr>
      <vt:lpstr>Document</vt:lpstr>
      <vt:lpstr>Adobe Acrobat Document</vt:lpstr>
      <vt:lpstr>IEEE 802 JTC1 Standing Committee July 2014 agenda</vt:lpstr>
      <vt:lpstr>This presentation will be used to run the IEEE 802 JTC1 SC meetings in San Diego in July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San Diego plenary meeting, but may only need one slot</vt:lpstr>
      <vt:lpstr>The IEEE 802 JTC1 SC has a detailed list of agenda items to be considered</vt:lpstr>
      <vt:lpstr>The IEEE 802 JTC1 SC will consider approving its agenda</vt:lpstr>
      <vt:lpstr>The IEEE 802 JTC1 SC will consider approval of the minutes of its Hawaii meeting</vt:lpstr>
      <vt:lpstr>The goals of the IEEE 802 JTC1 SC were reaffirmed by the IEEE 802 EC in March 2014</vt:lpstr>
      <vt:lpstr>In recent times, IEEE 802 has liaised a variety of drafts to SC6 since Nov 2013 </vt:lpstr>
      <vt:lpstr>The SC will hear an update on plans for liaising additional IEEE 802.1 drafts to SC6</vt:lpstr>
      <vt:lpstr>The SC will hear an update on plans for liaising additional IEEE 802.3 drafts to SC6</vt:lpstr>
      <vt:lpstr>The SC will hear an update on plans for liaising additional IEEE 802.11 drafts to SC6</vt:lpstr>
      <vt:lpstr>The SC will hear an update on plans for liaising additional IEEE 802.11 drafts to SC6</vt:lpstr>
      <vt:lpstr>The SC will hear an update on plans for liaising additional IEEE 802.11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seven standards completely through the PSDO ratification process</vt:lpstr>
      <vt:lpstr>IEEE 802.11-2012 has been ratified as ISO/IEC/IEEE 8802-11:2012 &amp; FDIS comment resolutions  liaised</vt:lpstr>
      <vt:lpstr>IEEE 802.1X-2010 has been ratified as ISO/IEC/IEEE 8802-1X:2013 &amp; FDIS comment resolutions  liaised</vt:lpstr>
      <vt:lpstr>IEEE 802.1AE-2006 has been ratified as ISO/IEC/IEEE 8802-1AE:2013 &amp; FDIS comment resolutions  liaised</vt:lpstr>
      <vt:lpstr>IEEE 802.1AB-2009 has been ratified as ISO/IEC/IEEE 8802-1AB:2014 &amp; FDIS comment resolutions  liaised</vt:lpstr>
      <vt:lpstr>IEEE 802.1AR-2009 has been ratified as ISO/IEC/IEEE 8802-1AR:2014 &amp; FDIS comment resolutions  liaised</vt:lpstr>
      <vt:lpstr>IEEE 802.1AS-2011 has been ratified as ISO/IEC 8802-1AS:2014 &amp; FDIS comment resolutions  liaised</vt:lpstr>
      <vt:lpstr>IEEE 802.3-2012 has been ratified as ISO/IEC/IEEE 8802-3:2014 &amp; FDIS comment resolutions  liaised</vt:lpstr>
      <vt:lpstr>IEEE 802 has six standards in the pipeline for ratification under the PSDO</vt:lpstr>
      <vt:lpstr>IEEE 802.1ae-2012 has been ratified as ISO/IEC 8802-11:2012/Amd 1:2014 &amp; FDIS comments  are in process</vt:lpstr>
      <vt:lpstr>IEEE 802.1aa-2012 has been ratified as ISO/IEC 8802-11:2012/Amd 2:2014 &amp; FDIS comments  are in process</vt:lpstr>
      <vt:lpstr>IEEE 802.1ad-2012 has been ratified as ISO/IEC 8802-11:2012/Amd 3:2014 &amp; FDIS comments  are in process</vt:lpstr>
      <vt:lpstr>Pre-ballot on IEEE 802.1AEbw passed pre-ballot in Jan 2014, and comment resolution is complete</vt:lpstr>
      <vt:lpstr>Pre-ballot on IEEE 802.1AEbn passed pre-ballot in Feb 2014, and comment resolution is complete</vt:lpstr>
      <vt:lpstr>Pre-ballot on 802.22 passed pre-ballot in May 2014, but comment resolutions still in process</vt:lpstr>
      <vt:lpstr>The China NB contributed a variation on the “usual comment” on IEEE 802.22</vt:lpstr>
      <vt:lpstr>The China NB contributed a variation on the “usual comment” on IEEE 802.22</vt:lpstr>
      <vt:lpstr>The SC agreed in May 2014 on a response to the China NB comment on IEEE 802.22</vt:lpstr>
      <vt:lpstr>The SC agreed in May 2014 on a response to the China NB comment on IEEE 802.22</vt:lpstr>
      <vt:lpstr>The SC agreed in May 2014 on a response to the China NB comment on IEEE 802.22</vt:lpstr>
      <vt:lpstr>IEEE 802.22 WG needs to ask SC6 to allocate revision responsibility for IEEE 802.22</vt:lpstr>
      <vt:lpstr>A liaison is required to ask SC6 for revision responsibility for 802.22</vt:lpstr>
      <vt:lpstr>A liaison is required to ask SC6 for revision responsibility for 802.22</vt:lpstr>
      <vt:lpstr>The SC will consider a recommendation to the IEEE 802.22 WG and IEEE 802 EC for a SC6 liaison</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is proceeding “glacially”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no news on EUHT standardisation in ISO/IEC … it may be dead</vt:lpstr>
      <vt:lpstr>SC6/WG7 previously decided to delay decisions on two PWI proposals related to WLAN in 2013</vt:lpstr>
      <vt:lpstr>In Ottawa in Feb 2014, the appropriate WG for the two PWI proposal related to WLAN was discussed</vt:lpstr>
      <vt:lpstr>It was “decided” in Feb 2014 to address the proposals in WG7 but neither PWI was approved</vt:lpstr>
      <vt:lpstr>SC6/WG7 discussed the Virtual AP document in late May 2014 </vt:lpstr>
      <vt:lpstr>The latest version of Virtual AP seems to ignore the IEEE 802.11 WG liaison</vt:lpstr>
      <vt:lpstr>It is not clear what the China NB are planning next</vt:lpstr>
      <vt:lpstr>What should the IEEE 802.11 WG do about  “Virtual AP”?</vt:lpstr>
      <vt:lpstr>SC6/WG7 discussed the “Optimization technology in WLAN” document in late May 2014 </vt:lpstr>
      <vt:lpstr>What should the IEEE 802.11 WG do about “Optimization technology in WLAN” ?</vt:lpstr>
      <vt:lpstr>The next SC6 meeting will be held in the UK in October 2014</vt:lpstr>
      <vt:lpstr>The IEEE 802 JTC1 SC will prepare for the October SC6 meeting at the July 2014 Plenary meeting</vt:lpstr>
      <vt:lpstr>The SC6/ WG7 agenda for London includes three items of interest to IEEE 802.11 WG</vt:lpstr>
      <vt:lpstr>The SC6/ WG1 agenda for London does not yet exist</vt:lpstr>
      <vt:lpstr>The SC will probably need to select a new IEEE 802 liaison to SC6</vt:lpstr>
      <vt:lpstr>The SC will consider a motion in relation to appointment of the IEEE 802 HoD</vt:lpstr>
      <vt:lpstr>The SC will consider a motion in relation to empowerment of the IEEE 802 HoD</vt:lpstr>
      <vt:lpstr>ISO/IEC JTC1 is changing the way it organises participation in WGs</vt:lpstr>
      <vt:lpstr>ISO/IEC JTC1 is changing</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2014-07-07T07:45:50Z</dcterms:modified>
</cp:coreProperties>
</file>