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8"/>
  </p:notesMasterIdLst>
  <p:handoutMasterIdLst>
    <p:handoutMasterId r:id="rId19"/>
  </p:handoutMasterIdLst>
  <p:sldIdLst>
    <p:sldId id="333" r:id="rId3"/>
    <p:sldId id="257" r:id="rId4"/>
    <p:sldId id="270" r:id="rId5"/>
    <p:sldId id="272" r:id="rId6"/>
    <p:sldId id="318" r:id="rId7"/>
    <p:sldId id="277" r:id="rId8"/>
    <p:sldId id="271" r:id="rId9"/>
    <p:sldId id="387" r:id="rId10"/>
    <p:sldId id="391" r:id="rId11"/>
    <p:sldId id="392" r:id="rId12"/>
    <p:sldId id="390" r:id="rId13"/>
    <p:sldId id="382" r:id="rId14"/>
    <p:sldId id="365" r:id="rId15"/>
    <p:sldId id="384" r:id="rId16"/>
    <p:sldId id="351" r:id="rId1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51" autoAdjust="0"/>
    <p:restoredTop sz="94660"/>
  </p:normalViewPr>
  <p:slideViewPr>
    <p:cSldViewPr>
      <p:cViewPr varScale="1">
        <p:scale>
          <a:sx n="97" d="100"/>
          <a:sy n="97" d="100"/>
        </p:scale>
        <p:origin x="749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774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-187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4D06A111-3D0A-8449-B2A4-454FA68988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8991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ED03A58-9A32-7848-BBA2-4FDB97DE77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95518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286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CE9B7ABD-1264-BF48-A5A9-DF76AE77D733}" type="slidenum">
              <a:rPr lang="en-US"/>
              <a:pPr/>
              <a:t>1</a:t>
            </a:fld>
            <a:endParaRPr lang="en-US"/>
          </a:p>
        </p:txBody>
      </p:sp>
      <p:sp>
        <p:nvSpPr>
          <p:cNvPr id="286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9572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3072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2A5BEB01-4864-5A48-B4CA-4BDCFEA59173}" type="slidenum">
              <a:rPr lang="en-US"/>
              <a:pPr/>
              <a:t>2</a:t>
            </a:fld>
            <a:endParaRPr lang="en-US"/>
          </a:p>
        </p:txBody>
      </p:sp>
      <p:sp>
        <p:nvSpPr>
          <p:cNvPr id="307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5250" rIns="95250"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008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6225" y="95250"/>
            <a:ext cx="2195513" cy="215900"/>
          </a:xfrm>
        </p:spPr>
        <p:txBody>
          <a:bodyPr/>
          <a:lstStyle/>
          <a:p>
            <a:pPr>
              <a:defRPr/>
            </a:pPr>
            <a:r>
              <a:rPr lang="en-GB"/>
              <a:t>doc.: IEEE 802.11-12/0675r0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754063" cy="215900"/>
          </a:xfrm>
        </p:spPr>
        <p:txBody>
          <a:bodyPr/>
          <a:lstStyle/>
          <a:p>
            <a:pPr>
              <a:defRPr/>
            </a:pPr>
            <a:r>
              <a:rPr lang="en-GB"/>
              <a:t>May 2012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57625" y="8985250"/>
            <a:ext cx="2424113" cy="184150"/>
          </a:xfrm>
        </p:spPr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482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9463" y="898525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/>
              <a:t>Page </a:t>
            </a:r>
            <a:fld id="{77540FED-41C2-B745-9E94-7EC8C43C3DBC}" type="slidenum">
              <a:rPr lang="en-GB"/>
              <a:pPr/>
              <a:t>5</a:t>
            </a:fld>
            <a:endParaRPr lang="en-GB"/>
          </a:p>
        </p:txBody>
      </p:sp>
      <p:sp>
        <p:nvSpPr>
          <p:cNvPr id="348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5626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9188" y="8985250"/>
            <a:ext cx="76200" cy="1841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01AFAD5-CDC2-DB40-B20A-75D0C86F2D8D}" type="slidenum">
              <a:rPr lang="en-US"/>
              <a:pPr/>
              <a:t>6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4677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B63CABB-AEB6-2843-89A9-165B7EA6D2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606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D04233B-205D-2147-9689-0F1735FB8E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011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87C425D-5629-B14B-B274-E986E8AF17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7079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67AC0-1C5B-C947-BF70-E7CDA4870F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5075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94B9B-010D-7B47-A253-D3BC948DC6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7385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13394-6018-BB4E-82BB-E505EA13AB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5163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D419E-3D71-E145-B1BB-7C2F202DA0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1970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003FB-1C5C-0C4E-ACFE-3CBCFC3177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0747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C3B44-FF9E-6C43-A2CC-36B902F295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8179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BABA0-A9BD-3643-A866-6D6F2A816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8409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FEE24-7071-4149-B42D-D015CB6C90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72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D63A97-F084-7E4F-8ACE-C1C5A34790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7626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5952E-BC7F-454B-A78F-5CF7381869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0618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D9BD5-8EAF-D04E-B08A-279D9B16B2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5103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334B3-AEF7-844A-B544-03624F7485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207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75753CD-D494-5B47-86E7-8892F3D672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300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5093DB8-367A-D44F-B5E3-9DE8FCFBA5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168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15FF9CB-E333-7147-A9E1-25D3DA757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331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6C5EA0C-B51E-BD44-8CBC-D032798286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476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DC355B-44DF-6C43-94AD-0B374DD75B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246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DF987F1-C88E-A248-919F-24B44E5856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584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8B903F2-9BD4-834A-9746-5CF90C99E2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610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2239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June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29C350E-6DA4-1948-AEA6-37283C0D1E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24513" y="333375"/>
            <a:ext cx="32908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>
                <a:ea typeface="+mn-ea"/>
              </a:rPr>
              <a:t>doc.: IEEE 802.11-14/0773r1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0788082D-04D4-174A-A8C0-F746EAC211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resources/antitrust-guidelines.pdf" TargetMode="External"/><Relationship Id="rId2" Type="http://schemas.openxmlformats.org/officeDocument/2006/relationships/hyperlink" Target="http://standards.ieee.org/faqs/affiliationFAQ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pecclesi@cisco.com" TargetMode="External"/><Relationship Id="rId5" Type="http://schemas.openxmlformats.org/officeDocument/2006/relationships/hyperlink" Target="https://mentor.ieee.org/802.11/public-file/07/11-07-0360-04-0000-802-11-policies-and-procedures.doc" TargetMode="External"/><Relationship Id="rId4" Type="http://schemas.openxmlformats.org/officeDocument/2006/relationships/hyperlink" Target="http://www.ieee.org/portal/cms_docs/about/CoE_poster.pdf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Rich Kennedy,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>
                <a:latin typeface="Times New Roman" charset="0"/>
              </a:rPr>
              <a:t>IEEE 802.11 Regulatory SC</a:t>
            </a:r>
            <a:br>
              <a:rPr lang="en-US" dirty="0">
                <a:latin typeface="Times New Roman" charset="0"/>
              </a:rPr>
            </a:br>
            <a:r>
              <a:rPr lang="en-US" dirty="0" smtClean="0">
                <a:latin typeface="Times New Roman" charset="0"/>
              </a:rPr>
              <a:t>Teleconference </a:t>
            </a:r>
            <a:r>
              <a:rPr lang="en-US" dirty="0">
                <a:latin typeface="Times New Roman" charset="0"/>
              </a:rPr>
              <a:t>Plan and Agenda</a:t>
            </a:r>
          </a:p>
        </p:txBody>
      </p:sp>
      <p:sp>
        <p:nvSpPr>
          <p:cNvPr id="2765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>
                <a:latin typeface="Times New Roman" charset="0"/>
              </a:rPr>
              <a:t>Date:</a:t>
            </a:r>
            <a:r>
              <a:rPr lang="en-US" sz="2000" b="0" dirty="0">
                <a:latin typeface="Times New Roman" charset="0"/>
              </a:rPr>
              <a:t> </a:t>
            </a:r>
            <a:r>
              <a:rPr lang="en-US" sz="2000" b="0" dirty="0" smtClean="0">
                <a:latin typeface="Times New Roman" charset="0"/>
              </a:rPr>
              <a:t>2014-06-19</a:t>
            </a:r>
            <a:endParaRPr lang="en-US" sz="2000" b="0" dirty="0">
              <a:latin typeface="Times New Roman" charset="0"/>
            </a:endParaRPr>
          </a:p>
        </p:txBody>
      </p:sp>
      <p:graphicFrame>
        <p:nvGraphicFramePr>
          <p:cNvPr id="2765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3162255"/>
              </p:ext>
            </p:extLst>
          </p:nvPr>
        </p:nvGraphicFramePr>
        <p:xfrm>
          <a:off x="533400" y="3292475"/>
          <a:ext cx="8181975" cy="238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20" name="Document" r:id="rId5" imgW="8636000" imgH="2514600" progId="Word.Document.8">
                  <p:embed/>
                </p:oleObj>
              </mc:Choice>
              <mc:Fallback>
                <p:oleObj name="Document" r:id="rId5" imgW="8636000" imgH="25146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292475"/>
                        <a:ext cx="8181975" cy="238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4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FNPRM FCC 14-49 </a:t>
            </a:r>
            <a:r>
              <a:rPr lang="en-US" dirty="0" smtClean="0"/>
              <a:t>Concerns [2]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Should not allow FSS earth station protection to upgrade their status</a:t>
            </a:r>
          </a:p>
          <a:p>
            <a:pPr lvl="1"/>
            <a:r>
              <a:rPr lang="en-US" sz="1800" dirty="0"/>
              <a:t>FSS earth stations will be granted 5 years of primary allocation protection even though today they are secondary</a:t>
            </a:r>
          </a:p>
          <a:p>
            <a:pPr lvl="1"/>
            <a:r>
              <a:rPr lang="en-US" sz="1800" dirty="0"/>
              <a:t>Some of the FSS sites listed are new, and should not fall under the grandfathering</a:t>
            </a:r>
          </a:p>
          <a:p>
            <a:r>
              <a:rPr lang="en-US" sz="2000" dirty="0" smtClean="0"/>
              <a:t>Exclusion </a:t>
            </a:r>
            <a:r>
              <a:rPr lang="en-US" sz="2000" dirty="0"/>
              <a:t>zone size should be controlled by database</a:t>
            </a:r>
            <a:r>
              <a:rPr lang="en-US" sz="2000" dirty="0" smtClean="0"/>
              <a:t>​</a:t>
            </a:r>
          </a:p>
          <a:p>
            <a:pPr lvl="1"/>
            <a:r>
              <a:rPr lang="en-US" sz="1800" dirty="0" smtClean="0"/>
              <a:t>For </a:t>
            </a:r>
            <a:r>
              <a:rPr lang="en-US" sz="1800" dirty="0"/>
              <a:t>maximum spectrum efficiency, the database can do more to reduce exclusion </a:t>
            </a:r>
            <a:r>
              <a:rPr lang="en-US" sz="1800" dirty="0" smtClean="0"/>
              <a:t>zones</a:t>
            </a:r>
          </a:p>
          <a:p>
            <a:pPr lvl="1"/>
            <a:r>
              <a:rPr lang="en-US" sz="1800" dirty="0" smtClean="0"/>
              <a:t>Current </a:t>
            </a:r>
            <a:r>
              <a:rPr lang="en-US" sz="1800" dirty="0"/>
              <a:t>plan was based on exclusion zones designed to protect from </a:t>
            </a:r>
            <a:r>
              <a:rPr lang="en-US" sz="1800" dirty="0" smtClean="0"/>
              <a:t>much higher power devices</a:t>
            </a:r>
          </a:p>
          <a:p>
            <a:pPr lvl="1"/>
            <a:r>
              <a:rPr lang="en-US" sz="1800" dirty="0" smtClean="0"/>
              <a:t>Setting </a:t>
            </a:r>
            <a:r>
              <a:rPr lang="en-US" sz="1800" dirty="0"/>
              <a:t>power limit/distance from protected devices could create much more usable </a:t>
            </a:r>
            <a:r>
              <a:rPr lang="en-US" sz="1800" dirty="0" smtClean="0"/>
              <a:t>spectrum </a:t>
            </a:r>
            <a:r>
              <a:rPr lang="en-US" sz="1800" dirty="0"/>
              <a:t>for GAA </a:t>
            </a:r>
          </a:p>
          <a:p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0180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FCC 14-50 R&amp;O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3657600"/>
          </a:xfrm>
        </p:spPr>
        <p:txBody>
          <a:bodyPr/>
          <a:lstStyle/>
          <a:p>
            <a:r>
              <a:rPr lang="en-US" dirty="0" smtClean="0"/>
              <a:t>Incentive auctions and 600 MHz band plan</a:t>
            </a:r>
          </a:p>
          <a:p>
            <a:r>
              <a:rPr lang="en-US" dirty="0" smtClean="0"/>
              <a:t>Spectrum for unlicensed sharing</a:t>
            </a:r>
          </a:p>
          <a:p>
            <a:pPr lvl="1"/>
            <a:r>
              <a:rPr lang="en-US" dirty="0" smtClean="0"/>
              <a:t>11 MHz duplex gap</a:t>
            </a:r>
          </a:p>
          <a:p>
            <a:pPr lvl="2"/>
            <a:r>
              <a:rPr lang="en-US" dirty="0" smtClean="0"/>
              <a:t>6 MHz for TVWS (</a:t>
            </a:r>
            <a:r>
              <a:rPr lang="en-US" dirty="0" smtClean="0">
                <a:solidFill>
                  <a:srgbClr val="FF0000"/>
                </a:solidFill>
              </a:rPr>
              <a:t>FCC plan: 40 mW personal/portable only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4 MHz for wireless microphones</a:t>
            </a:r>
          </a:p>
          <a:p>
            <a:pPr lvl="1"/>
            <a:r>
              <a:rPr lang="en-US" dirty="0" smtClean="0"/>
              <a:t>Channel 37 (clear of WMTS and Radio Astronomy)</a:t>
            </a:r>
          </a:p>
          <a:p>
            <a:pPr lvl="1"/>
            <a:r>
              <a:rPr lang="en-US" dirty="0" smtClean="0"/>
              <a:t>One 6 MHz channel in all locations (</a:t>
            </a:r>
            <a:r>
              <a:rPr lang="en-US" dirty="0" smtClean="0">
                <a:solidFill>
                  <a:srgbClr val="FF0000"/>
                </a:solidFill>
              </a:rPr>
              <a:t>probably*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True White Spaces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38200" y="57912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</a:t>
            </a:r>
            <a:r>
              <a:rPr lang="en-US" dirty="0"/>
              <a:t>For engineering reasons, there may be a few areas with no spectrum available in the television bands for unlicensed devices and wireless microphones to share.</a:t>
            </a:r>
          </a:p>
        </p:txBody>
      </p:sp>
    </p:spTree>
    <p:extLst>
      <p:ext uri="{BB962C8B-B14F-4D97-AF65-F5344CB8AC3E}">
        <p14:creationId xmlns:p14="http://schemas.microsoft.com/office/powerpoint/2010/main" val="34076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Other Regulatory Updates</a:t>
            </a:r>
          </a:p>
        </p:txBody>
      </p:sp>
      <p:sp>
        <p:nvSpPr>
          <p:cNvPr id="43010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Ofcom PSSR in 2.3 GHz band consultation</a:t>
            </a:r>
          </a:p>
          <a:p>
            <a:pPr lvl="1"/>
            <a:r>
              <a:rPr lang="en-US" sz="1800" dirty="0" smtClean="0">
                <a:latin typeface="Times New Roman" charset="0"/>
              </a:rPr>
              <a:t>Ofcom has delayed publishing results </a:t>
            </a:r>
          </a:p>
          <a:p>
            <a:pPr lvl="1"/>
            <a:r>
              <a:rPr lang="en-US" sz="1800" dirty="0" smtClean="0">
                <a:latin typeface="Times New Roman" charset="0"/>
              </a:rPr>
              <a:t>Many commenters asked that LSA be added to this band </a:t>
            </a:r>
          </a:p>
          <a:p>
            <a:r>
              <a:rPr lang="en-US" dirty="0" smtClean="0">
                <a:latin typeface="Times New Roman" charset="0"/>
              </a:rPr>
              <a:t>Singapore TVWS Regulatory Framework</a:t>
            </a:r>
          </a:p>
          <a:p>
            <a:pPr lvl="1"/>
            <a:r>
              <a:rPr lang="en-US" dirty="0" smtClean="0">
                <a:latin typeface="Times New Roman" charset="0"/>
              </a:rPr>
              <a:t>Published June 16th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charset="0"/>
              </a:rPr>
              <a:t>Any Other Actual Business</a:t>
            </a:r>
          </a:p>
        </p:txBody>
      </p:sp>
      <p:sp>
        <p:nvSpPr>
          <p:cNvPr id="440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charset="0"/>
              </a:rPr>
              <a:t>EN 300 328 v1.9.1 progress?</a:t>
            </a:r>
          </a:p>
          <a:p>
            <a:r>
              <a:rPr lang="en-US" dirty="0" smtClean="0">
                <a:latin typeface="Times New Roman" charset="0"/>
              </a:rPr>
              <a:t>EN 301 598 progress?</a:t>
            </a:r>
            <a:endParaRPr lang="en-US" dirty="0">
              <a:latin typeface="Times New Roman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Saved slides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267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DSRC Coexistence Tiger Team</a:t>
            </a:r>
          </a:p>
        </p:txBody>
      </p:sp>
      <p:sp>
        <p:nvSpPr>
          <p:cNvPr id="38914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800600"/>
          </a:xfrm>
        </p:spPr>
        <p:txBody>
          <a:bodyPr/>
          <a:lstStyle/>
          <a:p>
            <a:r>
              <a:rPr lang="en-US" sz="2000" dirty="0">
                <a:latin typeface="Times New Roman" charset="0"/>
              </a:rPr>
              <a:t>What should be the outcome from the group?</a:t>
            </a:r>
          </a:p>
          <a:p>
            <a:pPr lvl="1"/>
            <a:r>
              <a:rPr lang="en-US" sz="1800" dirty="0">
                <a:latin typeface="Times New Roman" charset="0"/>
              </a:rPr>
              <a:t>Set of coexistence requirements for 802.11 in the 5 GHz band with ITS safety of life and property communications in the 5.9 GHz band</a:t>
            </a:r>
          </a:p>
          <a:p>
            <a:pPr lvl="1"/>
            <a:r>
              <a:rPr lang="en-US" sz="1800" dirty="0">
                <a:latin typeface="Times New Roman" charset="0"/>
              </a:rPr>
              <a:t>Form a group to provide a formal interface to other organizations in the automotive industry, NHTSA, DOT and other ITS players</a:t>
            </a:r>
          </a:p>
          <a:p>
            <a:r>
              <a:rPr lang="en-US" sz="2000" dirty="0">
                <a:latin typeface="Times New Roman" charset="0"/>
              </a:rPr>
              <a:t>What is the required milestone timeline </a:t>
            </a:r>
          </a:p>
          <a:p>
            <a:pPr lvl="1"/>
            <a:r>
              <a:rPr lang="en-US" sz="1800" dirty="0">
                <a:latin typeface="Times New Roman" charset="0"/>
              </a:rPr>
              <a:t>Dependent upon the FCC et al, progress on the rollout of the standards, technologies and laws</a:t>
            </a:r>
          </a:p>
          <a:p>
            <a:pPr lvl="1"/>
            <a:r>
              <a:rPr lang="en-US" sz="1800" dirty="0">
                <a:latin typeface="Times New Roman" charset="0"/>
              </a:rPr>
              <a:t>Outcome of experiments prior to rulemaking; proof of concepts</a:t>
            </a:r>
          </a:p>
          <a:p>
            <a:pPr lvl="1"/>
            <a:r>
              <a:rPr lang="en-US" sz="1800" dirty="0">
                <a:latin typeface="Times New Roman" charset="0"/>
              </a:rPr>
              <a:t>CAMP/DOT testing and validating</a:t>
            </a:r>
          </a:p>
          <a:p>
            <a:r>
              <a:rPr lang="en-US" sz="2000" dirty="0">
                <a:latin typeface="Times New Roman" charset="0"/>
              </a:rPr>
              <a:t>Updates [Jim</a:t>
            </a:r>
            <a:r>
              <a:rPr lang="en-US" sz="2000" dirty="0" smtClean="0">
                <a:latin typeface="Times New Roman" charset="0"/>
              </a:rPr>
              <a:t>]</a:t>
            </a:r>
            <a:endParaRPr lang="en-US" sz="2000" dirty="0">
              <a:latin typeface="Times New Roman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Times New Roman" charset="0"/>
              </a:rPr>
              <a:t>Abstract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>
                <a:latin typeface="Times New Roman" charset="0"/>
              </a:rPr>
              <a:t>This presentation is the plan for the </a:t>
            </a:r>
            <a:r>
              <a:rPr lang="en-US" dirty="0" smtClean="0">
                <a:latin typeface="Times New Roman" charset="0"/>
              </a:rPr>
              <a:t>June 19, </a:t>
            </a:r>
            <a:r>
              <a:rPr lang="en-US" dirty="0">
                <a:latin typeface="Times New Roman" charset="0"/>
              </a:rPr>
              <a:t>2014 IEEE 802.11 Regulatory Standing Committee teleconference.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Times New Roman" charset="0"/>
              </a:rPr>
              <a:t>Agenda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648200"/>
          </a:xfrm>
        </p:spPr>
        <p:txBody>
          <a:bodyPr/>
          <a:lstStyle/>
          <a:p>
            <a:pPr eaLnBrk="1" hangingPunct="1"/>
            <a:r>
              <a:rPr lang="en-US" dirty="0">
                <a:latin typeface="Times New Roman" charset="0"/>
              </a:rPr>
              <a:t>Assign a recording secretary</a:t>
            </a:r>
            <a:endParaRPr lang="en-US" sz="2000" dirty="0">
              <a:latin typeface="Times New Roman" charset="0"/>
            </a:endParaRPr>
          </a:p>
          <a:p>
            <a:pPr eaLnBrk="1" hangingPunct="1"/>
            <a:r>
              <a:rPr lang="en-US" dirty="0">
                <a:latin typeface="Times New Roman" charset="0"/>
              </a:rPr>
              <a:t>Administrative items </a:t>
            </a:r>
            <a:endParaRPr lang="en-US" dirty="0" smtClean="0">
              <a:latin typeface="Times New Roman" charset="0"/>
            </a:endParaRPr>
          </a:p>
          <a:p>
            <a:pPr eaLnBrk="1" hangingPunct="1"/>
            <a:r>
              <a:rPr lang="en-US" dirty="0" smtClean="0">
                <a:latin typeface="Times New Roman" charset="0"/>
              </a:rPr>
              <a:t>FCC 3.5 GHz FNPRM </a:t>
            </a:r>
          </a:p>
          <a:p>
            <a:pPr eaLnBrk="1" hangingPunct="1"/>
            <a:r>
              <a:rPr lang="en-US" dirty="0" smtClean="0">
                <a:latin typeface="Times New Roman" charset="0"/>
              </a:rPr>
              <a:t>Incentive Auctions R&amp;O</a:t>
            </a:r>
          </a:p>
          <a:p>
            <a:pPr eaLnBrk="1" hangingPunct="1"/>
            <a:r>
              <a:rPr lang="en-US" dirty="0" smtClean="0">
                <a:latin typeface="Times New Roman" charset="0"/>
              </a:rPr>
              <a:t>Other </a:t>
            </a:r>
            <a:r>
              <a:rPr lang="en-US" dirty="0">
                <a:latin typeface="Times New Roman" charset="0"/>
              </a:rPr>
              <a:t>regulatory updates</a:t>
            </a:r>
          </a:p>
          <a:p>
            <a:pPr eaLnBrk="1" hangingPunct="1"/>
            <a:r>
              <a:rPr lang="en-US" dirty="0" smtClean="0">
                <a:latin typeface="Times New Roman" charset="0"/>
              </a:rPr>
              <a:t>AOB</a:t>
            </a:r>
            <a:endParaRPr lang="en-US" dirty="0">
              <a:latin typeface="Times New Roman" charset="0"/>
            </a:endParaRPr>
          </a:p>
        </p:txBody>
      </p:sp>
      <p:sp>
        <p:nvSpPr>
          <p:cNvPr id="512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Times New Roman" charset="0"/>
              </a:rPr>
              <a:t>Administrative Items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Required notices</a:t>
            </a:r>
          </a:p>
          <a:p>
            <a:pPr lvl="1">
              <a:defRPr/>
            </a:pPr>
            <a:r>
              <a:rPr lang="en-US" sz="1800" kern="1600" spc="-100" dirty="0" smtClean="0"/>
              <a:t>Affiliation FAQ - </a:t>
            </a:r>
            <a:r>
              <a:rPr lang="en-US" sz="1800" u="sng" kern="1600" spc="-100" dirty="0" smtClean="0">
                <a:hlinkClick r:id="rId2"/>
              </a:rPr>
              <a:t>http://standards.ieee.org/faqs/affiliationFAQ.html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Anti-Trust FAQ - </a:t>
            </a:r>
            <a:r>
              <a:rPr lang="en-US" sz="1800" u="sng" kern="1600" spc="-100" dirty="0" smtClean="0">
                <a:hlinkClick r:id="rId3"/>
              </a:rPr>
              <a:t>http://standards.ieee.org/resources/antitrust-guidelines.pdf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Ethics - </a:t>
            </a:r>
            <a:r>
              <a:rPr lang="en-US" sz="1800" u="sng" kern="1600" spc="-100" dirty="0" smtClean="0">
                <a:hlinkClick r:id="rId4"/>
              </a:rPr>
              <a:t>http://www.ieee.org/portal/cms_docs/about/CoE_poster.pdf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IEEE 802.11 Working Group Policies and Procedures - </a:t>
            </a:r>
            <a:r>
              <a:rPr lang="en-US" sz="1800" u="sng" kern="1600" spc="-100" dirty="0" smtClean="0">
                <a:hlinkClick r:id="rId5"/>
              </a:rPr>
              <a:t>https://mentor.ieee.org/802.11/public-file/07/11-07-0360-04-0000-802-11-policies-and-procedures.doc</a:t>
            </a:r>
            <a:endParaRPr lang="en-US" sz="1800" b="1" spc="-100" dirty="0" smtClean="0"/>
          </a:p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Chair and Secretary</a:t>
            </a:r>
          </a:p>
          <a:p>
            <a:pPr lvl="1" eaLnBrk="1" hangingPunct="1">
              <a:defRPr/>
            </a:pPr>
            <a:r>
              <a:rPr lang="en-US" sz="1800" dirty="0" smtClean="0"/>
              <a:t>Chair is Rich Kennedy (</a:t>
            </a:r>
            <a:r>
              <a:rPr lang="en-US" sz="1800" dirty="0" err="1" smtClean="0"/>
              <a:t>MediaTek</a:t>
            </a:r>
            <a:r>
              <a:rPr lang="en-US" sz="1800" dirty="0" smtClean="0"/>
              <a:t>)</a:t>
            </a:r>
          </a:p>
          <a:p>
            <a:pPr lvl="1" eaLnBrk="1" hangingPunct="1">
              <a:defRPr/>
            </a:pPr>
            <a:r>
              <a:rPr lang="en-US" sz="1800" dirty="0" smtClean="0"/>
              <a:t>Peter will act as Recording Secretary</a:t>
            </a:r>
          </a:p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Please send an email to the addresses below to have your attendance recorded</a:t>
            </a:r>
          </a:p>
          <a:p>
            <a:pPr lvl="1" eaLnBrk="1" hangingPunct="1">
              <a:defRPr/>
            </a:pPr>
            <a:r>
              <a:rPr lang="en-US" sz="1600" dirty="0" smtClean="0"/>
              <a:t>rkennedy1000@gmail.com</a:t>
            </a:r>
          </a:p>
          <a:p>
            <a:pPr lvl="1" eaLnBrk="1" hangingPunct="1">
              <a:defRPr/>
            </a:pPr>
            <a:r>
              <a:rPr lang="en-US" sz="1600" dirty="0" smtClean="0">
                <a:hlinkClick r:id="rId6"/>
              </a:rPr>
              <a:t>pecclesi@cisco.com</a:t>
            </a:r>
            <a:r>
              <a:rPr lang="en-US" sz="1600" dirty="0" smtClean="0"/>
              <a:t> </a:t>
            </a:r>
          </a:p>
        </p:txBody>
      </p:sp>
      <p:sp>
        <p:nvSpPr>
          <p:cNvPr id="615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GB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SC Operating Rules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100">
                <a:latin typeface="Times New Roman" charset="0"/>
              </a:rPr>
              <a:t>Anybody can vote, present, and make motions</a:t>
            </a:r>
          </a:p>
          <a:p>
            <a:r>
              <a:rPr lang="en-US" sz="2100">
                <a:latin typeface="Times New Roman" charset="0"/>
              </a:rPr>
              <a:t>Participation in SC during 802.11 WG Plenary or Interim counts towards 802.11 voting rights</a:t>
            </a:r>
          </a:p>
          <a:p>
            <a:r>
              <a:rPr lang="en-US" sz="2100">
                <a:latin typeface="Times New Roman" charset="0"/>
              </a:rPr>
              <a:t>All motions must pass by a 75% majority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365125" y="609600"/>
            <a:ext cx="8458200" cy="990600"/>
          </a:xfrm>
        </p:spPr>
        <p:txBody>
          <a:bodyPr/>
          <a:lstStyle/>
          <a:p>
            <a:r>
              <a:rPr lang="en-US" sz="3600" dirty="0">
                <a:latin typeface="Times New Roman" charset="0"/>
              </a:rPr>
              <a:t>Other Guidelines for IEEE WG Meetings</a:t>
            </a:r>
          </a:p>
        </p:txBody>
      </p:sp>
      <p:sp>
        <p:nvSpPr>
          <p:cNvPr id="35842" name="Rectangle 3"/>
          <p:cNvSpPr>
            <a:spLocks noChangeArrowheads="1"/>
          </p:cNvSpPr>
          <p:nvPr/>
        </p:nvSpPr>
        <p:spPr bwMode="auto">
          <a:xfrm>
            <a:off x="533400" y="2286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endParaRPr lang="en-GB" b="1" u="sng">
              <a:solidFill>
                <a:srgbClr val="000099"/>
              </a:solidFill>
              <a:latin typeface="Helvetica" charset="0"/>
            </a:endParaRPr>
          </a:p>
        </p:txBody>
      </p:sp>
      <p:sp>
        <p:nvSpPr>
          <p:cNvPr id="35843" name="Rectangle 4"/>
          <p:cNvSpPr>
            <a:spLocks noChangeArrowheads="1"/>
          </p:cNvSpPr>
          <p:nvPr/>
        </p:nvSpPr>
        <p:spPr bwMode="auto">
          <a:xfrm>
            <a:off x="457200" y="1371600"/>
            <a:ext cx="82296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0188" indent="-230188" eaLnBrk="0" hangingPunct="0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0"/>
              <a:buChar char="l"/>
            </a:pPr>
            <a:endParaRPr lang="en-US" sz="700" u="sng" dirty="0" smtClean="0">
              <a:solidFill>
                <a:srgbClr val="FF0000"/>
              </a:solidFill>
              <a:latin typeface="Arial" charset="0"/>
            </a:endParaRP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q"/>
            </a:pPr>
            <a:r>
              <a:rPr lang="en-US" sz="1800" b="1" dirty="0">
                <a:solidFill>
                  <a:srgbClr val="000099"/>
                </a:solidFill>
                <a:latin typeface="Arial" charset="0"/>
              </a:rPr>
              <a:t>All IEEE-SA standards meetings shall be conducted in compliance with all </a:t>
            </a:r>
            <a:r>
              <a:rPr lang="en-US" sz="1800" b="1" dirty="0" smtClean="0">
                <a:solidFill>
                  <a:srgbClr val="000099"/>
                </a:solidFill>
                <a:latin typeface="Arial" charset="0"/>
              </a:rPr>
              <a:t>applicable </a:t>
            </a:r>
            <a:r>
              <a:rPr lang="en-US" sz="1800" b="1" dirty="0">
                <a:solidFill>
                  <a:srgbClr val="000099"/>
                </a:solidFill>
                <a:latin typeface="Arial" charset="0"/>
              </a:rPr>
              <a:t>laws, including antitrust and competition laws.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Don’t discuss the interpretation, validity, or essentiality of patents/patent claims. 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Don’t discuss specific license rates, terms, or conditions.</a:t>
            </a:r>
          </a:p>
          <a:p>
            <a:pPr marL="742950" lvl="1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Relative 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costs, including licensing costs of essential patent claims, of different technical approaches </a:t>
            </a: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may 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be discussed in standards development meetings. </a:t>
            </a:r>
          </a:p>
          <a:p>
            <a:pPr marL="1200150" lvl="2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Technical 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considerations remain primary focus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Don’t 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discuss or engage in the fixing of product prices, allocation of customers, </a:t>
            </a: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or 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division of sales markets.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Don’t 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discuss the status or substance of ongoing or threatened litigation.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ts val="6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Don’t 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be silent if inappropriate topics are discussed… do formally object.</a:t>
            </a:r>
          </a:p>
          <a:p>
            <a:pPr algn="ctr" eaLnBrk="0" hangingPunct="0">
              <a:lnSpc>
                <a:spcPct val="80000"/>
              </a:lnSpc>
              <a:spcBef>
                <a:spcPts val="400"/>
              </a:spcBef>
              <a:spcAft>
                <a:spcPts val="600"/>
              </a:spcAft>
              <a:buClr>
                <a:srgbClr val="CC3300"/>
              </a:buClr>
              <a:buSzPct val="50000"/>
            </a:pPr>
            <a:r>
              <a:rPr lang="en-US" sz="1800" b="1" dirty="0">
                <a:solidFill>
                  <a:srgbClr val="000099"/>
                </a:solidFill>
                <a:latin typeface="Arial" charset="0"/>
              </a:rPr>
              <a:t>--------------------------------------------------------------- </a:t>
            </a:r>
          </a:p>
          <a:p>
            <a:pPr algn="ctr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</a:pPr>
            <a:r>
              <a:rPr lang="en-US" b="1" dirty="0">
                <a:solidFill>
                  <a:srgbClr val="000099"/>
                </a:solidFill>
                <a:latin typeface="Arial" charset="0"/>
              </a:rPr>
              <a:t>If you have questions, contact the IEEE-SA Standards Board Patent Committee Administrator at </a:t>
            </a:r>
            <a:r>
              <a:rPr lang="en-US" b="1" dirty="0" smtClean="0">
                <a:solidFill>
                  <a:srgbClr val="000099"/>
                </a:solidFill>
                <a:latin typeface="Arial" charset="0"/>
              </a:rPr>
              <a:t>patcom@ieee.org </a:t>
            </a:r>
            <a:r>
              <a:rPr lang="en-US" b="1" dirty="0">
                <a:solidFill>
                  <a:srgbClr val="000099"/>
                </a:solidFill>
                <a:latin typeface="Arial" charset="0"/>
              </a:rPr>
              <a:t>or visit http://standards.ieee.org/about/sasb/patcom/index.html 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</a:pPr>
            <a:r>
              <a:rPr lang="en-US" b="1" dirty="0">
                <a:solidFill>
                  <a:srgbClr val="000099"/>
                </a:solidFill>
                <a:latin typeface="Arial" charset="0"/>
              </a:rPr>
              <a:t>See IEEE-SA Standards Board Operations Manual, clause 5.3.10 and “Promoting Competition and Innovation: </a:t>
            </a:r>
            <a:r>
              <a:rPr lang="en-US" b="1" dirty="0" smtClean="0">
                <a:solidFill>
                  <a:srgbClr val="000099"/>
                </a:solidFill>
                <a:latin typeface="Arial" charset="0"/>
              </a:rPr>
              <a:t>What </a:t>
            </a:r>
            <a:r>
              <a:rPr lang="en-US" b="1" dirty="0">
                <a:solidFill>
                  <a:srgbClr val="000099"/>
                </a:solidFill>
                <a:latin typeface="Arial" charset="0"/>
              </a:rPr>
              <a:t>You Need to Know about the IEEE Standards Association's Antitrust and Competition Policy” for </a:t>
            </a:r>
            <a:r>
              <a:rPr lang="en-US" b="1" dirty="0" smtClean="0">
                <a:solidFill>
                  <a:srgbClr val="000099"/>
                </a:solidFill>
                <a:latin typeface="Arial" charset="0"/>
              </a:rPr>
              <a:t>more </a:t>
            </a:r>
            <a:r>
              <a:rPr lang="en-US" b="1" dirty="0">
                <a:solidFill>
                  <a:srgbClr val="000099"/>
                </a:solidFill>
                <a:latin typeface="Arial" charset="0"/>
              </a:rPr>
              <a:t>details.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</a:pPr>
            <a:r>
              <a:rPr lang="en-US" b="1" dirty="0">
                <a:solidFill>
                  <a:srgbClr val="000099"/>
                </a:solidFill>
                <a:latin typeface="Arial" charset="0"/>
              </a:rPr>
              <a:t>This slide set is available </a:t>
            </a:r>
            <a:r>
              <a:rPr lang="en-US" b="1" dirty="0" smtClean="0">
                <a:solidFill>
                  <a:srgbClr val="000099"/>
                </a:solidFill>
                <a:latin typeface="Arial" charset="0"/>
              </a:rPr>
              <a:t>at </a:t>
            </a:r>
            <a:r>
              <a:rPr lang="en-US" b="1" dirty="0">
                <a:solidFill>
                  <a:srgbClr val="000099"/>
                </a:solidFill>
                <a:latin typeface="Arial" charset="0"/>
              </a:rPr>
              <a:t>https://development.standards.ieee.org/myproject/Public/mytools/mob/slideset.ppt</a:t>
            </a:r>
            <a:endParaRPr lang="en-US" sz="1000" b="1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7175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>
                <a:latin typeface="Times New Roman" charset="0"/>
              </a:rPr>
              <a:t>Introduction </a:t>
            </a:r>
            <a:r>
              <a:rPr lang="en-US" sz="4000" dirty="0" smtClean="0">
                <a:solidFill>
                  <a:srgbClr val="FF0000"/>
                </a:solidFill>
                <a:latin typeface="Times New Roman" charset="0"/>
              </a:rPr>
              <a:t>[</a:t>
            </a:r>
            <a:r>
              <a:rPr lang="en-US" sz="4000" i="1" dirty="0" smtClean="0">
                <a:solidFill>
                  <a:srgbClr val="FF0000"/>
                </a:solidFill>
                <a:latin typeface="Times New Roman" charset="0"/>
              </a:rPr>
              <a:t>to become!</a:t>
            </a:r>
            <a:r>
              <a:rPr lang="en-US" sz="4000" dirty="0" smtClean="0">
                <a:solidFill>
                  <a:srgbClr val="FF0000"/>
                </a:solidFill>
                <a:latin typeface="Times New Roman" charset="0"/>
              </a:rPr>
              <a:t>]</a:t>
            </a:r>
            <a:endParaRPr lang="en-US" sz="4000" dirty="0">
              <a:solidFill>
                <a:srgbClr val="FF0000"/>
              </a:solidFill>
              <a:latin typeface="Times New Roman" charset="0"/>
            </a:endParaRPr>
          </a:p>
        </p:txBody>
      </p:sp>
      <p:sp>
        <p:nvSpPr>
          <p:cNvPr id="37890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pPr eaLnBrk="1" hangingPunct="1"/>
            <a:r>
              <a:rPr lang="en-US" sz="2000" dirty="0">
                <a:latin typeface="Times New Roman" charset="0"/>
              </a:rPr>
              <a:t>Purpose</a:t>
            </a:r>
          </a:p>
          <a:p>
            <a:pPr lvl="1" eaLnBrk="1" hangingPunct="1"/>
            <a:r>
              <a:rPr lang="en-US" sz="1800" dirty="0">
                <a:latin typeface="Times New Roman" charset="0"/>
              </a:rPr>
              <a:t>Improve the working relationship between the technical experts and the regulatory specialists, especially when it comes to critical technical issues</a:t>
            </a:r>
          </a:p>
          <a:p>
            <a:pPr eaLnBrk="1" hangingPunct="1"/>
            <a:r>
              <a:rPr lang="en-US" sz="2000" dirty="0" smtClean="0">
                <a:latin typeface="Times New Roman" charset="0"/>
              </a:rPr>
              <a:t>Scope</a:t>
            </a:r>
            <a:endParaRPr lang="en-US" sz="2000" dirty="0">
              <a:latin typeface="Times New Roman" charset="0"/>
            </a:endParaRPr>
          </a:p>
          <a:p>
            <a:pPr lvl="1" eaLnBrk="1" hangingPunct="1"/>
            <a:r>
              <a:rPr lang="en-US" sz="1800" dirty="0">
                <a:latin typeface="Times New Roman" charset="0"/>
              </a:rPr>
              <a:t>The group will review new regulatory changes or impending changes affecting </a:t>
            </a:r>
            <a:r>
              <a:rPr lang="en-US" sz="1800" dirty="0" smtClean="0">
                <a:latin typeface="Times New Roman" charset="0"/>
              </a:rPr>
              <a:t>802.11 </a:t>
            </a:r>
            <a:r>
              <a:rPr lang="en-US" sz="1800" dirty="0" smtClean="0">
                <a:solidFill>
                  <a:srgbClr val="FF0000"/>
                </a:solidFill>
                <a:latin typeface="Times New Roman" charset="0"/>
              </a:rPr>
              <a:t>and 802.15 </a:t>
            </a:r>
            <a:r>
              <a:rPr lang="en-US" sz="1800" dirty="0">
                <a:latin typeface="Times New Roman" charset="0"/>
              </a:rPr>
              <a:t>standards </a:t>
            </a:r>
          </a:p>
          <a:p>
            <a:pPr lvl="1" eaLnBrk="1" hangingPunct="1"/>
            <a:r>
              <a:rPr lang="en-US" sz="1800" dirty="0">
                <a:latin typeface="Times New Roman" charset="0"/>
              </a:rPr>
              <a:t>Each meeting will focus on the most critical issue at the time</a:t>
            </a:r>
          </a:p>
          <a:p>
            <a:pPr eaLnBrk="1" hangingPunct="1"/>
            <a:r>
              <a:rPr lang="en-US" sz="2000" dirty="0">
                <a:latin typeface="Times New Roman" charset="0"/>
              </a:rPr>
              <a:t>Critical Issue Focus</a:t>
            </a:r>
          </a:p>
          <a:p>
            <a:pPr lvl="1" eaLnBrk="1" hangingPunct="1"/>
            <a:r>
              <a:rPr lang="en-US" sz="1800" dirty="0">
                <a:latin typeface="Times New Roman" charset="0"/>
              </a:rPr>
              <a:t>Direct impact on IEEE </a:t>
            </a:r>
            <a:r>
              <a:rPr lang="en-US" sz="1800" dirty="0" smtClean="0">
                <a:latin typeface="Times New Roman" charset="0"/>
              </a:rPr>
              <a:t>802.11 </a:t>
            </a:r>
            <a:r>
              <a:rPr lang="en-US" sz="1800" dirty="0" smtClean="0">
                <a:solidFill>
                  <a:srgbClr val="FF0000"/>
                </a:solidFill>
                <a:latin typeface="Times New Roman" charset="0"/>
              </a:rPr>
              <a:t>and 802.15 </a:t>
            </a:r>
            <a:r>
              <a:rPr lang="en-US" sz="1800" dirty="0">
                <a:latin typeface="Times New Roman" charset="0"/>
              </a:rPr>
              <a:t>current and future standards</a:t>
            </a:r>
          </a:p>
          <a:p>
            <a:pPr lvl="1" eaLnBrk="1" hangingPunct="1"/>
            <a:r>
              <a:rPr lang="en-US" sz="1800" dirty="0">
                <a:latin typeface="Times New Roman" charset="0"/>
              </a:rPr>
              <a:t>Response/Input deadlines</a:t>
            </a:r>
          </a:p>
          <a:p>
            <a:pPr lvl="1" eaLnBrk="1" hangingPunct="1"/>
            <a:r>
              <a:rPr lang="en-US" sz="1800" dirty="0">
                <a:latin typeface="Times New Roman" charset="0"/>
              </a:rPr>
              <a:t>Coordination with IEEE 802.18 (RR-TAG)</a:t>
            </a:r>
          </a:p>
          <a:p>
            <a:pPr lvl="1" eaLnBrk="1" hangingPunct="1"/>
            <a:r>
              <a:rPr lang="en-US" sz="1800" dirty="0">
                <a:latin typeface="Times New Roman" charset="0"/>
              </a:rPr>
              <a:t>Coordination with the Wi-Fi Alliance</a:t>
            </a:r>
          </a:p>
          <a:p>
            <a:pPr eaLnBrk="1" hangingPunct="1"/>
            <a:r>
              <a:rPr lang="en-US" sz="2200" dirty="0">
                <a:latin typeface="Times New Roman" charset="0"/>
              </a:rPr>
              <a:t>Outputs from this group must go through 802.18</a:t>
            </a:r>
          </a:p>
        </p:txBody>
      </p:sp>
      <p:sp>
        <p:nvSpPr>
          <p:cNvPr id="92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FNPRM FCC 14-49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r>
              <a:rPr lang="en-US" sz="1800" dirty="0" smtClean="0"/>
              <a:t>FCC issued FCC 14-49</a:t>
            </a:r>
          </a:p>
          <a:p>
            <a:pPr lvl="1"/>
            <a:r>
              <a:rPr lang="en-US" sz="1400" dirty="0" smtClean="0"/>
              <a:t>Citizen’s Broadband Radio Service (Part 96)</a:t>
            </a:r>
          </a:p>
          <a:p>
            <a:pPr lvl="1"/>
            <a:r>
              <a:rPr lang="en-US" sz="1400" dirty="0" smtClean="0"/>
              <a:t>3550 to 3650 MHz and 3650 to 3700 MHz</a:t>
            </a:r>
          </a:p>
          <a:p>
            <a:r>
              <a:rPr lang="en-US" sz="1800" dirty="0" smtClean="0"/>
              <a:t>Three-tiered sharing approach (four?)</a:t>
            </a:r>
          </a:p>
          <a:p>
            <a:pPr lvl="1"/>
            <a:r>
              <a:rPr lang="en-US" sz="1600" dirty="0" smtClean="0"/>
              <a:t>Licensed Access (Incumbents)</a:t>
            </a:r>
          </a:p>
          <a:p>
            <a:pPr lvl="1"/>
            <a:r>
              <a:rPr lang="en-US" sz="1600" dirty="0" smtClean="0"/>
              <a:t>Priority Access (via PALs)</a:t>
            </a:r>
          </a:p>
          <a:p>
            <a:pPr lvl="1"/>
            <a:r>
              <a:rPr lang="en-US" sz="1600" dirty="0" smtClean="0"/>
              <a:t>General Authorized Access</a:t>
            </a:r>
          </a:p>
          <a:p>
            <a:pPr lvl="1"/>
            <a:r>
              <a:rPr lang="en-US" sz="1600" dirty="0" smtClean="0"/>
              <a:t>Contained Access Facilities</a:t>
            </a:r>
          </a:p>
          <a:p>
            <a:r>
              <a:rPr lang="en-US" sz="1800" dirty="0" smtClean="0"/>
              <a:t>Additional considerations</a:t>
            </a:r>
          </a:p>
          <a:p>
            <a:pPr lvl="1"/>
            <a:r>
              <a:rPr lang="en-US" sz="1600" dirty="0" smtClean="0"/>
              <a:t>5-year </a:t>
            </a:r>
            <a:r>
              <a:rPr lang="en-US" sz="1600" dirty="0"/>
              <a:t>F</a:t>
            </a:r>
            <a:r>
              <a:rPr lang="en-US" sz="1600" dirty="0" smtClean="0"/>
              <a:t>SS grandfathering (including new installations)</a:t>
            </a:r>
          </a:p>
          <a:p>
            <a:r>
              <a:rPr lang="en-US" sz="1800" dirty="0" smtClean="0"/>
              <a:t>Dynamic allocation via Spectrum Access System (SAS)</a:t>
            </a:r>
          </a:p>
          <a:p>
            <a:r>
              <a:rPr lang="en-US" sz="1800" dirty="0" smtClean="0"/>
              <a:t>Comment period closes July 14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</a:t>
            </a:r>
          </a:p>
          <a:p>
            <a:r>
              <a:rPr lang="en-US" sz="1800" dirty="0" smtClean="0"/>
              <a:t>Reply Comment period closes August 1</a:t>
            </a:r>
            <a:r>
              <a:rPr lang="en-US" sz="1800" baseline="30000" dirty="0" smtClean="0"/>
              <a:t>st</a:t>
            </a:r>
            <a:r>
              <a:rPr lang="en-US" sz="1800" dirty="0" smtClean="0"/>
              <a:t> </a:t>
            </a:r>
            <a:endParaRPr lang="en-US" sz="1800" dirty="0"/>
          </a:p>
          <a:p>
            <a:r>
              <a:rPr lang="en-US" sz="1800" dirty="0" smtClean="0"/>
              <a:t>Should we provide Comments?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43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FNPRM FCC </a:t>
            </a:r>
            <a:r>
              <a:rPr lang="en-US" dirty="0" smtClean="0"/>
              <a:t>14-49 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sz="2000" dirty="0" smtClean="0"/>
              <a:t>GAA </a:t>
            </a:r>
            <a:r>
              <a:rPr lang="en-US" sz="2000" dirty="0"/>
              <a:t>device registration with the database not practical for personal/portable </a:t>
            </a:r>
            <a:r>
              <a:rPr lang="en-US" sz="2000" dirty="0" smtClean="0"/>
              <a:t>devices</a:t>
            </a:r>
          </a:p>
          <a:p>
            <a:pPr lvl="1"/>
            <a:r>
              <a:rPr lang="en-US" sz="1800" dirty="0" smtClean="0"/>
              <a:t>Only </a:t>
            </a:r>
            <a:r>
              <a:rPr lang="en-US" sz="1800" dirty="0"/>
              <a:t>fixed devices, including those that may authorize personal/portable devices should be </a:t>
            </a:r>
            <a:r>
              <a:rPr lang="en-US" sz="1800" dirty="0" smtClean="0"/>
              <a:t>required </a:t>
            </a:r>
            <a:r>
              <a:rPr lang="en-US" sz="1800" dirty="0"/>
              <a:t>to </a:t>
            </a:r>
            <a:r>
              <a:rPr lang="en-US" sz="1800" dirty="0" smtClean="0"/>
              <a:t>register</a:t>
            </a:r>
          </a:p>
          <a:p>
            <a:pPr lvl="1"/>
            <a:r>
              <a:rPr lang="en-US" sz="1800" dirty="0" smtClean="0"/>
              <a:t>Registering </a:t>
            </a:r>
            <a:r>
              <a:rPr lang="en-US" sz="1800" dirty="0"/>
              <a:t>all devices will flood a database with </a:t>
            </a:r>
            <a:r>
              <a:rPr lang="en-US" sz="1800" dirty="0" smtClean="0"/>
              <a:t>requests</a:t>
            </a:r>
            <a:endParaRPr lang="en-US" sz="1800" dirty="0"/>
          </a:p>
          <a:p>
            <a:r>
              <a:rPr lang="en-US" sz="2000" dirty="0" smtClean="0"/>
              <a:t>Specific </a:t>
            </a:r>
            <a:r>
              <a:rPr lang="en-US" sz="2000" dirty="0"/>
              <a:t>Contained Access User protection not necessary, and creates additional issues for </a:t>
            </a:r>
            <a:r>
              <a:rPr lang="en-US" sz="2000" dirty="0" smtClean="0"/>
              <a:t>GAA</a:t>
            </a:r>
          </a:p>
          <a:p>
            <a:pPr lvl="1"/>
            <a:r>
              <a:rPr lang="en-US" sz="1800" dirty="0" smtClean="0"/>
              <a:t>Due </a:t>
            </a:r>
            <a:r>
              <a:rPr lang="en-US" sz="1800" dirty="0"/>
              <a:t>to US pixel size, the protection zone for CAUs will be inordinately large, reducing </a:t>
            </a:r>
            <a:r>
              <a:rPr lang="en-US" sz="1800" dirty="0" smtClean="0"/>
              <a:t>spectrum </a:t>
            </a:r>
            <a:r>
              <a:rPr lang="en-US" sz="1800" dirty="0"/>
              <a:t>efficiency of this </a:t>
            </a:r>
            <a:r>
              <a:rPr lang="en-US" sz="1800" dirty="0" smtClean="0"/>
              <a:t>effort</a:t>
            </a:r>
            <a:endParaRPr lang="en-US" sz="1800" dirty="0"/>
          </a:p>
          <a:p>
            <a:r>
              <a:rPr lang="en-US" sz="2000" dirty="0" smtClean="0"/>
              <a:t>We should reject </a:t>
            </a:r>
            <a:r>
              <a:rPr lang="en-US" sz="2000" dirty="0"/>
              <a:t>Commission </a:t>
            </a:r>
            <a:r>
              <a:rPr lang="en-US" sz="2000" dirty="0" smtClean="0"/>
              <a:t>suggestion that </a:t>
            </a:r>
            <a:r>
              <a:rPr lang="en-US" sz="2000" dirty="0"/>
              <a:t>industry </a:t>
            </a:r>
            <a:r>
              <a:rPr lang="en-US" sz="2000" dirty="0" smtClean="0"/>
              <a:t>should coordinate </a:t>
            </a:r>
            <a:r>
              <a:rPr lang="en-US" sz="2000" dirty="0"/>
              <a:t>agreements and protocols, including technical options and methods for managing spectrum </a:t>
            </a:r>
            <a:r>
              <a:rPr lang="en-US" sz="2000" dirty="0" smtClean="0"/>
              <a:t>access</a:t>
            </a:r>
          </a:p>
          <a:p>
            <a:pPr lvl="1"/>
            <a:r>
              <a:rPr lang="en-US" sz="1800" dirty="0" smtClean="0"/>
              <a:t>This </a:t>
            </a:r>
            <a:r>
              <a:rPr lang="en-US" sz="1800" dirty="0"/>
              <a:t>has been tried many times and has never </a:t>
            </a:r>
            <a:r>
              <a:rPr lang="en-US" sz="1800" dirty="0" smtClean="0"/>
              <a:t>succeeded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77019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77649</TotalTime>
  <Words>1090</Words>
  <Application>Microsoft Office PowerPoint</Application>
  <PresentationFormat>On-screen Show (4:3)</PresentationFormat>
  <Paragraphs>157</Paragraphs>
  <Slides>15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MS PGothic</vt:lpstr>
      <vt:lpstr>Arial</vt:lpstr>
      <vt:lpstr>Calibri</vt:lpstr>
      <vt:lpstr>Helvetica</vt:lpstr>
      <vt:lpstr>Monotype Sorts</vt:lpstr>
      <vt:lpstr>Times New Roman</vt:lpstr>
      <vt:lpstr>Wingdings</vt:lpstr>
      <vt:lpstr>802-11-Submission</vt:lpstr>
      <vt:lpstr>Custom Design</vt:lpstr>
      <vt:lpstr>Document</vt:lpstr>
      <vt:lpstr>IEEE 802.11 Regulatory SC Teleconference Plan and Agenda</vt:lpstr>
      <vt:lpstr>Abstract</vt:lpstr>
      <vt:lpstr>Agenda</vt:lpstr>
      <vt:lpstr>Administrative Items</vt:lpstr>
      <vt:lpstr>SC Operating Rules</vt:lpstr>
      <vt:lpstr>Other Guidelines for IEEE WG Meetings</vt:lpstr>
      <vt:lpstr>Introduction [to become!]</vt:lpstr>
      <vt:lpstr>FNPRM FCC 14-49</vt:lpstr>
      <vt:lpstr>FNPRM FCC 14-49 Concerns</vt:lpstr>
      <vt:lpstr>FNPRM FCC 14-49 Concerns [2]</vt:lpstr>
      <vt:lpstr>FCC 14-50 R&amp;O</vt:lpstr>
      <vt:lpstr>Other Regulatory Updates</vt:lpstr>
      <vt:lpstr>Any Other Actual Business</vt:lpstr>
      <vt:lpstr>Saved slides</vt:lpstr>
      <vt:lpstr>DSRC Coexistence Tiger Team</vt:lpstr>
    </vt:vector>
  </TitlesOfParts>
  <Company>Research In Motion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Waikoloa Meeting Plan</dc:title>
  <dc:creator>Rich Kennedy</dc:creator>
  <cp:lastModifiedBy>rkennedy1000@gmail.com</cp:lastModifiedBy>
  <cp:revision>1579</cp:revision>
  <cp:lastPrinted>1998-02-10T13:28:06Z</cp:lastPrinted>
  <dcterms:created xsi:type="dcterms:W3CDTF">2009-04-21T18:18:19Z</dcterms:created>
  <dcterms:modified xsi:type="dcterms:W3CDTF">2014-06-19T19:15:21Z</dcterms:modified>
</cp:coreProperties>
</file>