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87" r:id="rId10"/>
    <p:sldId id="391" r:id="rId11"/>
    <p:sldId id="392" r:id="rId12"/>
    <p:sldId id="390" r:id="rId13"/>
    <p:sldId id="382" r:id="rId14"/>
    <p:sldId id="365" r:id="rId15"/>
    <p:sldId id="384" r:id="rId16"/>
    <p:sldId id="351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2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802.11-14/0773r0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802.11 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2014-06-12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7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FNPRM FCC 14-49 </a:t>
            </a:r>
            <a:r>
              <a:rPr lang="en-US" dirty="0" smtClean="0"/>
              <a:t>Concerns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Should not allow FSS earth station protection to upgrade their status</a:t>
            </a:r>
          </a:p>
          <a:p>
            <a:pPr lvl="1"/>
            <a:r>
              <a:rPr lang="en-US" sz="1800" dirty="0"/>
              <a:t>FSS earth stations will be granted 5 years of primary allocation protection even though today they are secondary</a:t>
            </a:r>
          </a:p>
          <a:p>
            <a:pPr lvl="1"/>
            <a:r>
              <a:rPr lang="en-US" sz="1800" dirty="0"/>
              <a:t>Some of the FSS sites listed are new, and should not fall under the grandfathering</a:t>
            </a:r>
          </a:p>
          <a:p>
            <a:r>
              <a:rPr lang="en-US" sz="2000" dirty="0" smtClean="0"/>
              <a:t>Exclusion </a:t>
            </a:r>
            <a:r>
              <a:rPr lang="en-US" sz="2000" dirty="0"/>
              <a:t>zone size should be controlled by database</a:t>
            </a:r>
            <a:r>
              <a:rPr lang="en-US" sz="2000" dirty="0" smtClean="0"/>
              <a:t>​</a:t>
            </a:r>
          </a:p>
          <a:p>
            <a:pPr lvl="1"/>
            <a:r>
              <a:rPr lang="en-US" sz="1800" dirty="0" smtClean="0"/>
              <a:t>For </a:t>
            </a:r>
            <a:r>
              <a:rPr lang="en-US" sz="1800" dirty="0"/>
              <a:t>maximum spectrum efficiency, the database can do more to reduce exclusion </a:t>
            </a:r>
            <a:r>
              <a:rPr lang="en-US" sz="1800" dirty="0" smtClean="0"/>
              <a:t>zones</a:t>
            </a:r>
          </a:p>
          <a:p>
            <a:pPr lvl="1"/>
            <a:r>
              <a:rPr lang="en-US" sz="1800" dirty="0" smtClean="0"/>
              <a:t>Current </a:t>
            </a:r>
            <a:r>
              <a:rPr lang="en-US" sz="1800" dirty="0"/>
              <a:t>plan was based on exclusion zones designed to protect from </a:t>
            </a:r>
            <a:r>
              <a:rPr lang="en-US" sz="1800" dirty="0" smtClean="0"/>
              <a:t>much higher power devices</a:t>
            </a:r>
          </a:p>
          <a:p>
            <a:pPr lvl="1"/>
            <a:r>
              <a:rPr lang="en-US" sz="1800" dirty="0" smtClean="0"/>
              <a:t>Setting </a:t>
            </a:r>
            <a:r>
              <a:rPr lang="en-US" sz="1800" dirty="0"/>
              <a:t>power limit/distance from protected devices could create much more usable </a:t>
            </a:r>
            <a:r>
              <a:rPr lang="en-US" sz="1800" dirty="0" smtClean="0"/>
              <a:t>spectrum </a:t>
            </a:r>
            <a:r>
              <a:rPr lang="en-US" sz="1800" dirty="0"/>
              <a:t>for GAA 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18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FCC 14-50 R&amp;O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657600"/>
          </a:xfrm>
        </p:spPr>
        <p:txBody>
          <a:bodyPr/>
          <a:lstStyle/>
          <a:p>
            <a:r>
              <a:rPr lang="en-US" dirty="0" smtClean="0"/>
              <a:t>Incentive auctions and 600 MHz band plan</a:t>
            </a:r>
          </a:p>
          <a:p>
            <a:r>
              <a:rPr lang="en-US" dirty="0" smtClean="0"/>
              <a:t>Spectrum for unlicensed sharing</a:t>
            </a:r>
          </a:p>
          <a:p>
            <a:pPr lvl="1"/>
            <a:r>
              <a:rPr lang="en-US" dirty="0" smtClean="0"/>
              <a:t>11 MHz duplex gap</a:t>
            </a:r>
          </a:p>
          <a:p>
            <a:pPr lvl="2"/>
            <a:r>
              <a:rPr lang="en-US" dirty="0" smtClean="0"/>
              <a:t>6 MHz for TVWS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FCC plan: 40 </a:t>
            </a:r>
            <a:r>
              <a:rPr lang="en-US" dirty="0" smtClean="0">
                <a:solidFill>
                  <a:srgbClr val="FF0000"/>
                </a:solidFill>
              </a:rPr>
              <a:t>mW personal/portable only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 MHz for wireless microphones</a:t>
            </a:r>
          </a:p>
          <a:p>
            <a:pPr lvl="1"/>
            <a:r>
              <a:rPr lang="en-US" dirty="0" smtClean="0"/>
              <a:t>Channel 37 (clear of WMTS and Radio Astronomy)</a:t>
            </a:r>
          </a:p>
          <a:p>
            <a:pPr lvl="1"/>
            <a:r>
              <a:rPr lang="en-US" dirty="0" smtClean="0"/>
              <a:t>One 6 MHz channel in all locations (</a:t>
            </a:r>
            <a:r>
              <a:rPr lang="en-US" dirty="0" smtClean="0">
                <a:solidFill>
                  <a:srgbClr val="FF0000"/>
                </a:solidFill>
              </a:rPr>
              <a:t>probably*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True White Spaces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791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For engineering reasons, there may be a few areas with no spectrum available in the television bands for unlicensed devices and wireless microphones to share.</a:t>
            </a:r>
          </a:p>
        </p:txBody>
      </p:sp>
    </p:spTree>
    <p:extLst>
      <p:ext uri="{BB962C8B-B14F-4D97-AF65-F5344CB8AC3E}">
        <p14:creationId xmlns:p14="http://schemas.microsoft.com/office/powerpoint/2010/main" val="3407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Ofcom PSSR in 2.3 GHz </a:t>
            </a:r>
            <a:r>
              <a:rPr lang="en-US" dirty="0" smtClean="0">
                <a:latin typeface="Times New Roman" charset="0"/>
              </a:rPr>
              <a:t>band </a:t>
            </a:r>
            <a:r>
              <a:rPr lang="en-US" dirty="0" smtClean="0">
                <a:latin typeface="Times New Roman" charset="0"/>
              </a:rPr>
              <a:t>consultation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Ofcom has delayed publishing results </a:t>
            </a:r>
          </a:p>
          <a:p>
            <a:pPr lvl="1"/>
            <a:r>
              <a:rPr lang="en-US" sz="1800" dirty="0" smtClean="0">
                <a:latin typeface="Times New Roman" charset="0"/>
              </a:rPr>
              <a:t>Many commenters asked that LSA be added to this band </a:t>
            </a:r>
          </a:p>
          <a:p>
            <a:r>
              <a:rPr lang="en-US" dirty="0" smtClean="0">
                <a:latin typeface="Times New Roman" charset="0"/>
              </a:rPr>
              <a:t>Singapore TVWS Regulatory Framework</a:t>
            </a:r>
          </a:p>
          <a:p>
            <a:pPr lvl="1"/>
            <a:r>
              <a:rPr lang="en-US" dirty="0" smtClean="0">
                <a:latin typeface="Times New Roman" charset="0"/>
              </a:rPr>
              <a:t>Published June 16th</a:t>
            </a:r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Any Other Actual Business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EN 300 328 v1.9.1 progress?</a:t>
            </a:r>
          </a:p>
          <a:p>
            <a:r>
              <a:rPr lang="en-US" dirty="0" smtClean="0">
                <a:latin typeface="Times New Roman" charset="0"/>
              </a:rPr>
              <a:t>EN 301 598 progress?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Saved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6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DSRC Coexistence Tiger Team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sz="2000" dirty="0">
                <a:latin typeface="Times New Roman" charset="0"/>
              </a:rPr>
              <a:t>What should be the outcome from the group?</a:t>
            </a:r>
          </a:p>
          <a:p>
            <a:pPr lvl="1"/>
            <a:r>
              <a:rPr lang="en-US" sz="1800" dirty="0">
                <a:latin typeface="Times New Roman" charset="0"/>
              </a:rPr>
              <a:t>Set of coexistence requirements for 802.11 in the 5 GHz band with ITS safety of life and property communications in the 5.9 GHz band</a:t>
            </a:r>
          </a:p>
          <a:p>
            <a:pPr lvl="1"/>
            <a:r>
              <a:rPr lang="en-US" sz="1800" dirty="0">
                <a:latin typeface="Times New Roman" charset="0"/>
              </a:rPr>
              <a:t>Form a group to provide a formal interface to other organizations in the automotive industry, NHTSA, DOT and other ITS players</a:t>
            </a:r>
          </a:p>
          <a:p>
            <a:r>
              <a:rPr lang="en-US" sz="2000" dirty="0">
                <a:latin typeface="Times New Roman" charset="0"/>
              </a:rPr>
              <a:t>What is the required milestone timeline </a:t>
            </a:r>
          </a:p>
          <a:p>
            <a:pPr lvl="1"/>
            <a:r>
              <a:rPr lang="en-US" sz="1800" dirty="0">
                <a:latin typeface="Times New Roman" charset="0"/>
              </a:rPr>
              <a:t>Dependent upon the FCC et al, progress on the rollout of the standards, technologies and laws</a:t>
            </a:r>
          </a:p>
          <a:p>
            <a:pPr lvl="1"/>
            <a:r>
              <a:rPr lang="en-US" sz="1800" dirty="0">
                <a:latin typeface="Times New Roman" charset="0"/>
              </a:rPr>
              <a:t>Outcome of experiments prior to rulemaking; proof of concepts</a:t>
            </a:r>
          </a:p>
          <a:p>
            <a:pPr lvl="1"/>
            <a:r>
              <a:rPr lang="en-US" sz="1800" dirty="0">
                <a:latin typeface="Times New Roman" charset="0"/>
              </a:rPr>
              <a:t>CAMP/DOT testing and validating</a:t>
            </a:r>
          </a:p>
          <a:p>
            <a:r>
              <a:rPr lang="en-US" sz="2000" dirty="0">
                <a:latin typeface="Times New Roman" charset="0"/>
              </a:rPr>
              <a:t>Updates [Jim</a:t>
            </a:r>
            <a:r>
              <a:rPr lang="en-US" sz="2000" dirty="0" smtClean="0">
                <a:latin typeface="Times New Roman" charset="0"/>
              </a:rPr>
              <a:t>]</a:t>
            </a:r>
            <a:endParaRPr lang="en-US" sz="20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June </a:t>
            </a:r>
            <a:r>
              <a:rPr lang="en-US" dirty="0" smtClean="0">
                <a:latin typeface="Times New Roman" charset="0"/>
              </a:rPr>
              <a:t>19, </a:t>
            </a:r>
            <a:r>
              <a:rPr lang="en-US" dirty="0">
                <a:latin typeface="Times New Roman" charset="0"/>
              </a:rPr>
              <a:t>2014 IEEE 802.11 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FCC 3.5 GHz FNPRM 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Incentive Auctions R&amp;O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>
                <a:latin typeface="Times New Roman" charset="0"/>
              </a:rPr>
              <a:t>Anybody can vote, present, and make motions</a:t>
            </a:r>
          </a:p>
          <a:p>
            <a:r>
              <a:rPr lang="en-US" sz="2100">
                <a:latin typeface="Times New Roman" charset="0"/>
              </a:rPr>
              <a:t>Participation in SC during 802.11 WG Plenary or Interim counts towards 802.11 voting rights</a:t>
            </a:r>
          </a:p>
          <a:p>
            <a:r>
              <a:rPr lang="en-US" sz="210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 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[</a:t>
            </a:r>
            <a:r>
              <a:rPr lang="en-US" sz="4000" i="1" dirty="0" smtClean="0">
                <a:solidFill>
                  <a:srgbClr val="FF0000"/>
                </a:solidFill>
                <a:latin typeface="Times New Roman" charset="0"/>
              </a:rPr>
              <a:t>to become!</a:t>
            </a:r>
            <a:r>
              <a:rPr lang="en-US" sz="4000" dirty="0" smtClean="0">
                <a:solidFill>
                  <a:srgbClr val="FF0000"/>
                </a:solidFill>
                <a:latin typeface="Times New Roman" charset="0"/>
              </a:rPr>
              <a:t>]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</a:t>
            </a:r>
            <a:r>
              <a:rPr lang="en-US" sz="1800" dirty="0" smtClean="0">
                <a:solidFill>
                  <a:srgbClr val="FF0000"/>
                </a:solidFill>
                <a:latin typeface="Times New Roman" charset="0"/>
              </a:rPr>
              <a:t>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</a:t>
            </a:r>
            <a:r>
              <a:rPr lang="en-US" sz="1800" dirty="0" smtClean="0">
                <a:solidFill>
                  <a:srgbClr val="FF0000"/>
                </a:solidFill>
                <a:latin typeface="Times New Roman" charset="0"/>
              </a:rPr>
              <a:t>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FNPRM FCC 14-49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1800" dirty="0" smtClean="0"/>
              <a:t>FCC issued FCC 14-49</a:t>
            </a:r>
          </a:p>
          <a:p>
            <a:pPr lvl="1"/>
            <a:r>
              <a:rPr lang="en-US" sz="1400" dirty="0" smtClean="0"/>
              <a:t>Citizen’s Broadband Radio Service (Part 96)</a:t>
            </a:r>
          </a:p>
          <a:p>
            <a:pPr lvl="1"/>
            <a:r>
              <a:rPr lang="en-US" sz="1400" dirty="0" smtClean="0"/>
              <a:t>3550 to 3650 MHz and 3650 to 3700 MHz</a:t>
            </a:r>
          </a:p>
          <a:p>
            <a:r>
              <a:rPr lang="en-US" sz="1800" dirty="0" smtClean="0"/>
              <a:t>Three-tiered sharing approach (four?)</a:t>
            </a:r>
          </a:p>
          <a:p>
            <a:pPr lvl="1"/>
            <a:r>
              <a:rPr lang="en-US" sz="1600" dirty="0" smtClean="0"/>
              <a:t>Licensed Access (Incumbents)</a:t>
            </a:r>
          </a:p>
          <a:p>
            <a:pPr lvl="1"/>
            <a:r>
              <a:rPr lang="en-US" sz="1600" dirty="0" smtClean="0"/>
              <a:t>Priority Access (via PALs)</a:t>
            </a:r>
          </a:p>
          <a:p>
            <a:pPr lvl="1"/>
            <a:r>
              <a:rPr lang="en-US" sz="1600" dirty="0" smtClean="0"/>
              <a:t>General Authorized Access</a:t>
            </a:r>
          </a:p>
          <a:p>
            <a:pPr lvl="1"/>
            <a:r>
              <a:rPr lang="en-US" sz="1600" dirty="0" smtClean="0"/>
              <a:t>Contained Access Facilities</a:t>
            </a:r>
          </a:p>
          <a:p>
            <a:r>
              <a:rPr lang="en-US" sz="1800" dirty="0" smtClean="0"/>
              <a:t>Additional considerations</a:t>
            </a:r>
          </a:p>
          <a:p>
            <a:pPr lvl="1"/>
            <a:r>
              <a:rPr lang="en-US" sz="1600" dirty="0" smtClean="0"/>
              <a:t>5-year </a:t>
            </a:r>
            <a:r>
              <a:rPr lang="en-US" sz="1600" dirty="0"/>
              <a:t>F</a:t>
            </a:r>
            <a:r>
              <a:rPr lang="en-US" sz="1600" dirty="0" smtClean="0"/>
              <a:t>SS grandfathering (including new installations)</a:t>
            </a:r>
          </a:p>
          <a:p>
            <a:r>
              <a:rPr lang="en-US" sz="1800" dirty="0" smtClean="0"/>
              <a:t>Dynamic allocation via Spectrum Access System (SAS)</a:t>
            </a:r>
          </a:p>
          <a:p>
            <a:r>
              <a:rPr lang="en-US" sz="1800" dirty="0" smtClean="0"/>
              <a:t>Comment period closes July 14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</a:t>
            </a:r>
          </a:p>
          <a:p>
            <a:r>
              <a:rPr lang="en-US" sz="1800" dirty="0" smtClean="0"/>
              <a:t>Reply Comment period closes August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Should we provide Comments?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FNPRM FCC </a:t>
            </a:r>
            <a:r>
              <a:rPr lang="en-US" dirty="0" smtClean="0"/>
              <a:t>14-49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GAA </a:t>
            </a:r>
            <a:r>
              <a:rPr lang="en-US" sz="2000" dirty="0"/>
              <a:t>device registration with the database not practical for personal/portable </a:t>
            </a:r>
            <a:r>
              <a:rPr lang="en-US" sz="2000" dirty="0" smtClean="0"/>
              <a:t>devices</a:t>
            </a:r>
          </a:p>
          <a:p>
            <a:pPr lvl="1"/>
            <a:r>
              <a:rPr lang="en-US" sz="1800" dirty="0" smtClean="0"/>
              <a:t>Only </a:t>
            </a:r>
            <a:r>
              <a:rPr lang="en-US" sz="1800" dirty="0"/>
              <a:t>fixed devices, including those that may authorize personal/portable devices should be </a:t>
            </a:r>
            <a:r>
              <a:rPr lang="en-US" sz="1800" dirty="0" smtClean="0"/>
              <a:t>required </a:t>
            </a:r>
            <a:r>
              <a:rPr lang="en-US" sz="1800" dirty="0"/>
              <a:t>to </a:t>
            </a:r>
            <a:r>
              <a:rPr lang="en-US" sz="1800" dirty="0" smtClean="0"/>
              <a:t>register</a:t>
            </a:r>
          </a:p>
          <a:p>
            <a:pPr lvl="1"/>
            <a:r>
              <a:rPr lang="en-US" sz="1800" dirty="0" smtClean="0"/>
              <a:t>Registering </a:t>
            </a:r>
            <a:r>
              <a:rPr lang="en-US" sz="1800" dirty="0"/>
              <a:t>all devices will flood a database with </a:t>
            </a:r>
            <a:r>
              <a:rPr lang="en-US" sz="1800" dirty="0" smtClean="0"/>
              <a:t>requests</a:t>
            </a:r>
            <a:endParaRPr lang="en-US" sz="1800" dirty="0"/>
          </a:p>
          <a:p>
            <a:r>
              <a:rPr lang="en-US" sz="2000" dirty="0" smtClean="0"/>
              <a:t>Specific </a:t>
            </a:r>
            <a:r>
              <a:rPr lang="en-US" sz="2000" dirty="0"/>
              <a:t>Contained Access User protection not necessary, and creates additional issues for </a:t>
            </a:r>
            <a:r>
              <a:rPr lang="en-US" sz="2000" dirty="0" smtClean="0"/>
              <a:t>GAA</a:t>
            </a:r>
          </a:p>
          <a:p>
            <a:pPr lvl="1"/>
            <a:r>
              <a:rPr lang="en-US" sz="1800" dirty="0" smtClean="0"/>
              <a:t>Due </a:t>
            </a:r>
            <a:r>
              <a:rPr lang="en-US" sz="1800" dirty="0"/>
              <a:t>to US pixel size, the protection zone for CAUs will be inordinately large, reducing </a:t>
            </a:r>
            <a:r>
              <a:rPr lang="en-US" sz="1800" dirty="0" smtClean="0"/>
              <a:t>spectrum </a:t>
            </a:r>
            <a:r>
              <a:rPr lang="en-US" sz="1800" dirty="0"/>
              <a:t>efficiency of this </a:t>
            </a:r>
            <a:r>
              <a:rPr lang="en-US" sz="1800" dirty="0" smtClean="0"/>
              <a:t>effort</a:t>
            </a:r>
            <a:endParaRPr lang="en-US" sz="1800" dirty="0"/>
          </a:p>
          <a:p>
            <a:r>
              <a:rPr lang="en-US" sz="2000" dirty="0" smtClean="0"/>
              <a:t>We should reject </a:t>
            </a:r>
            <a:r>
              <a:rPr lang="en-US" sz="2000" dirty="0"/>
              <a:t>Commission </a:t>
            </a:r>
            <a:r>
              <a:rPr lang="en-US" sz="2000" dirty="0" smtClean="0"/>
              <a:t>suggestion that </a:t>
            </a:r>
            <a:r>
              <a:rPr lang="en-US" sz="2000" dirty="0"/>
              <a:t>industry </a:t>
            </a:r>
            <a:r>
              <a:rPr lang="en-US" sz="2000" dirty="0" smtClean="0"/>
              <a:t>should coordinate </a:t>
            </a:r>
            <a:r>
              <a:rPr lang="en-US" sz="2000" dirty="0"/>
              <a:t>agreements and protocols, including technical options and methods for managing spectrum </a:t>
            </a:r>
            <a:r>
              <a:rPr lang="en-US" sz="2000" dirty="0" smtClean="0"/>
              <a:t>access</a:t>
            </a:r>
          </a:p>
          <a:p>
            <a:pPr lvl="1"/>
            <a:r>
              <a:rPr lang="en-US" sz="1800" dirty="0" smtClean="0"/>
              <a:t>This </a:t>
            </a:r>
            <a:r>
              <a:rPr lang="en-US" sz="1800" dirty="0"/>
              <a:t>has been tried many times and has never </a:t>
            </a:r>
            <a:r>
              <a:rPr lang="en-US" sz="1800" dirty="0" smtClean="0"/>
              <a:t>succeeded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7019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75975</TotalTime>
  <Words>1090</Words>
  <Application>Microsoft Office PowerPoint</Application>
  <PresentationFormat>On-screen Show (4:3)</PresentationFormat>
  <Paragraphs>157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 [to become!]</vt:lpstr>
      <vt:lpstr>FNPRM FCC 14-49</vt:lpstr>
      <vt:lpstr>FNPRM FCC 14-49 Concerns</vt:lpstr>
      <vt:lpstr>FNPRM FCC 14-49 Concerns [2]</vt:lpstr>
      <vt:lpstr>FCC 14-50 R&amp;O</vt:lpstr>
      <vt:lpstr>Other Regulatory Updates</vt:lpstr>
      <vt:lpstr>Any Other Actual Business</vt:lpstr>
      <vt:lpstr>Saved slides</vt:lpstr>
      <vt:lpstr>DSRC Coexistence Tiger Team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1577</cp:revision>
  <cp:lastPrinted>1998-02-10T13:28:06Z</cp:lastPrinted>
  <dcterms:created xsi:type="dcterms:W3CDTF">2009-04-21T18:18:19Z</dcterms:created>
  <dcterms:modified xsi:type="dcterms:W3CDTF">2014-06-18T13:06:38Z</dcterms:modified>
</cp:coreProperties>
</file>