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70" r:id="rId3"/>
    <p:sldId id="274" r:id="rId4"/>
    <p:sldId id="319" r:id="rId5"/>
    <p:sldId id="275" r:id="rId6"/>
    <p:sldId id="322" r:id="rId7"/>
    <p:sldId id="320" r:id="rId8"/>
    <p:sldId id="326" r:id="rId9"/>
    <p:sldId id="321" r:id="rId10"/>
    <p:sldId id="328" r:id="rId11"/>
    <p:sldId id="323" r:id="rId12"/>
    <p:sldId id="324" r:id="rId13"/>
    <p:sldId id="327" r:id="rId14"/>
    <p:sldId id="329" r:id="rId15"/>
    <p:sldId id="301" r:id="rId1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CCFF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7842" autoAdjust="0"/>
  </p:normalViewPr>
  <p:slideViewPr>
    <p:cSldViewPr>
      <p:cViewPr>
        <p:scale>
          <a:sx n="85" d="100"/>
          <a:sy n="85" d="100"/>
        </p:scale>
        <p:origin x="-112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802.11-14/254r3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dirty="0" smtClean="0"/>
              <a:t>March 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dirty="0"/>
              <a:t>May 2006</a:t>
            </a: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27492" y="95706"/>
            <a:ext cx="2185983" cy="215444"/>
          </a:xfrm>
        </p:spPr>
        <p:txBody>
          <a:bodyPr/>
          <a:lstStyle/>
          <a:p>
            <a:pPr>
              <a:defRPr/>
            </a:pPr>
            <a:r>
              <a:rPr lang="en-GB" smtClean="0"/>
              <a:t>doc.: IEEE 802.11-12/1411r0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13337" cy="215444"/>
          </a:xfrm>
        </p:spPr>
        <p:txBody>
          <a:bodyPr/>
          <a:lstStyle/>
          <a:p>
            <a:pPr>
              <a:defRPr/>
            </a:pPr>
            <a:r>
              <a:rPr lang="en-AU" smtClean="0"/>
              <a:t>Nov 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403364" y="9001125"/>
            <a:ext cx="1810111" cy="184666"/>
          </a:xfrm>
        </p:spPr>
        <p:txBody>
          <a:bodyPr/>
          <a:lstStyle/>
          <a:p>
            <a:pPr lvl="4"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4248732-CD16-416F-820C-F8F0BB28EAF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188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27492" y="95706"/>
            <a:ext cx="2185983" cy="215444"/>
          </a:xfrm>
        </p:spPr>
        <p:txBody>
          <a:bodyPr/>
          <a:lstStyle/>
          <a:p>
            <a:pPr>
              <a:defRPr/>
            </a:pPr>
            <a:r>
              <a:rPr lang="en-GB" smtClean="0"/>
              <a:t>doc.: IEEE 802.11-12/1411r0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13337" cy="215444"/>
          </a:xfrm>
        </p:spPr>
        <p:txBody>
          <a:bodyPr/>
          <a:lstStyle/>
          <a:p>
            <a:pPr>
              <a:defRPr/>
            </a:pPr>
            <a:r>
              <a:rPr lang="en-AU" smtClean="0"/>
              <a:t>Nov 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403364" y="9001125"/>
            <a:ext cx="1810111" cy="184666"/>
          </a:xfrm>
        </p:spPr>
        <p:txBody>
          <a:bodyPr/>
          <a:lstStyle/>
          <a:p>
            <a:pPr lvl="4"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4248732-CD16-416F-820C-F8F0BB28EAF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799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16402" y="96616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802.11-14/0480r4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May 2014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919644" y="9000687"/>
            <a:ext cx="2292615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Stephen McCann, Blackberry</a:t>
            </a:r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8209" y="9000687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0ECA95B1-3647-4536-908D-91F106F297FD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802.11-06/0528r0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802.11-06/0528r0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  <a:noFill/>
        </p:spPr>
        <p:txBody>
          <a:bodyPr/>
          <a:lstStyle/>
          <a:p>
            <a:r>
              <a:rPr lang="en-US" smtClean="0"/>
              <a:t>doc.: IEEE 802.11-yy/xxxxr0</a:t>
            </a:r>
          </a:p>
        </p:txBody>
      </p:sp>
      <p:sp>
        <p:nvSpPr>
          <p:cNvPr id="21509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916020" cy="215444"/>
          </a:xfrm>
          <a:noFill/>
        </p:spPr>
        <p:txBody>
          <a:bodyPr/>
          <a:lstStyle/>
          <a:p>
            <a:r>
              <a:rPr lang="en-US" smtClean="0"/>
              <a:t>Month Year</a:t>
            </a:r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91465" y="9001125"/>
            <a:ext cx="2422010" cy="184666"/>
          </a:xfrm>
          <a:noFill/>
        </p:spPr>
        <p:txBody>
          <a:bodyPr/>
          <a:lstStyle/>
          <a:p>
            <a:pPr lvl="4"/>
            <a:r>
              <a:rPr lang="en-US" smtClean="0"/>
              <a:t>Osama Aboul-Magd (Samsung)</a:t>
            </a:r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3D3FA66A-62ED-4644-A773-A96A93BA9B1D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4589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802.11-06/0528r0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802.11-14/0202r0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March 2014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8F75A707-82FC-478F-A261-570EE566FD42}" type="slidenum">
              <a:rPr lang="en-US" sz="1200" b="0" smtClean="0"/>
              <a:pPr/>
              <a:t>6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6988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802.11-06/0528r0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802.11-06/0528r0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0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  <a:noFill/>
        </p:spPr>
        <p:txBody>
          <a:bodyPr/>
          <a:lstStyle/>
          <a:p>
            <a:r>
              <a:rPr lang="en-US" smtClean="0"/>
              <a:t>doc.: IEEE 802.11-yy/xxxxr0</a:t>
            </a:r>
          </a:p>
        </p:txBody>
      </p:sp>
      <p:sp>
        <p:nvSpPr>
          <p:cNvPr id="21509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916020" cy="215444"/>
          </a:xfrm>
          <a:noFill/>
        </p:spPr>
        <p:txBody>
          <a:bodyPr/>
          <a:lstStyle/>
          <a:p>
            <a:r>
              <a:rPr lang="en-US" smtClean="0"/>
              <a:t>Month Year</a:t>
            </a:r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91465" y="9001125"/>
            <a:ext cx="2422010" cy="184666"/>
          </a:xfrm>
          <a:noFill/>
        </p:spPr>
        <p:txBody>
          <a:bodyPr/>
          <a:lstStyle/>
          <a:p>
            <a:pPr lvl="4"/>
            <a:r>
              <a:rPr lang="en-US" smtClean="0"/>
              <a:t>Osama Aboul-Magd (Samsung)</a:t>
            </a:r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3D3FA66A-62ED-4644-A773-A96A93BA9B1D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802.11-14/0744r2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936-03-000m-liaison-response-followup-to-3gpp-tsg-ran-wg2.doc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4/dcn/14/24-14-0015-03-0000-smart-grid-tg-scope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2014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July 2014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2014-07-17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963869"/>
              </p:ext>
            </p:extLst>
          </p:nvPr>
        </p:nvGraphicFramePr>
        <p:xfrm>
          <a:off x="534988" y="2319338"/>
          <a:ext cx="788352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8" name="Document" r:id="rId4" imgW="8540406" imgH="2807669" progId="Word.Document.8">
                  <p:embed/>
                </p:oleObj>
              </mc:Choice>
              <mc:Fallback>
                <p:oleObj name="Document" r:id="rId4" imgW="8540406" imgH="280766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9338"/>
                        <a:ext cx="788352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802.11 WG will consider sending 802.11ac/</a:t>
            </a:r>
            <a:r>
              <a:rPr lang="en-AU" dirty="0" err="1" smtClean="0"/>
              <a:t>af</a:t>
            </a:r>
            <a:r>
              <a:rPr lang="en-AU" dirty="0" smtClean="0"/>
              <a:t> through PSDO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Motion</a:t>
            </a:r>
          </a:p>
          <a:p>
            <a:pPr lvl="1"/>
            <a:r>
              <a:rPr lang="en-AU" i="1" dirty="0" smtClean="0"/>
              <a:t>The IEEE 802.11 WG recommends to the IEEE 802 EC that IEEE 802.11ac-2013 and IEEE 802.11af-2013 be submitted to ISO/IEC JTC1/SC6 for ratification under the PSDO process</a:t>
            </a:r>
          </a:p>
          <a:p>
            <a:pPr lvl="1"/>
            <a:r>
              <a:rPr lang="en-AU" dirty="0" smtClean="0"/>
              <a:t>Moved: Andrew Myles</a:t>
            </a:r>
          </a:p>
          <a:p>
            <a:pPr lvl="1"/>
            <a:r>
              <a:rPr lang="en-AU" dirty="0" smtClean="0"/>
              <a:t>Seconded: Stephen </a:t>
            </a:r>
            <a:r>
              <a:rPr lang="en-AU" dirty="0" smtClean="0"/>
              <a:t>McCann</a:t>
            </a:r>
          </a:p>
          <a:p>
            <a:pPr lvl="1"/>
            <a:r>
              <a:rPr lang="en-AU" dirty="0" smtClean="0"/>
              <a:t>Result: 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IEEE </a:t>
            </a:r>
            <a:r>
              <a:rPr lang="en-AU" dirty="0"/>
              <a:t>802 JTC1 </a:t>
            </a:r>
            <a:r>
              <a:rPr lang="en-AU" dirty="0" smtClean="0"/>
              <a:t>SC Result: Moved: </a:t>
            </a:r>
            <a:r>
              <a:rPr lang="en-AU" dirty="0" smtClean="0"/>
              <a:t>Dan Harkins, Seconded</a:t>
            </a:r>
            <a:r>
              <a:rPr lang="en-AU" dirty="0" smtClean="0"/>
              <a:t>: </a:t>
            </a:r>
            <a:r>
              <a:rPr lang="en-AU" dirty="0" smtClean="0"/>
              <a:t>Stephen McCann, </a:t>
            </a:r>
            <a:r>
              <a:rPr lang="en-AU" dirty="0" smtClean="0"/>
              <a:t>Result</a:t>
            </a:r>
            <a:r>
              <a:rPr lang="en-AU" dirty="0" smtClean="0"/>
              <a:t>: 10-0-1 </a:t>
            </a:r>
            <a:endParaRPr lang="en-AU" dirty="0" smtClean="0"/>
          </a:p>
          <a:p>
            <a:pPr lvl="1"/>
            <a:r>
              <a:rPr lang="en-AU" dirty="0" smtClean="0"/>
              <a:t>Will hopefully be considered by IEEE 802 EC today</a:t>
            </a:r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r>
              <a:rPr lang="en-US" smtClean="0"/>
              <a:t>July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73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2014</a:t>
            </a: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– </a:t>
            </a:r>
            <a:r>
              <a:rPr lang="en-US" altLang="en-US" dirty="0" err="1" smtClean="0"/>
              <a:t>shwmp</a:t>
            </a:r>
            <a:r>
              <a:rPr lang="en-US" altLang="en-US" dirty="0" smtClean="0"/>
              <a:t> liaison ANA allocation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Move to approve the </a:t>
            </a:r>
            <a:r>
              <a:rPr lang="en-US" altLang="en-US" dirty="0"/>
              <a:t>r</a:t>
            </a:r>
            <a:r>
              <a:rPr lang="en-US" dirty="0" smtClean="0"/>
              <a:t>equest </a:t>
            </a:r>
            <a:r>
              <a:rPr lang="en-US" dirty="0"/>
              <a:t>that the ANA administer the Active Path Selection Protocol Identifier values, and assign the </a:t>
            </a:r>
            <a:r>
              <a:rPr lang="en-US" dirty="0" smtClean="0"/>
              <a:t>reserved </a:t>
            </a:r>
            <a:r>
              <a:rPr lang="en-US" dirty="0" err="1" smtClean="0"/>
              <a:t>shwmp</a:t>
            </a:r>
            <a:r>
              <a:rPr lang="en-US" dirty="0" smtClean="0"/>
              <a:t> </a:t>
            </a:r>
            <a:r>
              <a:rPr lang="en-US" dirty="0"/>
              <a:t>value</a:t>
            </a:r>
            <a:r>
              <a:rPr lang="en-US" dirty="0" smtClean="0"/>
              <a:t>.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And request that the WG chair to notify the requestor of the allocation.</a:t>
            </a:r>
            <a:endParaRPr 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/>
              <a:t>Moved on behalf of the TG: Dorothy Stanley</a:t>
            </a:r>
          </a:p>
          <a:p>
            <a:r>
              <a:rPr lang="en-US" altLang="en-US" dirty="0"/>
              <a:t>Seconded</a:t>
            </a:r>
            <a:r>
              <a:rPr lang="en-US" altLang="en-US" dirty="0" smtClean="0"/>
              <a:t>: Stephen McCann</a:t>
            </a:r>
            <a:endParaRPr lang="en-US" altLang="en-US" dirty="0"/>
          </a:p>
          <a:p>
            <a:r>
              <a:rPr lang="en-US" altLang="en-US" dirty="0" smtClean="0"/>
              <a:t>Result:</a:t>
            </a:r>
          </a:p>
          <a:p>
            <a:pPr marL="0" indent="0">
              <a:buNone/>
            </a:pPr>
            <a:endParaRPr lang="en-US" altLang="en-US" dirty="0"/>
          </a:p>
          <a:p>
            <a:r>
              <a:rPr lang="en-US" altLang="en-US" sz="2000" dirty="0"/>
              <a:t>In </a:t>
            </a:r>
            <a:r>
              <a:rPr lang="en-US" altLang="en-US" sz="2000" dirty="0" err="1"/>
              <a:t>TGmc</a:t>
            </a:r>
            <a:r>
              <a:rPr lang="en-US" altLang="en-US" sz="2000" dirty="0"/>
              <a:t>:</a:t>
            </a:r>
          </a:p>
          <a:p>
            <a:r>
              <a:rPr lang="en-US" altLang="en-US" sz="2000" dirty="0" smtClean="0"/>
              <a:t>Moved: Stephen McCann, Seconded: Guido Hiertz, Result: 29-0-2 Passes</a:t>
            </a:r>
          </a:p>
        </p:txBody>
      </p:sp>
    </p:spTree>
    <p:extLst>
      <p:ext uri="{BB962C8B-B14F-4D97-AF65-F5344CB8AC3E}">
        <p14:creationId xmlns:p14="http://schemas.microsoft.com/office/powerpoint/2010/main" val="125026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2014</a:t>
            </a: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Motion – 3GPP liaison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the liaison statement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mentor.ieee.org/802.11/dcn/14/11-14-0936-03-000m-liaison-response-followup-to-3gpp-tsg-ran-wg2.docx</a:t>
            </a:r>
            <a:r>
              <a:rPr lang="en-US" altLang="en-US" dirty="0" smtClean="0"/>
              <a:t> </a:t>
            </a:r>
          </a:p>
          <a:p>
            <a:pPr marL="342900" lvl="1" indent="-342900">
              <a:buFontTx/>
              <a:buChar char="•"/>
            </a:pPr>
            <a:r>
              <a:rPr lang="en-US" altLang="en-US" dirty="0" smtClean="0"/>
              <a:t>And request that the WG chair send the liaison as indicated, with editorial license.</a:t>
            </a:r>
            <a:endParaRPr 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 on behalf of the TG: Dorothy Stanley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</a:t>
            </a:r>
          </a:p>
          <a:p>
            <a:endParaRPr lang="en-US" altLang="en-US" dirty="0"/>
          </a:p>
          <a:p>
            <a:r>
              <a:rPr lang="en-US" altLang="en-US" sz="2000" dirty="0" smtClean="0"/>
              <a:t>In </a:t>
            </a:r>
            <a:r>
              <a:rPr lang="en-US" altLang="en-US" sz="2000" dirty="0" err="1" smtClean="0"/>
              <a:t>TGmc</a:t>
            </a:r>
            <a:r>
              <a:rPr lang="en-US" altLang="en-US" sz="2000" dirty="0" smtClean="0"/>
              <a:t>:</a:t>
            </a:r>
          </a:p>
          <a:p>
            <a:r>
              <a:rPr lang="en-US" altLang="en-US" sz="2000" dirty="0" smtClean="0"/>
              <a:t>Moved: Youhan Kim, Seconded:  Matthew Fischer, Result: 30-7-7 Passes</a:t>
            </a:r>
          </a:p>
        </p:txBody>
      </p:sp>
    </p:spTree>
    <p:extLst>
      <p:ext uri="{BB962C8B-B14F-4D97-AF65-F5344CB8AC3E}">
        <p14:creationId xmlns:p14="http://schemas.microsoft.com/office/powerpoint/2010/main" val="20297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The IEEE 802.11 WG supports the formation of the Smart Grid Task Group with the scope defined in </a:t>
            </a:r>
            <a:r>
              <a:rPr lang="en-US" dirty="0" smtClean="0">
                <a:hlinkClick r:id="rId3"/>
              </a:rPr>
              <a:t>24-14-0015-03-0000-smart-grid-tg-scope</a:t>
            </a:r>
            <a:r>
              <a:rPr lang="en-US" dirty="0" smtClean="0"/>
              <a:t>. The IEEE 802.11 WG has identified the following topics that are of interest: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Home Area Networks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Metering Networks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Sensor Connectivity</a:t>
            </a:r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Moved: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Second: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Vote: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3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Motion 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572000"/>
          </a:xfrm>
        </p:spPr>
        <p:txBody>
          <a:bodyPr/>
          <a:lstStyle/>
          <a:p>
            <a:r>
              <a:rPr lang="en-GB" altLang="en-US" dirty="0" smtClean="0"/>
              <a:t>Request the IEEE 802.11 WG chair to liaise document “11-14-0949-01-0000-response-to-wba-liaison-on-latitude-longitude-values.docx” to the Wireless Broadband Alliance.</a:t>
            </a:r>
          </a:p>
          <a:p>
            <a:r>
              <a:rPr lang="en-GB" altLang="en-US" dirty="0" smtClean="0"/>
              <a:t>Empower the WG chair to make any necessary editorial changes.</a:t>
            </a:r>
          </a:p>
          <a:p>
            <a:endParaRPr lang="en-GB" altLang="en-US" dirty="0" smtClean="0"/>
          </a:p>
          <a:p>
            <a:pPr>
              <a:buFontTx/>
              <a:buNone/>
            </a:pPr>
            <a:endParaRPr lang="en-GB" altLang="en-US" dirty="0" smtClean="0"/>
          </a:p>
          <a:p>
            <a:r>
              <a:rPr lang="en-GB" altLang="en-US" dirty="0" smtClean="0"/>
              <a:t>Moved: Stephen McCann</a:t>
            </a:r>
          </a:p>
          <a:p>
            <a:r>
              <a:rPr lang="en-GB" altLang="en-US" dirty="0" smtClean="0"/>
              <a:t>Second: </a:t>
            </a:r>
          </a:p>
          <a:p>
            <a:r>
              <a:rPr lang="en-GB" altLang="en-US" dirty="0" smtClean="0"/>
              <a:t>Result: 0/0/0</a:t>
            </a:r>
          </a:p>
        </p:txBody>
      </p:sp>
      <p:sp>
        <p:nvSpPr>
          <p:cNvPr id="20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2014</a:t>
            </a:r>
            <a:endParaRPr lang="en-GB" altLang="en-US" sz="1800" smtClean="0"/>
          </a:p>
        </p:txBody>
      </p:sp>
    </p:spTree>
    <p:extLst>
      <p:ext uri="{BB962C8B-B14F-4D97-AF65-F5344CB8AC3E}">
        <p14:creationId xmlns:p14="http://schemas.microsoft.com/office/powerpoint/2010/main" val="305212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2014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is a composite of all 802.11 sub-group motions that are to be brought to the July 2014 802.11 WG plenary meetings.</a:t>
            </a:r>
          </a:p>
          <a:p>
            <a:endParaRPr lang="en-US" b="0" dirty="0" smtClean="0"/>
          </a:p>
          <a:p>
            <a:r>
              <a:rPr lang="en-US" b="0" dirty="0" smtClean="0"/>
              <a:t>R0: motions for Wednesday</a:t>
            </a:r>
          </a:p>
          <a:p>
            <a:r>
              <a:rPr lang="en-US" b="0" dirty="0" smtClean="0"/>
              <a:t>TBD:</a:t>
            </a:r>
          </a:p>
          <a:p>
            <a:pPr lvl="1"/>
            <a:r>
              <a:rPr lang="en-US" b="0" dirty="0" smtClean="0"/>
              <a:t>R1: at conclusion of Wednesday plenary</a:t>
            </a:r>
          </a:p>
          <a:p>
            <a:pPr lvl="1"/>
            <a:r>
              <a:rPr lang="en-US" b="0" dirty="0" smtClean="0"/>
              <a:t>R2: containing motions for Friday plenary</a:t>
            </a:r>
          </a:p>
          <a:p>
            <a:pPr lvl="1"/>
            <a:r>
              <a:rPr lang="en-US" b="0" dirty="0" smtClean="0"/>
              <a:t>R3: at conclusion of Friday plenary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Regulatory SC Motion 1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953000"/>
          </a:xfrm>
        </p:spPr>
        <p:txBody>
          <a:bodyPr/>
          <a:lstStyle/>
          <a:p>
            <a:pPr lvl="0"/>
            <a:r>
              <a:rPr lang="en-US" dirty="0"/>
              <a:t>Motion</a:t>
            </a:r>
          </a:p>
          <a:p>
            <a:pPr lvl="1"/>
            <a:r>
              <a:rPr lang="en-US" dirty="0"/>
              <a:t>To request the IEEE 802.18 RR-TAG prepare the response to the ITU WP5A liaison in document “18-14-0048-00-0000-annex-19-working-document-toward-a-preliminary-draft-new-recommendation-itu-r-m-v2x”, request for data on IEEE Std. 802.11p, by copying the appropriate M.1450 information </a:t>
            </a:r>
            <a:r>
              <a:rPr lang="en-US" dirty="0" smtClean="0"/>
              <a:t>as </a:t>
            </a:r>
            <a:r>
              <a:rPr lang="en-US" dirty="0"/>
              <a:t>discussed in the Regulatory SC meeting on Tuesday, July 15, 2014. </a:t>
            </a:r>
          </a:p>
          <a:p>
            <a:pPr lvl="1"/>
            <a:endParaRPr lang="en-US" dirty="0"/>
          </a:p>
          <a:p>
            <a:pPr lvl="0"/>
            <a:r>
              <a:rPr lang="en-GB" dirty="0"/>
              <a:t>Moved by </a:t>
            </a:r>
            <a:r>
              <a:rPr lang="en-US" dirty="0"/>
              <a:t>Rich Kennedy on behalf of the 802.11/15 Regulatory SC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Seconded</a:t>
            </a:r>
            <a:r>
              <a:rPr lang="en-US" dirty="0" smtClean="0"/>
              <a:t>: Peter Ecclesine</a:t>
            </a:r>
            <a:endParaRPr lang="en-US" dirty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GB" dirty="0"/>
              <a:t>Result: </a:t>
            </a:r>
            <a:r>
              <a:rPr lang="en-GB" dirty="0" smtClean="0"/>
              <a:t>66-0-4 Passes</a:t>
            </a: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 lvl="1">
              <a:lnSpc>
                <a:spcPct val="90000"/>
              </a:lnSpc>
              <a:spcBef>
                <a:spcPts val="0"/>
              </a:spcBef>
            </a:pPr>
            <a:endParaRPr lang="en-US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smtClean="0"/>
              <a:t>July 2014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991600" cy="381000"/>
          </a:xfrm>
        </p:spPr>
        <p:txBody>
          <a:bodyPr/>
          <a:lstStyle/>
          <a:p>
            <a:r>
              <a:rPr lang="en-US" sz="2800" dirty="0" smtClean="0"/>
              <a:t>SC &amp; TG officers for confirmation </a:t>
            </a:r>
          </a:p>
        </p:txBody>
      </p:sp>
      <p:graphicFrame>
        <p:nvGraphicFramePr>
          <p:cNvPr id="11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00023"/>
              </p:ext>
            </p:extLst>
          </p:nvPr>
        </p:nvGraphicFramePr>
        <p:xfrm>
          <a:off x="152400" y="1011173"/>
          <a:ext cx="8839200" cy="4823993"/>
        </p:xfrm>
        <a:graphic>
          <a:graphicData uri="http://schemas.openxmlformats.org/drawingml/2006/table">
            <a:tbl>
              <a:tblPr/>
              <a:tblGrid>
                <a:gridCol w="514350"/>
                <a:gridCol w="685800"/>
                <a:gridCol w="1828800"/>
                <a:gridCol w="2600325"/>
                <a:gridCol w="1905000"/>
                <a:gridCol w="1304925"/>
              </a:tblGrid>
              <a:tr h="3257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Joe LEVY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REG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Richard KENNEDY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PUB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Clint CHAPLIN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MC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HAMILTON, Jon ROSDAHL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Adrian STEPHENS, sub-editors Emily QI, Edward AU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9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AH</a:t>
                      </a:r>
                    </a:p>
                  </a:txBody>
                  <a:tcPr marT="27418" marB="274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Yongho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SEOK</a:t>
                      </a:r>
                    </a:p>
                  </a:txBody>
                  <a:tcPr marT="27418" marB="274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altLang="ko-K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Zander LEI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Yongho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SEOK,</a:t>
                      </a:r>
                      <a:r>
                        <a:rPr kumimoji="0" lang="en-US" altLang="ko-K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Alfred ASTERJADHI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T="27418" marB="274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Zander LEI 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AI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Hiroshi MANO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Lee ARMSTRONG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Ping FANG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9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AJ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Xiaoming PENG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Eldad PERAHIA,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Haiming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Jiamin</a:t>
                      </a: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CHEN 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HAO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Peng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8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AK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Donald EASTLAKE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Donald EASTLAKE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Norm FINN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Filip MESTANOV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6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AQ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 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Dan GAL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Dapeng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LIU 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9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T="27418" marB="27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CA" altLang="en-US" sz="1400" b="1" dirty="0" smtClean="0"/>
                        <a:t>Yasuhiko Inoue</a:t>
                      </a:r>
                      <a:r>
                        <a:rPr lang="en-CA" altLang="en-US" sz="1400" dirty="0" smtClean="0"/>
                        <a:t> 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T="27418" marB="27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43000" y="5914212"/>
            <a:ext cx="281940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For confirmation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5944989"/>
            <a:ext cx="32766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Officer changed this session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6302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752786"/>
              </p:ext>
            </p:extLst>
          </p:nvPr>
        </p:nvGraphicFramePr>
        <p:xfrm>
          <a:off x="98286" y="990597"/>
          <a:ext cx="8893314" cy="5024452"/>
        </p:xfrm>
        <a:graphic>
          <a:graphicData uri="http://schemas.openxmlformats.org/drawingml/2006/table">
            <a:tbl>
              <a:tblPr/>
              <a:tblGrid>
                <a:gridCol w="2833734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  <a:r>
                        <a:rPr lang="fr-FR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11; Tuesday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Sept 2</a:t>
                      </a:r>
                      <a:endParaRPr lang="fr-FR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b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Bi-weekly Thursdays through Nov 30th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SC DSRC Tiger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Fridays July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through Nov 30</a:t>
                      </a:r>
                      <a:r>
                        <a:rPr lang="en-GB" sz="2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r>
                        <a:rPr lang="en-GB" sz="2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en-GB" sz="2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endParaRPr lang="en-GB" sz="2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 29, Aug 5, 12, 19, 26, </a:t>
                      </a:r>
                      <a:b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2, 9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Tuesdays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July 29 to Sept 9</a:t>
                      </a:r>
                      <a:r>
                        <a:rPr lang="en-GB" sz="2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 July 28, Aug 11, 25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 August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26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1, 8, 15, 22, 29, Sept 5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 August 14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28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14600" y="5939135"/>
            <a:ext cx="2430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Approval result: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6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 Operations Manual (OM)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Accept document 11-14/0629r1 as the 802.11 operations manual.</a:t>
            </a:r>
          </a:p>
          <a:p>
            <a:r>
              <a:rPr lang="en-GB" dirty="0" smtClean="0"/>
              <a:t>Moved: Dorothy Stanley</a:t>
            </a:r>
          </a:p>
          <a:p>
            <a:r>
              <a:rPr lang="en-GB" dirty="0" smtClean="0"/>
              <a:t>Seconded: 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dirty="0" smtClean="0"/>
              <a:t>(Revision 2 will also be uploaded containing tracked changes accepted).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23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ARC Motion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953000"/>
          </a:xfrm>
        </p:spPr>
        <p:txBody>
          <a:bodyPr/>
          <a:lstStyle/>
          <a:p>
            <a:r>
              <a:rPr lang="en-US" altLang="en-US" dirty="0" smtClean="0"/>
              <a:t>Approve </a:t>
            </a:r>
            <a:r>
              <a:rPr lang="en-US" altLang="en-US" dirty="0"/>
              <a:t>the Response to the IETF, with comments on CAPWAP Extensions draft, as contained in 11-14/0913r1 and request that it be sent by the IEEE 802.11 WG Chair, and grant the WG Chair editorial license.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Mark Hamilton on behalf of ARC </a:t>
            </a:r>
            <a:r>
              <a:rPr lang="en-GB" dirty="0" smtClean="0"/>
              <a:t>SC</a:t>
            </a:r>
          </a:p>
          <a:p>
            <a:pPr lvl="0"/>
            <a:r>
              <a:rPr lang="en-GB" dirty="0" smtClean="0"/>
              <a:t>Second: Joseph </a:t>
            </a:r>
            <a:r>
              <a:rPr lang="en-GB" dirty="0" smtClean="0"/>
              <a:t>Levy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GB" dirty="0" smtClean="0"/>
              <a:t>Result: </a:t>
            </a:r>
            <a:endParaRPr lang="en-US" dirty="0" smtClean="0"/>
          </a:p>
          <a:p>
            <a:pPr lvl="0"/>
            <a:endParaRPr lang="en-GB" dirty="0"/>
          </a:p>
          <a:p>
            <a:pPr lvl="0"/>
            <a:endParaRPr lang="en-US" dirty="0"/>
          </a:p>
          <a:p>
            <a:r>
              <a:rPr lang="en-GB" b="1" dirty="0"/>
              <a:t>ARC SC vote: </a:t>
            </a:r>
            <a:endParaRPr lang="en-US" b="1" dirty="0"/>
          </a:p>
          <a:p>
            <a:pPr lvl="1">
              <a:lnSpc>
                <a:spcPct val="80000"/>
              </a:lnSpc>
            </a:pPr>
            <a:r>
              <a:rPr lang="en-GB" b="1" dirty="0"/>
              <a:t>Moved: </a:t>
            </a:r>
            <a:r>
              <a:rPr lang="en-GB" b="1" dirty="0" smtClean="0"/>
              <a:t>Donald Eastlake III, </a:t>
            </a:r>
            <a:r>
              <a:rPr lang="en-GB" b="1" dirty="0"/>
              <a:t>Seconded: </a:t>
            </a:r>
            <a:r>
              <a:rPr lang="en-GB" b="1" dirty="0" smtClean="0"/>
              <a:t>Richard Roy</a:t>
            </a:r>
            <a:endParaRPr lang="en-GB" b="1" dirty="0"/>
          </a:p>
          <a:p>
            <a:pPr lvl="1">
              <a:lnSpc>
                <a:spcPct val="80000"/>
              </a:lnSpc>
            </a:pPr>
            <a:r>
              <a:rPr lang="en-GB" b="1" dirty="0"/>
              <a:t>Yes: </a:t>
            </a:r>
            <a:r>
              <a:rPr lang="en-GB" b="1" dirty="0" smtClean="0"/>
              <a:t>8   </a:t>
            </a:r>
            <a:r>
              <a:rPr lang="en-GB" b="1" dirty="0"/>
              <a:t>No: 0   Abstain: </a:t>
            </a:r>
            <a:r>
              <a:rPr lang="en-GB" b="1" dirty="0" smtClean="0"/>
              <a:t>1</a:t>
            </a:r>
            <a:endParaRPr lang="en-GB" b="1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dirty="0" smtClean="0"/>
          </a:p>
          <a:p>
            <a:pPr lvl="1">
              <a:lnSpc>
                <a:spcPct val="90000"/>
              </a:lnSpc>
              <a:spcBef>
                <a:spcPts val="0"/>
              </a:spcBef>
            </a:pPr>
            <a:endParaRPr lang="en-US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16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82402</TotalTime>
  <Words>1026</Words>
  <Application>Microsoft Office PowerPoint</Application>
  <PresentationFormat>On-screen Show (4:3)</PresentationFormat>
  <Paragraphs>272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Design</vt:lpstr>
      <vt:lpstr>Document</vt:lpstr>
      <vt:lpstr>802.11 July 2014 WG Motions</vt:lpstr>
      <vt:lpstr>Abstract</vt:lpstr>
      <vt:lpstr>Wednesday</vt:lpstr>
      <vt:lpstr>Regulatory SC Motion 1</vt:lpstr>
      <vt:lpstr>Friday</vt:lpstr>
      <vt:lpstr>SC &amp; TG officers for confirmation </vt:lpstr>
      <vt:lpstr>PowerPoint Presentation</vt:lpstr>
      <vt:lpstr>802.1 Operations Manual (OM) changes</vt:lpstr>
      <vt:lpstr>ARC Motion</vt:lpstr>
      <vt:lpstr>The IEEE 802.11 WG will consider sending 802.11ac/af through PSDO</vt:lpstr>
      <vt:lpstr>Motion – shwmp liaison ANA allocation</vt:lpstr>
      <vt:lpstr>TGmc Motion – 3GPP liaison</vt:lpstr>
      <vt:lpstr>Motion</vt:lpstr>
      <vt:lpstr>Motion 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Motions</dc:title>
  <dc:creator>dstanley@arubanetworks.com</dc:creator>
  <cp:keywords>July 2014</cp:keywords>
  <cp:lastModifiedBy>Dorothy Stanley</cp:lastModifiedBy>
  <cp:revision>1533</cp:revision>
  <cp:lastPrinted>1998-02-10T13:28:06Z</cp:lastPrinted>
  <dcterms:created xsi:type="dcterms:W3CDTF">1998-02-10T13:07:52Z</dcterms:created>
  <dcterms:modified xsi:type="dcterms:W3CDTF">2014-07-18T06:28:19Z</dcterms:modified>
</cp:coreProperties>
</file>