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1"/>
  </p:sldMasterIdLst>
  <p:notesMasterIdLst>
    <p:notesMasterId r:id="rId28"/>
  </p:notesMasterIdLst>
  <p:handoutMasterIdLst>
    <p:handoutMasterId r:id="rId29"/>
  </p:handoutMasterIdLst>
  <p:sldIdLst>
    <p:sldId id="390" r:id="rId2"/>
    <p:sldId id="391" r:id="rId3"/>
    <p:sldId id="392" r:id="rId4"/>
    <p:sldId id="393" r:id="rId5"/>
    <p:sldId id="417" r:id="rId6"/>
    <p:sldId id="416" r:id="rId7"/>
    <p:sldId id="408" r:id="rId8"/>
    <p:sldId id="418" r:id="rId9"/>
    <p:sldId id="419" r:id="rId10"/>
    <p:sldId id="420" r:id="rId11"/>
    <p:sldId id="421" r:id="rId12"/>
    <p:sldId id="423" r:id="rId13"/>
    <p:sldId id="424" r:id="rId14"/>
    <p:sldId id="425" r:id="rId15"/>
    <p:sldId id="426" r:id="rId16"/>
    <p:sldId id="436" r:id="rId17"/>
    <p:sldId id="427" r:id="rId18"/>
    <p:sldId id="428" r:id="rId19"/>
    <p:sldId id="430" r:id="rId20"/>
    <p:sldId id="429" r:id="rId21"/>
    <p:sldId id="431" r:id="rId22"/>
    <p:sldId id="432" r:id="rId23"/>
    <p:sldId id="434" r:id="rId24"/>
    <p:sldId id="433" r:id="rId25"/>
    <p:sldId id="435" r:id="rId26"/>
    <p:sldId id="405" r:id="rId27"/>
  </p:sldIdLst>
  <p:sldSz cx="9144000" cy="6858000" type="screen4x3"/>
  <p:notesSz cx="9874250" cy="6797675"/>
  <p:custDataLst>
    <p:tags r:id="rId30"/>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FF"/>
    <a:srgbClr val="CC0000"/>
    <a:srgbClr val="FF0000"/>
    <a:srgbClr val="003399"/>
    <a:srgbClr val="FF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5" autoAdjust="0"/>
    <p:restoredTop sz="94629" autoAdjust="0"/>
  </p:normalViewPr>
  <p:slideViewPr>
    <p:cSldViewPr showGuides="1">
      <p:cViewPr varScale="1">
        <p:scale>
          <a:sx n="63" d="100"/>
          <a:sy n="63" d="100"/>
        </p:scale>
        <p:origin x="-1278" y="-108"/>
      </p:cViewPr>
      <p:guideLst>
        <p:guide orient="horz" pos="2160"/>
        <p:guide pos="2880"/>
      </p:guideLst>
    </p:cSldViewPr>
  </p:slideViewPr>
  <p:outlineViewPr>
    <p:cViewPr>
      <p:scale>
        <a:sx n="33" d="100"/>
        <a:sy n="33" d="100"/>
      </p:scale>
      <p:origin x="0" y="7686"/>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332" y="-72"/>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image" Target="../media/image5.wmf"/><Relationship Id="rId4"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45059" name="Rectangle 3"/>
          <p:cNvSpPr>
            <a:spLocks noGrp="1" noChangeArrowheads="1"/>
          </p:cNvSpPr>
          <p:nvPr>
            <p:ph type="dt" sz="quarter" idx="1"/>
          </p:nvPr>
        </p:nvSpPr>
        <p:spPr bwMode="auto">
          <a:xfrm>
            <a:off x="5594350"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endParaRPr lang="en-US" altLang="zh-CN"/>
          </a:p>
        </p:txBody>
      </p:sp>
      <p:sp>
        <p:nvSpPr>
          <p:cNvPr id="45060" name="Rectangle 4"/>
          <p:cNvSpPr>
            <a:spLocks noGrp="1" noChangeArrowheads="1"/>
          </p:cNvSpPr>
          <p:nvPr>
            <p:ph type="ftr" sz="quarter" idx="2"/>
          </p:nvPr>
        </p:nvSpPr>
        <p:spPr bwMode="auto">
          <a:xfrm>
            <a:off x="0" y="6457950"/>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45061" name="Rectangle 5"/>
          <p:cNvSpPr>
            <a:spLocks noGrp="1" noChangeArrowheads="1"/>
          </p:cNvSpPr>
          <p:nvPr>
            <p:ph type="sldNum" sz="quarter" idx="3"/>
          </p:nvPr>
        </p:nvSpPr>
        <p:spPr bwMode="auto">
          <a:xfrm>
            <a:off x="5594350" y="6457950"/>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fld id="{29685D83-D925-48DA-86A9-5CCCD974A37F}" type="slidenum">
              <a:rPr lang="en-US" altLang="zh-CN"/>
              <a:pPr>
                <a:defRPr/>
              </a:pPr>
              <a:t>‹#›</a:t>
            </a:fld>
            <a:endParaRPr lang="en-US" altLang="zh-CN"/>
          </a:p>
        </p:txBody>
      </p:sp>
    </p:spTree>
    <p:extLst>
      <p:ext uri="{BB962C8B-B14F-4D97-AF65-F5344CB8AC3E}">
        <p14:creationId xmlns:p14="http://schemas.microsoft.com/office/powerpoint/2010/main" val="415675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82947" name="Rectangle 3"/>
          <p:cNvSpPr>
            <a:spLocks noGrp="1" noChangeArrowheads="1"/>
          </p:cNvSpPr>
          <p:nvPr>
            <p:ph type="dt" idx="1"/>
          </p:nvPr>
        </p:nvSpPr>
        <p:spPr bwMode="auto">
          <a:xfrm>
            <a:off x="5592763"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endParaRPr lang="en-US" altLang="zh-CN"/>
          </a:p>
        </p:txBody>
      </p:sp>
      <p:sp>
        <p:nvSpPr>
          <p:cNvPr id="22532" name="Rectangle 4"/>
          <p:cNvSpPr>
            <a:spLocks noGrp="1" noRot="1" noChangeAspect="1" noChangeArrowheads="1" noTextEdit="1"/>
          </p:cNvSpPr>
          <p:nvPr>
            <p:ph type="sldImg" idx="2"/>
          </p:nvPr>
        </p:nvSpPr>
        <p:spPr bwMode="auto">
          <a:xfrm>
            <a:off x="3236913" y="509588"/>
            <a:ext cx="339725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2950" name="Rectangle 6"/>
          <p:cNvSpPr>
            <a:spLocks noGrp="1" noChangeArrowheads="1"/>
          </p:cNvSpPr>
          <p:nvPr>
            <p:ph type="ftr" sz="quarter" idx="4"/>
          </p:nvPr>
        </p:nvSpPr>
        <p:spPr bwMode="auto">
          <a:xfrm>
            <a:off x="0" y="6456363"/>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82951" name="Rectangle 7"/>
          <p:cNvSpPr>
            <a:spLocks noGrp="1" noChangeArrowheads="1"/>
          </p:cNvSpPr>
          <p:nvPr>
            <p:ph type="sldNum" sz="quarter" idx="5"/>
          </p:nvPr>
        </p:nvSpPr>
        <p:spPr bwMode="auto">
          <a:xfrm>
            <a:off x="5592763" y="6456363"/>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fld id="{113F25E8-F77A-4AD4-AC19-2CC6EF841458}" type="slidenum">
              <a:rPr lang="en-US" altLang="zh-CN"/>
              <a:pPr>
                <a:defRPr/>
              </a:pPr>
              <a:t>‹#›</a:t>
            </a:fld>
            <a:endParaRPr lang="en-US" altLang="zh-CN"/>
          </a:p>
        </p:txBody>
      </p:sp>
    </p:spTree>
    <p:extLst>
      <p:ext uri="{BB962C8B-B14F-4D97-AF65-F5344CB8AC3E}">
        <p14:creationId xmlns:p14="http://schemas.microsoft.com/office/powerpoint/2010/main" val="2432504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21</a:t>
            </a:fld>
            <a:endParaRPr lang="en-US" altLang="zh-CN"/>
          </a:p>
        </p:txBody>
      </p:sp>
    </p:spTree>
    <p:extLst>
      <p:ext uri="{BB962C8B-B14F-4D97-AF65-F5344CB8AC3E}">
        <p14:creationId xmlns:p14="http://schemas.microsoft.com/office/powerpoint/2010/main" val="48032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22</a:t>
            </a:fld>
            <a:endParaRPr lang="en-US" altLang="zh-CN"/>
          </a:p>
        </p:txBody>
      </p:sp>
    </p:spTree>
    <p:extLst>
      <p:ext uri="{BB962C8B-B14F-4D97-AF65-F5344CB8AC3E}">
        <p14:creationId xmlns:p14="http://schemas.microsoft.com/office/powerpoint/2010/main" val="384290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23</a:t>
            </a:fld>
            <a:endParaRPr lang="en-US" altLang="zh-CN"/>
          </a:p>
        </p:txBody>
      </p:sp>
    </p:spTree>
    <p:extLst>
      <p:ext uri="{BB962C8B-B14F-4D97-AF65-F5344CB8AC3E}">
        <p14:creationId xmlns:p14="http://schemas.microsoft.com/office/powerpoint/2010/main" val="269208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24</a:t>
            </a:fld>
            <a:endParaRPr lang="en-US" altLang="zh-CN"/>
          </a:p>
        </p:txBody>
      </p:sp>
    </p:spTree>
    <p:extLst>
      <p:ext uri="{BB962C8B-B14F-4D97-AF65-F5344CB8AC3E}">
        <p14:creationId xmlns:p14="http://schemas.microsoft.com/office/powerpoint/2010/main" val="44563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25</a:t>
            </a:fld>
            <a:endParaRPr lang="en-US" altLang="zh-CN"/>
          </a:p>
        </p:txBody>
      </p:sp>
    </p:spTree>
    <p:extLst>
      <p:ext uri="{BB962C8B-B14F-4D97-AF65-F5344CB8AC3E}">
        <p14:creationId xmlns:p14="http://schemas.microsoft.com/office/powerpoint/2010/main" val="221569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xfrm>
            <a:off x="696912" y="332601"/>
            <a:ext cx="1642839" cy="276999"/>
          </a:xfrm>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Rectangle 5"/>
          <p:cNvSpPr>
            <a:spLocks noGrp="1" noChangeArrowheads="1"/>
          </p:cNvSpPr>
          <p:nvPr>
            <p:ph type="ftr" sz="quarter" idx="11"/>
          </p:nvPr>
        </p:nvSpPr>
        <p:spPr>
          <a:xfrm>
            <a:off x="7180410" y="6475413"/>
            <a:ext cx="1363515" cy="184666"/>
          </a:xfrm>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7B89D2F3-3A0B-4B22-AD26-703531DFDA8E}" type="slidenum">
              <a:rPr lang="en-GB" smtClean="0"/>
              <a:pPr>
                <a:defRPr/>
              </a:pPr>
              <a:t>‹#›</a:t>
            </a:fld>
            <a:endParaRPr lang="en-GB"/>
          </a:p>
        </p:txBody>
      </p:sp>
    </p:spTree>
    <p:extLst>
      <p:ext uri="{BB962C8B-B14F-4D97-AF65-F5344CB8AC3E}">
        <p14:creationId xmlns:p14="http://schemas.microsoft.com/office/powerpoint/2010/main" val="2862365676"/>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06AC922A-D50D-4784-BDB0-95BF1D680974}" type="slidenum">
              <a:rPr lang="en-GB" smtClean="0"/>
              <a:pPr>
                <a:defRPr/>
              </a:pPr>
              <a:t>‹#›</a:t>
            </a:fld>
            <a:endParaRPr lang="en-GB"/>
          </a:p>
        </p:txBody>
      </p:sp>
    </p:spTree>
    <p:extLst>
      <p:ext uri="{BB962C8B-B14F-4D97-AF65-F5344CB8AC3E}">
        <p14:creationId xmlns:p14="http://schemas.microsoft.com/office/powerpoint/2010/main" val="3080666512"/>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F2CCFC3D-D547-4F7B-B83F-14FDE279E972}" type="slidenum">
              <a:rPr lang="en-GB" smtClean="0"/>
              <a:pPr>
                <a:defRPr/>
              </a:pPr>
              <a:t>‹#›</a:t>
            </a:fld>
            <a:endParaRPr lang="en-GB"/>
          </a:p>
        </p:txBody>
      </p:sp>
    </p:spTree>
    <p:extLst>
      <p:ext uri="{BB962C8B-B14F-4D97-AF65-F5344CB8AC3E}">
        <p14:creationId xmlns:p14="http://schemas.microsoft.com/office/powerpoint/2010/main" val="214347899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zh-CN" altLang="en-US" smtClean="0"/>
              <a:t>单击此处编辑母版标题样式</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zh-CN" altLang="en-US" noProof="0" smtClean="0"/>
              <a:t>单击图标添加表格</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1433198557"/>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85800"/>
            <a:ext cx="7772400" cy="5410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1718011054"/>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22300" y="115888"/>
            <a:ext cx="8064500" cy="633412"/>
          </a:xfrm>
        </p:spPr>
        <p:txBody>
          <a:bodyPr/>
          <a:lstStyle/>
          <a:p>
            <a:r>
              <a:rPr lang="zh-CN" altLang="en-US" smtClean="0"/>
              <a:t>单击此处编辑母版标题样式</a:t>
            </a:r>
            <a:endParaRPr lang="zh-CN" altLang="en-US" dirty="0"/>
          </a:p>
        </p:txBody>
      </p:sp>
      <p:sp>
        <p:nvSpPr>
          <p:cNvPr id="3" name="文本占位符 2"/>
          <p:cNvSpPr>
            <a:spLocks noGrp="1"/>
          </p:cNvSpPr>
          <p:nvPr>
            <p:ph type="body" sz="half" idx="1"/>
          </p:nvPr>
        </p:nvSpPr>
        <p:spPr>
          <a:xfrm>
            <a:off x="323850" y="908050"/>
            <a:ext cx="4171950" cy="52181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908050"/>
            <a:ext cx="4171950" cy="2532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592513"/>
            <a:ext cx="4171950" cy="253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4"/>
          <p:cNvSpPr>
            <a:spLocks noGrp="1"/>
          </p:cNvSpPr>
          <p:nvPr>
            <p:ph type="sldNum" sz="quarter" idx="10"/>
          </p:nvPr>
        </p:nvSpPr>
        <p:spPr>
          <a:xfrm>
            <a:off x="3635375" y="6381750"/>
            <a:ext cx="2133600" cy="365125"/>
          </a:xfrm>
          <a:prstGeom prst="rect">
            <a:avLst/>
          </a:prstGeom>
        </p:spPr>
        <p:txBody>
          <a:bodyPr/>
          <a:lstStyle>
            <a:lvl1pPr>
              <a:defRPr>
                <a:latin typeface="Arial" charset="0"/>
                <a:ea typeface="宋体" pitchFamily="2" charset="-122"/>
              </a:defRPr>
            </a:lvl1pPr>
          </a:lstStyle>
          <a:p>
            <a:pPr>
              <a:defRPr/>
            </a:pPr>
            <a:r>
              <a:rPr lang="en-US" altLang="zh-CN" smtClean="0"/>
              <a:t>Slide </a:t>
            </a:r>
            <a:fld id="{F3BB3F6E-9F5F-48DE-92BA-C5254949954A}" type="slidenum">
              <a:rPr lang="zh-CN" altLang="en-US" smtClean="0"/>
              <a:pPr>
                <a:defRPr/>
              </a:pPr>
              <a:t>‹#›</a:t>
            </a:fld>
            <a:endParaRPr lang="zh-CN" altLang="en-US" dirty="0"/>
          </a:p>
        </p:txBody>
      </p:sp>
    </p:spTree>
    <p:extLst>
      <p:ext uri="{BB962C8B-B14F-4D97-AF65-F5344CB8AC3E}">
        <p14:creationId xmlns:p14="http://schemas.microsoft.com/office/powerpoint/2010/main" val="249749418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Rectangle 5"/>
          <p:cNvSpPr>
            <a:spLocks noGrp="1" noChangeArrowheads="1"/>
          </p:cNvSpPr>
          <p:nvPr>
            <p:ph type="ftr" sz="quarter" idx="11"/>
          </p:nvPr>
        </p:nvSpPr>
        <p:spPr>
          <a:xfrm>
            <a:off x="6717399" y="6492293"/>
            <a:ext cx="1826526" cy="184666"/>
          </a:xfrm>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xfrm>
            <a:off x="4342400" y="6475413"/>
            <a:ext cx="535403" cy="184666"/>
          </a:xfrm>
          <a:ln/>
        </p:spPr>
        <p:txBody>
          <a:bodyPr/>
          <a:lstStyle>
            <a:lvl1pPr>
              <a:defRPr/>
            </a:lvl1pPr>
          </a:lstStyle>
          <a:p>
            <a:pPr>
              <a:defRPr/>
            </a:pPr>
            <a:r>
              <a:rPr lang="en-GB" smtClean="0"/>
              <a:t>Slide </a:t>
            </a:r>
            <a:fld id="{E6969283-78ED-4F71-B854-48055E18A2DC}" type="slidenum">
              <a:rPr lang="en-GB" smtClean="0"/>
              <a:pPr>
                <a:defRPr/>
              </a:pPr>
              <a:t>‹#›</a:t>
            </a:fld>
            <a:endParaRPr lang="en-GB"/>
          </a:p>
        </p:txBody>
      </p:sp>
    </p:spTree>
    <p:extLst>
      <p:ext uri="{BB962C8B-B14F-4D97-AF65-F5344CB8AC3E}">
        <p14:creationId xmlns:p14="http://schemas.microsoft.com/office/powerpoint/2010/main" val="3342124973"/>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2FC89608-6A20-477C-A981-705C17D7D065}" type="slidenum">
              <a:rPr lang="en-GB" smtClean="0"/>
              <a:pPr>
                <a:defRPr/>
              </a:pPr>
              <a:t>‹#›</a:t>
            </a:fld>
            <a:endParaRPr lang="en-GB"/>
          </a:p>
        </p:txBody>
      </p:sp>
    </p:spTree>
    <p:extLst>
      <p:ext uri="{BB962C8B-B14F-4D97-AF65-F5344CB8AC3E}">
        <p14:creationId xmlns:p14="http://schemas.microsoft.com/office/powerpoint/2010/main" val="1010625412"/>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596D0F4C-4EDF-4701-BCA4-6112044C65B5}" type="slidenum">
              <a:rPr lang="en-GB" smtClean="0"/>
              <a:pPr>
                <a:defRPr/>
              </a:pPr>
              <a:t>‹#›</a:t>
            </a:fld>
            <a:endParaRPr lang="en-GB"/>
          </a:p>
        </p:txBody>
      </p:sp>
      <p:sp>
        <p:nvSpPr>
          <p:cNvPr id="8" name="页脚占位符 4"/>
          <p:cNvSpPr txBox="1">
            <a:spLocks/>
          </p:cNvSpPr>
          <p:nvPr/>
        </p:nvSpPr>
        <p:spPr>
          <a:xfrm>
            <a:off x="3396456" y="6420934"/>
            <a:ext cx="2351087" cy="365125"/>
          </a:xfrm>
          <a:prstGeom prst="rect">
            <a:avLst/>
          </a:prstGeom>
        </p:spPr>
        <p:txBody>
          <a:bodyPr vert="horz" anchor="b"/>
          <a:lstStyle>
            <a:defPPr>
              <a:defRPr lang="zh-CN"/>
            </a:defPPr>
            <a:lvl1pPr marL="0" algn="ctr" defTabSz="914400" rtl="0" eaLnBrk="1" latinLnBrk="0" hangingPunct="1">
              <a:defRPr kumimoji="0" sz="10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E40059">
                  <a:lumMod val="50000"/>
                </a:srgbClr>
              </a:solidFill>
            </a:endParaRPr>
          </a:p>
        </p:txBody>
      </p:sp>
    </p:spTree>
    <p:extLst>
      <p:ext uri="{BB962C8B-B14F-4D97-AF65-F5344CB8AC3E}">
        <p14:creationId xmlns:p14="http://schemas.microsoft.com/office/powerpoint/2010/main" val="3199530897"/>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9"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6B5ED4C8-2B62-4991-947A-61F0AFF81ACB}" type="slidenum">
              <a:rPr lang="en-GB" smtClean="0"/>
              <a:pPr>
                <a:defRPr/>
              </a:pPr>
              <a:t>‹#›</a:t>
            </a:fld>
            <a:endParaRPr lang="en-GB"/>
          </a:p>
        </p:txBody>
      </p:sp>
    </p:spTree>
    <p:extLst>
      <p:ext uri="{BB962C8B-B14F-4D97-AF65-F5344CB8AC3E}">
        <p14:creationId xmlns:p14="http://schemas.microsoft.com/office/powerpoint/2010/main" val="1587856349"/>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5"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A6C5482A-260B-4E4B-AC84-D73403BB5CB9}" type="slidenum">
              <a:rPr lang="en-GB" smtClean="0"/>
              <a:pPr>
                <a:defRPr/>
              </a:pPr>
              <a:t>‹#›</a:t>
            </a:fld>
            <a:endParaRPr lang="en-GB"/>
          </a:p>
        </p:txBody>
      </p:sp>
    </p:spTree>
    <p:extLst>
      <p:ext uri="{BB962C8B-B14F-4D97-AF65-F5344CB8AC3E}">
        <p14:creationId xmlns:p14="http://schemas.microsoft.com/office/powerpoint/2010/main" val="411402377"/>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96913" y="332601"/>
            <a:ext cx="1795363" cy="276999"/>
          </a:xfrm>
          <a:ln/>
        </p:spPr>
        <p:txBody>
          <a:bodyPr/>
          <a:lstStyle>
            <a:lvl1pPr>
              <a:defRPr/>
            </a:lvl1pPr>
          </a:lstStyle>
          <a:p>
            <a:pPr>
              <a:defRPr/>
            </a:pPr>
            <a:r>
              <a:rPr lang="en-US" altLang="zh-CN" smtClean="0"/>
              <a:t>May 2014</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4"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189D7BFD-E160-402F-BBC8-B5B701941DD4}" type="slidenum">
              <a:rPr lang="en-GB" smtClean="0"/>
              <a:pPr>
                <a:defRPr/>
              </a:pPr>
              <a:t>‹#›</a:t>
            </a:fld>
            <a:endParaRPr lang="en-GB"/>
          </a:p>
        </p:txBody>
      </p:sp>
    </p:spTree>
    <p:extLst>
      <p:ext uri="{BB962C8B-B14F-4D97-AF65-F5344CB8AC3E}">
        <p14:creationId xmlns:p14="http://schemas.microsoft.com/office/powerpoint/2010/main" val="87860760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50004584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240309963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28" name="Rectangle 4"/>
          <p:cNvSpPr>
            <a:spLocks noGrp="1" noChangeArrowheads="1"/>
          </p:cNvSpPr>
          <p:nvPr>
            <p:ph type="dt" sz="half" idx="2"/>
          </p:nvPr>
        </p:nvSpPr>
        <p:spPr bwMode="auto">
          <a:xfrm>
            <a:off x="696913" y="302439"/>
            <a:ext cx="968214" cy="276999"/>
          </a:xfrm>
          <a:prstGeom prst="rect">
            <a:avLst/>
          </a:prstGeom>
          <a:noFill/>
          <a:ln>
            <a:noFill/>
          </a:ln>
          <a:effectLst/>
          <a:extLst/>
        </p:spPr>
        <p:txBody>
          <a:bodyPr vert="horz" wrap="none" lIns="0" tIns="0" rIns="0" bIns="0" numCol="1" anchor="b" anchorCtr="0" compatLnSpc="1">
            <a:prstTxWarp prst="textNoShape">
              <a:avLst/>
            </a:prstTxWarp>
            <a:spAutoFit/>
          </a:bodyPr>
          <a:lstStyle>
            <a:lvl1pPr eaLnBrk="0" hangingPunct="0">
              <a:defRPr sz="1800" b="1" smtClean="0">
                <a:latin typeface="+mj-lt"/>
              </a:defRPr>
            </a:lvl1pPr>
          </a:lstStyle>
          <a:p>
            <a:pPr>
              <a:defRPr/>
            </a:pPr>
            <a:r>
              <a:rPr lang="en-US" altLang="zh-CN" smtClean="0"/>
              <a:t>May 2014</a:t>
            </a:r>
            <a:endParaRPr lang="en-GB" dirty="0"/>
          </a:p>
        </p:txBody>
      </p:sp>
      <p:sp>
        <p:nvSpPr>
          <p:cNvPr id="1029" name="Rectangle 5"/>
          <p:cNvSpPr>
            <a:spLocks noGrp="1" noChangeArrowheads="1"/>
          </p:cNvSpPr>
          <p:nvPr>
            <p:ph type="ftr" sz="quarter" idx="3"/>
          </p:nvPr>
        </p:nvSpPr>
        <p:spPr bwMode="auto">
          <a:xfrm>
            <a:off x="6943167" y="6475413"/>
            <a:ext cx="1600758"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r" eaLnBrk="0" hangingPunct="0">
              <a:defRPr sz="1200" smtClean="0">
                <a:latin typeface="+mj-lt"/>
              </a:defRPr>
            </a:lvl1pPr>
          </a:lstStyle>
          <a:p>
            <a:pPr>
              <a:defRPr/>
            </a:pPr>
            <a:r>
              <a:rPr lang="nl-NL" smtClean="0"/>
              <a:t>Haiming Wang, et al. (SEU/CWPAN)</a:t>
            </a:r>
            <a:endParaRPr lang="en-GB" dirty="0"/>
          </a:p>
        </p:txBody>
      </p:sp>
      <p:sp>
        <p:nvSpPr>
          <p:cNvPr id="1030" name="Rectangle 6"/>
          <p:cNvSpPr>
            <a:spLocks noGrp="1" noChangeArrowheads="1"/>
          </p:cNvSpPr>
          <p:nvPr>
            <p:ph type="sldNum" sz="quarter" idx="4"/>
          </p:nvPr>
        </p:nvSpPr>
        <p:spPr bwMode="auto">
          <a:xfrm>
            <a:off x="4342399" y="6475413"/>
            <a:ext cx="535403"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ctr" eaLnBrk="0" hangingPunct="0">
              <a:defRPr sz="1200">
                <a:latin typeface="+mj-lt"/>
              </a:defRPr>
            </a:lvl1pPr>
          </a:lstStyle>
          <a:p>
            <a:pPr>
              <a:defRPr/>
            </a:pPr>
            <a:r>
              <a:rPr lang="en-GB" smtClean="0"/>
              <a:t>Slide </a:t>
            </a:r>
            <a:fld id="{53EBAA78-AC7B-4AAE-80E5-F5D910A6B4BE}" type="slidenum">
              <a:rPr lang="en-GB" smtClean="0"/>
              <a:pPr>
                <a:defRPr/>
              </a:pPr>
              <a:t>‹#›</a:t>
            </a:fld>
            <a:endParaRPr lang="en-GB"/>
          </a:p>
        </p:txBody>
      </p:sp>
      <p:sp>
        <p:nvSpPr>
          <p:cNvPr id="1031" name="Rectangle 7"/>
          <p:cNvSpPr>
            <a:spLocks noChangeArrowheads="1"/>
          </p:cNvSpPr>
          <p:nvPr/>
        </p:nvSpPr>
        <p:spPr bwMode="auto">
          <a:xfrm>
            <a:off x="5073585" y="302439"/>
            <a:ext cx="3283015" cy="276999"/>
          </a:xfrm>
          <a:prstGeom prst="rect">
            <a:avLst/>
          </a:prstGeom>
          <a:noFill/>
          <a:ln>
            <a:noFill/>
          </a:ln>
          <a:effectLst/>
          <a:extLst/>
        </p:spPr>
        <p:txBody>
          <a:bodyPr wrap="none" lIns="0" tIns="0" rIns="0" bIns="0" anchor="b">
            <a:spAutoFit/>
          </a:bodyPr>
          <a:lstStyle/>
          <a:p>
            <a:pPr marL="457200" lvl="4" algn="r" eaLnBrk="0" hangingPunct="0">
              <a:defRPr/>
            </a:pPr>
            <a:r>
              <a:rPr lang="en-US" sz="1800" b="1" dirty="0">
                <a:latin typeface="+mj-lt"/>
              </a:rPr>
              <a:t>doc.: IEEE </a:t>
            </a:r>
            <a:r>
              <a:rPr lang="en-US" sz="1800" b="1" dirty="0" smtClean="0">
                <a:latin typeface="+mj-lt"/>
              </a:rPr>
              <a:t>802.11-14/</a:t>
            </a:r>
            <a:r>
              <a:rPr lang="en-US" altLang="zh-CN" sz="1800" b="1" dirty="0" smtClean="0">
                <a:effectLst/>
                <a:latin typeface="+mj-lt"/>
              </a:rPr>
              <a:t>0712r0</a:t>
            </a:r>
            <a:endParaRPr lang="en-US" sz="1800" b="1" dirty="0">
              <a:latin typeface="+mj-lt"/>
            </a:endParaRPr>
          </a:p>
        </p:txBody>
      </p:sp>
      <p:sp>
        <p:nvSpPr>
          <p:cNvPr id="1032" name="Line 8"/>
          <p:cNvSpPr>
            <a:spLocks noChangeShapeType="1"/>
          </p:cNvSpPr>
          <p:nvPr/>
        </p:nvSpPr>
        <p:spPr bwMode="auto">
          <a:xfrm>
            <a:off x="685800" y="302439"/>
            <a:ext cx="77724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sz="1800">
              <a:latin typeface="+mj-lt"/>
            </a:endParaRPr>
          </a:p>
        </p:txBody>
      </p:sp>
      <p:sp>
        <p:nvSpPr>
          <p:cNvPr id="1033" name="Rectangle 9"/>
          <p:cNvSpPr>
            <a:spLocks noChangeArrowheads="1"/>
          </p:cNvSpPr>
          <p:nvPr/>
        </p:nvSpPr>
        <p:spPr bwMode="auto">
          <a:xfrm>
            <a:off x="685800" y="6475413"/>
            <a:ext cx="718145" cy="184666"/>
          </a:xfrm>
          <a:prstGeom prst="rect">
            <a:avLst/>
          </a:prstGeom>
          <a:noFill/>
          <a:ln>
            <a:noFill/>
          </a:ln>
          <a:effectLst/>
          <a:extLst/>
        </p:spPr>
        <p:txBody>
          <a:bodyPr wrap="none" lIns="0" tIns="0" rIns="0" bIns="0">
            <a:spAutoFit/>
          </a:bodyPr>
          <a:lstStyle/>
          <a:p>
            <a:pPr eaLnBrk="0" hangingPunct="0">
              <a:defRPr/>
            </a:pPr>
            <a:r>
              <a:rPr lang="en-US" sz="1200">
                <a:latin typeface="+mj-lt"/>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sz="1200">
              <a:latin typeface="+mj-lt"/>
            </a:endParaRP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Lst>
  <p:transition>
    <p:wipe/>
  </p:transition>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Microsoft_Word_97_-_2003___1.doc"/><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5.wmf"/><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8.png"/><Relationship Id="rId4" Type="http://schemas.openxmlformats.org/officeDocument/2006/relationships/image" Target="../media/image5.wmf"/><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4"/>
            <a:ext cx="7772400" cy="1470025"/>
          </a:xfrm>
        </p:spPr>
        <p:txBody>
          <a:bodyPr/>
          <a:lstStyle/>
          <a:p>
            <a:r>
              <a:rPr lang="en-US" altLang="zh-CN" dirty="0" smtClean="0"/>
              <a:t>Channel Generation </a:t>
            </a:r>
            <a:r>
              <a:rPr lang="en-US" altLang="zh-CN" dirty="0"/>
              <a:t>of </a:t>
            </a:r>
            <a:r>
              <a:rPr lang="en-US" altLang="zh-CN" dirty="0" smtClean="0"/>
              <a:t>802.11aj (45GHz) </a:t>
            </a:r>
            <a:r>
              <a:rPr lang="en-US" altLang="zh-CN" dirty="0"/>
              <a:t>Based on Channel Measurement</a:t>
            </a:r>
            <a:endParaRPr lang="zh-CN" altLang="en-US" dirty="0"/>
          </a:p>
        </p:txBody>
      </p:sp>
      <p:sp>
        <p:nvSpPr>
          <p:cNvPr id="4" name="Rectangle 323"/>
          <p:cNvSpPr>
            <a:spLocks noChangeArrowheads="1"/>
          </p:cNvSpPr>
          <p:nvPr/>
        </p:nvSpPr>
        <p:spPr bwMode="auto">
          <a:xfrm>
            <a:off x="575555" y="2828579"/>
            <a:ext cx="266206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dirty="0" smtClean="0">
                <a:latin typeface="+mj-lt"/>
              </a:rPr>
              <a:t>Authors/contributors:</a:t>
            </a:r>
            <a:endParaRPr lang="en-US" sz="2000" b="0" dirty="0">
              <a:latin typeface="+mj-lt"/>
            </a:endParaRPr>
          </a:p>
        </p:txBody>
      </p:sp>
      <p:sp>
        <p:nvSpPr>
          <p:cNvPr id="3" name="TextBox 2"/>
          <p:cNvSpPr txBox="1"/>
          <p:nvPr/>
        </p:nvSpPr>
        <p:spPr>
          <a:xfrm>
            <a:off x="3037445" y="2060848"/>
            <a:ext cx="2998578" cy="707886"/>
          </a:xfrm>
          <a:prstGeom prst="rect">
            <a:avLst/>
          </a:prstGeom>
          <a:noFill/>
        </p:spPr>
        <p:txBody>
          <a:bodyPr wrap="none" rtlCol="0">
            <a:spAutoFit/>
          </a:bodyPr>
          <a:lstStyle/>
          <a:p>
            <a:r>
              <a:rPr lang="en-US" altLang="zh-CN" sz="2000" dirty="0">
                <a:latin typeface="+mj-lt"/>
              </a:rPr>
              <a:t>Date: </a:t>
            </a:r>
            <a:fld id="{9C6CA238-B5C8-43E8-B8BB-AAC9A3457F3D}" type="datetime4">
              <a:rPr lang="en-US" altLang="zh-CN" sz="2000">
                <a:latin typeface="+mj-lt"/>
              </a:rPr>
              <a:t>May 21, 2014</a:t>
            </a:fld>
            <a:endParaRPr lang="en-US" altLang="zh-CN" sz="2000" dirty="0">
              <a:latin typeface="+mj-lt"/>
            </a:endParaRPr>
          </a:p>
          <a:p>
            <a:r>
              <a:rPr lang="en-US" altLang="zh-CN" sz="2000" dirty="0" smtClean="0">
                <a:latin typeface="+mj-lt"/>
              </a:rPr>
              <a:t>Presenter: Haiming WANG</a:t>
            </a:r>
            <a:endParaRPr lang="zh-CN" altLang="en-US" sz="2000" dirty="0">
              <a:latin typeface="+mj-lt"/>
            </a:endParaRPr>
          </a:p>
        </p:txBody>
      </p:sp>
      <p:graphicFrame>
        <p:nvGraphicFramePr>
          <p:cNvPr id="9" name="表格 8"/>
          <p:cNvGraphicFramePr>
            <a:graphicFrameLocks noGrp="1"/>
          </p:cNvGraphicFramePr>
          <p:nvPr>
            <p:extLst>
              <p:ext uri="{D42A27DB-BD31-4B8C-83A1-F6EECF244321}">
                <p14:modId xmlns:p14="http://schemas.microsoft.com/office/powerpoint/2010/main" val="3265532171"/>
              </p:ext>
            </p:extLst>
          </p:nvPr>
        </p:nvGraphicFramePr>
        <p:xfrm>
          <a:off x="611560" y="3296047"/>
          <a:ext cx="7848870" cy="2797249"/>
        </p:xfrm>
        <a:graphic>
          <a:graphicData uri="http://schemas.openxmlformats.org/drawingml/2006/table">
            <a:tbl>
              <a:tblPr firstRow="1" bandRow="1">
                <a:tableStyleId>{5940675A-B579-460E-94D1-54222C63F5DA}</a:tableStyleId>
              </a:tblPr>
              <a:tblGrid>
                <a:gridCol w="1404155"/>
                <a:gridCol w="972109"/>
                <a:gridCol w="1152128"/>
                <a:gridCol w="2340259"/>
                <a:gridCol w="1980219"/>
              </a:tblGrid>
              <a:tr h="399607">
                <a:tc>
                  <a:txBody>
                    <a:bodyPr/>
                    <a:lstStyle/>
                    <a:p>
                      <a:r>
                        <a:rPr lang="en-US" altLang="zh-CN" sz="1400" b="1" dirty="0" smtClean="0"/>
                        <a:t>Name</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Company</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Address</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Phone</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Email</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Haiming WANG</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r>
                        <a:rPr lang="en-US" altLang="zh-CN" sz="1400" dirty="0" smtClean="0"/>
                        <a:t>SEU/CWPAN</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r>
                        <a:rPr lang="en-US" altLang="zh-CN" sz="1400" dirty="0" smtClean="0"/>
                        <a:t>2 </a:t>
                      </a:r>
                      <a:r>
                        <a:rPr lang="en-US" altLang="zh-CN" sz="1400" dirty="0" err="1" smtClean="0"/>
                        <a:t>Sipailou</a:t>
                      </a:r>
                      <a:r>
                        <a:rPr lang="en-US" altLang="zh-CN" sz="1400" dirty="0" smtClean="0"/>
                        <a:t>, Nanjing 210096, China</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+86-25-5209 1653-301(ext.)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hmwang@seu.edu.cn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Wei HONG</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a:t>
                      </a:r>
                      <a:r>
                        <a:rPr lang="en-US" altLang="zh-CN" sz="1400" baseline="0" dirty="0" smtClean="0"/>
                        <a:t> 1650</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weihong@seu.edu.cn</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smtClean="0"/>
                        <a:t>Jin ZHU</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jinzhu@emfield.org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err="1" smtClean="0"/>
                        <a:t>Shiwen</a:t>
                      </a:r>
                      <a:r>
                        <a:rPr lang="en-US" altLang="zh-CN" sz="1400" dirty="0" smtClean="0"/>
                        <a:t> HE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 1653-3121(ext.)</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hesw01@seu.edu.cn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err="1" smtClean="0"/>
                        <a:t>Nianzu</a:t>
                      </a:r>
                      <a:r>
                        <a:rPr lang="en-US" altLang="zh-CN" sz="1400" dirty="0" smtClean="0"/>
                        <a:t> ZHANG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 1653-320 (ext.)</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nzzhang@seu.edu.cn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err="1" smtClean="0"/>
                        <a:t>Guangqi</a:t>
                      </a:r>
                      <a:r>
                        <a:rPr lang="en-US" altLang="zh-CN" sz="1400" dirty="0" smtClean="0"/>
                        <a:t> YANG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 1653-211(ext.)</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gq.yang@seu.edu.cn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日期占位符 9"/>
          <p:cNvSpPr>
            <a:spLocks noGrp="1"/>
          </p:cNvSpPr>
          <p:nvPr>
            <p:ph type="dt" sz="half" idx="10"/>
          </p:nvPr>
        </p:nvSpPr>
        <p:spPr>
          <a:xfrm>
            <a:off x="696912"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1" name="页脚占位符 10"/>
          <p:cNvSpPr>
            <a:spLocks noGrp="1"/>
          </p:cNvSpPr>
          <p:nvPr>
            <p:ph type="ftr" sz="quarter" idx="11"/>
          </p:nvPr>
        </p:nvSpPr>
        <p:spPr/>
        <p:txBody>
          <a:bodyPr/>
          <a:lstStyle/>
          <a:p>
            <a:pPr>
              <a:defRPr/>
            </a:pPr>
            <a:r>
              <a:rPr lang="nl-NL" smtClean="0"/>
              <a:t>Haiming Wang, et al. (SEU/CWPAN)</a:t>
            </a:r>
            <a:endParaRPr lang="en-GB" dirty="0"/>
          </a:p>
        </p:txBody>
      </p:sp>
      <p:sp>
        <p:nvSpPr>
          <p:cNvPr id="5" name="灯片编号占位符 4"/>
          <p:cNvSpPr>
            <a:spLocks noGrp="1"/>
          </p:cNvSpPr>
          <p:nvPr>
            <p:ph type="sldNum" sz="quarter" idx="12"/>
          </p:nvPr>
        </p:nvSpPr>
        <p:spPr/>
        <p:txBody>
          <a:bodyPr/>
          <a:lstStyle/>
          <a:p>
            <a:pPr>
              <a:defRPr/>
            </a:pPr>
            <a:r>
              <a:rPr lang="en-GB" smtClean="0"/>
              <a:t>Slide </a:t>
            </a:r>
            <a:fld id="{7B89D2F3-3A0B-4B22-AD26-703531DFDA8E}" type="slidenum">
              <a:rPr lang="en-GB" smtClean="0"/>
              <a:pPr>
                <a:defRPr/>
              </a:pPr>
              <a:t>1</a:t>
            </a:fld>
            <a:endParaRPr lang="en-GB"/>
          </a:p>
        </p:txBody>
      </p:sp>
    </p:spTree>
    <p:extLst>
      <p:ext uri="{BB962C8B-B14F-4D97-AF65-F5344CB8AC3E}">
        <p14:creationId xmlns:p14="http://schemas.microsoft.com/office/powerpoint/2010/main" val="3501167467"/>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10</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1374"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7"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Reflection-loss (Inter-cluster)</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sp>
        <p:nvSpPr>
          <p:cNvPr id="8" name="文本框 7"/>
          <p:cNvSpPr txBox="1"/>
          <p:nvPr/>
        </p:nvSpPr>
        <p:spPr>
          <a:xfrm>
            <a:off x="971600" y="2346325"/>
            <a:ext cx="7572325" cy="1477328"/>
          </a:xfrm>
          <a:prstGeom prst="rect">
            <a:avLst/>
          </a:prstGeom>
          <a:noFill/>
        </p:spPr>
        <p:txBody>
          <a:bodyPr wrap="square" rtlCol="0">
            <a:spAutoFit/>
          </a:bodyPr>
          <a:lstStyle/>
          <a:p>
            <a:r>
              <a:rPr lang="en-US" altLang="zh-CN" sz="2400" dirty="0" smtClean="0">
                <a:latin typeface="+mn-lt"/>
              </a:rPr>
              <a:t>Without polarization:</a:t>
            </a:r>
          </a:p>
          <a:p>
            <a:pPr marL="342900" indent="-342900">
              <a:buFont typeface="Wingdings" panose="05000000000000000000" pitchFamily="2" charset="2"/>
              <a:buChar char="Ø"/>
            </a:pPr>
            <a:r>
              <a:rPr lang="en-US" altLang="zh-CN" sz="2400" dirty="0">
                <a:latin typeface="+mn-lt"/>
              </a:rPr>
              <a:t> </a:t>
            </a:r>
            <a:r>
              <a:rPr lang="en-US" altLang="zh-CN" sz="2400" dirty="0" smtClean="0">
                <a:latin typeface="+mn-lt"/>
              </a:rPr>
              <a:t>1st order: normal distribution with</a:t>
            </a:r>
          </a:p>
          <a:p>
            <a:pPr marL="342900" indent="-342900">
              <a:buFont typeface="Wingdings" panose="05000000000000000000" pitchFamily="2" charset="2"/>
              <a:buChar char="Ø"/>
            </a:pPr>
            <a:r>
              <a:rPr lang="en-US" altLang="zh-CN" sz="2400" dirty="0" smtClean="0">
                <a:latin typeface="+mn-lt"/>
              </a:rPr>
              <a:t> 2nd order: normal distribution with </a:t>
            </a:r>
          </a:p>
          <a:p>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683612092"/>
              </p:ext>
            </p:extLst>
          </p:nvPr>
        </p:nvGraphicFramePr>
        <p:xfrm>
          <a:off x="5751767" y="2814628"/>
          <a:ext cx="2448272" cy="338599"/>
        </p:xfrm>
        <a:graphic>
          <a:graphicData uri="http://schemas.openxmlformats.org/presentationml/2006/ole">
            <mc:AlternateContent xmlns:mc="http://schemas.openxmlformats.org/markup-compatibility/2006">
              <mc:Choice xmlns:v="urn:schemas-microsoft-com:vml" Requires="v">
                <p:oleObj spid="_x0000_s11375" name="Equation" r:id="rId5" imgW="1307880" imgH="203040" progId="Equation.DSMT4">
                  <p:embed/>
                </p:oleObj>
              </mc:Choice>
              <mc:Fallback>
                <p:oleObj name="Equation" r:id="rId5" imgW="1307880" imgH="203040" progId="Equation.DSMT4">
                  <p:embed/>
                  <p:pic>
                    <p:nvPicPr>
                      <p:cNvPr id="0" name=""/>
                      <p:cNvPicPr/>
                      <p:nvPr/>
                    </p:nvPicPr>
                    <p:blipFill>
                      <a:blip r:embed="rId6"/>
                      <a:stretch>
                        <a:fillRect/>
                      </a:stretch>
                    </p:blipFill>
                    <p:spPr>
                      <a:xfrm>
                        <a:off x="5751767" y="2814628"/>
                        <a:ext cx="2448272" cy="338599"/>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645023345"/>
              </p:ext>
            </p:extLst>
          </p:nvPr>
        </p:nvGraphicFramePr>
        <p:xfrm>
          <a:off x="5880848" y="3153227"/>
          <a:ext cx="2448272" cy="338599"/>
        </p:xfrm>
        <a:graphic>
          <a:graphicData uri="http://schemas.openxmlformats.org/presentationml/2006/ole">
            <mc:AlternateContent xmlns:mc="http://schemas.openxmlformats.org/markup-compatibility/2006">
              <mc:Choice xmlns:v="urn:schemas-microsoft-com:vml" Requires="v">
                <p:oleObj spid="_x0000_s11376" name="Equation" r:id="rId7" imgW="1307880" imgH="203040" progId="Equation.DSMT4">
                  <p:embed/>
                </p:oleObj>
              </mc:Choice>
              <mc:Fallback>
                <p:oleObj name="Equation" r:id="rId7" imgW="1307880" imgH="203040" progId="Equation.DSMT4">
                  <p:embed/>
                  <p:pic>
                    <p:nvPicPr>
                      <p:cNvPr id="0" name=""/>
                      <p:cNvPicPr/>
                      <p:nvPr/>
                    </p:nvPicPr>
                    <p:blipFill>
                      <a:blip r:embed="rId8"/>
                      <a:stretch>
                        <a:fillRect/>
                      </a:stretch>
                    </p:blipFill>
                    <p:spPr>
                      <a:xfrm>
                        <a:off x="5880848" y="3153227"/>
                        <a:ext cx="2448272" cy="338599"/>
                      </a:xfrm>
                      <a:prstGeom prst="rect">
                        <a:avLst/>
                      </a:prstGeom>
                    </p:spPr>
                  </p:pic>
                </p:oleObj>
              </mc:Fallback>
            </mc:AlternateContent>
          </a:graphicData>
        </a:graphic>
      </p:graphicFrame>
      <p:sp>
        <p:nvSpPr>
          <p:cNvPr id="20" name="文本框 19"/>
          <p:cNvSpPr txBox="1"/>
          <p:nvPr/>
        </p:nvSpPr>
        <p:spPr>
          <a:xfrm>
            <a:off x="971600" y="3602791"/>
            <a:ext cx="7572325" cy="4062651"/>
          </a:xfrm>
          <a:prstGeom prst="rect">
            <a:avLst/>
          </a:prstGeom>
          <a:noFill/>
        </p:spPr>
        <p:txBody>
          <a:bodyPr wrap="square" rtlCol="0">
            <a:spAutoFit/>
          </a:bodyPr>
          <a:lstStyle/>
          <a:p>
            <a:r>
              <a:rPr lang="en-US" altLang="zh-CN" sz="2400" dirty="0" smtClean="0">
                <a:latin typeface="+mn-lt"/>
              </a:rPr>
              <a:t>With polarization:</a:t>
            </a:r>
          </a:p>
          <a:p>
            <a:r>
              <a:rPr lang="en-US" altLang="zh-CN" sz="2400" dirty="0" smtClean="0">
                <a:latin typeface="+mn-lt"/>
              </a:rPr>
              <a:t>Polarization matrix is introduced with coupling coefficients</a:t>
            </a:r>
          </a:p>
          <a:p>
            <a:pPr marL="342900" indent="-342900">
              <a:buFont typeface="Wingdings" panose="05000000000000000000" pitchFamily="2" charset="2"/>
              <a:buChar char="Ø"/>
            </a:pPr>
            <a:r>
              <a:rPr lang="en-US" altLang="zh-CN" sz="2400" dirty="0">
                <a:latin typeface="+mn-lt"/>
              </a:rPr>
              <a:t> </a:t>
            </a:r>
            <a:r>
              <a:rPr lang="en-US" altLang="zh-CN" sz="2400" dirty="0" smtClean="0">
                <a:latin typeface="+mn-lt"/>
              </a:rPr>
              <a:t>R(1,1)=ref_coef(0,1);</a:t>
            </a:r>
          </a:p>
          <a:p>
            <a:pPr marL="342900" indent="-342900">
              <a:buFont typeface="Wingdings" panose="05000000000000000000" pitchFamily="2" charset="2"/>
              <a:buChar char="Ø"/>
            </a:pPr>
            <a:r>
              <a:rPr lang="en-US" altLang="zh-CN" sz="2400" dirty="0" smtClean="0">
                <a:latin typeface="+mn-lt"/>
              </a:rPr>
              <a:t> R(2,2)=</a:t>
            </a:r>
            <a:r>
              <a:rPr lang="en-US" altLang="zh-CN" sz="2400" dirty="0">
                <a:latin typeface="+mn-lt"/>
              </a:rPr>
              <a:t>ref_coef(0,1</a:t>
            </a:r>
            <a:r>
              <a:rPr lang="en-US" altLang="zh-CN" sz="2400" dirty="0" smtClean="0">
                <a:latin typeface="+mn-lt"/>
              </a:rPr>
              <a:t>);</a:t>
            </a:r>
          </a:p>
          <a:p>
            <a:pPr marL="342900" indent="-342900">
              <a:buFont typeface="Wingdings" panose="05000000000000000000" pitchFamily="2" charset="2"/>
              <a:buChar char="Ø"/>
            </a:pPr>
            <a:r>
              <a:rPr lang="en-US" altLang="zh-CN" sz="2400" dirty="0" smtClean="0">
                <a:latin typeface="+mn-lt"/>
              </a:rPr>
              <a:t> R(1,2)=0.1.*(2.*randn(1,1)&gt;0-1);</a:t>
            </a:r>
          </a:p>
          <a:p>
            <a:pPr marL="342900" indent="-342900">
              <a:buFont typeface="Wingdings" panose="05000000000000000000" pitchFamily="2" charset="2"/>
              <a:buChar char="Ø"/>
            </a:pPr>
            <a:r>
              <a:rPr lang="en-US" altLang="zh-CN" sz="2400" dirty="0" smtClean="0"/>
              <a:t> </a:t>
            </a:r>
            <a:r>
              <a:rPr lang="en-US" altLang="zh-CN" sz="2400" dirty="0" smtClean="0">
                <a:latin typeface="+mn-lt"/>
              </a:rPr>
              <a:t>R(2,1</a:t>
            </a:r>
            <a:r>
              <a:rPr lang="en-US" altLang="zh-CN" sz="2400" dirty="0">
                <a:latin typeface="+mn-lt"/>
              </a:rPr>
              <a:t>)=0.1.*(2.*randn(1,1)&gt;0-1);</a:t>
            </a:r>
          </a:p>
          <a:p>
            <a:pPr marL="342900" indent="-342900">
              <a:buFont typeface="Wingdings" panose="05000000000000000000" pitchFamily="2" charset="2"/>
              <a:buChar char="Ø"/>
            </a:pPr>
            <a:endParaRPr lang="en-US" altLang="zh-CN" sz="2400" dirty="0">
              <a:latin typeface="+mn-lt"/>
            </a:endParaRPr>
          </a:p>
          <a:p>
            <a:pPr marL="342900" indent="-342900">
              <a:buFont typeface="Wingdings" panose="05000000000000000000" pitchFamily="2" charset="2"/>
              <a:buChar char="Ø"/>
            </a:pPr>
            <a:endParaRPr lang="en-US" altLang="zh-CN" sz="2400" dirty="0" smtClean="0">
              <a:latin typeface="+mn-lt"/>
            </a:endParaRPr>
          </a:p>
          <a:p>
            <a:pPr marL="342900" indent="-342900">
              <a:buFont typeface="Wingdings" panose="05000000000000000000" pitchFamily="2" charset="2"/>
              <a:buChar char="Ø"/>
            </a:pPr>
            <a:endParaRPr lang="en-US" altLang="zh-CN" sz="2400" dirty="0">
              <a:latin typeface="+mn-lt"/>
            </a:endParaRPr>
          </a:p>
          <a:p>
            <a:pPr marL="342900" indent="-342900">
              <a:buFont typeface="Wingdings" panose="05000000000000000000" pitchFamily="2" charset="2"/>
              <a:buChar char="Ø"/>
            </a:pPr>
            <a:endParaRPr lang="en-US" altLang="zh-CN" sz="2400" dirty="0" smtClean="0">
              <a:latin typeface="+mn-lt"/>
            </a:endParaRPr>
          </a:p>
          <a:p>
            <a:endParaRPr lang="zh-CN" altLang="en-US" dirty="0"/>
          </a:p>
        </p:txBody>
      </p:sp>
    </p:spTree>
    <p:extLst>
      <p:ext uri="{BB962C8B-B14F-4D97-AF65-F5344CB8AC3E}">
        <p14:creationId xmlns:p14="http://schemas.microsoft.com/office/powerpoint/2010/main" val="4179564307"/>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11</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2361"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Reflection-loss (Inter-cluster)</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graphicFrame>
        <p:nvGraphicFramePr>
          <p:cNvPr id="11" name="对象 10"/>
          <p:cNvGraphicFramePr>
            <a:graphicFrameLocks noChangeAspect="1"/>
          </p:cNvGraphicFramePr>
          <p:nvPr>
            <p:extLst>
              <p:ext uri="{D42A27DB-BD31-4B8C-83A1-F6EECF244321}">
                <p14:modId xmlns:p14="http://schemas.microsoft.com/office/powerpoint/2010/main" val="1411777130"/>
              </p:ext>
            </p:extLst>
          </p:nvPr>
        </p:nvGraphicFramePr>
        <p:xfrm>
          <a:off x="971600" y="1988840"/>
          <a:ext cx="7344816" cy="3977922"/>
        </p:xfrm>
        <a:graphic>
          <a:graphicData uri="http://schemas.openxmlformats.org/presentationml/2006/ole">
            <mc:AlternateContent xmlns:mc="http://schemas.openxmlformats.org/markup-compatibility/2006">
              <mc:Choice xmlns:v="urn:schemas-microsoft-com:vml" Requires="v">
                <p:oleObj spid="_x0000_s12362" name="Visio" r:id="rId5" imgW="8720694" imgH="4724644" progId="Visio.Drawing.11">
                  <p:embed/>
                </p:oleObj>
              </mc:Choice>
              <mc:Fallback>
                <p:oleObj name="Visio" r:id="rId5" imgW="8720694" imgH="472464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988840"/>
                        <a:ext cx="7344816" cy="3977922"/>
                      </a:xfrm>
                      <a:prstGeom prst="rect">
                        <a:avLst/>
                      </a:prstGeom>
                      <a:noFill/>
                    </p:spPr>
                  </p:pic>
                </p:oleObj>
              </mc:Fallback>
            </mc:AlternateContent>
          </a:graphicData>
        </a:graphic>
      </p:graphicFrame>
      <p:sp>
        <p:nvSpPr>
          <p:cNvPr id="18" name="文本框 17"/>
          <p:cNvSpPr txBox="1"/>
          <p:nvPr/>
        </p:nvSpPr>
        <p:spPr>
          <a:xfrm>
            <a:off x="2699792" y="5942157"/>
            <a:ext cx="3744416" cy="369332"/>
          </a:xfrm>
          <a:prstGeom prst="rect">
            <a:avLst/>
          </a:prstGeom>
          <a:noFill/>
        </p:spPr>
        <p:txBody>
          <a:bodyPr wrap="square" rtlCol="0">
            <a:spAutoFit/>
          </a:bodyPr>
          <a:lstStyle/>
          <a:p>
            <a:r>
              <a:rPr lang="en-US" altLang="zh-CN" dirty="0" smtClean="0">
                <a:latin typeface="+mn-lt"/>
              </a:rPr>
              <a:t>Fig 4. Distribution of reflection losses</a:t>
            </a:r>
            <a:endParaRPr lang="zh-CN" altLang="en-US" dirty="0">
              <a:latin typeface="+mn-lt"/>
            </a:endParaRPr>
          </a:p>
        </p:txBody>
      </p:sp>
    </p:spTree>
    <p:extLst>
      <p:ext uri="{BB962C8B-B14F-4D97-AF65-F5344CB8AC3E}">
        <p14:creationId xmlns:p14="http://schemas.microsoft.com/office/powerpoint/2010/main" val="958504499"/>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12</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4446"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Angular characteristics (Inter-cluster)</a:t>
            </a:r>
          </a:p>
          <a:p>
            <a:pPr marL="0" indent="0">
              <a:buClr>
                <a:srgbClr val="FF0000"/>
              </a:buClr>
              <a:buNone/>
            </a:pPr>
            <a:r>
              <a:rPr lang="en-US" altLang="zh-CN" sz="2200" dirty="0"/>
              <a:t> </a:t>
            </a:r>
            <a:r>
              <a:rPr lang="en-US" altLang="zh-CN" sz="2200" dirty="0" smtClean="0"/>
              <a:t>            </a:t>
            </a:r>
            <a:r>
              <a:rPr lang="en-US" altLang="zh-CN" sz="2200" b="0" dirty="0" smtClean="0"/>
              <a:t>Angular parameters of the four clusters are dependent upon each other.</a:t>
            </a:r>
            <a:endParaRPr lang="zh-CN" altLang="en-US" sz="2200" b="0" dirty="0"/>
          </a:p>
          <a:p>
            <a:pPr marL="0" indent="0">
              <a:buNone/>
            </a:pPr>
            <a:endParaRPr lang="en-US" altLang="zh-CN" dirty="0" smtClean="0"/>
          </a:p>
        </p:txBody>
      </p:sp>
      <p:sp>
        <p:nvSpPr>
          <p:cNvPr id="18" name="文本框 17"/>
          <p:cNvSpPr txBox="1"/>
          <p:nvPr/>
        </p:nvSpPr>
        <p:spPr>
          <a:xfrm>
            <a:off x="407361" y="5826764"/>
            <a:ext cx="4039775" cy="369332"/>
          </a:xfrm>
          <a:prstGeom prst="rect">
            <a:avLst/>
          </a:prstGeom>
          <a:noFill/>
        </p:spPr>
        <p:txBody>
          <a:bodyPr wrap="square" rtlCol="0">
            <a:spAutoFit/>
          </a:bodyPr>
          <a:lstStyle/>
          <a:p>
            <a:r>
              <a:rPr lang="en-US" altLang="zh-CN" dirty="0" smtClean="0">
                <a:latin typeface="+mn-lt"/>
              </a:rPr>
              <a:t>Fig 5. Joint distribution of azimuth angles</a:t>
            </a:r>
            <a:endParaRPr lang="zh-CN" altLang="en-US" dirty="0">
              <a:latin typeface="+mn-lt"/>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502576484"/>
              </p:ext>
            </p:extLst>
          </p:nvPr>
        </p:nvGraphicFramePr>
        <p:xfrm>
          <a:off x="395536" y="2525197"/>
          <a:ext cx="4355405" cy="3272235"/>
        </p:xfrm>
        <a:graphic>
          <a:graphicData uri="http://schemas.openxmlformats.org/presentationml/2006/ole">
            <mc:AlternateContent xmlns:mc="http://schemas.openxmlformats.org/markup-compatibility/2006">
              <mc:Choice xmlns:v="urn:schemas-microsoft-com:vml" Requires="v">
                <p:oleObj spid="_x0000_s14447" name="Document" r:id="rId5" imgW="5476663" imgH="4119618" progId="Word.Document.8">
                  <p:embed/>
                </p:oleObj>
              </mc:Choice>
              <mc:Fallback>
                <p:oleObj name="Document" r:id="rId5" imgW="5476663" imgH="411961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525197"/>
                        <a:ext cx="4355405" cy="3272235"/>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92077327"/>
              </p:ext>
            </p:extLst>
          </p:nvPr>
        </p:nvGraphicFramePr>
        <p:xfrm>
          <a:off x="4673035" y="2525197"/>
          <a:ext cx="4349715" cy="3221405"/>
        </p:xfrm>
        <a:graphic>
          <a:graphicData uri="http://schemas.openxmlformats.org/presentationml/2006/ole">
            <mc:AlternateContent xmlns:mc="http://schemas.openxmlformats.org/markup-compatibility/2006">
              <mc:Choice xmlns:v="urn:schemas-microsoft-com:vml" Requires="v">
                <p:oleObj spid="_x0000_s14448" name="Visio" r:id="rId7" imgW="5533217" imgH="4160886" progId="Visio.Drawing.11">
                  <p:embed/>
                </p:oleObj>
              </mc:Choice>
              <mc:Fallback>
                <p:oleObj name="Visio" r:id="rId7" imgW="5533217" imgH="416088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035" y="2525197"/>
                        <a:ext cx="4349715" cy="3221405"/>
                      </a:xfrm>
                      <a:prstGeom prst="rect">
                        <a:avLst/>
                      </a:prstGeom>
                      <a:noFill/>
                    </p:spPr>
                  </p:pic>
                </p:oleObj>
              </mc:Fallback>
            </mc:AlternateContent>
          </a:graphicData>
        </a:graphic>
      </p:graphicFrame>
      <p:sp>
        <p:nvSpPr>
          <p:cNvPr id="11" name="文本框 10"/>
          <p:cNvSpPr txBox="1"/>
          <p:nvPr/>
        </p:nvSpPr>
        <p:spPr>
          <a:xfrm>
            <a:off x="4924389" y="5826764"/>
            <a:ext cx="4039775" cy="369332"/>
          </a:xfrm>
          <a:prstGeom prst="rect">
            <a:avLst/>
          </a:prstGeom>
          <a:noFill/>
        </p:spPr>
        <p:txBody>
          <a:bodyPr wrap="square" rtlCol="0">
            <a:spAutoFit/>
          </a:bodyPr>
          <a:lstStyle/>
          <a:p>
            <a:r>
              <a:rPr lang="en-US" altLang="zh-CN" dirty="0" smtClean="0">
                <a:latin typeface="+mn-lt"/>
              </a:rPr>
              <a:t>Fig 6. Joint modeling of azimuth angles</a:t>
            </a:r>
            <a:endParaRPr lang="zh-CN" altLang="en-US" dirty="0">
              <a:latin typeface="+mn-lt"/>
            </a:endParaRPr>
          </a:p>
        </p:txBody>
      </p:sp>
    </p:spTree>
    <p:extLst>
      <p:ext uri="{BB962C8B-B14F-4D97-AF65-F5344CB8AC3E}">
        <p14:creationId xmlns:p14="http://schemas.microsoft.com/office/powerpoint/2010/main" val="336122289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13</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5442"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799" y="1412776"/>
            <a:ext cx="8278687" cy="4968552"/>
          </a:xfrm>
        </p:spPr>
        <p:txBody>
          <a:bodyPr/>
          <a:lstStyle/>
          <a:p>
            <a:pPr marL="0" indent="0">
              <a:buClr>
                <a:srgbClr val="FF0000"/>
              </a:buClr>
              <a:buNone/>
            </a:pPr>
            <a:r>
              <a:rPr lang="en-US" altLang="zh-CN" dirty="0"/>
              <a:t> Ray </a:t>
            </a:r>
            <a:r>
              <a:rPr lang="en-US" altLang="zh-CN" dirty="0" smtClean="0"/>
              <a:t>modeling (</a:t>
            </a:r>
            <a:r>
              <a:rPr lang="en-US" altLang="zh-CN" dirty="0"/>
              <a:t>Intra-cluster</a:t>
            </a:r>
            <a:r>
              <a:rPr lang="en-US" altLang="zh-CN" dirty="0" smtClean="0"/>
              <a:t>)</a:t>
            </a:r>
          </a:p>
          <a:p>
            <a:pPr marL="0" indent="0">
              <a:buClr>
                <a:srgbClr val="FF0000"/>
              </a:buClr>
              <a:buNone/>
            </a:pPr>
            <a:r>
              <a:rPr lang="en-US" altLang="zh-CN" sz="2200" dirty="0"/>
              <a:t> </a:t>
            </a:r>
            <a:r>
              <a:rPr lang="en-US" altLang="zh-CN" sz="2200" dirty="0" smtClean="0"/>
              <a:t>            </a:t>
            </a:r>
            <a:endParaRPr lang="zh-CN" altLang="en-US" sz="2200" b="0" dirty="0"/>
          </a:p>
          <a:p>
            <a:pPr marL="0" indent="0">
              <a:buNone/>
            </a:pPr>
            <a:endParaRPr lang="en-US" altLang="zh-CN" dirty="0" smtClean="0"/>
          </a:p>
        </p:txBody>
      </p:sp>
      <p:graphicFrame>
        <p:nvGraphicFramePr>
          <p:cNvPr id="12" name="对象 4"/>
          <p:cNvGraphicFramePr>
            <a:graphicFrameLocks noChangeAspect="1"/>
          </p:cNvGraphicFramePr>
          <p:nvPr>
            <p:extLst>
              <p:ext uri="{D42A27DB-BD31-4B8C-83A1-F6EECF244321}">
                <p14:modId xmlns:p14="http://schemas.microsoft.com/office/powerpoint/2010/main" val="15718410"/>
              </p:ext>
            </p:extLst>
          </p:nvPr>
        </p:nvGraphicFramePr>
        <p:xfrm>
          <a:off x="284666" y="2346325"/>
          <a:ext cx="5439461" cy="3514725"/>
        </p:xfrm>
        <a:graphic>
          <a:graphicData uri="http://schemas.openxmlformats.org/presentationml/2006/ole">
            <mc:AlternateContent xmlns:mc="http://schemas.openxmlformats.org/markup-compatibility/2006">
              <mc:Choice xmlns:v="urn:schemas-microsoft-com:vml" Requires="v">
                <p:oleObj spid="_x0000_s15443" name="Visio" r:id="rId5" imgW="5981639" imgH="2775875" progId="Visio.Drawing.11">
                  <p:embed/>
                </p:oleObj>
              </mc:Choice>
              <mc:Fallback>
                <p:oleObj name="Visio" r:id="rId5" imgW="5981639" imgH="27758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66" y="2346325"/>
                        <a:ext cx="5439461" cy="3514725"/>
                      </a:xfrm>
                      <a:prstGeom prst="rect">
                        <a:avLst/>
                      </a:prstGeom>
                      <a:noFill/>
                      <a:ln>
                        <a:noFill/>
                      </a:ln>
                    </p:spPr>
                  </p:pic>
                </p:oleObj>
              </mc:Fallback>
            </mc:AlternateContent>
          </a:graphicData>
        </a:graphic>
      </p:graphicFrame>
      <p:sp>
        <p:nvSpPr>
          <p:cNvPr id="16" name="文本框 15"/>
          <p:cNvSpPr txBox="1"/>
          <p:nvPr/>
        </p:nvSpPr>
        <p:spPr>
          <a:xfrm>
            <a:off x="984508" y="5857239"/>
            <a:ext cx="4039775" cy="369332"/>
          </a:xfrm>
          <a:prstGeom prst="rect">
            <a:avLst/>
          </a:prstGeom>
          <a:noFill/>
        </p:spPr>
        <p:txBody>
          <a:bodyPr wrap="square" rtlCol="0">
            <a:spAutoFit/>
          </a:bodyPr>
          <a:lstStyle/>
          <a:p>
            <a:r>
              <a:rPr lang="en-US" altLang="zh-CN" dirty="0" smtClean="0">
                <a:latin typeface="+mn-lt"/>
              </a:rPr>
              <a:t>Fig 7. Time domain model of the cluster</a:t>
            </a:r>
            <a:endParaRPr lang="zh-CN" altLang="en-US" dirty="0">
              <a:latin typeface="+mn-lt"/>
            </a:endParaRPr>
          </a:p>
        </p:txBody>
      </p:sp>
      <p:sp>
        <p:nvSpPr>
          <p:cNvPr id="17" name="文本框 16"/>
          <p:cNvSpPr txBox="1"/>
          <p:nvPr/>
        </p:nvSpPr>
        <p:spPr>
          <a:xfrm>
            <a:off x="5195837" y="1433480"/>
            <a:ext cx="3838451" cy="4524315"/>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smtClean="0"/>
              <a:t>The number of pre-cursor rays </a:t>
            </a:r>
            <a:r>
              <a:rPr lang="en-GB" altLang="zh-CN" i="1" dirty="0" smtClean="0">
                <a:sym typeface="Symbol" panose="05050102010706020507" pitchFamily="18" charset="2"/>
              </a:rPr>
              <a:t>N</a:t>
            </a:r>
            <a:r>
              <a:rPr lang="en-US" altLang="zh-CN" i="1" baseline="-25000" dirty="0" smtClean="0"/>
              <a:t>b</a:t>
            </a:r>
            <a:r>
              <a:rPr lang="en-US" altLang="zh-CN" dirty="0" smtClean="0"/>
              <a:t> and post-cursor rays </a:t>
            </a:r>
            <a:r>
              <a:rPr lang="en-GB" altLang="zh-CN" i="1" dirty="0" smtClean="0">
                <a:sym typeface="Symbol" panose="05050102010706020507" pitchFamily="18" charset="2"/>
              </a:rPr>
              <a:t>N</a:t>
            </a:r>
            <a:r>
              <a:rPr lang="en-US" altLang="zh-CN" i="1" baseline="-25000" dirty="0" smtClean="0"/>
              <a:t>f</a:t>
            </a:r>
            <a:r>
              <a:rPr lang="en-US" altLang="zh-CN" dirty="0" smtClean="0"/>
              <a:t> was derived from measurements;</a:t>
            </a:r>
          </a:p>
          <a:p>
            <a:pPr marL="285750" indent="-285750">
              <a:buFont typeface="Wingdings" panose="05000000000000000000" pitchFamily="2" charset="2"/>
              <a:buChar char="Ø"/>
            </a:pPr>
            <a:r>
              <a:rPr lang="en-US" altLang="zh-CN" dirty="0" smtClean="0"/>
              <a:t>The average amplitudes </a:t>
            </a:r>
            <a:r>
              <a:rPr lang="en-US" altLang="zh-CN" i="1" dirty="0" smtClean="0"/>
              <a:t>A</a:t>
            </a:r>
            <a:r>
              <a:rPr lang="en-US" altLang="zh-CN" i="1" baseline="-25000" dirty="0" smtClean="0"/>
              <a:t>f</a:t>
            </a:r>
            <a:r>
              <a:rPr lang="en-US" altLang="zh-CN" i="1" dirty="0" smtClean="0"/>
              <a:t> </a:t>
            </a:r>
            <a:r>
              <a:rPr lang="en-US" altLang="zh-CN" dirty="0" smtClean="0"/>
              <a:t>and </a:t>
            </a:r>
            <a:r>
              <a:rPr lang="en-US" altLang="zh-CN" i="1" dirty="0" smtClean="0"/>
              <a:t>A</a:t>
            </a:r>
            <a:r>
              <a:rPr lang="en-US" altLang="zh-CN" i="1" baseline="-25000" dirty="0" smtClean="0"/>
              <a:t>b</a:t>
            </a:r>
            <a:r>
              <a:rPr lang="en-US" altLang="zh-CN" dirty="0" smtClean="0"/>
              <a:t> of the pre-cursor and post-cursor rays decay exponentially with decay times </a:t>
            </a:r>
            <a:r>
              <a:rPr lang="en-GB" altLang="zh-CN" i="1" dirty="0" smtClean="0">
                <a:sym typeface="Symbol" panose="05050102010706020507" pitchFamily="18" charset="2"/>
              </a:rPr>
              <a:t></a:t>
            </a:r>
            <a:r>
              <a:rPr lang="en-US" altLang="zh-CN" i="1" baseline="-25000" dirty="0" smtClean="0"/>
              <a:t>f </a:t>
            </a:r>
            <a:r>
              <a:rPr lang="en-US" altLang="zh-CN" i="1" dirty="0"/>
              <a:t>=</a:t>
            </a:r>
            <a:r>
              <a:rPr lang="en-US" altLang="zh-CN" i="1" dirty="0" smtClean="0"/>
              <a:t> 1.3 ns </a:t>
            </a:r>
            <a:r>
              <a:rPr lang="en-US" altLang="zh-CN" dirty="0" smtClean="0"/>
              <a:t>and </a:t>
            </a:r>
            <a:r>
              <a:rPr lang="en-GB" altLang="zh-CN" i="1" dirty="0" smtClean="0">
                <a:sym typeface="Symbol" panose="05050102010706020507" pitchFamily="18" charset="2"/>
              </a:rPr>
              <a:t></a:t>
            </a:r>
            <a:r>
              <a:rPr lang="en-US" altLang="zh-CN" i="1" baseline="-25000" dirty="0" smtClean="0"/>
              <a:t>b</a:t>
            </a:r>
            <a:r>
              <a:rPr lang="en-US" altLang="zh-CN" i="1" dirty="0" smtClean="0"/>
              <a:t>= </a:t>
            </a:r>
            <a:r>
              <a:rPr lang="en-US" altLang="zh-CN" i="1" dirty="0"/>
              <a:t>1.3 ns </a:t>
            </a:r>
            <a:r>
              <a:rPr lang="en-US" altLang="zh-CN" dirty="0" smtClean="0"/>
              <a:t>, respectively;</a:t>
            </a:r>
          </a:p>
          <a:p>
            <a:pPr marL="285750" indent="-285750">
              <a:buFont typeface="Wingdings" panose="05000000000000000000" pitchFamily="2" charset="2"/>
              <a:buChar char="Ø"/>
            </a:pPr>
            <a:r>
              <a:rPr lang="en-US" altLang="zh-CN" dirty="0" smtClean="0"/>
              <a:t>Pre-cursor rays are modeled as two Poisson processes with arrival rates </a:t>
            </a:r>
            <a:r>
              <a:rPr lang="en-GB" altLang="zh-CN" i="1" dirty="0" smtClean="0"/>
              <a:t>λ</a:t>
            </a:r>
            <a:r>
              <a:rPr lang="en-US" altLang="zh-CN" i="1" baseline="-25000" dirty="0" smtClean="0"/>
              <a:t>f </a:t>
            </a:r>
            <a:r>
              <a:rPr lang="en-US" altLang="zh-CN" i="1" dirty="0"/>
              <a:t>= </a:t>
            </a:r>
            <a:r>
              <a:rPr lang="en-US" altLang="zh-CN" i="1" dirty="0" smtClean="0"/>
              <a:t>0.2 ns</a:t>
            </a:r>
            <a:r>
              <a:rPr lang="en-US" altLang="zh-CN" i="1" baseline="30000" dirty="0" smtClean="0"/>
              <a:t>-1</a:t>
            </a:r>
            <a:r>
              <a:rPr lang="en-US" altLang="zh-CN" i="1" dirty="0" smtClean="0"/>
              <a:t> </a:t>
            </a:r>
            <a:r>
              <a:rPr lang="en-US" altLang="zh-CN" dirty="0"/>
              <a:t>and </a:t>
            </a:r>
            <a:r>
              <a:rPr lang="en-GB" altLang="zh-CN" i="1" dirty="0" smtClean="0"/>
              <a:t>λ</a:t>
            </a:r>
            <a:r>
              <a:rPr lang="en-US" altLang="zh-CN" i="1" baseline="-25000" dirty="0"/>
              <a:t>b</a:t>
            </a:r>
            <a:r>
              <a:rPr lang="en-US" altLang="zh-CN" i="1" dirty="0" smtClean="0"/>
              <a:t> </a:t>
            </a:r>
            <a:r>
              <a:rPr lang="en-US" altLang="zh-CN" i="1" dirty="0"/>
              <a:t>= 1.3 </a:t>
            </a:r>
            <a:r>
              <a:rPr lang="en-US" altLang="zh-CN" i="1" dirty="0" smtClean="0"/>
              <a:t>ns</a:t>
            </a:r>
            <a:r>
              <a:rPr lang="en-US" altLang="zh-CN" i="1" baseline="30000" dirty="0"/>
              <a:t>-1</a:t>
            </a:r>
            <a:r>
              <a:rPr lang="en-US" altLang="zh-CN" i="1" dirty="0" smtClean="0"/>
              <a:t> </a:t>
            </a:r>
            <a:r>
              <a:rPr lang="en-US" altLang="zh-CN" dirty="0"/>
              <a:t>, respectively</a:t>
            </a:r>
            <a:r>
              <a:rPr lang="en-US" altLang="zh-CN" dirty="0" smtClean="0"/>
              <a:t>.</a:t>
            </a:r>
          </a:p>
          <a:p>
            <a:pPr marL="285750" indent="-285750">
              <a:buFont typeface="Wingdings" panose="05000000000000000000" pitchFamily="2" charset="2"/>
              <a:buChar char="Ø"/>
            </a:pPr>
            <a:r>
              <a:rPr lang="en-US" altLang="zh-CN" dirty="0" smtClean="0"/>
              <a:t>Amplitude of pre-cursor rays and post-cursor rays was both modeled by Rayleigh distribution.</a:t>
            </a:r>
            <a:endParaRPr lang="zh-CN" altLang="en-US" dirty="0"/>
          </a:p>
          <a:p>
            <a:endParaRPr lang="zh-CN" altLang="en-US" i="1" dirty="0"/>
          </a:p>
        </p:txBody>
      </p:sp>
    </p:spTree>
    <p:extLst>
      <p:ext uri="{BB962C8B-B14F-4D97-AF65-F5344CB8AC3E}">
        <p14:creationId xmlns:p14="http://schemas.microsoft.com/office/powerpoint/2010/main" val="54006348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14</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6536"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800" y="1340768"/>
            <a:ext cx="7772400" cy="4968552"/>
          </a:xfrm>
        </p:spPr>
        <p:txBody>
          <a:bodyPr/>
          <a:lstStyle/>
          <a:p>
            <a:pPr marL="0" indent="0">
              <a:buClr>
                <a:srgbClr val="FF0000"/>
              </a:buClr>
              <a:buNone/>
            </a:pPr>
            <a:r>
              <a:rPr lang="en-US" altLang="zh-CN" dirty="0"/>
              <a:t> </a:t>
            </a:r>
            <a:r>
              <a:rPr lang="en-US" altLang="zh-CN" dirty="0" smtClean="0"/>
              <a:t>Amplitude modeling (</a:t>
            </a:r>
            <a:r>
              <a:rPr lang="en-US" altLang="zh-CN" dirty="0"/>
              <a:t>Intra-cluster</a:t>
            </a:r>
            <a:r>
              <a:rPr lang="en-US" altLang="zh-CN" dirty="0" smtClean="0"/>
              <a:t>)</a:t>
            </a:r>
          </a:p>
          <a:p>
            <a:pPr marL="0" indent="0">
              <a:buClr>
                <a:srgbClr val="FF0000"/>
              </a:buClr>
              <a:buNone/>
            </a:pPr>
            <a:r>
              <a:rPr lang="en-US" altLang="zh-CN" sz="2200" dirty="0"/>
              <a:t> </a:t>
            </a:r>
            <a:r>
              <a:rPr lang="en-US" altLang="zh-CN" sz="2200" dirty="0" smtClean="0"/>
              <a:t>            </a:t>
            </a:r>
            <a:endParaRPr lang="zh-CN" altLang="en-US" sz="2200" b="0" dirty="0"/>
          </a:p>
          <a:p>
            <a:pPr marL="0" indent="0">
              <a:buNone/>
            </a:pPr>
            <a:endParaRPr lang="en-US" altLang="zh-CN" dirty="0" smtClean="0"/>
          </a:p>
        </p:txBody>
      </p:sp>
      <p:graphicFrame>
        <p:nvGraphicFramePr>
          <p:cNvPr id="9" name="对象 8"/>
          <p:cNvGraphicFramePr>
            <a:graphicFrameLocks noChangeAspect="1"/>
          </p:cNvGraphicFramePr>
          <p:nvPr>
            <p:extLst>
              <p:ext uri="{D42A27DB-BD31-4B8C-83A1-F6EECF244321}">
                <p14:modId xmlns:p14="http://schemas.microsoft.com/office/powerpoint/2010/main" val="2215152827"/>
              </p:ext>
            </p:extLst>
          </p:nvPr>
        </p:nvGraphicFramePr>
        <p:xfrm>
          <a:off x="555343" y="1907844"/>
          <a:ext cx="4861736" cy="3663421"/>
        </p:xfrm>
        <a:graphic>
          <a:graphicData uri="http://schemas.openxmlformats.org/presentationml/2006/ole">
            <mc:AlternateContent xmlns:mc="http://schemas.openxmlformats.org/markup-compatibility/2006">
              <mc:Choice xmlns:v="urn:schemas-microsoft-com:vml" Requires="v">
                <p:oleObj spid="_x0000_s16537" name="Visio" r:id="rId5" imgW="7606833" imgH="5716829" progId="Visio.Drawing.11">
                  <p:embed/>
                </p:oleObj>
              </mc:Choice>
              <mc:Fallback>
                <p:oleObj name="Visio" r:id="rId5" imgW="7606833" imgH="5716829"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43" y="1907844"/>
                        <a:ext cx="4861736" cy="3663421"/>
                      </a:xfrm>
                      <a:prstGeom prst="rect">
                        <a:avLst/>
                      </a:prstGeom>
                      <a:noFill/>
                    </p:spPr>
                  </p:pic>
                </p:oleObj>
              </mc:Fallback>
            </mc:AlternateContent>
          </a:graphicData>
        </a:graphic>
      </p:graphicFrame>
      <p:sp>
        <p:nvSpPr>
          <p:cNvPr id="17" name="文本框 16"/>
          <p:cNvSpPr txBox="1"/>
          <p:nvPr/>
        </p:nvSpPr>
        <p:spPr>
          <a:xfrm>
            <a:off x="971600" y="5787289"/>
            <a:ext cx="4039775" cy="369332"/>
          </a:xfrm>
          <a:prstGeom prst="rect">
            <a:avLst/>
          </a:prstGeom>
          <a:noFill/>
        </p:spPr>
        <p:txBody>
          <a:bodyPr wrap="square" rtlCol="0">
            <a:spAutoFit/>
          </a:bodyPr>
          <a:lstStyle/>
          <a:p>
            <a:r>
              <a:rPr lang="en-US" altLang="zh-CN" dirty="0" smtClean="0">
                <a:latin typeface="+mn-lt"/>
              </a:rPr>
              <a:t>Fig 8. Experimental PDP of  the cluster</a:t>
            </a:r>
            <a:endParaRPr lang="zh-CN" altLang="en-US" dirty="0">
              <a:latin typeface="+mn-lt"/>
            </a:endParaRPr>
          </a:p>
        </p:txBody>
      </p:sp>
      <p:graphicFrame>
        <p:nvGraphicFramePr>
          <p:cNvPr id="18" name="对象 6"/>
          <p:cNvGraphicFramePr>
            <a:graphicFrameLocks noChangeAspect="1"/>
          </p:cNvGraphicFramePr>
          <p:nvPr>
            <p:extLst>
              <p:ext uri="{D42A27DB-BD31-4B8C-83A1-F6EECF244321}">
                <p14:modId xmlns:p14="http://schemas.microsoft.com/office/powerpoint/2010/main" val="2699691538"/>
              </p:ext>
            </p:extLst>
          </p:nvPr>
        </p:nvGraphicFramePr>
        <p:xfrm>
          <a:off x="5439819" y="3487594"/>
          <a:ext cx="2134646" cy="887848"/>
        </p:xfrm>
        <a:graphic>
          <a:graphicData uri="http://schemas.openxmlformats.org/presentationml/2006/ole">
            <mc:AlternateContent xmlns:mc="http://schemas.openxmlformats.org/markup-compatibility/2006">
              <mc:Choice xmlns:v="urn:schemas-microsoft-com:vml" Requires="v">
                <p:oleObj spid="_x0000_s16538" name="公式" r:id="rId7" imgW="1193800" imgH="495300" progId="Equation.3">
                  <p:embed/>
                </p:oleObj>
              </mc:Choice>
              <mc:Fallback>
                <p:oleObj name="公式" r:id="rId7" imgW="1193800" imgH="495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9819" y="3487594"/>
                        <a:ext cx="2134646" cy="887848"/>
                      </a:xfrm>
                      <a:prstGeom prst="rect">
                        <a:avLst/>
                      </a:prstGeom>
                      <a:noFill/>
                      <a:ln>
                        <a:noFill/>
                      </a:ln>
                    </p:spPr>
                  </p:pic>
                </p:oleObj>
              </mc:Fallback>
            </mc:AlternateContent>
          </a:graphicData>
        </a:graphic>
      </p:graphicFrame>
      <p:graphicFrame>
        <p:nvGraphicFramePr>
          <p:cNvPr id="19" name="对象 15"/>
          <p:cNvGraphicFramePr>
            <a:graphicFrameLocks noChangeAspect="1"/>
          </p:cNvGraphicFramePr>
          <p:nvPr>
            <p:extLst>
              <p:ext uri="{D42A27DB-BD31-4B8C-83A1-F6EECF244321}">
                <p14:modId xmlns:p14="http://schemas.microsoft.com/office/powerpoint/2010/main" val="2138951088"/>
              </p:ext>
            </p:extLst>
          </p:nvPr>
        </p:nvGraphicFramePr>
        <p:xfrm>
          <a:off x="5439819" y="4486407"/>
          <a:ext cx="1918622" cy="1488839"/>
        </p:xfrm>
        <a:graphic>
          <a:graphicData uri="http://schemas.openxmlformats.org/presentationml/2006/ole">
            <mc:AlternateContent xmlns:mc="http://schemas.openxmlformats.org/markup-compatibility/2006">
              <mc:Choice xmlns:v="urn:schemas-microsoft-com:vml" Requires="v">
                <p:oleObj spid="_x0000_s16539" name="公式" r:id="rId9" imgW="1193800" imgH="927100" progId="Equation.3">
                  <p:embed/>
                </p:oleObj>
              </mc:Choice>
              <mc:Fallback>
                <p:oleObj name="公式" r:id="rId9" imgW="1193800" imgH="927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9819" y="4486407"/>
                        <a:ext cx="1918622" cy="1488839"/>
                      </a:xfrm>
                      <a:prstGeom prst="rect">
                        <a:avLst/>
                      </a:prstGeom>
                      <a:noFill/>
                      <a:ln>
                        <a:noFill/>
                      </a:ln>
                    </p:spPr>
                  </p:pic>
                </p:oleObj>
              </mc:Fallback>
            </mc:AlternateContent>
          </a:graphicData>
        </a:graphic>
      </p:graphicFrame>
      <p:sp>
        <p:nvSpPr>
          <p:cNvPr id="20" name="文本框 19"/>
          <p:cNvSpPr txBox="1"/>
          <p:nvPr/>
        </p:nvSpPr>
        <p:spPr>
          <a:xfrm>
            <a:off x="5126036" y="2132856"/>
            <a:ext cx="3838451" cy="1200329"/>
          </a:xfrm>
          <a:prstGeom prst="rect">
            <a:avLst/>
          </a:prstGeom>
          <a:noFill/>
        </p:spPr>
        <p:txBody>
          <a:bodyPr wrap="square" rtlCol="0">
            <a:spAutoFit/>
          </a:bodyPr>
          <a:lstStyle/>
          <a:p>
            <a:r>
              <a:rPr lang="en-US" altLang="zh-CN" dirty="0" smtClean="0"/>
              <a:t>The average amplitudes </a:t>
            </a:r>
            <a:r>
              <a:rPr lang="en-US" altLang="zh-CN" i="1" dirty="0" smtClean="0"/>
              <a:t>A</a:t>
            </a:r>
            <a:r>
              <a:rPr lang="en-US" altLang="zh-CN" i="1" baseline="-25000" dirty="0" smtClean="0"/>
              <a:t>f</a:t>
            </a:r>
            <a:r>
              <a:rPr lang="en-US" altLang="zh-CN" i="1" dirty="0" smtClean="0"/>
              <a:t> </a:t>
            </a:r>
            <a:r>
              <a:rPr lang="en-US" altLang="zh-CN" dirty="0" smtClean="0"/>
              <a:t>and </a:t>
            </a:r>
            <a:r>
              <a:rPr lang="en-US" altLang="zh-CN" i="1" dirty="0" smtClean="0"/>
              <a:t>A</a:t>
            </a:r>
            <a:r>
              <a:rPr lang="en-US" altLang="zh-CN" i="1" baseline="-25000" dirty="0" smtClean="0"/>
              <a:t>b</a:t>
            </a:r>
            <a:r>
              <a:rPr lang="en-US" altLang="zh-CN" dirty="0" smtClean="0"/>
              <a:t> of the pre-cursor and post-cursor rays decay with decay times </a:t>
            </a:r>
            <a:r>
              <a:rPr lang="en-GB" altLang="zh-CN" i="1" dirty="0">
                <a:sym typeface="Symbol" panose="05050102010706020507" pitchFamily="18" charset="2"/>
              </a:rPr>
              <a:t> </a:t>
            </a:r>
            <a:r>
              <a:rPr lang="en-US" altLang="zh-CN" i="1" baseline="-25000" dirty="0" smtClean="0"/>
              <a:t>f </a:t>
            </a:r>
            <a:r>
              <a:rPr lang="en-US" altLang="zh-CN" i="1" dirty="0"/>
              <a:t>=</a:t>
            </a:r>
            <a:r>
              <a:rPr lang="en-US" altLang="zh-CN" i="1" dirty="0" smtClean="0"/>
              <a:t> 1.3 ns </a:t>
            </a:r>
            <a:r>
              <a:rPr lang="en-US" altLang="zh-CN" dirty="0" smtClean="0"/>
              <a:t>and </a:t>
            </a:r>
            <a:r>
              <a:rPr lang="en-GB" altLang="zh-CN" i="1" dirty="0" smtClean="0">
                <a:sym typeface="Symbol" panose="05050102010706020507" pitchFamily="18" charset="2"/>
              </a:rPr>
              <a:t> </a:t>
            </a:r>
            <a:r>
              <a:rPr lang="en-US" altLang="zh-CN" i="1" baseline="-25000" dirty="0" smtClean="0"/>
              <a:t>f</a:t>
            </a:r>
            <a:r>
              <a:rPr lang="en-US" altLang="zh-CN" i="1" dirty="0" smtClean="0"/>
              <a:t> </a:t>
            </a:r>
            <a:r>
              <a:rPr lang="en-US" altLang="zh-CN" i="1" dirty="0"/>
              <a:t>= 1.3 ns </a:t>
            </a:r>
            <a:r>
              <a:rPr lang="en-US" altLang="zh-CN" dirty="0" smtClean="0"/>
              <a:t>, respectively.</a:t>
            </a:r>
            <a:endParaRPr lang="zh-CN" altLang="en-US" i="1" dirty="0"/>
          </a:p>
        </p:txBody>
      </p:sp>
    </p:spTree>
    <p:extLst>
      <p:ext uri="{BB962C8B-B14F-4D97-AF65-F5344CB8AC3E}">
        <p14:creationId xmlns:p14="http://schemas.microsoft.com/office/powerpoint/2010/main" val="3610891695"/>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pPr lvl="1"/>
            <a:r>
              <a:rPr lang="en-US" altLang="zh-CN" dirty="0"/>
              <a:t>Measurement </a:t>
            </a:r>
            <a:r>
              <a:rPr lang="en-US" altLang="zh-CN" dirty="0" smtClean="0"/>
              <a:t>Scenario</a:t>
            </a:r>
            <a:endParaRPr lang="en-US" altLang="zh-CN"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15</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7450"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767" y="1679582"/>
            <a:ext cx="4035036" cy="3384376"/>
          </a:xfrm>
          <a:prstGeom prst="rect">
            <a:avLst/>
          </a:prstGeom>
          <a:ln>
            <a:noFill/>
          </a:ln>
          <a:effectLst>
            <a:outerShdw blurRad="292100" dist="139700" dir="2700000" algn="tl" rotWithShape="0">
              <a:srgbClr val="333333">
                <a:alpha val="65000"/>
              </a:srgbClr>
            </a:outerShdw>
          </a:effectLst>
        </p:spPr>
      </p:pic>
      <p:sp>
        <p:nvSpPr>
          <p:cNvPr id="16" name="文本框 15"/>
          <p:cNvSpPr txBox="1"/>
          <p:nvPr/>
        </p:nvSpPr>
        <p:spPr>
          <a:xfrm>
            <a:off x="428284" y="5546035"/>
            <a:ext cx="5110665" cy="369332"/>
          </a:xfrm>
          <a:prstGeom prst="rect">
            <a:avLst/>
          </a:prstGeom>
          <a:noFill/>
        </p:spPr>
        <p:txBody>
          <a:bodyPr wrap="square" rtlCol="0">
            <a:spAutoFit/>
          </a:bodyPr>
          <a:lstStyle/>
          <a:p>
            <a:r>
              <a:rPr lang="en-US" altLang="zh-CN" dirty="0" smtClean="0">
                <a:latin typeface="+mn-lt"/>
              </a:rPr>
              <a:t>Fig 9. Scene and layout of living room environment</a:t>
            </a:r>
            <a:endParaRPr lang="zh-CN" altLang="en-US" dirty="0">
              <a:latin typeface="+mn-lt"/>
            </a:endParaRPr>
          </a:p>
        </p:txBody>
      </p: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2872" y="1473245"/>
            <a:ext cx="2880319" cy="4707524"/>
          </a:xfrm>
          <a:prstGeom prst="rect">
            <a:avLst/>
          </a:prstGeom>
        </p:spPr>
      </p:pic>
    </p:spTree>
    <p:extLst>
      <p:ext uri="{BB962C8B-B14F-4D97-AF65-F5344CB8AC3E}">
        <p14:creationId xmlns:p14="http://schemas.microsoft.com/office/powerpoint/2010/main" val="15333698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CIR Generation for TG11aj (45GHz)</a:t>
            </a:r>
            <a:endParaRPr lang="zh-CN" altLang="en-US" dirty="0"/>
          </a:p>
        </p:txBody>
      </p:sp>
      <p:sp>
        <p:nvSpPr>
          <p:cNvPr id="4" name="日期占位符 3"/>
          <p:cNvSpPr>
            <a:spLocks noGrp="1"/>
          </p:cNvSpPr>
          <p:nvPr>
            <p:ph type="dt" sz="half" idx="10"/>
          </p:nvPr>
        </p:nvSpPr>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smtClean="0"/>
              <a:t>Haiming Wang, et al. (SEU/CWPAN)</a:t>
            </a:r>
            <a:endParaRPr lang="en-GB" dirty="0"/>
          </a:p>
        </p:txBody>
      </p:sp>
      <p:sp>
        <p:nvSpPr>
          <p:cNvPr id="6" name="灯片编号占位符 5"/>
          <p:cNvSpPr>
            <a:spLocks noGrp="1"/>
          </p:cNvSpPr>
          <p:nvPr>
            <p:ph type="sldNum" sz="quarter" idx="12"/>
          </p:nvPr>
        </p:nvSpPr>
        <p:spPr/>
        <p:txBody>
          <a:bodyPr/>
          <a:lstStyle/>
          <a:p>
            <a:pPr>
              <a:defRPr/>
            </a:pPr>
            <a:r>
              <a:rPr lang="en-GB" smtClean="0"/>
              <a:t>Slide </a:t>
            </a:r>
            <a:fld id="{E6969283-78ED-4F71-B854-48055E18A2DC}" type="slidenum">
              <a:rPr lang="en-GB" smtClean="0"/>
              <a:pPr>
                <a:defRPr/>
              </a:pPr>
              <a:t>16</a:t>
            </a:fld>
            <a:endParaRPr lang="en-GB"/>
          </a:p>
        </p:txBody>
      </p:sp>
      <p:sp>
        <p:nvSpPr>
          <p:cNvPr id="7" name="圆角矩形 6"/>
          <p:cNvSpPr/>
          <p:nvPr/>
        </p:nvSpPr>
        <p:spPr bwMode="auto">
          <a:xfrm>
            <a:off x="1907704" y="2888940"/>
            <a:ext cx="2232248" cy="1080120"/>
          </a:xfrm>
          <a:prstGeom prst="roundRect">
            <a:avLst/>
          </a:prstGeom>
          <a:ln>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rPr>
              <a:t>11ad CIR gen. routine</a:t>
            </a:r>
            <a:endParaRPr kumimoji="0" lang="zh-CN" altLang="en-US" sz="2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107504" y="3075057"/>
            <a:ext cx="144016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altLang="zh-CN" sz="2000" dirty="0" smtClean="0"/>
              <a:t>New Parameters</a:t>
            </a:r>
            <a:endParaRPr lang="zh-CN" altLang="en-US" sz="2000" dirty="0"/>
          </a:p>
        </p:txBody>
      </p:sp>
      <p:cxnSp>
        <p:nvCxnSpPr>
          <p:cNvPr id="10" name="直接箭头连接符 9"/>
          <p:cNvCxnSpPr>
            <a:stCxn id="8" idx="3"/>
            <a:endCxn id="7" idx="1"/>
          </p:cNvCxnSpPr>
          <p:nvPr/>
        </p:nvCxnSpPr>
        <p:spPr bwMode="auto">
          <a:xfrm>
            <a:off x="1547664" y="3429000"/>
            <a:ext cx="360040" cy="0"/>
          </a:xfrm>
          <a:prstGeom prst="straightConnector1">
            <a:avLst/>
          </a:prstGeom>
          <a:ln>
            <a:headEnd type="none" w="sm" len="sm"/>
            <a:tailEnd type="arrow"/>
          </a:ln>
          <a:extLst/>
        </p:spPr>
        <p:style>
          <a:lnRef idx="2">
            <a:schemeClr val="accent2"/>
          </a:lnRef>
          <a:fillRef idx="1">
            <a:schemeClr val="lt1"/>
          </a:fillRef>
          <a:effectRef idx="0">
            <a:schemeClr val="accent2"/>
          </a:effectRef>
          <a:fontRef idx="minor">
            <a:schemeClr val="dk1"/>
          </a:fontRef>
        </p:style>
      </p:cxnSp>
      <p:sp>
        <p:nvSpPr>
          <p:cNvPr id="17" name="圆角矩形 16"/>
          <p:cNvSpPr/>
          <p:nvPr/>
        </p:nvSpPr>
        <p:spPr bwMode="auto">
          <a:xfrm>
            <a:off x="4788024" y="2888939"/>
            <a:ext cx="2232248" cy="1080120"/>
          </a:xfrm>
          <a:prstGeom prst="roundRect">
            <a:avLst/>
          </a:prstGeom>
          <a:ln>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rPr>
              <a:t>MIMO </a:t>
            </a:r>
            <a:br>
              <a:rPr kumimoji="0" lang="en-US" altLang="zh-CN" sz="2800" b="0" i="0" u="none" strike="noStrike" cap="none" normalizeH="0" baseline="0" dirty="0" smtClean="0">
                <a:ln>
                  <a:noFill/>
                </a:ln>
                <a:solidFill>
                  <a:schemeClr val="tx1"/>
                </a:solidFill>
                <a:effectLst/>
                <a:latin typeface="Times New Roman" pitchFamily="18" charset="0"/>
              </a:rPr>
            </a:br>
            <a:r>
              <a:rPr kumimoji="0" lang="en-US" altLang="zh-CN" sz="2800" b="0" i="0" u="none" strike="noStrike" cap="none" normalizeH="0" baseline="0" dirty="0" smtClean="0">
                <a:ln>
                  <a:noFill/>
                </a:ln>
                <a:solidFill>
                  <a:schemeClr val="tx1"/>
                </a:solidFill>
                <a:effectLst/>
                <a:latin typeface="Times New Roman" pitchFamily="18" charset="0"/>
              </a:rPr>
              <a:t>Corr.</a:t>
            </a:r>
            <a:r>
              <a:rPr kumimoji="0" lang="en-US" altLang="zh-CN" sz="2800" b="0" i="0" u="none" strike="noStrike" cap="none" normalizeH="0" dirty="0" smtClean="0">
                <a:ln>
                  <a:noFill/>
                </a:ln>
                <a:solidFill>
                  <a:schemeClr val="tx1"/>
                </a:solidFill>
                <a:effectLst/>
                <a:latin typeface="Times New Roman" pitchFamily="18" charset="0"/>
              </a:rPr>
              <a:t> </a:t>
            </a:r>
            <a:r>
              <a:rPr kumimoji="0" lang="en-US" altLang="zh-CN" sz="2800" b="0" i="0" u="none" strike="noStrike" cap="none" normalizeH="0" dirty="0" err="1" smtClean="0">
                <a:ln>
                  <a:noFill/>
                </a:ln>
                <a:solidFill>
                  <a:schemeClr val="tx1"/>
                </a:solidFill>
                <a:effectLst/>
                <a:latin typeface="Times New Roman" pitchFamily="18" charset="0"/>
              </a:rPr>
              <a:t>Mtx</a:t>
            </a:r>
            <a:endParaRPr kumimoji="0" lang="zh-CN" altLang="en-US" sz="2800" b="0" i="0" u="none" strike="noStrike" cap="none" normalizeH="0" baseline="0" dirty="0" smtClean="0">
              <a:ln>
                <a:noFill/>
              </a:ln>
              <a:solidFill>
                <a:schemeClr val="tx1"/>
              </a:solidFill>
              <a:effectLst/>
              <a:latin typeface="Times New Roman" pitchFamily="18" charset="0"/>
            </a:endParaRPr>
          </a:p>
        </p:txBody>
      </p:sp>
      <p:cxnSp>
        <p:nvCxnSpPr>
          <p:cNvPr id="23" name="直接箭头连接符 22"/>
          <p:cNvCxnSpPr>
            <a:stCxn id="7" idx="3"/>
            <a:endCxn id="17" idx="1"/>
          </p:cNvCxnSpPr>
          <p:nvPr/>
        </p:nvCxnSpPr>
        <p:spPr bwMode="auto">
          <a:xfrm flipV="1">
            <a:off x="4139952" y="3428999"/>
            <a:ext cx="648072" cy="1"/>
          </a:xfrm>
          <a:prstGeom prst="straightConnector1">
            <a:avLst/>
          </a:prstGeom>
          <a:ln>
            <a:headEnd type="none" w="sm" len="sm"/>
            <a:tailEnd type="arrow"/>
          </a:ln>
          <a:extLst/>
        </p:spPr>
        <p:style>
          <a:lnRef idx="2">
            <a:schemeClr val="accent2"/>
          </a:lnRef>
          <a:fillRef idx="1">
            <a:schemeClr val="lt1"/>
          </a:fillRef>
          <a:effectRef idx="0">
            <a:schemeClr val="accent2"/>
          </a:effectRef>
          <a:fontRef idx="minor">
            <a:schemeClr val="dk1"/>
          </a:fontRef>
        </p:style>
      </p:cxnSp>
      <p:cxnSp>
        <p:nvCxnSpPr>
          <p:cNvPr id="25" name="直接箭头连接符 24"/>
          <p:cNvCxnSpPr>
            <a:stCxn id="17" idx="3"/>
            <a:endCxn id="27" idx="1"/>
          </p:cNvCxnSpPr>
          <p:nvPr/>
        </p:nvCxnSpPr>
        <p:spPr bwMode="auto">
          <a:xfrm flipV="1">
            <a:off x="7020272" y="3426804"/>
            <a:ext cx="565720" cy="2195"/>
          </a:xfrm>
          <a:prstGeom prst="straightConnector1">
            <a:avLst/>
          </a:prstGeom>
          <a:ln>
            <a:headEnd type="none" w="sm" len="sm"/>
            <a:tailEnd type="arrow"/>
          </a:ln>
          <a:extLst/>
        </p:spPr>
        <p:style>
          <a:lnRef idx="2">
            <a:schemeClr val="accent2"/>
          </a:lnRef>
          <a:fillRef idx="1">
            <a:schemeClr val="lt1"/>
          </a:fillRef>
          <a:effectRef idx="0">
            <a:schemeClr val="accent2"/>
          </a:effectRef>
          <a:fontRef idx="minor">
            <a:schemeClr val="dk1"/>
          </a:fontRef>
        </p:style>
      </p:cxnSp>
      <p:sp>
        <p:nvSpPr>
          <p:cNvPr id="27" name="TextBox 26"/>
          <p:cNvSpPr txBox="1"/>
          <p:nvPr/>
        </p:nvSpPr>
        <p:spPr>
          <a:xfrm>
            <a:off x="7585992" y="2918972"/>
            <a:ext cx="14401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altLang="zh-CN" sz="2000" dirty="0" smtClean="0"/>
              <a:t>11aj (45GHz) CIR</a:t>
            </a:r>
            <a:endParaRPr lang="zh-CN" altLang="en-US" sz="2000" dirty="0"/>
          </a:p>
        </p:txBody>
      </p:sp>
    </p:spTree>
    <p:extLst>
      <p:ext uri="{BB962C8B-B14F-4D97-AF65-F5344CB8AC3E}">
        <p14:creationId xmlns:p14="http://schemas.microsoft.com/office/powerpoint/2010/main" val="103773345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32656"/>
            <a:ext cx="7772400" cy="1066800"/>
          </a:xfrm>
        </p:spPr>
        <p:txBody>
          <a:bodyPr/>
          <a:lstStyle/>
          <a:p>
            <a:r>
              <a:rPr lang="en-US" altLang="zh-CN" sz="2800" dirty="0"/>
              <a:t>Parameters of Q-band Channel Measurement</a:t>
            </a:r>
            <a:endParaRPr lang="zh-CN" altLang="en-US" sz="2800" dirty="0"/>
          </a:p>
        </p:txBody>
      </p:sp>
      <p:sp>
        <p:nvSpPr>
          <p:cNvPr id="3" name="日期占位符 2"/>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t>Haiming Wang, et al. (SEU/CWPAN)</a:t>
            </a:r>
            <a:endParaRPr lang="en-US" altLang="zh-CN"/>
          </a:p>
        </p:txBody>
      </p:sp>
      <p:sp>
        <p:nvSpPr>
          <p:cNvPr id="9" name="灯片编号占位符 8"/>
          <p:cNvSpPr>
            <a:spLocks noGrp="1"/>
          </p:cNvSpPr>
          <p:nvPr>
            <p:ph type="sldNum" sz="quarter" idx="12"/>
          </p:nvPr>
        </p:nvSpPr>
        <p:spPr/>
        <p:txBody>
          <a:bodyPr/>
          <a:lstStyle/>
          <a:p>
            <a:pPr>
              <a:defRPr/>
            </a:pPr>
            <a:r>
              <a:rPr lang="en-GB" smtClean="0"/>
              <a:t>Slide </a:t>
            </a:r>
            <a:fld id="{E6969283-78ED-4F71-B854-48055E18A2DC}" type="slidenum">
              <a:rPr lang="en-GB" smtClean="0"/>
              <a:pPr>
                <a:defRPr/>
              </a:pPr>
              <a:t>17</a:t>
            </a:fld>
            <a:endParaRPr lang="en-GB"/>
          </a:p>
        </p:txBody>
      </p:sp>
      <p:graphicFrame>
        <p:nvGraphicFramePr>
          <p:cNvPr id="5" name="表格 4"/>
          <p:cNvGraphicFramePr>
            <a:graphicFrameLocks noGrp="1"/>
          </p:cNvGraphicFramePr>
          <p:nvPr>
            <p:extLst>
              <p:ext uri="{D42A27DB-BD31-4B8C-83A1-F6EECF244321}">
                <p14:modId xmlns:p14="http://schemas.microsoft.com/office/powerpoint/2010/main" val="3807822215"/>
              </p:ext>
            </p:extLst>
          </p:nvPr>
        </p:nvGraphicFramePr>
        <p:xfrm>
          <a:off x="574200" y="1556792"/>
          <a:ext cx="7884000" cy="4536503"/>
        </p:xfrm>
        <a:graphic>
          <a:graphicData uri="http://schemas.openxmlformats.org/drawingml/2006/table">
            <a:tbl>
              <a:tblPr firstRow="1" bandRow="1">
                <a:tableStyleId>{93296810-A885-4BE3-A3E7-6D5BEEA58F35}</a:tableStyleId>
              </a:tblPr>
              <a:tblGrid>
                <a:gridCol w="3149912"/>
                <a:gridCol w="4734088"/>
              </a:tblGrid>
              <a:tr h="379666">
                <a:tc>
                  <a:txBody>
                    <a:bodyPr/>
                    <a:lstStyle/>
                    <a:p>
                      <a:pPr algn="ctr"/>
                      <a:r>
                        <a:rPr lang="en-US" altLang="zh-CN" b="0" dirty="0" smtClean="0"/>
                        <a:t>Parameter</a:t>
                      </a:r>
                      <a:endParaRPr lang="zh-CN" altLang="en-US" b="0" dirty="0"/>
                    </a:p>
                  </a:txBody>
                  <a:tcPr anchor="ctr"/>
                </a:tc>
                <a:tc>
                  <a:txBody>
                    <a:bodyPr/>
                    <a:lstStyle/>
                    <a:p>
                      <a:pPr algn="ctr"/>
                      <a:r>
                        <a:rPr lang="en-US" altLang="zh-CN" b="0" dirty="0" smtClean="0"/>
                        <a:t>Value</a:t>
                      </a:r>
                      <a:endParaRPr lang="zh-CN" altLang="en-US" b="0" dirty="0"/>
                    </a:p>
                  </a:txBody>
                  <a:tcPr anchor="ctr"/>
                </a:tc>
              </a:tr>
              <a:tr h="379666">
                <a:tc>
                  <a:txBody>
                    <a:bodyPr/>
                    <a:lstStyle/>
                    <a:p>
                      <a:r>
                        <a:rPr lang="en-US" altLang="zh-CN" sz="1800" b="0" dirty="0" smtClean="0"/>
                        <a:t>Frequency band</a:t>
                      </a:r>
                      <a:endParaRPr lang="zh-CN" altLang="en-US" b="0" dirty="0"/>
                    </a:p>
                  </a:txBody>
                  <a:tcPr anchor="ctr"/>
                </a:tc>
                <a:tc>
                  <a:txBody>
                    <a:bodyPr/>
                    <a:lstStyle/>
                    <a:p>
                      <a:r>
                        <a:rPr lang="en-US" altLang="zh-CN" sz="1800" b="0" dirty="0" smtClean="0"/>
                        <a:t>45 GHz (</a:t>
                      </a:r>
                      <a:r>
                        <a:rPr lang="en-US" altLang="zh-CN" sz="1800" b="0" dirty="0" smtClean="0">
                          <a:solidFill>
                            <a:srgbClr val="C00000"/>
                          </a:solidFill>
                        </a:rPr>
                        <a:t>center 44.955</a:t>
                      </a:r>
                      <a:r>
                        <a:rPr lang="en-US" altLang="zh-CN" sz="1800" b="0" baseline="0" dirty="0" smtClean="0">
                          <a:solidFill>
                            <a:srgbClr val="C00000"/>
                          </a:solidFill>
                        </a:rPr>
                        <a:t> GHz</a:t>
                      </a:r>
                      <a:r>
                        <a:rPr lang="en-US" altLang="zh-CN" sz="1800" b="0" dirty="0" smtClean="0"/>
                        <a:t>)</a:t>
                      </a:r>
                      <a:endParaRPr lang="zh-CN" altLang="en-US" b="0" dirty="0"/>
                    </a:p>
                  </a:txBody>
                  <a:tcPr anchor="ctr"/>
                </a:tc>
              </a:tr>
              <a:tr h="379666">
                <a:tc>
                  <a:txBody>
                    <a:bodyPr/>
                    <a:lstStyle/>
                    <a:p>
                      <a:r>
                        <a:rPr lang="en-US" altLang="zh-CN" sz="1800" b="0" dirty="0" smtClean="0">
                          <a:solidFill>
                            <a:srgbClr val="121596"/>
                          </a:solidFill>
                        </a:rPr>
                        <a:t>Method</a:t>
                      </a:r>
                      <a:endParaRPr lang="zh-CN" altLang="en-US" b="0" dirty="0">
                        <a:solidFill>
                          <a:srgbClr val="121596"/>
                        </a:solidFill>
                      </a:endParaRPr>
                    </a:p>
                  </a:txBody>
                  <a:tcPr anchor="ctr"/>
                </a:tc>
                <a:tc>
                  <a:txBody>
                    <a:bodyPr/>
                    <a:lstStyle/>
                    <a:p>
                      <a:r>
                        <a:rPr lang="en-US" altLang="zh-CN" sz="1800" b="0" dirty="0" smtClean="0">
                          <a:solidFill>
                            <a:srgbClr val="121596"/>
                          </a:solidFill>
                        </a:rPr>
                        <a:t>Signal Generator and VNA Sweep Frequency</a:t>
                      </a:r>
                      <a:endParaRPr lang="zh-CN" altLang="en-US" b="0" dirty="0">
                        <a:solidFill>
                          <a:srgbClr val="121596"/>
                        </a:solidFill>
                      </a:endParaRPr>
                    </a:p>
                  </a:txBody>
                  <a:tcPr anchor="ctr"/>
                </a:tc>
              </a:tr>
              <a:tr h="379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dk1"/>
                          </a:solidFill>
                          <a:latin typeface="+mn-lt"/>
                          <a:ea typeface="+mn-ea"/>
                          <a:cs typeface="+mn-cs"/>
                        </a:rPr>
                        <a:t>Subcarrier Spacing</a:t>
                      </a:r>
                      <a:endParaRPr lang="zh-CN" altLang="en-US" sz="1800" b="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dk1"/>
                          </a:solidFill>
                          <a:latin typeface="+mn-lt"/>
                          <a:ea typeface="+mn-ea"/>
                          <a:cs typeface="+mn-cs"/>
                        </a:rPr>
                        <a:t>2.578125 MHz</a:t>
                      </a:r>
                      <a:endParaRPr lang="zh-CN" altLang="en-US" sz="1800" b="0" kern="1200" dirty="0" smtClean="0">
                        <a:solidFill>
                          <a:schemeClr val="dk1"/>
                        </a:solidFill>
                        <a:latin typeface="+mn-lt"/>
                        <a:ea typeface="+mn-ea"/>
                        <a:cs typeface="+mn-cs"/>
                      </a:endParaRPr>
                    </a:p>
                  </a:txBody>
                  <a:tcPr anchor="ctr"/>
                </a:tc>
              </a:tr>
              <a:tr h="42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Bandwidth</a:t>
                      </a:r>
                      <a:endParaRPr lang="zh-CN" altLang="en-US" sz="1800" b="0" kern="1200" dirty="0">
                        <a:solidFill>
                          <a:srgbClr val="121596"/>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660 MHz</a:t>
                      </a:r>
                      <a:endParaRPr lang="zh-CN" altLang="zh-CN" sz="1800" b="0" kern="1200" dirty="0" smtClean="0">
                        <a:solidFill>
                          <a:srgbClr val="121596"/>
                        </a:solidFill>
                        <a:latin typeface="+mn-lt"/>
                        <a:ea typeface="+mn-ea"/>
                        <a:cs typeface="+mn-cs"/>
                      </a:endParaRPr>
                    </a:p>
                  </a:txBody>
                  <a:tcPr anchor="ctr"/>
                </a:tc>
              </a:tr>
              <a:tr h="424833">
                <a:tc>
                  <a:txBody>
                    <a:bodyPr/>
                    <a:lstStyle/>
                    <a:p>
                      <a:r>
                        <a:rPr lang="en-US" altLang="zh-CN" sz="1800" b="0" dirty="0" smtClean="0"/>
                        <a:t>Sweep Frequency Points</a:t>
                      </a:r>
                      <a:endParaRPr lang="zh-CN" altLang="en-US"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t>256</a:t>
                      </a:r>
                      <a:endParaRPr lang="zh-CN" altLang="zh-CN" sz="1800" b="0" dirty="0" smtClean="0">
                        <a:latin typeface="Verdana" pitchFamily="34" charset="0"/>
                        <a:ea typeface="宋体" pitchFamily="2" charset="-122"/>
                        <a:cs typeface="Verdana" pitchFamily="34" charset="0"/>
                      </a:endParaRPr>
                    </a:p>
                  </a:txBody>
                  <a:tcPr anchor="ctr"/>
                </a:tc>
              </a:tr>
              <a:tr h="424833">
                <a:tc>
                  <a:txBody>
                    <a:bodyPr/>
                    <a:lstStyle/>
                    <a:p>
                      <a:pPr marL="0" algn="l" defTabSz="914400" rtl="0" eaLnBrk="1" latinLnBrk="0" hangingPunct="1"/>
                      <a:r>
                        <a:rPr lang="en-US" altLang="zh-CN" sz="1800" b="0" kern="1200" dirty="0" smtClean="0">
                          <a:solidFill>
                            <a:srgbClr val="121596"/>
                          </a:solidFill>
                          <a:latin typeface="+mn-lt"/>
                          <a:ea typeface="+mn-ea"/>
                          <a:cs typeface="+mn-cs"/>
                        </a:rPr>
                        <a:t>Sweep Frequency Duration</a:t>
                      </a:r>
                      <a:endParaRPr lang="zh-CN" altLang="en-US" sz="1800" b="0" kern="1200" dirty="0">
                        <a:solidFill>
                          <a:srgbClr val="121596"/>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80 ms (adjustable)</a:t>
                      </a:r>
                      <a:endParaRPr lang="zh-CN" altLang="zh-CN" sz="1800" b="0" kern="1200" dirty="0" smtClean="0">
                        <a:solidFill>
                          <a:srgbClr val="121596"/>
                        </a:solidFill>
                        <a:latin typeface="+mn-lt"/>
                        <a:ea typeface="+mn-ea"/>
                        <a:cs typeface="+mn-cs"/>
                      </a:endParaRPr>
                    </a:p>
                  </a:txBody>
                  <a:tcPr anchor="ctr"/>
                </a:tc>
              </a:tr>
              <a:tr h="379666">
                <a:tc>
                  <a:txBody>
                    <a:bodyPr/>
                    <a:lstStyle/>
                    <a:p>
                      <a:r>
                        <a:rPr lang="en-US" altLang="zh-CN" sz="1800" b="0" dirty="0" smtClean="0"/>
                        <a:t>Tx Power</a:t>
                      </a:r>
                      <a:endParaRPr lang="zh-CN" altLang="en-US"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t>10 dBm</a:t>
                      </a:r>
                      <a:endParaRPr lang="zh-CN" altLang="zh-CN" sz="1800" b="0" dirty="0" smtClean="0">
                        <a:latin typeface="Verdana" pitchFamily="34" charset="0"/>
                        <a:ea typeface="宋体" pitchFamily="2" charset="-122"/>
                        <a:cs typeface="Verdana" pitchFamily="34" charset="0"/>
                      </a:endParaRPr>
                    </a:p>
                  </a:txBody>
                  <a:tcPr anchor="ctr"/>
                </a:tc>
              </a:tr>
              <a:tr h="379666">
                <a:tc>
                  <a:txBody>
                    <a:bodyPr/>
                    <a:lstStyle/>
                    <a:p>
                      <a:pPr marL="0" algn="l" defTabSz="914400" rtl="0" eaLnBrk="1" latinLnBrk="0" hangingPunct="1"/>
                      <a:r>
                        <a:rPr lang="en-US" altLang="zh-CN" sz="1800" b="0" kern="1200" dirty="0" smtClean="0">
                          <a:solidFill>
                            <a:srgbClr val="121596"/>
                          </a:solidFill>
                          <a:latin typeface="+mn-lt"/>
                          <a:ea typeface="+mn-ea"/>
                          <a:cs typeface="+mn-cs"/>
                        </a:rPr>
                        <a:t>Cable Length</a:t>
                      </a:r>
                      <a:endParaRPr lang="zh-CN" altLang="en-US" sz="1800" b="0" kern="1200" dirty="0">
                        <a:solidFill>
                          <a:srgbClr val="121596"/>
                        </a:solidFill>
                        <a:latin typeface="+mn-lt"/>
                        <a:ea typeface="+mn-ea"/>
                        <a:cs typeface="+mn-cs"/>
                      </a:endParaRPr>
                    </a:p>
                  </a:txBody>
                  <a:tcPr anchor="ctr"/>
                </a:tc>
                <a:tc>
                  <a:txBody>
                    <a:bodyPr/>
                    <a:lstStyle/>
                    <a:p>
                      <a:pPr marL="0" algn="l" defTabSz="914400" rtl="0" eaLnBrk="1" latinLnBrk="0" hangingPunct="1"/>
                      <a:r>
                        <a:rPr lang="en-US" altLang="zh-CN" sz="1800" b="0" kern="1200" dirty="0" smtClean="0">
                          <a:solidFill>
                            <a:srgbClr val="121596"/>
                          </a:solidFill>
                          <a:latin typeface="+mn-lt"/>
                          <a:ea typeface="+mn-ea"/>
                          <a:cs typeface="+mn-cs"/>
                        </a:rPr>
                        <a:t>2 m at both ends</a:t>
                      </a:r>
                      <a:endParaRPr lang="zh-CN" altLang="en-US" sz="1800" b="0" kern="1200" dirty="0">
                        <a:solidFill>
                          <a:srgbClr val="121596"/>
                        </a:solidFill>
                        <a:latin typeface="+mn-lt"/>
                        <a:ea typeface="+mn-ea"/>
                        <a:cs typeface="+mn-cs"/>
                      </a:endParaRPr>
                    </a:p>
                  </a:txBody>
                  <a:tcPr anchor="ctr"/>
                </a:tc>
              </a:tr>
              <a:tr h="604342">
                <a:tc>
                  <a:txBody>
                    <a:bodyPr/>
                    <a:lstStyle/>
                    <a:p>
                      <a:r>
                        <a:rPr lang="en-US" altLang="zh-CN" sz="1800" b="0" dirty="0" smtClean="0"/>
                        <a:t>Antenna</a:t>
                      </a:r>
                      <a:endParaRPr lang="zh-CN" altLang="en-US" b="0" dirty="0"/>
                    </a:p>
                  </a:txBody>
                  <a:tcPr anchor="ctr"/>
                </a:tc>
                <a:tc>
                  <a:txBody>
                    <a:bodyPr/>
                    <a:lstStyle/>
                    <a:p>
                      <a:r>
                        <a:rPr lang="en-US" altLang="zh-CN" sz="1800" b="0" dirty="0" smtClean="0"/>
                        <a:t>Horn antenna /</a:t>
                      </a:r>
                      <a:r>
                        <a:rPr lang="en-US" altLang="zh-CN" sz="1800" b="0" baseline="0" dirty="0" smtClean="0"/>
                        <a:t> Open ended waveguide antenna</a:t>
                      </a:r>
                      <a:endParaRPr lang="zh-CN" altLang="en-US" b="0" dirty="0"/>
                    </a:p>
                  </a:txBody>
                  <a:tcPr anchor="ctr"/>
                </a:tc>
              </a:tr>
              <a:tr h="379666">
                <a:tc>
                  <a:txBody>
                    <a:bodyPr/>
                    <a:lstStyle/>
                    <a:p>
                      <a:pPr marL="0" algn="l" defTabSz="914400" rtl="0" eaLnBrk="1" latinLnBrk="0" hangingPunct="1"/>
                      <a:r>
                        <a:rPr lang="en-US" altLang="zh-CN" sz="1800" b="0" kern="1200" dirty="0" smtClean="0">
                          <a:solidFill>
                            <a:srgbClr val="121596"/>
                          </a:solidFill>
                          <a:latin typeface="+mn-lt"/>
                          <a:ea typeface="+mn-ea"/>
                          <a:cs typeface="+mn-cs"/>
                        </a:rPr>
                        <a:t>Measurement Scenario</a:t>
                      </a:r>
                      <a:endParaRPr lang="zh-CN" altLang="en-US" sz="1800" b="0" kern="1200" dirty="0">
                        <a:solidFill>
                          <a:srgbClr val="121596"/>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Conference room (Cubicle room,</a:t>
                      </a:r>
                      <a:r>
                        <a:rPr lang="en-US" altLang="zh-CN" sz="1800" b="0" kern="1200" baseline="0" dirty="0" smtClean="0">
                          <a:solidFill>
                            <a:srgbClr val="121596"/>
                          </a:solidFill>
                          <a:latin typeface="+mn-lt"/>
                          <a:ea typeface="+mn-ea"/>
                          <a:cs typeface="+mn-cs"/>
                        </a:rPr>
                        <a:t> Living room</a:t>
                      </a:r>
                      <a:r>
                        <a:rPr lang="en-US" altLang="zh-CN" sz="1800" b="0" kern="1200" dirty="0" smtClean="0">
                          <a:solidFill>
                            <a:srgbClr val="121596"/>
                          </a:solidFill>
                          <a:latin typeface="+mn-lt"/>
                          <a:ea typeface="+mn-ea"/>
                          <a:cs typeface="+mn-cs"/>
                        </a:rPr>
                        <a:t>)</a:t>
                      </a:r>
                      <a:endParaRPr lang="zh-CN" altLang="en-US" sz="1800" b="0" kern="1200" dirty="0">
                        <a:solidFill>
                          <a:srgbClr val="121596"/>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014592831"/>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32656"/>
            <a:ext cx="7772400" cy="1066800"/>
          </a:xfrm>
        </p:spPr>
        <p:txBody>
          <a:bodyPr/>
          <a:lstStyle/>
          <a:p>
            <a:r>
              <a:rPr lang="en-US" altLang="zh-CN" sz="2800" dirty="0"/>
              <a:t>Channel Measurement Technique</a:t>
            </a:r>
            <a:endParaRPr lang="zh-CN" altLang="en-US" sz="2800" dirty="0"/>
          </a:p>
        </p:txBody>
      </p:sp>
      <p:sp>
        <p:nvSpPr>
          <p:cNvPr id="3" name="日期占位符 2"/>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t>Haiming Wang, et al. (SEU/CWPAN)</a:t>
            </a:r>
            <a:endParaRPr lang="en-US" altLang="zh-CN"/>
          </a:p>
        </p:txBody>
      </p:sp>
      <p:sp>
        <p:nvSpPr>
          <p:cNvPr id="9" name="灯片编号占位符 8"/>
          <p:cNvSpPr>
            <a:spLocks noGrp="1"/>
          </p:cNvSpPr>
          <p:nvPr>
            <p:ph type="sldNum" sz="quarter" idx="12"/>
          </p:nvPr>
        </p:nvSpPr>
        <p:spPr/>
        <p:txBody>
          <a:bodyPr/>
          <a:lstStyle/>
          <a:p>
            <a:pPr>
              <a:defRPr/>
            </a:pPr>
            <a:r>
              <a:rPr lang="en-GB" smtClean="0"/>
              <a:t>Slide </a:t>
            </a:r>
            <a:fld id="{E6969283-78ED-4F71-B854-48055E18A2DC}" type="slidenum">
              <a:rPr lang="en-GB" smtClean="0"/>
              <a:pPr>
                <a:defRPr/>
              </a:pPr>
              <a:t>18</a:t>
            </a:fld>
            <a:endParaRPr lang="en-GB"/>
          </a:p>
        </p:txBody>
      </p:sp>
      <p:sp>
        <p:nvSpPr>
          <p:cNvPr id="7" name="内容占位符 2"/>
          <p:cNvSpPr>
            <a:spLocks noGrp="1"/>
          </p:cNvSpPr>
          <p:nvPr>
            <p:ph idx="1"/>
          </p:nvPr>
        </p:nvSpPr>
        <p:spPr>
          <a:xfrm>
            <a:off x="683853" y="1700808"/>
            <a:ext cx="7860072" cy="4001629"/>
          </a:xfrm>
        </p:spPr>
        <p:txBody>
          <a:bodyPr/>
          <a:lstStyle/>
          <a:p>
            <a:pPr eaLnBrk="1" hangingPunct="1"/>
            <a:r>
              <a:rPr lang="en-US" altLang="zh-CN" dirty="0" smtClean="0">
                <a:latin typeface="Times New Roman" panose="02020603050405020304" pitchFamily="18" charset="0"/>
                <a:cs typeface="Times New Roman" panose="02020603050405020304" pitchFamily="18" charset="0"/>
              </a:rPr>
              <a:t>Frequency domain measurement</a:t>
            </a:r>
          </a:p>
          <a:p>
            <a:pPr eaLnBrk="1" hangingPunct="1">
              <a:buFont typeface="Times New Roman" panose="02020603050405020304" pitchFamily="18" charset="0"/>
              <a:buChar char="−"/>
            </a:pPr>
            <a:r>
              <a:rPr lang="en-US" altLang="zh-CN" sz="2000" b="0" dirty="0">
                <a:latin typeface="Times New Roman" panose="02020603050405020304" pitchFamily="18" charset="0"/>
                <a:cs typeface="Times New Roman" panose="02020603050405020304" pitchFamily="18" charset="0"/>
              </a:rPr>
              <a:t>C</a:t>
            </a:r>
            <a:r>
              <a:rPr lang="en-US" altLang="zh-CN" sz="2000" b="0" dirty="0" smtClean="0">
                <a:latin typeface="Times New Roman" panose="02020603050405020304" pitchFamily="18" charset="0"/>
                <a:cs typeface="Times New Roman" panose="02020603050405020304" pitchFamily="18" charset="0"/>
              </a:rPr>
              <a:t>omplex response is recorded in the frequency domain; </a:t>
            </a:r>
          </a:p>
          <a:p>
            <a:pPr eaLnBrk="1" hangingPunct="1">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Channel impulse response is obtained from channel frequency response using 256 point IFFT transformation with hanning window to suppress sidelobe leakage.</a:t>
            </a:r>
          </a:p>
          <a:p>
            <a:r>
              <a:rPr lang="en-US" altLang="zh-CN" dirty="0" smtClean="0">
                <a:latin typeface="Times New Roman" panose="02020603050405020304" pitchFamily="18" charset="0"/>
                <a:cs typeface="Times New Roman" panose="02020603050405020304" pitchFamily="18" charset="0"/>
              </a:rPr>
              <a:t>Scanning measurement in the angular domain</a:t>
            </a:r>
          </a:p>
          <a:p>
            <a:pPr>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Both transmit and receive antennas are rotated each 10 degree using horn antennas;</a:t>
            </a:r>
          </a:p>
          <a:p>
            <a:pPr>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36×36 sub-channels are derived with detailed angular information;</a:t>
            </a:r>
          </a:p>
          <a:p>
            <a:pPr>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Clustering is campaigned in the joint angular and temporal domain.</a:t>
            </a:r>
            <a:endParaRPr lang="en-US" altLang="zh-CN"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282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19</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Channel Impulse Response </a:t>
            </a:r>
            <a:endParaRPr lang="zh-CN" altLang="en-US" sz="2800" kern="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42" y="2801218"/>
            <a:ext cx="4293427" cy="322007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935" y="2801218"/>
            <a:ext cx="4299264" cy="3220070"/>
          </a:xfrm>
          <a:prstGeom prst="rect">
            <a:avLst/>
          </a:prstGeom>
        </p:spPr>
      </p:pic>
      <p:sp>
        <p:nvSpPr>
          <p:cNvPr id="20" name="文本框 19"/>
          <p:cNvSpPr txBox="1"/>
          <p:nvPr/>
        </p:nvSpPr>
        <p:spPr>
          <a:xfrm>
            <a:off x="504860" y="6021288"/>
            <a:ext cx="4105241" cy="369332"/>
          </a:xfrm>
          <a:prstGeom prst="rect">
            <a:avLst/>
          </a:prstGeom>
          <a:noFill/>
        </p:spPr>
        <p:txBody>
          <a:bodyPr wrap="square" rtlCol="0">
            <a:spAutoFit/>
          </a:bodyPr>
          <a:lstStyle/>
          <a:p>
            <a:r>
              <a:rPr lang="en-US" altLang="zh-CN" dirty="0" smtClean="0">
                <a:latin typeface="+mn-lt"/>
              </a:rPr>
              <a:t>Fig 10. Sub-channel impulse response</a:t>
            </a:r>
            <a:endParaRPr lang="zh-CN" altLang="en-US" dirty="0">
              <a:latin typeface="+mn-lt"/>
            </a:endParaRPr>
          </a:p>
        </p:txBody>
      </p:sp>
      <p:sp>
        <p:nvSpPr>
          <p:cNvPr id="21" name="文本框 20"/>
          <p:cNvSpPr txBox="1"/>
          <p:nvPr/>
        </p:nvSpPr>
        <p:spPr>
          <a:xfrm>
            <a:off x="4610100" y="6021288"/>
            <a:ext cx="4422261" cy="369332"/>
          </a:xfrm>
          <a:prstGeom prst="rect">
            <a:avLst/>
          </a:prstGeom>
          <a:noFill/>
        </p:spPr>
        <p:txBody>
          <a:bodyPr wrap="square" rtlCol="0">
            <a:spAutoFit/>
          </a:bodyPr>
          <a:lstStyle/>
          <a:p>
            <a:r>
              <a:rPr lang="en-US" altLang="zh-CN" dirty="0" smtClean="0">
                <a:latin typeface="+mn-lt"/>
              </a:rPr>
              <a:t>Fig 11. Combined channel impulse response</a:t>
            </a:r>
            <a:endParaRPr lang="zh-CN" altLang="en-US" dirty="0">
              <a:latin typeface="+mn-lt"/>
            </a:endParaRPr>
          </a:p>
        </p:txBody>
      </p:sp>
      <p:sp>
        <p:nvSpPr>
          <p:cNvPr id="22" name="文本框 21"/>
          <p:cNvSpPr txBox="1"/>
          <p:nvPr/>
        </p:nvSpPr>
        <p:spPr>
          <a:xfrm>
            <a:off x="639808" y="1448990"/>
            <a:ext cx="7848872" cy="1323439"/>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dirty="0" smtClean="0">
                <a:latin typeface="+mn-lt"/>
              </a:rPr>
              <a:t>A ray is obvious in the left figure with corresponding propagation delay;</a:t>
            </a:r>
          </a:p>
          <a:p>
            <a:pPr marL="285750" indent="-285750">
              <a:buFont typeface="Wingdings" panose="05000000000000000000" pitchFamily="2" charset="2"/>
              <a:buChar char="l"/>
            </a:pPr>
            <a:r>
              <a:rPr lang="en-US" altLang="zh-CN" sz="2000" dirty="0" smtClean="0">
                <a:latin typeface="+mn-lt"/>
              </a:rPr>
              <a:t>Cluster decay rate and arrival rate are obtained from the right figure which combines all the sub-channel impulse responses;</a:t>
            </a:r>
          </a:p>
          <a:p>
            <a:pPr marL="285750" indent="-285750">
              <a:buFont typeface="Wingdings" panose="05000000000000000000" pitchFamily="2" charset="2"/>
              <a:buChar char="l"/>
            </a:pPr>
            <a:r>
              <a:rPr lang="en-US" altLang="zh-CN" sz="2000" dirty="0" smtClean="0">
                <a:latin typeface="+mn-lt"/>
              </a:rPr>
              <a:t>Clusters received after 100 ns are under the noise.</a:t>
            </a:r>
            <a:endParaRPr lang="zh-CN" altLang="en-US" sz="2000" dirty="0">
              <a:latin typeface="+mn-lt"/>
            </a:endParaRPr>
          </a:p>
        </p:txBody>
      </p:sp>
    </p:spTree>
    <p:extLst>
      <p:ext uri="{BB962C8B-B14F-4D97-AF65-F5344CB8AC3E}">
        <p14:creationId xmlns:p14="http://schemas.microsoft.com/office/powerpoint/2010/main" val="1115918791"/>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Abstract</a:t>
            </a:r>
            <a:endParaRPr lang="zh-CN" altLang="en-US" dirty="0"/>
          </a:p>
        </p:txBody>
      </p:sp>
      <p:sp>
        <p:nvSpPr>
          <p:cNvPr id="3" name="内容占位符 2"/>
          <p:cNvSpPr>
            <a:spLocks noGrp="1"/>
          </p:cNvSpPr>
          <p:nvPr>
            <p:ph idx="1"/>
          </p:nvPr>
        </p:nvSpPr>
        <p:spPr/>
        <p:txBody>
          <a:bodyPr/>
          <a:lstStyle/>
          <a:p>
            <a:r>
              <a:rPr lang="en-US" altLang="zh-CN" b="0" dirty="0" smtClean="0"/>
              <a:t>This presentation gives process of channel realization generation of 45 GHz </a:t>
            </a:r>
            <a:r>
              <a:rPr lang="en-US" altLang="zh-CN" b="0" dirty="0" smtClean="0"/>
              <a:t>band.</a:t>
            </a:r>
            <a:endParaRPr lang="zh-CN" altLang="en-US" b="0" dirty="0"/>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2</a:t>
            </a:fld>
            <a:endParaRPr lang="en-GB"/>
          </a:p>
        </p:txBody>
      </p:sp>
    </p:spTree>
    <p:extLst>
      <p:ext uri="{BB962C8B-B14F-4D97-AF65-F5344CB8AC3E}">
        <p14:creationId xmlns:p14="http://schemas.microsoft.com/office/powerpoint/2010/main" val="510117719"/>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20</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083" y="2432240"/>
            <a:ext cx="4644008" cy="3546652"/>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 y="2432240"/>
            <a:ext cx="4644008" cy="3546652"/>
          </a:xfrm>
          <a:prstGeom prst="rect">
            <a:avLst/>
          </a:prstGeom>
        </p:spPr>
      </p:pic>
      <p:sp>
        <p:nvSpPr>
          <p:cNvPr id="26" name="文本框 25"/>
          <p:cNvSpPr txBox="1"/>
          <p:nvPr/>
        </p:nvSpPr>
        <p:spPr>
          <a:xfrm>
            <a:off x="504860" y="6021288"/>
            <a:ext cx="4105241" cy="369332"/>
          </a:xfrm>
          <a:prstGeom prst="rect">
            <a:avLst/>
          </a:prstGeom>
          <a:noFill/>
        </p:spPr>
        <p:txBody>
          <a:bodyPr wrap="square" rtlCol="0">
            <a:spAutoFit/>
          </a:bodyPr>
          <a:lstStyle/>
          <a:p>
            <a:r>
              <a:rPr lang="en-US" altLang="zh-CN" dirty="0" smtClean="0">
                <a:latin typeface="+mn-lt"/>
              </a:rPr>
              <a:t>Fig 12. Clustering in the angular domain</a:t>
            </a:r>
            <a:endParaRPr lang="zh-CN" altLang="en-US" dirty="0">
              <a:latin typeface="+mn-lt"/>
            </a:endParaRPr>
          </a:p>
        </p:txBody>
      </p:sp>
      <p:sp>
        <p:nvSpPr>
          <p:cNvPr id="19" name="文本框 18"/>
          <p:cNvSpPr txBox="1"/>
          <p:nvPr/>
        </p:nvSpPr>
        <p:spPr>
          <a:xfrm>
            <a:off x="323528" y="1196752"/>
            <a:ext cx="8352928"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mn-lt"/>
              </a:rPr>
              <a:t>Averaging is performed for received power in the frequency domain in each sub-channel to carry out clustering in the angular domain;</a:t>
            </a:r>
          </a:p>
          <a:p>
            <a:pPr marL="285750" indent="-285750">
              <a:buFont typeface="Arial" panose="020B0604020202020204" pitchFamily="34" charset="0"/>
              <a:buChar char="•"/>
            </a:pPr>
            <a:r>
              <a:rPr lang="en-US" altLang="zh-CN" dirty="0" smtClean="0">
                <a:latin typeface="+mn-lt"/>
              </a:rPr>
              <a:t>Powers that are 30dB below the max received power are ignored to calculate number of rays that can be recognized by the receiver;</a:t>
            </a:r>
          </a:p>
          <a:p>
            <a:pPr marL="285750" indent="-285750">
              <a:buFont typeface="Arial" panose="020B0604020202020204" pitchFamily="34" charset="0"/>
              <a:buChar char="•"/>
            </a:pPr>
            <a:r>
              <a:rPr lang="en-US" altLang="zh-CN" dirty="0" smtClean="0">
                <a:latin typeface="+mn-lt"/>
              </a:rPr>
              <a:t>Time of each sub-channel is derived from the CIR .</a:t>
            </a:r>
            <a:endParaRPr lang="zh-CN" altLang="en-US" dirty="0">
              <a:latin typeface="+mn-lt"/>
            </a:endParaRPr>
          </a:p>
        </p:txBody>
      </p:sp>
      <p:sp>
        <p:nvSpPr>
          <p:cNvPr id="28" name="文本框 27"/>
          <p:cNvSpPr txBox="1"/>
          <p:nvPr/>
        </p:nvSpPr>
        <p:spPr>
          <a:xfrm>
            <a:off x="4897127" y="6021288"/>
            <a:ext cx="3923346" cy="369332"/>
          </a:xfrm>
          <a:prstGeom prst="rect">
            <a:avLst/>
          </a:prstGeom>
          <a:noFill/>
        </p:spPr>
        <p:txBody>
          <a:bodyPr wrap="square" rtlCol="0">
            <a:spAutoFit/>
          </a:bodyPr>
          <a:lstStyle/>
          <a:p>
            <a:r>
              <a:rPr lang="en-US" altLang="zh-CN" dirty="0" smtClean="0">
                <a:latin typeface="+mn-lt"/>
              </a:rPr>
              <a:t>Fig 13. Corresponding delay distribution </a:t>
            </a:r>
            <a:endParaRPr lang="zh-CN" altLang="en-US" dirty="0">
              <a:latin typeface="+mn-lt"/>
            </a:endParaRPr>
          </a:p>
        </p:txBody>
      </p:sp>
    </p:spTree>
    <p:extLst>
      <p:ext uri="{BB962C8B-B14F-4D97-AF65-F5344CB8AC3E}">
        <p14:creationId xmlns:p14="http://schemas.microsoft.com/office/powerpoint/2010/main" val="1360416689"/>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21</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sp>
        <p:nvSpPr>
          <p:cNvPr id="28" name="文本框 27"/>
          <p:cNvSpPr txBox="1"/>
          <p:nvPr/>
        </p:nvSpPr>
        <p:spPr>
          <a:xfrm>
            <a:off x="1901836" y="5634912"/>
            <a:ext cx="2177383" cy="369332"/>
          </a:xfrm>
          <a:prstGeom prst="rect">
            <a:avLst/>
          </a:prstGeom>
          <a:noFill/>
        </p:spPr>
        <p:txBody>
          <a:bodyPr wrap="square" rtlCol="0">
            <a:spAutoFit/>
          </a:bodyPr>
          <a:lstStyle/>
          <a:p>
            <a:r>
              <a:rPr lang="en-US" altLang="zh-CN" dirty="0" smtClean="0">
                <a:latin typeface="+mn-lt"/>
              </a:rPr>
              <a:t>Fig 14. Clustering</a:t>
            </a:r>
            <a:endParaRPr lang="zh-CN" altLang="en-US" dirty="0">
              <a:latin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16732"/>
            <a:ext cx="5334000" cy="4000500"/>
          </a:xfrm>
          <a:prstGeom prst="rect">
            <a:avLst/>
          </a:prstGeom>
        </p:spPr>
      </p:pic>
      <p:sp>
        <p:nvSpPr>
          <p:cNvPr id="12" name="文本框 11"/>
          <p:cNvSpPr txBox="1"/>
          <p:nvPr/>
        </p:nvSpPr>
        <p:spPr>
          <a:xfrm>
            <a:off x="5508104" y="1510706"/>
            <a:ext cx="3090936" cy="4493538"/>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200" dirty="0" smtClean="0">
                <a:latin typeface="+mn-lt"/>
              </a:rPr>
              <a:t>A clustering algorithm is used to classify all the rays to several clusters, and the best number of clusters is derived from a number range. Each color represents one cluster and the strongest ray component is signed.</a:t>
            </a:r>
          </a:p>
          <a:p>
            <a:pPr marL="285750" indent="-285750">
              <a:buFont typeface="Wingdings" panose="05000000000000000000" pitchFamily="2" charset="2"/>
              <a:buChar char="Ø"/>
            </a:pPr>
            <a:r>
              <a:rPr lang="en-US" altLang="zh-CN" sz="2200" dirty="0" smtClean="0">
                <a:latin typeface="+mn-lt"/>
              </a:rPr>
              <a:t>Number of clusters is uniformly distributed from 10 to 20;</a:t>
            </a:r>
            <a:endParaRPr lang="zh-CN" altLang="en-US" sz="2200" dirty="0">
              <a:latin typeface="+mn-lt"/>
            </a:endParaRPr>
          </a:p>
        </p:txBody>
      </p:sp>
    </p:spTree>
    <p:extLst>
      <p:ext uri="{BB962C8B-B14F-4D97-AF65-F5344CB8AC3E}">
        <p14:creationId xmlns:p14="http://schemas.microsoft.com/office/powerpoint/2010/main" val="2645474877"/>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22</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Inter-cluster parameters</a:t>
            </a:r>
            <a:endParaRPr lang="zh-CN" altLang="en-US" sz="2800" kern="0" dirty="0"/>
          </a:p>
        </p:txBody>
      </p:sp>
      <p:sp>
        <p:nvSpPr>
          <p:cNvPr id="10" name="文本框 9"/>
          <p:cNvSpPr txBox="1"/>
          <p:nvPr/>
        </p:nvSpPr>
        <p:spPr>
          <a:xfrm>
            <a:off x="685056" y="4800902"/>
            <a:ext cx="3886944" cy="369332"/>
          </a:xfrm>
          <a:prstGeom prst="rect">
            <a:avLst/>
          </a:prstGeom>
          <a:noFill/>
        </p:spPr>
        <p:txBody>
          <a:bodyPr wrap="square" rtlCol="0">
            <a:spAutoFit/>
          </a:bodyPr>
          <a:lstStyle/>
          <a:p>
            <a:r>
              <a:rPr lang="en-US" altLang="zh-CN" dirty="0" smtClean="0">
                <a:latin typeface="+mn-lt"/>
              </a:rPr>
              <a:t>Fig 15. CIR from IFFT of living room</a:t>
            </a:r>
            <a:endParaRPr lang="zh-CN" altLang="en-US" dirty="0">
              <a:latin typeface="+mn-lt"/>
            </a:endParaRPr>
          </a:p>
        </p:txBody>
      </p:sp>
      <p:sp>
        <p:nvSpPr>
          <p:cNvPr id="11" name="文本框 10"/>
          <p:cNvSpPr txBox="1"/>
          <p:nvPr/>
        </p:nvSpPr>
        <p:spPr>
          <a:xfrm>
            <a:off x="696913" y="5318381"/>
            <a:ext cx="7761288"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mn-lt"/>
              </a:rPr>
              <a:t>Clusters that within 30 dB of the peak power are considered to be recognizable, and the power and the corresponding delay of received cluster are recorded and illustrated in the right picture which agree well with the CIR.</a:t>
            </a:r>
            <a:endParaRPr lang="zh-CN" altLang="en-US" dirty="0">
              <a:latin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76" y="1534752"/>
            <a:ext cx="4157337" cy="311800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809" y="1534752"/>
            <a:ext cx="4157337" cy="3118003"/>
          </a:xfrm>
          <a:prstGeom prst="rect">
            <a:avLst/>
          </a:prstGeom>
        </p:spPr>
      </p:pic>
      <p:sp>
        <p:nvSpPr>
          <p:cNvPr id="12" name="文本框 11"/>
          <p:cNvSpPr txBox="1"/>
          <p:nvPr/>
        </p:nvSpPr>
        <p:spPr>
          <a:xfrm>
            <a:off x="4667809" y="4800902"/>
            <a:ext cx="4196315" cy="369332"/>
          </a:xfrm>
          <a:prstGeom prst="rect">
            <a:avLst/>
          </a:prstGeom>
          <a:noFill/>
        </p:spPr>
        <p:txBody>
          <a:bodyPr wrap="square" rtlCol="0">
            <a:spAutoFit/>
          </a:bodyPr>
          <a:lstStyle/>
          <a:p>
            <a:r>
              <a:rPr lang="en-US" altLang="zh-CN" dirty="0" smtClean="0">
                <a:latin typeface="+mn-lt"/>
              </a:rPr>
              <a:t>Fig 16. Clusters derived in angular domain</a:t>
            </a:r>
            <a:endParaRPr lang="zh-CN" altLang="en-US" dirty="0">
              <a:latin typeface="+mn-lt"/>
            </a:endParaRPr>
          </a:p>
        </p:txBody>
      </p:sp>
    </p:spTree>
    <p:extLst>
      <p:ext uri="{BB962C8B-B14F-4D97-AF65-F5344CB8AC3E}">
        <p14:creationId xmlns:p14="http://schemas.microsoft.com/office/powerpoint/2010/main" val="259675005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23</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Inter-cluster parameters</a:t>
            </a:r>
            <a:endParaRPr lang="zh-CN" altLang="en-US" sz="2800" kern="0" dirty="0"/>
          </a:p>
        </p:txBody>
      </p:sp>
      <p:sp>
        <p:nvSpPr>
          <p:cNvPr id="12" name="文本框 11"/>
          <p:cNvSpPr txBox="1"/>
          <p:nvPr/>
        </p:nvSpPr>
        <p:spPr>
          <a:xfrm>
            <a:off x="543794" y="5788953"/>
            <a:ext cx="5112570" cy="369332"/>
          </a:xfrm>
          <a:prstGeom prst="rect">
            <a:avLst/>
          </a:prstGeom>
          <a:noFill/>
        </p:spPr>
        <p:txBody>
          <a:bodyPr wrap="square" rtlCol="0">
            <a:spAutoFit/>
          </a:bodyPr>
          <a:lstStyle/>
          <a:p>
            <a:r>
              <a:rPr lang="en-US" altLang="zh-CN" dirty="0" smtClean="0">
                <a:latin typeface="+mn-lt"/>
              </a:rPr>
              <a:t>Fig 17. Distribution of cluster power in time domain </a:t>
            </a:r>
            <a:endParaRPr lang="zh-CN" altLang="en-US" dirty="0">
              <a:latin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48" y="1471326"/>
            <a:ext cx="5334000" cy="4000500"/>
          </a:xfrm>
          <a:prstGeom prst="rect">
            <a:avLst/>
          </a:prstGeom>
        </p:spPr>
      </p:pic>
      <p:sp>
        <p:nvSpPr>
          <p:cNvPr id="14" name="文本框 13"/>
          <p:cNvSpPr txBox="1"/>
          <p:nvPr/>
        </p:nvSpPr>
        <p:spPr>
          <a:xfrm>
            <a:off x="5364088" y="1716583"/>
            <a:ext cx="3515048" cy="3785652"/>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mn-lt"/>
              </a:rPr>
              <a:t>Clusters extracted from 10 measured locations are summarized and shown in the left picture. All clusters obeys a uniformly distribution with delay ranging from 0 ns to 70 ns and power ranging from 5 dB to peak power 30 </a:t>
            </a:r>
            <a:r>
              <a:rPr lang="en-US" altLang="zh-CN" sz="2400" dirty="0" err="1" smtClean="0">
                <a:latin typeface="+mn-lt"/>
              </a:rPr>
              <a:t>dB.</a:t>
            </a:r>
            <a:endParaRPr lang="zh-CN" altLang="en-US" sz="2400" dirty="0">
              <a:latin typeface="+mn-lt"/>
            </a:endParaRPr>
          </a:p>
        </p:txBody>
      </p:sp>
    </p:spTree>
    <p:extLst>
      <p:ext uri="{BB962C8B-B14F-4D97-AF65-F5344CB8AC3E}">
        <p14:creationId xmlns:p14="http://schemas.microsoft.com/office/powerpoint/2010/main" val="447949240"/>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24</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sp>
        <p:nvSpPr>
          <p:cNvPr id="10" name="文本框 9"/>
          <p:cNvSpPr txBox="1"/>
          <p:nvPr/>
        </p:nvSpPr>
        <p:spPr>
          <a:xfrm>
            <a:off x="935366" y="5578767"/>
            <a:ext cx="4398356" cy="369332"/>
          </a:xfrm>
          <a:prstGeom prst="rect">
            <a:avLst/>
          </a:prstGeom>
          <a:noFill/>
        </p:spPr>
        <p:txBody>
          <a:bodyPr wrap="square" rtlCol="0">
            <a:spAutoFit/>
          </a:bodyPr>
          <a:lstStyle/>
          <a:p>
            <a:r>
              <a:rPr lang="en-US" altLang="zh-CN" dirty="0" smtClean="0">
                <a:latin typeface="+mn-lt"/>
              </a:rPr>
              <a:t>Fig 18. Power-delay distribution of rays</a:t>
            </a:r>
            <a:endParaRPr lang="zh-CN" altLang="en-US" dirty="0">
              <a:latin typeface="+mn-lt"/>
            </a:endParaRPr>
          </a:p>
        </p:txBody>
      </p:sp>
      <p:sp>
        <p:nvSpPr>
          <p:cNvPr id="11" name="文本框 10"/>
          <p:cNvSpPr txBox="1"/>
          <p:nvPr/>
        </p:nvSpPr>
        <p:spPr>
          <a:xfrm>
            <a:off x="5585520" y="1772816"/>
            <a:ext cx="3238990" cy="4154984"/>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mn-lt"/>
              </a:rPr>
              <a:t>This figure presents exponentially decaying distribution of rays in one cluster which is extracted from the combination of CIR of all rays in the strongest cluster, and the main ray delay is set to be </a:t>
            </a:r>
            <a:r>
              <a:rPr lang="en-US" altLang="zh-CN" sz="2400" dirty="0">
                <a:latin typeface="+mn-lt"/>
              </a:rPr>
              <a:t>0 </a:t>
            </a:r>
            <a:r>
              <a:rPr lang="en-US" altLang="zh-CN" sz="2400" dirty="0" smtClean="0">
                <a:latin typeface="+mn-lt"/>
              </a:rPr>
              <a:t>ns</a:t>
            </a:r>
            <a:r>
              <a:rPr lang="en-US" altLang="zh-CN" sz="2400" dirty="0">
                <a:latin typeface="+mn-lt"/>
              </a:rPr>
              <a:t> as</a:t>
            </a:r>
            <a:r>
              <a:rPr lang="en-US" altLang="zh-CN" sz="2400" dirty="0" smtClean="0">
                <a:latin typeface="+mn-lt"/>
              </a:rPr>
              <a:t> the reference delay.</a:t>
            </a:r>
            <a:endParaRPr lang="zh-CN" altLang="en-US" sz="2400" dirty="0">
              <a:latin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74800"/>
            <a:ext cx="5334000" cy="4000500"/>
          </a:xfrm>
          <a:prstGeom prst="rect">
            <a:avLst/>
          </a:prstGeom>
        </p:spPr>
      </p:pic>
    </p:spTree>
    <p:extLst>
      <p:ext uri="{BB962C8B-B14F-4D97-AF65-F5344CB8AC3E}">
        <p14:creationId xmlns:p14="http://schemas.microsoft.com/office/powerpoint/2010/main" val="866714719"/>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25</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sp>
        <p:nvSpPr>
          <p:cNvPr id="10" name="文本框 9"/>
          <p:cNvSpPr txBox="1"/>
          <p:nvPr/>
        </p:nvSpPr>
        <p:spPr>
          <a:xfrm>
            <a:off x="811385" y="5093234"/>
            <a:ext cx="3671292" cy="369332"/>
          </a:xfrm>
          <a:prstGeom prst="rect">
            <a:avLst/>
          </a:prstGeom>
          <a:noFill/>
        </p:spPr>
        <p:txBody>
          <a:bodyPr wrap="square" rtlCol="0">
            <a:spAutoFit/>
          </a:bodyPr>
          <a:lstStyle/>
          <a:p>
            <a:r>
              <a:rPr lang="en-US" altLang="zh-CN" dirty="0" smtClean="0">
                <a:latin typeface="+mn-lt"/>
              </a:rPr>
              <a:t>Fig 19. Distribution of azimuth AOD</a:t>
            </a:r>
            <a:endParaRPr lang="zh-CN" altLang="en-US" dirty="0">
              <a:latin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87" y="1524686"/>
            <a:ext cx="4392488" cy="329436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237" y="1524686"/>
            <a:ext cx="4392488" cy="3294366"/>
          </a:xfrm>
          <a:prstGeom prst="rect">
            <a:avLst/>
          </a:prstGeom>
        </p:spPr>
      </p:pic>
      <p:sp>
        <p:nvSpPr>
          <p:cNvPr id="12" name="文本框 11"/>
          <p:cNvSpPr txBox="1"/>
          <p:nvPr/>
        </p:nvSpPr>
        <p:spPr>
          <a:xfrm>
            <a:off x="4888419" y="5093234"/>
            <a:ext cx="3671292" cy="369332"/>
          </a:xfrm>
          <a:prstGeom prst="rect">
            <a:avLst/>
          </a:prstGeom>
          <a:noFill/>
        </p:spPr>
        <p:txBody>
          <a:bodyPr wrap="square" rtlCol="0">
            <a:spAutoFit/>
          </a:bodyPr>
          <a:lstStyle/>
          <a:p>
            <a:r>
              <a:rPr lang="en-US" altLang="zh-CN" dirty="0" smtClean="0">
                <a:latin typeface="+mn-lt"/>
              </a:rPr>
              <a:t>Fig 20. Distribution </a:t>
            </a:r>
            <a:r>
              <a:rPr lang="en-US" altLang="zh-CN" dirty="0">
                <a:latin typeface="+mn-lt"/>
              </a:rPr>
              <a:t>of </a:t>
            </a:r>
            <a:r>
              <a:rPr lang="en-US" altLang="zh-CN" dirty="0"/>
              <a:t>azimuth </a:t>
            </a:r>
            <a:r>
              <a:rPr lang="en-US" altLang="zh-CN" dirty="0" smtClean="0">
                <a:latin typeface="+mn-lt"/>
              </a:rPr>
              <a:t>AOA</a:t>
            </a:r>
          </a:p>
        </p:txBody>
      </p:sp>
    </p:spTree>
    <p:extLst>
      <p:ext uri="{BB962C8B-B14F-4D97-AF65-F5344CB8AC3E}">
        <p14:creationId xmlns:p14="http://schemas.microsoft.com/office/powerpoint/2010/main" val="2063816442"/>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a:xfrm>
            <a:off x="685800" y="1772816"/>
            <a:ext cx="7772400" cy="4464496"/>
          </a:xfrm>
        </p:spPr>
        <p:txBody>
          <a:bodyPr/>
          <a:lstStyle/>
          <a:p>
            <a:r>
              <a:rPr lang="en-US" altLang="zh-CN" b="0" dirty="0" smtClean="0"/>
              <a:t>Clustering will be improved to better classifying rays in the angular domain;</a:t>
            </a:r>
          </a:p>
          <a:p>
            <a:r>
              <a:rPr lang="en-US" altLang="zh-CN" b="0" dirty="0" smtClean="0"/>
              <a:t>Inter-cluster and intra-cluster parameters will be statically computed to describe the 45 GHz channel more accurately.</a:t>
            </a:r>
          </a:p>
          <a:p>
            <a:r>
              <a:rPr lang="en-US" altLang="zh-CN" b="0" dirty="0" smtClean="0"/>
              <a:t>We will put the new parameter list and some examples of channel generation of 11aj (45GHz) in our website in June 2014, and the hyperlink will be sent to the email reflector.</a:t>
            </a:r>
            <a:endParaRPr lang="en-US" altLang="zh-CN" b="0" dirty="0"/>
          </a:p>
          <a:p>
            <a:r>
              <a:rPr lang="en-US" altLang="zh-CN" b="0" dirty="0" smtClean="0"/>
              <a:t>More information of channel generation for 11aj (45 GHz) in conference room will be provided in this July session.</a:t>
            </a:r>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26</a:t>
            </a:fld>
            <a:endParaRPr lang="en-GB"/>
          </a:p>
        </p:txBody>
      </p:sp>
    </p:spTree>
    <p:extLst>
      <p:ext uri="{BB962C8B-B14F-4D97-AF65-F5344CB8AC3E}">
        <p14:creationId xmlns:p14="http://schemas.microsoft.com/office/powerpoint/2010/main" val="304385320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85800" y="1981200"/>
            <a:ext cx="7772400" cy="4400128"/>
          </a:xfrm>
        </p:spPr>
        <p:txBody>
          <a:bodyPr/>
          <a:lstStyle/>
          <a:p>
            <a:r>
              <a:rPr lang="en-US" altLang="zh-CN" dirty="0" smtClean="0">
                <a:solidFill>
                  <a:srgbClr val="FF0000"/>
                </a:solidFill>
              </a:rPr>
              <a:t>Review of generation of the channel impulse response of 11ad</a:t>
            </a:r>
          </a:p>
          <a:p>
            <a:pPr lvl="1"/>
            <a:r>
              <a:rPr lang="en-US" altLang="zh-CN" dirty="0" smtClean="0"/>
              <a:t>Realization process</a:t>
            </a:r>
          </a:p>
          <a:p>
            <a:pPr lvl="1"/>
            <a:r>
              <a:rPr lang="en-US" altLang="zh-CN" dirty="0" smtClean="0"/>
              <a:t>Modeling of parameters</a:t>
            </a:r>
          </a:p>
          <a:p>
            <a:r>
              <a:rPr lang="en-US" altLang="zh-CN" dirty="0" smtClean="0"/>
              <a:t>Statistical measurement at 45 GHz band</a:t>
            </a:r>
          </a:p>
          <a:p>
            <a:pPr lvl="1"/>
            <a:r>
              <a:rPr lang="en-US" altLang="zh-CN" dirty="0" smtClean="0"/>
              <a:t>Measurement process</a:t>
            </a:r>
          </a:p>
          <a:p>
            <a:pPr lvl="1"/>
            <a:r>
              <a:rPr lang="en-US" altLang="zh-CN" dirty="0" smtClean="0"/>
              <a:t>Modeling</a:t>
            </a:r>
          </a:p>
          <a:p>
            <a:pPr marL="342000" lvl="1" indent="-342000">
              <a:buFont typeface="Times New Roman" panose="02020603050405020304" pitchFamily="18" charset="0"/>
              <a:buChar char="•"/>
            </a:pPr>
            <a:r>
              <a:rPr lang="en-US" altLang="zh-CN" sz="2400" b="1" dirty="0" smtClean="0">
                <a:ea typeface="+mn-ea"/>
                <a:cs typeface="+mn-cs"/>
              </a:rPr>
              <a:t>Improvement of </a:t>
            </a:r>
            <a:r>
              <a:rPr lang="en-US" altLang="zh-CN" sz="2400" b="1" dirty="0" err="1" smtClean="0">
                <a:ea typeface="+mn-ea"/>
                <a:cs typeface="+mn-cs"/>
              </a:rPr>
              <a:t>Matlab</a:t>
            </a:r>
            <a:r>
              <a:rPr lang="en-US" altLang="zh-CN" sz="2400" b="1" dirty="0" smtClean="0">
                <a:ea typeface="+mn-ea"/>
                <a:cs typeface="+mn-cs"/>
              </a:rPr>
              <a:t> script based on statistical model</a:t>
            </a:r>
            <a:endParaRPr lang="en-US" altLang="zh-CN" sz="2400" b="1" dirty="0">
              <a:ea typeface="+mn-ea"/>
              <a:cs typeface="+mn-cs"/>
            </a:endParaRPr>
          </a:p>
          <a:p>
            <a:pPr lvl="1"/>
            <a:r>
              <a:rPr lang="en-US" altLang="zh-CN" dirty="0" smtClean="0">
                <a:ea typeface="+mn-ea"/>
                <a:cs typeface="+mn-cs"/>
              </a:rPr>
              <a:t>Difference of models and parameters</a:t>
            </a:r>
          </a:p>
          <a:p>
            <a:pPr marL="342000" lvl="1" indent="-342000">
              <a:buFont typeface="Times New Roman" panose="02020603050405020304" pitchFamily="18" charset="0"/>
              <a:buChar char="•"/>
            </a:pPr>
            <a:r>
              <a:rPr lang="en-US" altLang="zh-CN" dirty="0" smtClean="0">
                <a:ea typeface="+mn-ea"/>
                <a:cs typeface="+mn-cs"/>
              </a:rPr>
              <a:t>  </a:t>
            </a:r>
            <a:r>
              <a:rPr lang="en-US" altLang="zh-CN" sz="2400" b="1" dirty="0" smtClean="0">
                <a:ea typeface="+mn-ea"/>
                <a:cs typeface="+mn-cs"/>
              </a:rPr>
              <a:t>Future work</a:t>
            </a:r>
            <a:endParaRPr lang="en-US" altLang="zh-CN" dirty="0">
              <a:ea typeface="+mn-ea"/>
              <a:cs typeface="+mn-cs"/>
            </a:endParaRPr>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dirty="0"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3</a:t>
            </a:fld>
            <a:endParaRPr lang="en-GB"/>
          </a:p>
        </p:txBody>
      </p:sp>
    </p:spTree>
    <p:extLst>
      <p:ext uri="{BB962C8B-B14F-4D97-AF65-F5344CB8AC3E}">
        <p14:creationId xmlns:p14="http://schemas.microsoft.com/office/powerpoint/2010/main" val="213252003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smtClean="0">
                <a:solidFill>
                  <a:schemeClr val="tx1"/>
                </a:solidFill>
              </a:rPr>
              <a:t>CIR Generation of 802.11ad</a:t>
            </a:r>
            <a:endParaRPr lang="en-US" altLang="zh-CN" dirty="0">
              <a:solidFill>
                <a:schemeClr val="tx1"/>
              </a:solidFill>
            </a:endParaRPr>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4</a:t>
            </a:fld>
            <a:endParaRPr lang="en-GB"/>
          </a:p>
        </p:txBody>
      </p:sp>
      <p:graphicFrame>
        <p:nvGraphicFramePr>
          <p:cNvPr id="11" name="对象 6"/>
          <p:cNvGraphicFramePr>
            <a:graphicFrameLocks noChangeAspect="1"/>
          </p:cNvGraphicFramePr>
          <p:nvPr>
            <p:extLst>
              <p:ext uri="{D42A27DB-BD31-4B8C-83A1-F6EECF244321}">
                <p14:modId xmlns:p14="http://schemas.microsoft.com/office/powerpoint/2010/main" val="3931756917"/>
              </p:ext>
            </p:extLst>
          </p:nvPr>
        </p:nvGraphicFramePr>
        <p:xfrm>
          <a:off x="253207" y="2015833"/>
          <a:ext cx="8713787" cy="3384550"/>
        </p:xfrm>
        <a:graphic>
          <a:graphicData uri="http://schemas.openxmlformats.org/presentationml/2006/ole">
            <mc:AlternateContent xmlns:mc="http://schemas.openxmlformats.org/markup-compatibility/2006">
              <mc:Choice xmlns:v="urn:schemas-microsoft-com:vml" Requires="v">
                <p:oleObj spid="_x0000_s6183" name="Visio" r:id="rId3" imgW="6719011" imgH="2492776" progId="Visio.Drawing.11">
                  <p:embed/>
                </p:oleObj>
              </mc:Choice>
              <mc:Fallback>
                <p:oleObj name="Visio" r:id="rId3" imgW="6719011" imgH="249277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07" y="2015833"/>
                        <a:ext cx="87137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文本框 8"/>
          <p:cNvSpPr txBox="1"/>
          <p:nvPr/>
        </p:nvSpPr>
        <p:spPr>
          <a:xfrm>
            <a:off x="1943706" y="5641242"/>
            <a:ext cx="5256584" cy="369332"/>
          </a:xfrm>
          <a:prstGeom prst="rect">
            <a:avLst/>
          </a:prstGeom>
          <a:noFill/>
        </p:spPr>
        <p:txBody>
          <a:bodyPr wrap="square" rtlCol="0">
            <a:spAutoFit/>
          </a:bodyPr>
          <a:lstStyle/>
          <a:p>
            <a:r>
              <a:rPr lang="en-US" altLang="zh-CN" dirty="0" smtClean="0">
                <a:latin typeface="+mn-lt"/>
              </a:rPr>
              <a:t>Fig 1. Process of channel realization generation</a:t>
            </a:r>
            <a:endParaRPr lang="zh-CN" altLang="en-US" dirty="0">
              <a:latin typeface="+mn-lt"/>
            </a:endParaRPr>
          </a:p>
        </p:txBody>
      </p:sp>
    </p:spTree>
    <p:extLst>
      <p:ext uri="{BB962C8B-B14F-4D97-AF65-F5344CB8AC3E}">
        <p14:creationId xmlns:p14="http://schemas.microsoft.com/office/powerpoint/2010/main" val="58214081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smtClean="0">
                <a:solidFill>
                  <a:schemeClr val="tx1"/>
                </a:solidFill>
              </a:rPr>
              <a:t>CIR Generation of 802.11ad</a:t>
            </a:r>
            <a:endParaRPr lang="en-US" altLang="zh-CN" dirty="0">
              <a:solidFill>
                <a:schemeClr val="tx1"/>
              </a:solidFill>
            </a:endParaRPr>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5</a:t>
            </a:fld>
            <a:endParaRPr lang="en-GB"/>
          </a:p>
        </p:txBody>
      </p:sp>
      <p:graphicFrame>
        <p:nvGraphicFramePr>
          <p:cNvPr id="6" name="对象 5"/>
          <p:cNvGraphicFramePr>
            <a:graphicFrameLocks noChangeAspect="1"/>
          </p:cNvGraphicFramePr>
          <p:nvPr>
            <p:extLst>
              <p:ext uri="{D42A27DB-BD31-4B8C-83A1-F6EECF244321}">
                <p14:modId xmlns:p14="http://schemas.microsoft.com/office/powerpoint/2010/main" val="1869681848"/>
              </p:ext>
            </p:extLst>
          </p:nvPr>
        </p:nvGraphicFramePr>
        <p:xfrm>
          <a:off x="569813" y="1978332"/>
          <a:ext cx="8004373" cy="951159"/>
        </p:xfrm>
        <a:graphic>
          <a:graphicData uri="http://schemas.openxmlformats.org/presentationml/2006/ole">
            <mc:AlternateContent xmlns:mc="http://schemas.openxmlformats.org/markup-compatibility/2006">
              <mc:Choice xmlns:v="urn:schemas-microsoft-com:vml" Requires="v">
                <p:oleObj spid="_x0000_s7207" name="公式" r:id="rId3" imgW="5207000" imgH="622300" progId="Equation.3">
                  <p:embed/>
                </p:oleObj>
              </mc:Choice>
              <mc:Fallback>
                <p:oleObj name="公式" r:id="rId3" imgW="5207000" imgH="6223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13" y="1978332"/>
                        <a:ext cx="8004373" cy="951159"/>
                      </a:xfrm>
                      <a:prstGeom prst="rect">
                        <a:avLst/>
                      </a:prstGeom>
                      <a:noFill/>
                    </p:spPr>
                  </p:pic>
                </p:oleObj>
              </mc:Fallback>
            </mc:AlternateContent>
          </a:graphicData>
        </a:graphic>
      </p:graphicFrame>
      <p:sp>
        <p:nvSpPr>
          <p:cNvPr id="8" name="文本框 7"/>
          <p:cNvSpPr txBox="1"/>
          <p:nvPr/>
        </p:nvSpPr>
        <p:spPr>
          <a:xfrm>
            <a:off x="494945" y="1491164"/>
            <a:ext cx="4091111" cy="400110"/>
          </a:xfrm>
          <a:prstGeom prst="rect">
            <a:avLst/>
          </a:prstGeom>
          <a:noFill/>
        </p:spPr>
        <p:txBody>
          <a:bodyPr wrap="square" rtlCol="0">
            <a:spAutoFit/>
          </a:bodyPr>
          <a:lstStyle/>
          <a:p>
            <a:r>
              <a:rPr lang="en-US" altLang="zh-CN" sz="2000" dirty="0" smtClean="0">
                <a:latin typeface="+mn-lt"/>
              </a:rPr>
              <a:t>General structure of channel model:</a:t>
            </a:r>
            <a:endParaRPr lang="zh-CN" altLang="en-US" sz="2000" dirty="0">
              <a:latin typeface="+mn-lt"/>
            </a:endParaRPr>
          </a:p>
        </p:txBody>
      </p:sp>
      <p:sp>
        <p:nvSpPr>
          <p:cNvPr id="10" name="矩形 9"/>
          <p:cNvSpPr/>
          <p:nvPr/>
        </p:nvSpPr>
        <p:spPr>
          <a:xfrm>
            <a:off x="494945" y="2863487"/>
            <a:ext cx="8303698" cy="3677930"/>
          </a:xfrm>
          <a:prstGeom prst="rect">
            <a:avLst/>
          </a:prstGeom>
        </p:spPr>
        <p:txBody>
          <a:bodyPr wrap="square">
            <a:spAutoFit/>
          </a:bodyPr>
          <a:lstStyle/>
          <a:p>
            <a:pPr algn="just">
              <a:spcAft>
                <a:spcPts val="600"/>
              </a:spcAft>
            </a:pPr>
            <a:r>
              <a:rPr lang="en-US" altLang="zh-CN" dirty="0">
                <a:latin typeface="Times New Roman" panose="02020603050405020304" pitchFamily="18" charset="0"/>
                <a:ea typeface="MS Mincho" panose="02020609040205080304" pitchFamily="49" charset="-128"/>
              </a:rPr>
              <a:t>where:</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rPr>
              <a:t>h </a:t>
            </a:r>
            <a:r>
              <a:rPr lang="en-US" altLang="zh-CN" dirty="0">
                <a:latin typeface="Times New Roman" panose="02020603050405020304" pitchFamily="18" charset="0"/>
                <a:ea typeface="MS Mincho" panose="02020609040205080304" pitchFamily="49" charset="-128"/>
              </a:rPr>
              <a:t>is a generated channel impulse response.</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rPr>
              <a:t>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dirty="0">
                <a:latin typeface="Times New Roman" panose="02020603050405020304" pitchFamily="18" charset="0"/>
                <a:ea typeface="MS Mincho" panose="02020609040205080304" pitchFamily="49" charset="-128"/>
              </a:rPr>
              <a:t> are time and azimuth and elevation angles at the transmitter and receiver, respectively.</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rPr>
              <a:t>A</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i="1" dirty="0">
                <a:latin typeface="Times New Roman" panose="02020603050405020304" pitchFamily="18" charset="0"/>
                <a:ea typeface="MS Mincho" panose="02020609040205080304" pitchFamily="49" charset="-128"/>
              </a:rPr>
              <a:t> </a:t>
            </a:r>
            <a:r>
              <a:rPr lang="en-US" altLang="zh-CN" dirty="0">
                <a:latin typeface="Times New Roman" panose="02020603050405020304" pitchFamily="18" charset="0"/>
                <a:ea typeface="MS Mincho" panose="02020609040205080304" pitchFamily="49" charset="-128"/>
              </a:rPr>
              <a:t>and</a:t>
            </a:r>
            <a:r>
              <a:rPr lang="en-US" altLang="zh-CN" i="1" dirty="0">
                <a:latin typeface="Times New Roman" panose="02020603050405020304" pitchFamily="18" charset="0"/>
                <a:ea typeface="MS Mincho" panose="02020609040205080304" pitchFamily="49" charset="-128"/>
              </a:rPr>
              <a:t> C</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i="1" dirty="0">
                <a:latin typeface="Times New Roman" panose="02020603050405020304" pitchFamily="18" charset="0"/>
                <a:ea typeface="MS Mincho" panose="02020609040205080304" pitchFamily="49" charset="-128"/>
              </a:rPr>
              <a:t> </a:t>
            </a:r>
            <a:r>
              <a:rPr lang="en-US" altLang="zh-CN" dirty="0">
                <a:latin typeface="Times New Roman" panose="02020603050405020304" pitchFamily="18" charset="0"/>
                <a:ea typeface="MS Mincho" panose="02020609040205080304" pitchFamily="49" charset="-128"/>
              </a:rPr>
              <a:t>are the gain and the channel impulse response for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 respectively.</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dirty="0">
                <a:latin typeface="Times New Roman" panose="02020603050405020304" pitchFamily="18" charset="0"/>
                <a:ea typeface="MS Mincho" panose="02020609040205080304" pitchFamily="49" charset="-128"/>
              </a:rPr>
              <a:t>( )- is the Dirac delta function.</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rPr>
              <a:t>T</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i="1" dirty="0">
                <a:latin typeface="Times New Roman" panose="02020603050405020304" pitchFamily="18" charset="0"/>
                <a:ea typeface="MS Mincho" panose="02020609040205080304" pitchFamily="49" charset="-128"/>
              </a:rPr>
              <a:t> </a:t>
            </a:r>
            <a:r>
              <a:rPr lang="en-US" altLang="zh-CN" dirty="0">
                <a:latin typeface="Times New Roman" panose="02020603050405020304" pitchFamily="18" charset="0"/>
                <a:ea typeface="MS Mincho" panose="02020609040205080304" pitchFamily="49" charset="-128"/>
              </a:rPr>
              <a:t>are time-angular coordinates of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is the amplitude of the </a:t>
            </a:r>
            <a:r>
              <a:rPr lang="en-US" altLang="zh-CN" i="1" dirty="0">
                <a:latin typeface="Times New Roman" panose="02020603050405020304" pitchFamily="18" charset="0"/>
                <a:ea typeface="MS Mincho" panose="02020609040205080304" pitchFamily="49" charset="-128"/>
              </a:rPr>
              <a:t>k</a:t>
            </a:r>
            <a:r>
              <a:rPr lang="en-US" altLang="zh-CN" dirty="0">
                <a:latin typeface="Times New Roman" panose="02020603050405020304" pitchFamily="18" charset="0"/>
                <a:ea typeface="MS Mincho" panose="02020609040205080304" pitchFamily="49" charset="-128"/>
              </a:rPr>
              <a:t>-th ray of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 </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are relative time-angular coordinates of </a:t>
            </a:r>
            <a:r>
              <a:rPr lang="en-US" altLang="zh-CN" i="1" dirty="0">
                <a:latin typeface="Times New Roman" panose="02020603050405020304" pitchFamily="18" charset="0"/>
                <a:ea typeface="MS Mincho" panose="02020609040205080304" pitchFamily="49" charset="-128"/>
              </a:rPr>
              <a:t>k</a:t>
            </a:r>
            <a:r>
              <a:rPr lang="en-US" altLang="zh-CN" dirty="0">
                <a:latin typeface="Times New Roman" panose="02020603050405020304" pitchFamily="18" charset="0"/>
                <a:ea typeface="MS Mincho" panose="02020609040205080304" pitchFamily="49" charset="-128"/>
              </a:rPr>
              <a:t>-th ray of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a:t>
            </a:r>
            <a:endParaRPr lang="zh-CN" altLang="zh-CN"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58574344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6</a:t>
            </a:fld>
            <a:endParaRPr lang="en-GB"/>
          </a:p>
        </p:txBody>
      </p:sp>
      <p:graphicFrame>
        <p:nvGraphicFramePr>
          <p:cNvPr id="8" name="对象 6"/>
          <p:cNvGraphicFramePr>
            <a:graphicFrameLocks noChangeAspect="1"/>
          </p:cNvGraphicFramePr>
          <p:nvPr/>
        </p:nvGraphicFramePr>
        <p:xfrm>
          <a:off x="3400425" y="1373188"/>
          <a:ext cx="5441950" cy="3857625"/>
        </p:xfrm>
        <a:graphic>
          <a:graphicData uri="http://schemas.openxmlformats.org/presentationml/2006/ole">
            <mc:AlternateContent xmlns:mc="http://schemas.openxmlformats.org/markup-compatibility/2006">
              <mc:Choice xmlns:v="urn:schemas-microsoft-com:vml" Requires="v">
                <p:oleObj spid="_x0000_s8229" name="Visio" r:id="rId3" imgW="7442294" imgH="5103994" progId="Visio.Drawing.11">
                  <p:embed/>
                </p:oleObj>
              </mc:Choice>
              <mc:Fallback>
                <p:oleObj name="Visio" r:id="rId3" imgW="7442294" imgH="510399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1373188"/>
                        <a:ext cx="54419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文本框 8"/>
          <p:cNvSpPr txBox="1"/>
          <p:nvPr/>
        </p:nvSpPr>
        <p:spPr>
          <a:xfrm>
            <a:off x="3400425" y="5492221"/>
            <a:ext cx="5441949" cy="369332"/>
          </a:xfrm>
          <a:prstGeom prst="rect">
            <a:avLst/>
          </a:prstGeom>
          <a:noFill/>
        </p:spPr>
        <p:txBody>
          <a:bodyPr wrap="square" rtlCol="0">
            <a:spAutoFit/>
          </a:bodyPr>
          <a:lstStyle/>
          <a:p>
            <a:r>
              <a:rPr lang="en-US" altLang="zh-CN" dirty="0" smtClean="0">
                <a:latin typeface="+mn-lt"/>
              </a:rPr>
              <a:t>Fig 2. 3D model of conference room used for ray tracing</a:t>
            </a:r>
            <a:endParaRPr lang="zh-CN" altLang="en-US" dirty="0">
              <a:latin typeface="+mn-lt"/>
            </a:endParaRPr>
          </a:p>
        </p:txBody>
      </p:sp>
      <p:sp>
        <p:nvSpPr>
          <p:cNvPr id="10" name="内容占位符 2"/>
          <p:cNvSpPr>
            <a:spLocks noGrp="1"/>
          </p:cNvSpPr>
          <p:nvPr>
            <p:ph idx="1"/>
          </p:nvPr>
        </p:nvSpPr>
        <p:spPr>
          <a:xfrm>
            <a:off x="251520" y="1231735"/>
            <a:ext cx="3148905" cy="5077585"/>
          </a:xfrm>
        </p:spPr>
        <p:txBody>
          <a:bodyPr/>
          <a:lstStyle/>
          <a:p>
            <a:pPr marL="0" indent="0">
              <a:buClr>
                <a:srgbClr val="FF0000"/>
              </a:buClr>
              <a:buNone/>
            </a:pPr>
            <a:r>
              <a:rPr lang="en-US" altLang="zh-CN" dirty="0" smtClean="0"/>
              <a:t>  Cluster grouping</a:t>
            </a:r>
          </a:p>
          <a:p>
            <a:pPr indent="342900">
              <a:buClr>
                <a:schemeClr val="tx1"/>
              </a:buClr>
              <a:buFont typeface="Wingdings" panose="05000000000000000000" pitchFamily="2" charset="2"/>
              <a:buChar char=""/>
            </a:pPr>
            <a:r>
              <a:rPr lang="en-US" altLang="zh-CN" sz="2000" b="0" dirty="0" smtClean="0"/>
              <a:t>LOS path; </a:t>
            </a:r>
          </a:p>
          <a:p>
            <a:pPr indent="342900">
              <a:buClr>
                <a:schemeClr val="tx1"/>
              </a:buClr>
              <a:buFont typeface="Wingdings" panose="05000000000000000000" pitchFamily="2" charset="2"/>
              <a:buChar char=""/>
            </a:pPr>
            <a:r>
              <a:rPr lang="en-GB" altLang="zh-CN" sz="2000" b="0" dirty="0"/>
              <a:t>Four first order (reflected) clusters from four walls;</a:t>
            </a:r>
            <a:r>
              <a:rPr lang="en-US" altLang="zh-CN" sz="2000" b="0" dirty="0" smtClean="0"/>
              <a:t> </a:t>
            </a:r>
          </a:p>
          <a:p>
            <a:pPr indent="342900">
              <a:buClr>
                <a:schemeClr val="tx1"/>
              </a:buClr>
              <a:buFont typeface="Wingdings" panose="05000000000000000000" pitchFamily="2" charset="2"/>
              <a:buChar char=""/>
            </a:pPr>
            <a:r>
              <a:rPr lang="en-GB" altLang="zh-CN" sz="2000" b="0" dirty="0"/>
              <a:t>One first order cluster from ceiling</a:t>
            </a:r>
            <a:r>
              <a:rPr lang="en-GB" altLang="zh-CN" sz="2000" b="0" dirty="0" smtClean="0"/>
              <a:t>;</a:t>
            </a:r>
          </a:p>
          <a:p>
            <a:pPr indent="342900">
              <a:buClr>
                <a:schemeClr val="tx1"/>
              </a:buClr>
              <a:buFont typeface="Wingdings" panose="05000000000000000000" pitchFamily="2" charset="2"/>
              <a:buChar char=""/>
            </a:pPr>
            <a:r>
              <a:rPr lang="en-GB" altLang="zh-CN" sz="2000" b="0" dirty="0"/>
              <a:t>Four second order clusters from the walls and </a:t>
            </a:r>
            <a:r>
              <a:rPr lang="en-GB" altLang="zh-CN" sz="2000" b="0" dirty="0" smtClean="0"/>
              <a:t>ceiling;</a:t>
            </a:r>
          </a:p>
          <a:p>
            <a:pPr indent="342900">
              <a:buClr>
                <a:schemeClr val="tx1"/>
              </a:buClr>
              <a:buFont typeface="Wingdings" panose="05000000000000000000" pitchFamily="2" charset="2"/>
              <a:buChar char=""/>
            </a:pPr>
            <a:r>
              <a:rPr lang="en-GB" altLang="zh-CN" sz="2000" b="0" dirty="0"/>
              <a:t>Eight second order clusters corresponding to reflections from two walls.</a:t>
            </a:r>
            <a:endParaRPr lang="zh-CN" altLang="en-US" sz="2000" b="0" dirty="0"/>
          </a:p>
        </p:txBody>
      </p:sp>
    </p:spTree>
    <p:extLst>
      <p:ext uri="{BB962C8B-B14F-4D97-AF65-F5344CB8AC3E}">
        <p14:creationId xmlns:p14="http://schemas.microsoft.com/office/powerpoint/2010/main" val="2868742751"/>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7</a:t>
            </a:fld>
            <a:endParaRPr lang="en-GB"/>
          </a:p>
        </p:txBody>
      </p:sp>
      <p:sp>
        <p:nvSpPr>
          <p:cNvPr id="11" name="内容占位符 2"/>
          <p:cNvSpPr>
            <a:spLocks noGrp="1"/>
          </p:cNvSpPr>
          <p:nvPr>
            <p:ph idx="1"/>
          </p:nvPr>
        </p:nvSpPr>
        <p:spPr>
          <a:xfrm>
            <a:off x="685800" y="1252439"/>
            <a:ext cx="7772400" cy="5445224"/>
          </a:xfrm>
        </p:spPr>
        <p:txBody>
          <a:bodyPr/>
          <a:lstStyle/>
          <a:p>
            <a:pPr marL="0" indent="0">
              <a:buClr>
                <a:srgbClr val="FF0000"/>
              </a:buClr>
              <a:buNone/>
            </a:pPr>
            <a:r>
              <a:rPr lang="en-US" altLang="zh-CN" dirty="0" smtClean="0"/>
              <a:t>  Clusters blockage probabilities of STA-STA scenario</a:t>
            </a:r>
          </a:p>
          <a:p>
            <a:pPr indent="342900">
              <a:buClr>
                <a:schemeClr val="tx1"/>
              </a:buClr>
              <a:buFont typeface="Wingdings" panose="05000000000000000000" pitchFamily="2" charset="2"/>
              <a:buChar char=""/>
            </a:pPr>
            <a:r>
              <a:rPr lang="en-US" altLang="zh-CN" dirty="0" smtClean="0"/>
              <a:t>cfg.cr.Psta_1st_c  </a:t>
            </a:r>
            <a:r>
              <a:rPr lang="en-US" altLang="zh-CN" dirty="0"/>
              <a:t>= 0.9;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1st order reflections from </a:t>
            </a:r>
            <a:r>
              <a:rPr lang="en-US" altLang="zh-CN" sz="2200" b="0" dirty="0" smtClean="0"/>
              <a:t>ceiling</a:t>
            </a:r>
            <a:endParaRPr lang="en-US" altLang="zh-CN" sz="2200" dirty="0"/>
          </a:p>
          <a:p>
            <a:pPr indent="342900">
              <a:buClr>
                <a:schemeClr val="tx1"/>
              </a:buClr>
              <a:buFont typeface="Wingdings" panose="05000000000000000000" pitchFamily="2" charset="2"/>
              <a:buChar char=""/>
            </a:pPr>
            <a:r>
              <a:rPr lang="en-US" altLang="zh-CN" dirty="0"/>
              <a:t>cfg.cr.Psta_1st_w  = 0.6;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1st order reflections from </a:t>
            </a:r>
            <a:r>
              <a:rPr lang="en-US" altLang="zh-CN" sz="2200" b="0" dirty="0" smtClean="0"/>
              <a:t>walls</a:t>
            </a:r>
            <a:endParaRPr lang="en-US" altLang="zh-CN" sz="2200" dirty="0"/>
          </a:p>
          <a:p>
            <a:pPr indent="342900">
              <a:buClr>
                <a:schemeClr val="tx1"/>
              </a:buClr>
              <a:buFont typeface="Wingdings" panose="05000000000000000000" pitchFamily="2" charset="2"/>
              <a:buChar char=""/>
            </a:pPr>
            <a:r>
              <a:rPr lang="en-US" altLang="zh-CN" dirty="0"/>
              <a:t>cfg.cr.Psta_2nd_wc = 0.7;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2nd order wall-ceiling (ceiling-wall) </a:t>
            </a:r>
            <a:r>
              <a:rPr lang="en-US" altLang="zh-CN" sz="2200" b="0" dirty="0" smtClean="0"/>
              <a:t>reflections</a:t>
            </a:r>
            <a:endParaRPr lang="en-US" altLang="zh-CN" sz="2200" dirty="0"/>
          </a:p>
          <a:p>
            <a:pPr indent="342900">
              <a:buClr>
                <a:schemeClr val="tx1"/>
              </a:buClr>
              <a:buFont typeface="Wingdings" panose="05000000000000000000" pitchFamily="2" charset="2"/>
              <a:buChar char=""/>
            </a:pPr>
            <a:r>
              <a:rPr lang="en-US" altLang="zh-CN" dirty="0"/>
              <a:t>cfg.cr.Psta_2nd_w  = 0.2;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2nd order reflections from walls</a:t>
            </a:r>
          </a:p>
          <a:p>
            <a:pPr indent="0">
              <a:buClr>
                <a:schemeClr val="tx1"/>
              </a:buClr>
              <a:buNone/>
            </a:pPr>
            <a:endParaRPr lang="zh-CN" altLang="en-US" dirty="0"/>
          </a:p>
        </p:txBody>
      </p:sp>
    </p:spTree>
    <p:extLst>
      <p:ext uri="{BB962C8B-B14F-4D97-AF65-F5344CB8AC3E}">
        <p14:creationId xmlns:p14="http://schemas.microsoft.com/office/powerpoint/2010/main" val="1414232300"/>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8</a:t>
            </a:fld>
            <a:endParaRPr lang="en-GB"/>
          </a:p>
        </p:txBody>
      </p:sp>
      <p:sp>
        <p:nvSpPr>
          <p:cNvPr id="11"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LOS path</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graphicFrame>
        <p:nvGraphicFramePr>
          <p:cNvPr id="3" name="对象 2"/>
          <p:cNvGraphicFramePr>
            <a:graphicFrameLocks noChangeAspect="1"/>
          </p:cNvGraphicFramePr>
          <p:nvPr>
            <p:extLst>
              <p:ext uri="{D42A27DB-BD31-4B8C-83A1-F6EECF244321}">
                <p14:modId xmlns:p14="http://schemas.microsoft.com/office/powerpoint/2010/main" val="1145184422"/>
              </p:ext>
            </p:extLst>
          </p:nvPr>
        </p:nvGraphicFramePr>
        <p:xfrm>
          <a:off x="1357002" y="2204864"/>
          <a:ext cx="1715120" cy="752980"/>
        </p:xfrm>
        <a:graphic>
          <a:graphicData uri="http://schemas.openxmlformats.org/presentationml/2006/ole">
            <mc:AlternateContent xmlns:mc="http://schemas.openxmlformats.org/markup-compatibility/2006">
              <mc:Choice xmlns:v="urn:schemas-microsoft-com:vml" Requires="v">
                <p:oleObj spid="_x0000_s9288" name="Equation" r:id="rId3" imgW="1041120" imgH="457200" progId="Equation.DSMT4">
                  <p:embed/>
                </p:oleObj>
              </mc:Choice>
              <mc:Fallback>
                <p:oleObj name="Equation" r:id="rId3" imgW="1041120" imgH="457200" progId="Equation.DSMT4">
                  <p:embed/>
                  <p:pic>
                    <p:nvPicPr>
                      <p:cNvPr id="0" name=""/>
                      <p:cNvPicPr/>
                      <p:nvPr/>
                    </p:nvPicPr>
                    <p:blipFill>
                      <a:blip r:embed="rId4"/>
                      <a:stretch>
                        <a:fillRect/>
                      </a:stretch>
                    </p:blipFill>
                    <p:spPr>
                      <a:xfrm>
                        <a:off x="1357002" y="2204864"/>
                        <a:ext cx="1715120" cy="75298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825714681"/>
              </p:ext>
            </p:extLst>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9289"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400550" y="2346325"/>
                        <a:ext cx="114300" cy="177800"/>
                      </a:xfrm>
                      <a:prstGeom prst="rect">
                        <a:avLst/>
                      </a:prstGeom>
                    </p:spPr>
                  </p:pic>
                </p:oleObj>
              </mc:Fallback>
            </mc:AlternateContent>
          </a:graphicData>
        </a:graphic>
      </p:graphicFrame>
      <p:sp>
        <p:nvSpPr>
          <p:cNvPr id="8" name="文本框 7"/>
          <p:cNvSpPr txBox="1"/>
          <p:nvPr/>
        </p:nvSpPr>
        <p:spPr>
          <a:xfrm>
            <a:off x="1354144" y="3088342"/>
            <a:ext cx="5522112" cy="2585323"/>
          </a:xfrm>
          <a:prstGeom prst="rect">
            <a:avLst/>
          </a:prstGeom>
          <a:noFill/>
        </p:spPr>
        <p:txBody>
          <a:bodyPr wrap="square" rtlCol="0">
            <a:spAutoFit/>
          </a:bodyPr>
          <a:lstStyle/>
          <a:p>
            <a:r>
              <a:rPr lang="en-US" altLang="zh-CN" dirty="0" smtClean="0">
                <a:latin typeface="+mn-lt"/>
              </a:rPr>
              <a:t>Cls.los_el=ap_el_los(N);</a:t>
            </a:r>
          </a:p>
          <a:p>
            <a:endParaRPr lang="en-US" altLang="zh-CN" dirty="0">
              <a:latin typeface="+mn-lt"/>
            </a:endParaRPr>
          </a:p>
          <a:p>
            <a:r>
              <a:rPr lang="en-US" altLang="zh-CN" dirty="0" smtClean="0">
                <a:latin typeface="+mn-lt"/>
              </a:rPr>
              <a:t>tx_az = 0;</a:t>
            </a:r>
          </a:p>
          <a:p>
            <a:r>
              <a:rPr lang="en-US" altLang="zh-CN" dirty="0" smtClean="0">
                <a:latin typeface="+mn-lt"/>
              </a:rPr>
              <a:t>tx_el</a:t>
            </a:r>
            <a:r>
              <a:rPr lang="en-US" altLang="zh-CN" dirty="0">
                <a:latin typeface="+mn-lt"/>
              </a:rPr>
              <a:t> </a:t>
            </a:r>
            <a:r>
              <a:rPr lang="en-US" altLang="zh-CN" dirty="0" smtClean="0">
                <a:latin typeface="+mn-lt"/>
              </a:rPr>
              <a:t>= cls.los_el;</a:t>
            </a:r>
          </a:p>
          <a:p>
            <a:r>
              <a:rPr lang="en-US" altLang="zh-CN" dirty="0" smtClean="0">
                <a:latin typeface="+mn-lt"/>
              </a:rPr>
              <a:t>rx_az = 0;</a:t>
            </a:r>
          </a:p>
          <a:p>
            <a:r>
              <a:rPr lang="en-US" altLang="zh-CN" dirty="0" smtClean="0">
                <a:latin typeface="+mn-lt"/>
              </a:rPr>
              <a:t>rx_el  = -</a:t>
            </a:r>
            <a:r>
              <a:rPr lang="en-US" altLang="zh-CN" dirty="0" smtClean="0"/>
              <a:t>cls.los_el</a:t>
            </a:r>
            <a:r>
              <a:rPr lang="en-US" altLang="zh-CN" dirty="0" smtClean="0">
                <a:latin typeface="+mn-lt"/>
              </a:rPr>
              <a:t>;</a:t>
            </a:r>
          </a:p>
          <a:p>
            <a:endParaRPr lang="en-US" altLang="zh-CN" dirty="0">
              <a:latin typeface="+mn-lt"/>
            </a:endParaRPr>
          </a:p>
          <a:p>
            <a:r>
              <a:rPr lang="en-US" altLang="zh-CN" dirty="0" smtClean="0">
                <a:latin typeface="+mn-lt"/>
              </a:rPr>
              <a:t>Function y = ap_el_los(size)</a:t>
            </a:r>
          </a:p>
          <a:p>
            <a:r>
              <a:rPr lang="en-US" altLang="zh-CN" dirty="0" smtClean="0">
                <a:latin typeface="+mn-lt"/>
              </a:rPr>
              <a:t>Y =  -76 + 45.*rand(1,size);</a:t>
            </a:r>
            <a:endParaRPr lang="zh-CN" altLang="en-US" dirty="0">
              <a:latin typeface="+mn-lt"/>
            </a:endParaRPr>
          </a:p>
        </p:txBody>
      </p:sp>
    </p:spTree>
    <p:extLst>
      <p:ext uri="{BB962C8B-B14F-4D97-AF65-F5344CB8AC3E}">
        <p14:creationId xmlns:p14="http://schemas.microsoft.com/office/powerpoint/2010/main" val="3566491933"/>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9</a:t>
            </a:fld>
            <a:endParaRPr lang="en-GB"/>
          </a:p>
        </p:txBody>
      </p:sp>
      <p:sp>
        <p:nvSpPr>
          <p:cNvPr id="11"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Time of Arrival (Inter-cluster)</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0350"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833302"/>
            <a:ext cx="51069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3779912" y="5845895"/>
            <a:ext cx="5441949" cy="369332"/>
          </a:xfrm>
          <a:prstGeom prst="rect">
            <a:avLst/>
          </a:prstGeom>
          <a:noFill/>
        </p:spPr>
        <p:txBody>
          <a:bodyPr wrap="square" rtlCol="0">
            <a:spAutoFit/>
          </a:bodyPr>
          <a:lstStyle/>
          <a:p>
            <a:r>
              <a:rPr lang="en-US" altLang="zh-CN" dirty="0" smtClean="0">
                <a:latin typeface="+mn-lt"/>
              </a:rPr>
              <a:t>Fig 3. TOA empirical distributions from ray tracing</a:t>
            </a:r>
            <a:endParaRPr lang="zh-CN" altLang="en-US" dirty="0">
              <a:latin typeface="+mn-lt"/>
            </a:endParaRPr>
          </a:p>
        </p:txBody>
      </p:sp>
      <p:sp>
        <p:nvSpPr>
          <p:cNvPr id="13" name="文本框 12"/>
          <p:cNvSpPr txBox="1">
            <a:spLocks noChangeArrowheads="1"/>
          </p:cNvSpPr>
          <p:nvPr/>
        </p:nvSpPr>
        <p:spPr bwMode="auto">
          <a:xfrm>
            <a:off x="488555" y="2125497"/>
            <a:ext cx="330718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w"/>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folHlink"/>
              </a:buClr>
              <a:buSzPct val="80000"/>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hlink"/>
              </a:buClr>
              <a:buFont typeface="Wingdings" panose="05000000000000000000" pitchFamily="2" charset="2"/>
              <a:buChar char="w"/>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85000"/>
              <a:buFont typeface="Wingdings" panose="05000000000000000000" pitchFamily="2" charset="2"/>
              <a:buChar char="Ø"/>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9pPr>
          </a:lstStyle>
          <a:p>
            <a:pPr>
              <a:spcBef>
                <a:spcPct val="0"/>
              </a:spcBef>
              <a:buClrTx/>
              <a:buFontTx/>
              <a:buNone/>
            </a:pPr>
            <a:r>
              <a:rPr lang="en-US" altLang="zh-CN" sz="1800" dirty="0" smtClean="0">
                <a:latin typeface="+mn-lt"/>
              </a:rPr>
              <a:t>Piecewise modeling of first </a:t>
            </a:r>
            <a:r>
              <a:rPr lang="en-US" altLang="zh-CN" sz="1800" dirty="0">
                <a:latin typeface="+mn-lt"/>
              </a:rPr>
              <a:t>order reflections from </a:t>
            </a:r>
            <a:r>
              <a:rPr lang="en-US" altLang="zh-CN" sz="1800" dirty="0" smtClean="0">
                <a:latin typeface="+mn-lt"/>
              </a:rPr>
              <a:t>walls (green line)</a:t>
            </a:r>
            <a:endParaRPr lang="zh-CN" altLang="zh-CN" sz="1800" dirty="0">
              <a:latin typeface="+mn-lt"/>
            </a:endParaRPr>
          </a:p>
        </p:txBody>
      </p:sp>
      <p:graphicFrame>
        <p:nvGraphicFramePr>
          <p:cNvPr id="14" name="对象 10"/>
          <p:cNvGraphicFramePr>
            <a:graphicFrameLocks noChangeAspect="1"/>
          </p:cNvGraphicFramePr>
          <p:nvPr>
            <p:extLst>
              <p:ext uri="{D42A27DB-BD31-4B8C-83A1-F6EECF244321}">
                <p14:modId xmlns:p14="http://schemas.microsoft.com/office/powerpoint/2010/main" val="3103100825"/>
              </p:ext>
            </p:extLst>
          </p:nvPr>
        </p:nvGraphicFramePr>
        <p:xfrm>
          <a:off x="628790" y="2849397"/>
          <a:ext cx="2520950" cy="1154113"/>
        </p:xfrm>
        <a:graphic>
          <a:graphicData uri="http://schemas.openxmlformats.org/presentationml/2006/ole">
            <mc:AlternateContent xmlns:mc="http://schemas.openxmlformats.org/markup-compatibility/2006">
              <mc:Choice xmlns:v="urn:schemas-microsoft-com:vml" Requires="v">
                <p:oleObj spid="_x0000_s10351" name="公式" r:id="rId6" imgW="2146300" imgH="977900" progId="Equation.3">
                  <p:embed/>
                </p:oleObj>
              </mc:Choice>
              <mc:Fallback>
                <p:oleObj name="公式" r:id="rId6" imgW="2146300" imgH="977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 y="2849397"/>
                        <a:ext cx="25209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文本框 18"/>
          <p:cNvSpPr txBox="1">
            <a:spLocks noChangeArrowheads="1"/>
          </p:cNvSpPr>
          <p:nvPr/>
        </p:nvSpPr>
        <p:spPr bwMode="auto">
          <a:xfrm>
            <a:off x="493852" y="4155910"/>
            <a:ext cx="3541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w"/>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folHlink"/>
              </a:buClr>
              <a:buSzPct val="80000"/>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hlink"/>
              </a:buClr>
              <a:buFont typeface="Wingdings" panose="05000000000000000000" pitchFamily="2" charset="2"/>
              <a:buChar char="w"/>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85000"/>
              <a:buFont typeface="Wingdings" panose="05000000000000000000" pitchFamily="2" charset="2"/>
              <a:buChar char="Ø"/>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9pPr>
          </a:lstStyle>
          <a:p>
            <a:pPr>
              <a:spcBef>
                <a:spcPct val="0"/>
              </a:spcBef>
              <a:buClrTx/>
              <a:buNone/>
            </a:pPr>
            <a:r>
              <a:rPr lang="en-US" altLang="zh-CN" sz="1800" dirty="0"/>
              <a:t>Piecewise modeling of </a:t>
            </a:r>
            <a:r>
              <a:rPr lang="en-US" altLang="zh-CN" sz="1800" dirty="0" smtClean="0">
                <a:latin typeface="+mn-lt"/>
              </a:rPr>
              <a:t>second </a:t>
            </a:r>
            <a:r>
              <a:rPr lang="en-US" altLang="zh-CN" sz="1800" dirty="0">
                <a:latin typeface="+mn-lt"/>
              </a:rPr>
              <a:t>order reflections from </a:t>
            </a:r>
            <a:r>
              <a:rPr lang="en-US" altLang="zh-CN" sz="1800" dirty="0" smtClean="0">
                <a:latin typeface="+mn-lt"/>
              </a:rPr>
              <a:t>walls </a:t>
            </a:r>
            <a:r>
              <a:rPr lang="en-US" altLang="zh-CN" sz="1800" dirty="0" smtClean="0"/>
              <a:t>(blue </a:t>
            </a:r>
            <a:r>
              <a:rPr lang="en-US" altLang="zh-CN" sz="1800" dirty="0"/>
              <a:t>line</a:t>
            </a:r>
            <a:r>
              <a:rPr lang="en-US" altLang="zh-CN" sz="1800" dirty="0" smtClean="0"/>
              <a:t>)</a:t>
            </a:r>
            <a:endParaRPr lang="zh-CN" altLang="zh-CN" sz="1800" dirty="0"/>
          </a:p>
        </p:txBody>
      </p:sp>
      <p:graphicFrame>
        <p:nvGraphicFramePr>
          <p:cNvPr id="16" name="对象 14"/>
          <p:cNvGraphicFramePr>
            <a:graphicFrameLocks noChangeAspect="1"/>
          </p:cNvGraphicFramePr>
          <p:nvPr>
            <p:extLst>
              <p:ext uri="{D42A27DB-BD31-4B8C-83A1-F6EECF244321}">
                <p14:modId xmlns:p14="http://schemas.microsoft.com/office/powerpoint/2010/main" val="2616157996"/>
              </p:ext>
            </p:extLst>
          </p:nvPr>
        </p:nvGraphicFramePr>
        <p:xfrm>
          <a:off x="628790" y="4871872"/>
          <a:ext cx="1763712" cy="1006475"/>
        </p:xfrm>
        <a:graphic>
          <a:graphicData uri="http://schemas.openxmlformats.org/presentationml/2006/ole">
            <mc:AlternateContent xmlns:mc="http://schemas.openxmlformats.org/markup-compatibility/2006">
              <mc:Choice xmlns:v="urn:schemas-microsoft-com:vml" Requires="v">
                <p:oleObj spid="_x0000_s10352" name="公式" r:id="rId8" imgW="1485900" imgH="850900" progId="Equation.3">
                  <p:embed/>
                </p:oleObj>
              </mc:Choice>
              <mc:Fallback>
                <p:oleObj name="公式" r:id="rId8" imgW="1485900" imgH="850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790" y="4871872"/>
                        <a:ext cx="1763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2571673"/>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无线个域网 标准工作组&amp;#x0D;&amp;#x0A;&amp;#x0D;&amp;#x0A;文件编号:  WPAN-W-13-023-00&amp;#x0D;&amp;#x0A;&amp;#x0D;&amp;#x0A;标题： 设立45GHz无线个域网标准任务组的建议&amp;quot;&quot;/&gt;&lt;property id=&quot;20307&quot; value=&quot;256&quot;/&gt;&lt;/object&gt;&lt;object type=&quot;3&quot; unique_id=&quot;10004&quot;&gt;&lt;property id=&quot;20148&quot; value=&quot;5&quot;/&gt;&lt;property id=&quot;20300&quot; value=&quot;Slide 2&quot;/&gt;&lt;property id=&quot;20307&quot; value=&quot;385&quot;/&gt;&lt;/object&gt;&lt;object type=&quot;3&quot; unique_id=&quot;10005&quot;&gt;&lt;property id=&quot;20148&quot; value=&quot;5&quot;/&gt;&lt;property id=&quot;20300&quot; value=&quot;Slide 3 - &amp;quot;背景&amp;quot;&quot;/&gt;&lt;property id=&quot;20307&quot; value=&quot;386&quot;/&gt;&lt;/object&gt;&lt;object type=&quot;3&quot; unique_id=&quot;10006&quot;&gt;&lt;property id=&quot;20148&quot; value=&quot;5&quot;/&gt;&lt;property id=&quot;20300&quot; value=&quot;Slide 4 - &amp;quot;45GHz频谱规划主要参数&amp;quot;&quot;/&gt;&lt;property id=&quot;20307&quot; value=&quot;387&quot;/&gt;&lt;/object&gt;&lt;object type=&quot;3&quot; unique_id=&quot;10209&quot;&gt;&lt;property id=&quot;20148&quot; value=&quot;5&quot;/&gt;&lt;property id=&quot;20300&quot; value=&quot;Slide 6 - &amp;quot;参考资料&amp;quot;&quot;/&gt;&lt;property id=&quot;20307&quot; value=&quot;388&quot;/&gt;&lt;/object&gt;&lt;object type=&quot;3&quot; unique_id=&quot;10278&quot;&gt;&lt;property id=&quot;20148&quot; value=&quot;5&quot;/&gt;&lt;property id=&quot;20300&quot; value=&quot;Slide 5 - &amp;quot;提议&amp;quot;&quot;/&gt;&lt;property id=&quot;20307&quot; value=&quot;389&quot;/&gt;&lt;/object&gt;&lt;/object&gt;&lt;object type=&quot;8&quot; unique_id=&quot;10038&quo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NewTechnique_DTA_1364r0</Template>
  <TotalTime>27394</TotalTime>
  <Words>1781</Words>
  <Application>Microsoft Office PowerPoint</Application>
  <PresentationFormat>全屏显示(4:3)</PresentationFormat>
  <Paragraphs>280</Paragraphs>
  <Slides>26</Slides>
  <Notes>5</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26</vt:i4>
      </vt:variant>
    </vt:vector>
  </HeadingPairs>
  <TitlesOfParts>
    <vt:vector size="31" baseType="lpstr">
      <vt:lpstr>Default Design</vt:lpstr>
      <vt:lpstr>Visio</vt:lpstr>
      <vt:lpstr>公式</vt:lpstr>
      <vt:lpstr>Equation</vt:lpstr>
      <vt:lpstr>Document</vt:lpstr>
      <vt:lpstr>Channel Generation of 802.11aj (45GHz) Based on Channel Measurement</vt:lpstr>
      <vt:lpstr>Abstract</vt:lpstr>
      <vt:lpstr>Outline</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Measurement Scenario</vt:lpstr>
      <vt:lpstr>CIR Generation for TG11aj (45GHz)</vt:lpstr>
      <vt:lpstr>Parameters of Q-band Channel Measurement</vt:lpstr>
      <vt:lpstr>Channel Measurement Technique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Future Work</vt:lpstr>
    </vt:vector>
  </TitlesOfParts>
  <Company>xyz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Chinese WPAN WG</dc:title>
  <dc:creator>Vinno_staff</dc:creator>
  <cp:lastModifiedBy>Haiming Wang</cp:lastModifiedBy>
  <cp:revision>910</cp:revision>
  <dcterms:created xsi:type="dcterms:W3CDTF">2006-02-24T01:46:22Z</dcterms:created>
  <dcterms:modified xsi:type="dcterms:W3CDTF">2014-05-21T05:41:47Z</dcterms:modified>
</cp:coreProperties>
</file>