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4052" r:id="rId2"/>
  </p:sldMasterIdLst>
  <p:notesMasterIdLst>
    <p:notesMasterId r:id="rId11"/>
  </p:notesMasterIdLst>
  <p:handoutMasterIdLst>
    <p:handoutMasterId r:id="rId12"/>
  </p:handoutMasterIdLst>
  <p:sldIdLst>
    <p:sldId id="269" r:id="rId3"/>
    <p:sldId id="257" r:id="rId4"/>
    <p:sldId id="278" r:id="rId5"/>
    <p:sldId id="280" r:id="rId6"/>
    <p:sldId id="282" r:id="rId7"/>
    <p:sldId id="281" r:id="rId8"/>
    <p:sldId id="273" r:id="rId9"/>
    <p:sldId id="272" r:id="rId10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3006" y="-10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doc.: IEEE 802.11-11/0xxxr0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November 2011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Osama Aboul-Magd (Samsung)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DD5554DB-DCC5-447B-A5ED-CF59F2F91F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doc.: IEEE 802.11-11/0xxxr0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November 2011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/>
            </a:lvl5pPr>
          </a:lstStyle>
          <a:p>
            <a:pPr lvl="4">
              <a:defRPr/>
            </a:pPr>
            <a:r>
              <a:rPr lang="en-US"/>
              <a:t>Osama Aboul-Magd (Samsung)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8494B09C-02D3-414B-B0EE-19148CC64A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CC47AE6E-6830-4D66-A48E-1AB33BF56CB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434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43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E45B7B12-CE07-4A54-96EB-35A50D49DB14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43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43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CA" smtClean="0"/>
          </a:p>
        </p:txBody>
      </p:sp>
      <p:sp>
        <p:nvSpPr>
          <p:cNvPr id="15364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5365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5366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5367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1C2A2418-DC63-42A1-8EB1-9A89097F5C1F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638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638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639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639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C0FE0FD1-4DD9-4FB0-9C7C-C209A0639D2E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7412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7413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7414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741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B3F56AF8-3022-4909-9742-70455232F6CE}" type="slidenum">
              <a:rPr lang="en-US" smtClean="0"/>
              <a:pPr/>
              <a:t>8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39850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03E9CF5-34FC-42E4-8394-9F17DD675A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DB97A79-20A5-4178-904F-28A2D104ED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3311F1-12E7-40D9-804B-93D09537E5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E92FB0-83C7-4CD5-B74D-11B1875EC58C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D775CA-B023-4257-BF99-DFBE0C2C719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430E06-4B1E-4BF2-B4E7-83B3EE121E56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ABDA10-D773-4200-8E3B-EC445C5F4BD4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CA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05D35-A447-4CE9-B205-2ABFA0156211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C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DF5FEB-3D0D-4C2D-9DF2-80BAA30E4B82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CA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32C29-5A34-4AF8-9F3A-C0CCB080D51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49FA5C-EEB8-4097-BBBB-D5CA4F482CBC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39850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7E6215C-0148-4EB1-A390-22B113FC48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7F488-7C54-407C-BA57-102E8B69DB34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BD876-8234-4D48-B78B-211BF0665F01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8B6576-D517-46A7-80E7-DEE3F4E0876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39850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B44D1AC-F616-42E6-9F43-060B70E272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C5889EA-CAEC-4354-8261-D8222D8E55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36D628B-9B0F-4DE5-91F4-CB4C6BF4E7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667F22A-537D-46AD-AB32-BBE38DE3A1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6D219D-166D-4D36-9661-DC7404247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A389C81-16FD-4CD9-8450-5298724B2E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E85D24A-2743-43C7-A13E-E8E1107FF3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9683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F64F216-E6B4-4849-8EF5-D25189C9AA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4189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802.11-14/0702r1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61" r:id="rId1"/>
    <p:sldLayoutId id="2147484562" r:id="rId2"/>
    <p:sldLayoutId id="2147484563" r:id="rId3"/>
    <p:sldLayoutId id="2147484542" r:id="rId4"/>
    <p:sldLayoutId id="2147484543" r:id="rId5"/>
    <p:sldLayoutId id="2147484544" r:id="rId6"/>
    <p:sldLayoutId id="2147484545" r:id="rId7"/>
    <p:sldLayoutId id="2147484546" r:id="rId8"/>
    <p:sldLayoutId id="2147484547" r:id="rId9"/>
    <p:sldLayoutId id="2147484548" r:id="rId10"/>
    <p:sldLayoutId id="214748454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CA" smtClean="0"/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EC29E10-826D-4EEB-B403-6671945A724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50" r:id="rId1"/>
    <p:sldLayoutId id="2147484551" r:id="rId2"/>
    <p:sldLayoutId id="2147484552" r:id="rId3"/>
    <p:sldLayoutId id="2147484553" r:id="rId4"/>
    <p:sldLayoutId id="2147484554" r:id="rId5"/>
    <p:sldLayoutId id="2147484555" r:id="rId6"/>
    <p:sldLayoutId id="2147484556" r:id="rId7"/>
    <p:sldLayoutId id="2147484557" r:id="rId8"/>
    <p:sldLayoutId id="2147484558" r:id="rId9"/>
    <p:sldLayoutId id="2147484559" r:id="rId10"/>
    <p:sldLayoutId id="2147484560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4/11-14-0478-05-00ax-tgax-may-2014-meeting-agenda.ppt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1182687" cy="276225"/>
          </a:xfrm>
          <a:noFill/>
        </p:spPr>
        <p:txBody>
          <a:bodyPr/>
          <a:lstStyle/>
          <a:p>
            <a:r>
              <a:rPr lang="en-US" smtClean="0"/>
              <a:t>May 2014</a:t>
            </a:r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Osama Aboul-Magd (Huawei Technologies)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793F0BDF-8B5A-4F42-A460-6E03123FEBC0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TGax</a:t>
            </a:r>
            <a:r>
              <a:rPr lang="en-US" dirty="0" smtClean="0"/>
              <a:t> May 2014 Closing Report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2014-05-15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/>
        </p:nvGraphicFramePr>
        <p:xfrm>
          <a:off x="520700" y="2590800"/>
          <a:ext cx="7535863" cy="2286000"/>
        </p:xfrm>
        <a:graphic>
          <a:graphicData uri="http://schemas.openxmlformats.org/presentationml/2006/ole">
            <p:oleObj spid="_x0000_s1026" name="Document" r:id="rId4" imgW="8610834" imgH="2617202" progId="Word.Document.8">
              <p:embed/>
            </p:oleObj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May 2014</a:t>
            </a:r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Osama Aboul-Magd (Huawei Technologies)</a:t>
            </a: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9BDFEE4B-8411-40A8-8639-87B3C757CCB2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Abstract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 smtClean="0"/>
              <a:t>This document is the closing report for the </a:t>
            </a:r>
            <a:r>
              <a:rPr lang="en-US" dirty="0" err="1" smtClean="0"/>
              <a:t>TGax</a:t>
            </a:r>
            <a:r>
              <a:rPr lang="en-US" dirty="0" smtClean="0"/>
              <a:t> for the May 2014 session.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1066800"/>
          </a:xfrm>
        </p:spPr>
        <p:txBody>
          <a:bodyPr/>
          <a:lstStyle/>
          <a:p>
            <a:r>
              <a:rPr lang="en-US" dirty="0" smtClean="0"/>
              <a:t>Work Completed- TG Elections 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610600" cy="144780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CA" dirty="0" smtClean="0"/>
              <a:t>The TG elected a TG chair and a Secretary</a:t>
            </a:r>
          </a:p>
          <a:p>
            <a:pPr lvl="1">
              <a:lnSpc>
                <a:spcPct val="90000"/>
              </a:lnSpc>
              <a:defRPr/>
            </a:pPr>
            <a:r>
              <a:rPr lang="en-CA" dirty="0" smtClean="0"/>
              <a:t>TG Chair: Osama Aboul-Magd</a:t>
            </a:r>
          </a:p>
          <a:p>
            <a:pPr lvl="1">
              <a:lnSpc>
                <a:spcPct val="90000"/>
              </a:lnSpc>
              <a:defRPr/>
            </a:pPr>
            <a:r>
              <a:rPr lang="en-CA" dirty="0" smtClean="0"/>
              <a:t>TG Secretary: Yasuhiko Inoue</a:t>
            </a:r>
            <a:endParaRPr lang="en-US" dirty="0" smtClean="0"/>
          </a:p>
          <a:p>
            <a:pPr>
              <a:lnSpc>
                <a:spcPct val="80000"/>
              </a:lnSpc>
              <a:defRPr/>
            </a:pPr>
            <a:endParaRPr lang="en-US" sz="2800" dirty="0" smtClean="0">
              <a:sym typeface="Wingdings" pitchFamily="2" charset="2"/>
            </a:endParaRPr>
          </a:p>
        </p:txBody>
      </p:sp>
      <p:sp>
        <p:nvSpPr>
          <p:cNvPr id="922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May 2014</a:t>
            </a:r>
          </a:p>
        </p:txBody>
      </p:sp>
      <p:sp>
        <p:nvSpPr>
          <p:cNvPr id="922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Osama Aboul-Magd (Huawei Technologies)</a:t>
            </a:r>
          </a:p>
        </p:txBody>
      </p:sp>
      <p:sp>
        <p:nvSpPr>
          <p:cNvPr id="92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70F8C27D-2556-4282-BE8F-668D826849BB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Work Completed – TG Documents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CA" dirty="0" smtClean="0"/>
              <a:t>Approved initial revisions of the TG Simulation Scenarios (</a:t>
            </a:r>
            <a:r>
              <a:rPr lang="en-CA" dirty="0" smtClean="0"/>
              <a:t>11-14/0621r4</a:t>
            </a:r>
            <a:r>
              <a:rPr lang="en-CA" dirty="0" smtClean="0"/>
              <a:t>) and Evaluation Methodology (11-14/0571r2) documents.</a:t>
            </a:r>
          </a:p>
          <a:p>
            <a:r>
              <a:rPr lang="en-CA" dirty="0" smtClean="0"/>
              <a:t>Started the discussion related to Functional Requirements document. Expectation is to approve the initial revision of the document in July.</a:t>
            </a:r>
          </a:p>
          <a:p>
            <a:r>
              <a:rPr lang="en-CA" dirty="0" smtClean="0"/>
              <a:t>Discussion related to Channel Model document is expected to start in July.</a:t>
            </a:r>
          </a:p>
          <a:p>
            <a:r>
              <a:rPr lang="en-CA" dirty="0" smtClean="0"/>
              <a:t>The TG had a brief discussion related to TG structure. More discussion on the process and TG structure is expected in July.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Work Completed – Technical Presentation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40 submissions were covered during the week.</a:t>
            </a:r>
          </a:p>
          <a:p>
            <a:r>
              <a:rPr lang="en-CA" dirty="0" smtClean="0"/>
              <a:t>A list of the submissions is available in the agenda document available at: </a:t>
            </a:r>
          </a:p>
          <a:p>
            <a:pPr lvl="1"/>
            <a:r>
              <a:rPr lang="en-CA" dirty="0" smtClean="0">
                <a:hlinkClick r:id="rId2"/>
              </a:rPr>
              <a:t>https://mentor.ieee.org/802.11/dcn/14/11-14-0478-05-00ax-tgax-may-2014-meeting-agenda.ppt</a:t>
            </a:r>
            <a:r>
              <a:rPr lang="en-CA" dirty="0" smtClean="0"/>
              <a:t> 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Work Completed - Timeline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7" name="Line 15"/>
          <p:cNvSpPr>
            <a:spLocks noChangeShapeType="1"/>
          </p:cNvSpPr>
          <p:nvPr/>
        </p:nvSpPr>
        <p:spPr bwMode="auto">
          <a:xfrm flipH="1">
            <a:off x="6226989" y="2169871"/>
            <a:ext cx="2810" cy="2980880"/>
          </a:xfrm>
          <a:prstGeom prst="line">
            <a:avLst/>
          </a:prstGeom>
          <a:noFill/>
          <a:ln w="12700">
            <a:solidFill>
              <a:srgbClr val="C0C0C0"/>
            </a:solidFill>
            <a:round/>
            <a:headEnd/>
            <a:tailEnd/>
          </a:ln>
        </p:spPr>
        <p:txBody>
          <a:bodyPr lIns="91434" tIns="45716" rIns="91434" bIns="45716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 dirty="0"/>
          </a:p>
        </p:txBody>
      </p:sp>
      <p:sp>
        <p:nvSpPr>
          <p:cNvPr id="8" name="Line 15"/>
          <p:cNvSpPr>
            <a:spLocks noChangeShapeType="1"/>
          </p:cNvSpPr>
          <p:nvPr/>
        </p:nvSpPr>
        <p:spPr bwMode="auto">
          <a:xfrm flipH="1">
            <a:off x="7343879" y="2202679"/>
            <a:ext cx="0" cy="2948071"/>
          </a:xfrm>
          <a:prstGeom prst="line">
            <a:avLst/>
          </a:prstGeom>
          <a:noFill/>
          <a:ln w="12700">
            <a:solidFill>
              <a:srgbClr val="C0C0C0"/>
            </a:solidFill>
            <a:round/>
            <a:headEnd/>
            <a:tailEnd/>
          </a:ln>
        </p:spPr>
        <p:txBody>
          <a:bodyPr lIns="91434" tIns="45716" rIns="91434" bIns="45716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 dirty="0"/>
          </a:p>
        </p:txBody>
      </p:sp>
      <p:sp>
        <p:nvSpPr>
          <p:cNvPr id="9" name="Line 14"/>
          <p:cNvSpPr>
            <a:spLocks noChangeShapeType="1"/>
          </p:cNvSpPr>
          <p:nvPr/>
        </p:nvSpPr>
        <p:spPr bwMode="auto">
          <a:xfrm flipH="1">
            <a:off x="3967373" y="1979852"/>
            <a:ext cx="7159" cy="3170897"/>
          </a:xfrm>
          <a:prstGeom prst="line">
            <a:avLst/>
          </a:prstGeom>
          <a:noFill/>
          <a:ln w="12700">
            <a:solidFill>
              <a:srgbClr val="C0C0C0"/>
            </a:solidFill>
            <a:round/>
            <a:headEnd/>
            <a:tailEnd/>
          </a:ln>
        </p:spPr>
        <p:txBody>
          <a:bodyPr lIns="91434" tIns="45716" rIns="91434" bIns="45716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 dirty="0"/>
          </a:p>
        </p:txBody>
      </p:sp>
      <p:sp>
        <p:nvSpPr>
          <p:cNvPr id="10" name="Line 10"/>
          <p:cNvSpPr>
            <a:spLocks noChangeShapeType="1"/>
          </p:cNvSpPr>
          <p:nvPr/>
        </p:nvSpPr>
        <p:spPr bwMode="auto">
          <a:xfrm>
            <a:off x="1666195" y="1962785"/>
            <a:ext cx="0" cy="3187966"/>
          </a:xfrm>
          <a:prstGeom prst="line">
            <a:avLst/>
          </a:prstGeom>
          <a:noFill/>
          <a:ln w="12700">
            <a:solidFill>
              <a:srgbClr val="C0C0C0"/>
            </a:solidFill>
            <a:round/>
            <a:headEnd/>
            <a:tailEnd/>
          </a:ln>
        </p:spPr>
        <p:txBody>
          <a:bodyPr lIns="91434" tIns="45716" rIns="91434" bIns="45716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 dirty="0"/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>
            <a:off x="2836199" y="1961211"/>
            <a:ext cx="0" cy="3189538"/>
          </a:xfrm>
          <a:prstGeom prst="line">
            <a:avLst/>
          </a:prstGeom>
          <a:noFill/>
          <a:ln w="12700">
            <a:solidFill>
              <a:srgbClr val="C0C0C0"/>
            </a:solidFill>
            <a:round/>
            <a:headEnd/>
            <a:tailEnd/>
          </a:ln>
        </p:spPr>
        <p:txBody>
          <a:bodyPr lIns="91434" tIns="45716" rIns="91434" bIns="45716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6233109" y="1931717"/>
            <a:ext cx="1163743" cy="266984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 lIns="91423" tIns="45711" rIns="91423" bIns="45711"/>
          <a:lstStyle/>
          <a:p>
            <a:pPr algn="ctr">
              <a:spcBef>
                <a:spcPct val="25000"/>
              </a:spcBef>
              <a:buClr>
                <a:schemeClr val="bg1"/>
              </a:buClr>
              <a:buFont typeface="Times"/>
              <a:buNone/>
            </a:pPr>
            <a:r>
              <a:rPr lang="en-US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2018</a:t>
            </a:r>
            <a:endParaRPr lang="en-US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5103744" y="1940131"/>
            <a:ext cx="1129366" cy="258568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 lIns="91423" tIns="45711" rIns="91423" bIns="45711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>
              <a:spcBef>
                <a:spcPct val="25000"/>
              </a:spcBef>
              <a:buClr>
                <a:schemeClr val="bg1"/>
              </a:buClr>
              <a:buFont typeface="Times"/>
              <a:buNone/>
              <a:defRPr/>
            </a:pPr>
            <a:r>
              <a:rPr lang="en-US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2017</a:t>
            </a:r>
            <a:endParaRPr lang="en-US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2839711" y="1939598"/>
            <a:ext cx="1134821" cy="259103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 lIns="91423" tIns="45711" rIns="91423" bIns="45711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>
              <a:spcBef>
                <a:spcPct val="25000"/>
              </a:spcBef>
              <a:buClr>
                <a:schemeClr val="bg1"/>
              </a:buClr>
              <a:buFont typeface="Times"/>
              <a:buNone/>
              <a:defRPr/>
            </a:pPr>
            <a:r>
              <a:rPr lang="en-US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2015</a:t>
            </a:r>
            <a:endParaRPr lang="en-US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666195" y="1927620"/>
            <a:ext cx="1173515" cy="271079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 lIns="91423" tIns="45711" rIns="91423" bIns="45711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>
              <a:spcBef>
                <a:spcPct val="25000"/>
              </a:spcBef>
              <a:buClr>
                <a:schemeClr val="bg1"/>
              </a:buClr>
              <a:buFont typeface="Times"/>
              <a:buNone/>
              <a:defRPr/>
            </a:pPr>
            <a:r>
              <a:rPr lang="en-US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2014</a:t>
            </a:r>
            <a:endParaRPr lang="en-US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532453" y="1927620"/>
            <a:ext cx="1133741" cy="271079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 lIns="91423" tIns="45711" rIns="91423" bIns="45711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>
              <a:spcBef>
                <a:spcPct val="25000"/>
              </a:spcBef>
              <a:buClr>
                <a:schemeClr val="bg1"/>
              </a:buClr>
              <a:buFont typeface="Times"/>
              <a:buNone/>
              <a:defRPr/>
            </a:pPr>
            <a:r>
              <a:rPr lang="en-US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2013</a:t>
            </a:r>
            <a:endParaRPr lang="en-US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3967373" y="1927620"/>
            <a:ext cx="1149360" cy="271079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 lIns="91423" tIns="45711" rIns="91423" bIns="45711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>
              <a:spcBef>
                <a:spcPct val="25000"/>
              </a:spcBef>
              <a:buClr>
                <a:schemeClr val="bg1"/>
              </a:buClr>
              <a:buFont typeface="Times"/>
              <a:buNone/>
              <a:defRPr/>
            </a:pPr>
            <a:r>
              <a:rPr lang="en-US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2016</a:t>
            </a:r>
            <a:endParaRPr lang="en-US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Line 15"/>
          <p:cNvSpPr>
            <a:spLocks noChangeShapeType="1"/>
          </p:cNvSpPr>
          <p:nvPr/>
        </p:nvSpPr>
        <p:spPr bwMode="auto">
          <a:xfrm>
            <a:off x="5116731" y="2198700"/>
            <a:ext cx="1" cy="2952050"/>
          </a:xfrm>
          <a:prstGeom prst="line">
            <a:avLst/>
          </a:prstGeom>
          <a:noFill/>
          <a:ln w="12700">
            <a:solidFill>
              <a:srgbClr val="C0C0C0"/>
            </a:solidFill>
            <a:round/>
            <a:headEnd/>
            <a:tailEnd/>
          </a:ln>
        </p:spPr>
        <p:txBody>
          <a:bodyPr lIns="91434" tIns="45716" rIns="91434" bIns="45716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 dirty="0"/>
          </a:p>
        </p:txBody>
      </p:sp>
      <p:sp>
        <p:nvSpPr>
          <p:cNvPr id="19" name="Rectangle 18"/>
          <p:cNvSpPr/>
          <p:nvPr/>
        </p:nvSpPr>
        <p:spPr bwMode="auto">
          <a:xfrm>
            <a:off x="532453" y="1927620"/>
            <a:ext cx="7925747" cy="3223131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7294457" y="1941380"/>
            <a:ext cx="1163743" cy="257320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 lIns="91423" tIns="45711" rIns="91423" bIns="45711"/>
          <a:lstStyle/>
          <a:p>
            <a:pPr algn="ctr">
              <a:spcBef>
                <a:spcPct val="25000"/>
              </a:spcBef>
              <a:buClr>
                <a:schemeClr val="bg1"/>
              </a:buClr>
              <a:buFont typeface="Times"/>
              <a:buNone/>
            </a:pPr>
            <a:r>
              <a:rPr lang="en-US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2019</a:t>
            </a:r>
            <a:endParaRPr lang="en-US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Isosceles Triangle 20"/>
          <p:cNvSpPr>
            <a:spLocks noChangeArrowheads="1"/>
          </p:cNvSpPr>
          <p:nvPr/>
        </p:nvSpPr>
        <p:spPr bwMode="auto">
          <a:xfrm>
            <a:off x="1794983" y="4733412"/>
            <a:ext cx="219423" cy="228600"/>
          </a:xfrm>
          <a:prstGeom prst="triangle">
            <a:avLst>
              <a:gd name="adj" fmla="val 50000"/>
            </a:avLst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434" tIns="45716" rIns="91434" bIns="45716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eaLnBrk="0" hangingPunct="0"/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 Box 24"/>
          <p:cNvSpPr txBox="1">
            <a:spLocks noChangeArrowheads="1"/>
          </p:cNvSpPr>
          <p:nvPr/>
        </p:nvSpPr>
        <p:spPr bwMode="auto">
          <a:xfrm>
            <a:off x="1650036" y="4975636"/>
            <a:ext cx="561649" cy="205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800" dirty="0" smtClean="0">
                <a:latin typeface="Arial" pitchFamily="34" charset="0"/>
                <a:cs typeface="Arial" pitchFamily="34" charset="0"/>
              </a:rPr>
              <a:t>Sept ‘08</a:t>
            </a:r>
            <a:endParaRPr lang="en-US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 Box 24"/>
          <p:cNvSpPr txBox="1">
            <a:spLocks noChangeArrowheads="1"/>
          </p:cNvSpPr>
          <p:nvPr/>
        </p:nvSpPr>
        <p:spPr bwMode="auto">
          <a:xfrm>
            <a:off x="1605458" y="4360714"/>
            <a:ext cx="659432" cy="32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800" dirty="0" smtClean="0">
                <a:latin typeface="Arial" pitchFamily="34" charset="0"/>
                <a:cs typeface="Arial" pitchFamily="34" charset="0"/>
              </a:rPr>
              <a:t>11ac PAR </a:t>
            </a:r>
            <a:br>
              <a:rPr lang="en-US" sz="800" dirty="0" smtClean="0">
                <a:latin typeface="Arial" pitchFamily="34" charset="0"/>
                <a:cs typeface="Arial" pitchFamily="34" charset="0"/>
              </a:rPr>
            </a:br>
            <a:r>
              <a:rPr lang="en-US" sz="800" dirty="0" smtClean="0">
                <a:latin typeface="Arial" pitchFamily="34" charset="0"/>
                <a:cs typeface="Arial" pitchFamily="34" charset="0"/>
              </a:rPr>
              <a:t>Approved</a:t>
            </a:r>
          </a:p>
        </p:txBody>
      </p:sp>
      <p:sp>
        <p:nvSpPr>
          <p:cNvPr id="24" name="Text Box 24"/>
          <p:cNvSpPr txBox="1">
            <a:spLocks noChangeArrowheads="1"/>
          </p:cNvSpPr>
          <p:nvPr/>
        </p:nvSpPr>
        <p:spPr bwMode="auto">
          <a:xfrm>
            <a:off x="2754989" y="4407038"/>
            <a:ext cx="819733" cy="452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800" dirty="0" smtClean="0">
                <a:latin typeface="Arial" pitchFamily="34" charset="0"/>
                <a:cs typeface="Arial" pitchFamily="34" charset="0"/>
              </a:rPr>
              <a:t>11ac SFD R0 </a:t>
            </a:r>
            <a:br>
              <a:rPr lang="en-US" sz="800" dirty="0" smtClean="0">
                <a:latin typeface="Arial" pitchFamily="34" charset="0"/>
                <a:cs typeface="Arial" pitchFamily="34" charset="0"/>
              </a:rPr>
            </a:br>
            <a:r>
              <a:rPr lang="en-US" sz="800" dirty="0" smtClean="0">
                <a:latin typeface="Arial" pitchFamily="34" charset="0"/>
                <a:cs typeface="Arial" pitchFamily="34" charset="0"/>
              </a:rPr>
              <a:t>(Mar)</a:t>
            </a:r>
            <a:br>
              <a:rPr lang="en-US" sz="800" dirty="0" smtClean="0">
                <a:latin typeface="Arial" pitchFamily="34" charset="0"/>
                <a:cs typeface="Arial" pitchFamily="34" charset="0"/>
              </a:rPr>
            </a:br>
            <a:endParaRPr lang="en-US" sz="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 Box 24"/>
          <p:cNvSpPr txBox="1">
            <a:spLocks noChangeArrowheads="1"/>
          </p:cNvSpPr>
          <p:nvPr/>
        </p:nvSpPr>
        <p:spPr bwMode="auto">
          <a:xfrm>
            <a:off x="2875144" y="4975636"/>
            <a:ext cx="561649" cy="205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800" dirty="0" smtClean="0">
                <a:latin typeface="Arial" pitchFamily="34" charset="0"/>
                <a:cs typeface="Arial" pitchFamily="34" charset="0"/>
              </a:rPr>
              <a:t>Sept ‘09</a:t>
            </a:r>
            <a:endParaRPr lang="en-US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024430" y="4696036"/>
            <a:ext cx="1517623" cy="26597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11ac SFD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7" name="Text Box 24"/>
          <p:cNvSpPr txBox="1">
            <a:spLocks noChangeArrowheads="1"/>
          </p:cNvSpPr>
          <p:nvPr/>
        </p:nvSpPr>
        <p:spPr bwMode="auto">
          <a:xfrm>
            <a:off x="3965686" y="4407038"/>
            <a:ext cx="980032" cy="452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800" dirty="0" smtClean="0">
                <a:latin typeface="Arial" pitchFamily="34" charset="0"/>
                <a:cs typeface="Arial" pitchFamily="34" charset="0"/>
              </a:rPr>
              <a:t>SFD R21, D 0.1   </a:t>
            </a:r>
            <a:br>
              <a:rPr lang="en-US" sz="800" dirty="0" smtClean="0">
                <a:latin typeface="Arial" pitchFamily="34" charset="0"/>
                <a:cs typeface="Arial" pitchFamily="34" charset="0"/>
              </a:rPr>
            </a:br>
            <a:r>
              <a:rPr lang="en-US" sz="800" dirty="0" smtClean="0">
                <a:latin typeface="Arial" pitchFamily="34" charset="0"/>
                <a:cs typeface="Arial" pitchFamily="34" charset="0"/>
              </a:rPr>
              <a:t>(July )</a:t>
            </a:r>
            <a:br>
              <a:rPr lang="en-US" sz="800" dirty="0" smtClean="0">
                <a:latin typeface="Arial" pitchFamily="34" charset="0"/>
                <a:cs typeface="Arial" pitchFamily="34" charset="0"/>
              </a:rPr>
            </a:br>
            <a:endParaRPr lang="en-US" sz="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 Box 24"/>
          <p:cNvSpPr txBox="1">
            <a:spLocks noChangeArrowheads="1"/>
          </p:cNvSpPr>
          <p:nvPr/>
        </p:nvSpPr>
        <p:spPr bwMode="auto">
          <a:xfrm>
            <a:off x="4236590" y="4975636"/>
            <a:ext cx="527986" cy="205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800" dirty="0" smtClean="0">
                <a:latin typeface="Arial" pitchFamily="34" charset="0"/>
                <a:cs typeface="Arial" pitchFamily="34" charset="0"/>
              </a:rPr>
              <a:t>Jan  ‘11</a:t>
            </a:r>
            <a:endParaRPr lang="en-US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 Box 24"/>
          <p:cNvSpPr txBox="1">
            <a:spLocks noChangeArrowheads="1"/>
          </p:cNvSpPr>
          <p:nvPr/>
        </p:nvSpPr>
        <p:spPr bwMode="auto">
          <a:xfrm>
            <a:off x="4929565" y="4240271"/>
            <a:ext cx="606533" cy="32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800" dirty="0" smtClean="0">
                <a:latin typeface="Arial" pitchFamily="34" charset="0"/>
                <a:cs typeface="Arial" pitchFamily="34" charset="0"/>
              </a:rPr>
              <a:t>.11ac </a:t>
            </a:r>
            <a:br>
              <a:rPr lang="en-US" sz="800" dirty="0" smtClean="0">
                <a:latin typeface="Arial" pitchFamily="34" charset="0"/>
                <a:cs typeface="Arial" pitchFamily="34" charset="0"/>
              </a:rPr>
            </a:br>
            <a:r>
              <a:rPr lang="en-US" sz="800" dirty="0" smtClean="0">
                <a:latin typeface="Arial" pitchFamily="34" charset="0"/>
                <a:cs typeface="Arial" pitchFamily="34" charset="0"/>
              </a:rPr>
              <a:t>Draft  1.0</a:t>
            </a:r>
            <a:endParaRPr lang="en-US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 Box 24"/>
          <p:cNvSpPr txBox="1">
            <a:spLocks noChangeArrowheads="1"/>
          </p:cNvSpPr>
          <p:nvPr/>
        </p:nvSpPr>
        <p:spPr bwMode="auto">
          <a:xfrm>
            <a:off x="5066623" y="4530148"/>
            <a:ext cx="332419" cy="205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800" dirty="0" smtClean="0">
                <a:latin typeface="Arial" pitchFamily="34" charset="0"/>
                <a:cs typeface="Arial" pitchFamily="34" charset="0"/>
              </a:rPr>
              <a:t>Jan</a:t>
            </a:r>
          </a:p>
        </p:txBody>
      </p:sp>
      <p:sp>
        <p:nvSpPr>
          <p:cNvPr id="31" name="Isosceles Triangle 30"/>
          <p:cNvSpPr>
            <a:spLocks noChangeArrowheads="1"/>
          </p:cNvSpPr>
          <p:nvPr/>
        </p:nvSpPr>
        <p:spPr bwMode="auto">
          <a:xfrm>
            <a:off x="5103745" y="4765965"/>
            <a:ext cx="226322" cy="196047"/>
          </a:xfrm>
          <a:prstGeom prst="triangle">
            <a:avLst>
              <a:gd name="adj" fmla="val 50000"/>
            </a:avLst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434" tIns="45716" rIns="91434" bIns="45716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eaLnBrk="0" hangingPunct="0"/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 Box 24"/>
          <p:cNvSpPr txBox="1">
            <a:spLocks noChangeArrowheads="1"/>
          </p:cNvSpPr>
          <p:nvPr/>
        </p:nvSpPr>
        <p:spPr bwMode="auto">
          <a:xfrm>
            <a:off x="5036968" y="4975636"/>
            <a:ext cx="544015" cy="205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800" dirty="0" smtClean="0">
                <a:latin typeface="Arial" pitchFamily="34" charset="0"/>
                <a:cs typeface="Arial" pitchFamily="34" charset="0"/>
              </a:rPr>
              <a:t>July  ‘11</a:t>
            </a:r>
            <a:endParaRPr lang="en-US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 Box 24"/>
          <p:cNvSpPr txBox="1">
            <a:spLocks noChangeArrowheads="1"/>
          </p:cNvSpPr>
          <p:nvPr/>
        </p:nvSpPr>
        <p:spPr bwMode="auto">
          <a:xfrm>
            <a:off x="5580983" y="4242500"/>
            <a:ext cx="606533" cy="32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800" dirty="0" smtClean="0">
                <a:latin typeface="Arial" pitchFamily="34" charset="0"/>
                <a:cs typeface="Arial" pitchFamily="34" charset="0"/>
              </a:rPr>
              <a:t>.11ac</a:t>
            </a:r>
            <a:br>
              <a:rPr lang="en-US" sz="800" dirty="0" smtClean="0">
                <a:latin typeface="Arial" pitchFamily="34" charset="0"/>
                <a:cs typeface="Arial" pitchFamily="34" charset="0"/>
              </a:rPr>
            </a:br>
            <a:r>
              <a:rPr lang="en-US" sz="800" dirty="0" smtClean="0">
                <a:latin typeface="Arial" pitchFamily="34" charset="0"/>
                <a:cs typeface="Arial" pitchFamily="34" charset="0"/>
              </a:rPr>
              <a:t>Draft  2.0</a:t>
            </a:r>
            <a:endParaRPr lang="en-US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xt Box 24"/>
          <p:cNvSpPr txBox="1">
            <a:spLocks noChangeArrowheads="1"/>
          </p:cNvSpPr>
          <p:nvPr/>
        </p:nvSpPr>
        <p:spPr bwMode="auto">
          <a:xfrm>
            <a:off x="5714198" y="4530148"/>
            <a:ext cx="407761" cy="205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800" dirty="0" smtClean="0">
                <a:latin typeface="Arial" pitchFamily="34" charset="0"/>
                <a:cs typeface="Arial" pitchFamily="34" charset="0"/>
              </a:rPr>
              <a:t>Sept </a:t>
            </a:r>
          </a:p>
        </p:txBody>
      </p:sp>
      <p:sp>
        <p:nvSpPr>
          <p:cNvPr id="35" name="Isosceles Triangle 34"/>
          <p:cNvSpPr>
            <a:spLocks noChangeArrowheads="1"/>
          </p:cNvSpPr>
          <p:nvPr/>
        </p:nvSpPr>
        <p:spPr bwMode="auto">
          <a:xfrm>
            <a:off x="5767649" y="4765965"/>
            <a:ext cx="242469" cy="196047"/>
          </a:xfrm>
          <a:prstGeom prst="triangle">
            <a:avLst>
              <a:gd name="adj" fmla="val 50000"/>
            </a:avLst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434" tIns="45716" rIns="91434" bIns="45716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eaLnBrk="0" hangingPunct="0"/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 Box 24"/>
          <p:cNvSpPr txBox="1">
            <a:spLocks noChangeArrowheads="1"/>
          </p:cNvSpPr>
          <p:nvPr/>
        </p:nvSpPr>
        <p:spPr bwMode="auto">
          <a:xfrm>
            <a:off x="5643722" y="4975636"/>
            <a:ext cx="521574" cy="205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800" dirty="0" smtClean="0">
                <a:latin typeface="Arial" pitchFamily="34" charset="0"/>
                <a:cs typeface="Arial" pitchFamily="34" charset="0"/>
              </a:rPr>
              <a:t>Feb ‘12</a:t>
            </a:r>
            <a:endParaRPr lang="en-US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ext Box 24"/>
          <p:cNvSpPr txBox="1">
            <a:spLocks noChangeArrowheads="1"/>
          </p:cNvSpPr>
          <p:nvPr/>
        </p:nvSpPr>
        <p:spPr bwMode="auto">
          <a:xfrm>
            <a:off x="7639403" y="4240271"/>
            <a:ext cx="425394" cy="32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800" dirty="0" smtClean="0">
                <a:latin typeface="Arial" pitchFamily="34" charset="0"/>
                <a:cs typeface="Arial" pitchFamily="34" charset="0"/>
              </a:rPr>
              <a:t>.11ac</a:t>
            </a:r>
            <a:br>
              <a:rPr lang="en-US" sz="800" dirty="0" smtClean="0">
                <a:latin typeface="Arial" pitchFamily="34" charset="0"/>
                <a:cs typeface="Arial" pitchFamily="34" charset="0"/>
              </a:rPr>
            </a:br>
            <a:r>
              <a:rPr lang="en-US" sz="800" dirty="0" smtClean="0">
                <a:latin typeface="Arial" pitchFamily="34" charset="0"/>
                <a:cs typeface="Arial" pitchFamily="34" charset="0"/>
              </a:rPr>
              <a:t>Final</a:t>
            </a:r>
            <a:endParaRPr lang="en-US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Text Box 24"/>
          <p:cNvSpPr txBox="1">
            <a:spLocks noChangeArrowheads="1"/>
          </p:cNvSpPr>
          <p:nvPr/>
        </p:nvSpPr>
        <p:spPr bwMode="auto">
          <a:xfrm>
            <a:off x="7663449" y="4571575"/>
            <a:ext cx="377303" cy="205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800" dirty="0" smtClean="0">
                <a:latin typeface="Arial" pitchFamily="34" charset="0"/>
                <a:cs typeface="Arial" pitchFamily="34" charset="0"/>
              </a:rPr>
              <a:t>July </a:t>
            </a:r>
          </a:p>
        </p:txBody>
      </p:sp>
      <p:sp>
        <p:nvSpPr>
          <p:cNvPr id="39" name="Text Box 24"/>
          <p:cNvSpPr txBox="1">
            <a:spLocks noChangeArrowheads="1"/>
          </p:cNvSpPr>
          <p:nvPr/>
        </p:nvSpPr>
        <p:spPr bwMode="auto">
          <a:xfrm>
            <a:off x="7612335" y="4975636"/>
            <a:ext cx="527986" cy="205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800" dirty="0" smtClean="0">
                <a:latin typeface="Arial" pitchFamily="34" charset="0"/>
                <a:cs typeface="Arial" pitchFamily="34" charset="0"/>
              </a:rPr>
              <a:t>Dec ‘13</a:t>
            </a:r>
            <a:endParaRPr lang="en-US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Isosceles Triangle 39"/>
          <p:cNvSpPr>
            <a:spLocks noChangeArrowheads="1"/>
          </p:cNvSpPr>
          <p:nvPr/>
        </p:nvSpPr>
        <p:spPr bwMode="auto">
          <a:xfrm>
            <a:off x="7709237" y="4765965"/>
            <a:ext cx="242469" cy="196047"/>
          </a:xfrm>
          <a:prstGeom prst="triangle">
            <a:avLst>
              <a:gd name="adj" fmla="val 50000"/>
            </a:avLst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434" tIns="45716" rIns="91434" bIns="45716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eaLnBrk="0" hangingPunct="0"/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 Box 26"/>
          <p:cNvSpPr txBox="1">
            <a:spLocks noChangeArrowheads="1"/>
          </p:cNvSpPr>
          <p:nvPr/>
        </p:nvSpPr>
        <p:spPr bwMode="auto">
          <a:xfrm flipH="1">
            <a:off x="5082824" y="2937472"/>
            <a:ext cx="702940" cy="452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800" b="1" dirty="0" smtClean="0">
                <a:latin typeface="Arial" pitchFamily="34" charset="0"/>
                <a:cs typeface="Arial" pitchFamily="34" charset="0"/>
              </a:rPr>
              <a:t>.11ax</a:t>
            </a:r>
            <a:br>
              <a:rPr lang="en-US" sz="800" b="1" dirty="0" smtClean="0">
                <a:latin typeface="Arial" pitchFamily="34" charset="0"/>
                <a:cs typeface="Arial" pitchFamily="34" charset="0"/>
              </a:rPr>
            </a:br>
            <a:r>
              <a:rPr lang="en-US" sz="800" b="1" dirty="0" smtClean="0">
                <a:latin typeface="Arial" pitchFamily="34" charset="0"/>
                <a:cs typeface="Arial" pitchFamily="34" charset="0"/>
              </a:rPr>
              <a:t>Draft 2.0</a:t>
            </a:r>
            <a:br>
              <a:rPr lang="en-US" sz="800" b="1" dirty="0" smtClean="0">
                <a:latin typeface="Arial" pitchFamily="34" charset="0"/>
                <a:cs typeface="Arial" pitchFamily="34" charset="0"/>
              </a:rPr>
            </a:br>
            <a:r>
              <a:rPr lang="en-US" sz="800" b="1" dirty="0" smtClean="0">
                <a:latin typeface="Arial" pitchFamily="34" charset="0"/>
                <a:cs typeface="Arial" pitchFamily="34" charset="0"/>
              </a:rPr>
              <a:t>(Mar 2017)</a:t>
            </a:r>
            <a:endParaRPr lang="en-US" sz="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Text Box 29"/>
          <p:cNvSpPr txBox="1">
            <a:spLocks noChangeArrowheads="1"/>
          </p:cNvSpPr>
          <p:nvPr/>
        </p:nvSpPr>
        <p:spPr bwMode="auto">
          <a:xfrm flipH="1">
            <a:off x="7301307" y="2937472"/>
            <a:ext cx="782738" cy="3572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900" b="1" dirty="0" smtClean="0">
                <a:latin typeface="Arial" pitchFamily="34" charset="0"/>
                <a:cs typeface="Arial" pitchFamily="34" charset="0"/>
              </a:rPr>
              <a:t>.11ax</a:t>
            </a:r>
            <a:br>
              <a:rPr lang="en-US" sz="900" b="1" dirty="0" smtClean="0">
                <a:latin typeface="Arial" pitchFamily="34" charset="0"/>
                <a:cs typeface="Arial" pitchFamily="34" charset="0"/>
              </a:rPr>
            </a:br>
            <a:r>
              <a:rPr lang="en-US" sz="900" b="1" dirty="0" smtClean="0">
                <a:latin typeface="Arial" pitchFamily="34" charset="0"/>
                <a:cs typeface="Arial" pitchFamily="34" charset="0"/>
              </a:rPr>
              <a:t> Final</a:t>
            </a:r>
            <a:endParaRPr lang="en-US" sz="9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Text Box 24"/>
          <p:cNvSpPr txBox="1">
            <a:spLocks noChangeArrowheads="1"/>
          </p:cNvSpPr>
          <p:nvPr/>
        </p:nvSpPr>
        <p:spPr bwMode="auto">
          <a:xfrm>
            <a:off x="1595791" y="2217803"/>
            <a:ext cx="670141" cy="4489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800" b="1" dirty="0">
                <a:latin typeface="Arial" pitchFamily="34" charset="0"/>
                <a:cs typeface="Arial" pitchFamily="34" charset="0"/>
              </a:rPr>
              <a:t>PAR </a:t>
            </a:r>
            <a:r>
              <a:rPr lang="en-US" sz="8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800" b="1" dirty="0" smtClean="0">
                <a:latin typeface="Arial" pitchFamily="34" charset="0"/>
                <a:cs typeface="Arial" pitchFamily="34" charset="0"/>
              </a:rPr>
            </a:br>
            <a:r>
              <a:rPr lang="en-US" sz="800" b="1" dirty="0" smtClean="0">
                <a:latin typeface="Arial" pitchFamily="34" charset="0"/>
                <a:cs typeface="Arial" pitchFamily="34" charset="0"/>
              </a:rPr>
              <a:t>Approved</a:t>
            </a:r>
          </a:p>
          <a:p>
            <a:pPr algn="ctr" eaLnBrk="0" hangingPunct="0">
              <a:defRPr/>
            </a:pPr>
            <a:r>
              <a:rPr lang="en-US" sz="800" b="1" dirty="0" smtClean="0">
                <a:latin typeface="Arial" pitchFamily="34" charset="0"/>
                <a:cs typeface="Arial" pitchFamily="34" charset="0"/>
              </a:rPr>
              <a:t>(Mar 2014)</a:t>
            </a:r>
            <a:endParaRPr lang="en-US" sz="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Isosceles Triangle 43"/>
          <p:cNvSpPr>
            <a:spLocks noChangeArrowheads="1"/>
          </p:cNvSpPr>
          <p:nvPr/>
        </p:nvSpPr>
        <p:spPr bwMode="auto">
          <a:xfrm>
            <a:off x="1829730" y="2664226"/>
            <a:ext cx="202264" cy="22695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434" tIns="45716" rIns="91434" bIns="45716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eaLnBrk="0" hangingPunct="0"/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Isosceles Triangle 44"/>
          <p:cNvSpPr>
            <a:spLocks noChangeArrowheads="1"/>
          </p:cNvSpPr>
          <p:nvPr/>
        </p:nvSpPr>
        <p:spPr bwMode="auto">
          <a:xfrm flipH="1">
            <a:off x="5311001" y="2694106"/>
            <a:ext cx="190050" cy="217339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434" tIns="45716" rIns="91434" bIns="45716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eaLnBrk="0" hangingPunct="0"/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Text Box 24"/>
          <p:cNvSpPr txBox="1">
            <a:spLocks noChangeArrowheads="1"/>
          </p:cNvSpPr>
          <p:nvPr/>
        </p:nvSpPr>
        <p:spPr bwMode="auto">
          <a:xfrm>
            <a:off x="4192298" y="2937472"/>
            <a:ext cx="699507" cy="452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800" b="1" dirty="0" smtClean="0">
                <a:latin typeface="Arial" pitchFamily="34" charset="0"/>
                <a:cs typeface="Arial" pitchFamily="34" charset="0"/>
              </a:rPr>
              <a:t>.11ax</a:t>
            </a:r>
            <a:br>
              <a:rPr lang="en-US" sz="800" b="1" dirty="0" smtClean="0">
                <a:latin typeface="Arial" pitchFamily="34" charset="0"/>
                <a:cs typeface="Arial" pitchFamily="34" charset="0"/>
              </a:rPr>
            </a:br>
            <a:r>
              <a:rPr lang="en-US" sz="800" b="1" dirty="0" smtClean="0">
                <a:latin typeface="Arial" pitchFamily="34" charset="0"/>
                <a:cs typeface="Arial" pitchFamily="34" charset="0"/>
              </a:rPr>
              <a:t>Draft 1.0</a:t>
            </a:r>
            <a:br>
              <a:rPr lang="en-US" sz="800" b="1" dirty="0" smtClean="0">
                <a:latin typeface="Arial" pitchFamily="34" charset="0"/>
                <a:cs typeface="Arial" pitchFamily="34" charset="0"/>
              </a:rPr>
            </a:br>
            <a:r>
              <a:rPr lang="en-US" sz="800" b="1" dirty="0" smtClean="0">
                <a:latin typeface="Arial" pitchFamily="34" charset="0"/>
                <a:cs typeface="Arial" pitchFamily="34" charset="0"/>
              </a:rPr>
              <a:t>(July 2016)</a:t>
            </a:r>
            <a:endParaRPr lang="en-US" sz="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Isosceles Triangle 46"/>
          <p:cNvSpPr>
            <a:spLocks noChangeArrowheads="1"/>
          </p:cNvSpPr>
          <p:nvPr/>
        </p:nvSpPr>
        <p:spPr bwMode="auto">
          <a:xfrm>
            <a:off x="4487532" y="2689966"/>
            <a:ext cx="202264" cy="22695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434" tIns="45716" rIns="91434" bIns="45716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eaLnBrk="0" hangingPunct="0"/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Isosceles Triangle 47"/>
          <p:cNvSpPr>
            <a:spLocks noChangeArrowheads="1"/>
          </p:cNvSpPr>
          <p:nvPr/>
        </p:nvSpPr>
        <p:spPr bwMode="auto">
          <a:xfrm>
            <a:off x="800754" y="2664226"/>
            <a:ext cx="202264" cy="22695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434" tIns="45716" rIns="91434" bIns="45716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eaLnBrk="0" hangingPunct="0"/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Text Box 24"/>
          <p:cNvSpPr txBox="1">
            <a:spLocks noChangeArrowheads="1"/>
          </p:cNvSpPr>
          <p:nvPr/>
        </p:nvSpPr>
        <p:spPr bwMode="auto">
          <a:xfrm>
            <a:off x="544563" y="2937472"/>
            <a:ext cx="771793" cy="693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800" b="1" dirty="0" smtClean="0">
                <a:latin typeface="Arial" pitchFamily="34" charset="0"/>
                <a:cs typeface="Arial" pitchFamily="34" charset="0"/>
              </a:rPr>
              <a:t>Study Group</a:t>
            </a:r>
          </a:p>
          <a:p>
            <a:pPr algn="ctr" eaLnBrk="0" hangingPunct="0">
              <a:defRPr/>
            </a:pPr>
            <a:r>
              <a:rPr lang="en-US" sz="800" b="1" dirty="0" smtClean="0">
                <a:latin typeface="Arial" pitchFamily="34" charset="0"/>
                <a:cs typeface="Arial" pitchFamily="34" charset="0"/>
              </a:rPr>
              <a:t>Launch</a:t>
            </a:r>
          </a:p>
          <a:p>
            <a:pPr algn="ctr" eaLnBrk="0" hangingPunct="0">
              <a:defRPr/>
            </a:pPr>
            <a:r>
              <a:rPr lang="en-US" sz="800" b="1" dirty="0" smtClean="0">
                <a:latin typeface="Arial" pitchFamily="34" charset="0"/>
                <a:cs typeface="Arial" pitchFamily="34" charset="0"/>
              </a:rPr>
              <a:t>(March 2013)</a:t>
            </a:r>
            <a:endParaRPr lang="en-US" sz="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Text Box 24"/>
          <p:cNvSpPr txBox="1">
            <a:spLocks noChangeArrowheads="1"/>
          </p:cNvSpPr>
          <p:nvPr/>
        </p:nvSpPr>
        <p:spPr bwMode="auto">
          <a:xfrm>
            <a:off x="2824932" y="2937472"/>
            <a:ext cx="1470896" cy="452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800" b="1" dirty="0" smtClean="0">
                <a:latin typeface="Arial" pitchFamily="34" charset="0"/>
                <a:cs typeface="Arial" pitchFamily="34" charset="0"/>
              </a:rPr>
              <a:t>Spec Framework</a:t>
            </a:r>
          </a:p>
          <a:p>
            <a:pPr algn="ctr" eaLnBrk="0" hangingPunct="0">
              <a:defRPr/>
            </a:pPr>
            <a:r>
              <a:rPr lang="en-US" sz="800" b="1" dirty="0" smtClean="0">
                <a:latin typeface="Arial" pitchFamily="34" charset="0"/>
                <a:cs typeface="Arial" pitchFamily="34" charset="0"/>
              </a:rPr>
              <a:t>Document </a:t>
            </a:r>
          </a:p>
          <a:p>
            <a:pPr algn="ctr" eaLnBrk="0" hangingPunct="0">
              <a:defRPr/>
            </a:pPr>
            <a:r>
              <a:rPr lang="en-US" sz="800" b="1" dirty="0" smtClean="0">
                <a:latin typeface="Arial" pitchFamily="34" charset="0"/>
                <a:cs typeface="Arial" pitchFamily="34" charset="0"/>
              </a:rPr>
              <a:t> (Nov 14 - </a:t>
            </a:r>
            <a:r>
              <a:rPr lang="en-US" sz="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800" b="1" dirty="0" smtClean="0">
                <a:latin typeface="Arial" pitchFamily="34" charset="0"/>
                <a:cs typeface="Arial" pitchFamily="34" charset="0"/>
              </a:rPr>
              <a:t>Jan  2016)</a:t>
            </a:r>
            <a:endParaRPr lang="en-US" sz="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Isosceles Triangle 50"/>
          <p:cNvSpPr>
            <a:spLocks noChangeArrowheads="1"/>
          </p:cNvSpPr>
          <p:nvPr/>
        </p:nvSpPr>
        <p:spPr bwMode="auto">
          <a:xfrm>
            <a:off x="7612335" y="2668207"/>
            <a:ext cx="156007" cy="222969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434" tIns="45716" rIns="91434" bIns="45716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eaLnBrk="0" hangingPunct="0"/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2692247" y="2656731"/>
            <a:ext cx="1374981" cy="26597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11ax SFD</a:t>
            </a:r>
            <a:endParaRPr lang="en-US" sz="1400" dirty="0"/>
          </a:p>
        </p:txBody>
      </p:sp>
      <p:sp>
        <p:nvSpPr>
          <p:cNvPr id="53" name="Text Box 24"/>
          <p:cNvSpPr txBox="1">
            <a:spLocks noChangeArrowheads="1"/>
          </p:cNvSpPr>
          <p:nvPr/>
        </p:nvSpPr>
        <p:spPr bwMode="auto">
          <a:xfrm>
            <a:off x="1743711" y="2937472"/>
            <a:ext cx="792731" cy="368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2" tIns="41026" rIns="82052" bIns="4102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eaLnBrk="0" hangingPunct="0">
              <a:defRPr/>
            </a:pPr>
            <a:r>
              <a:rPr lang="en-US" sz="800" b="1" dirty="0" smtClean="0">
                <a:latin typeface="Arial" pitchFamily="34" charset="0"/>
                <a:cs typeface="Arial" pitchFamily="34" charset="0"/>
              </a:rPr>
              <a:t>TG Kick Off</a:t>
            </a:r>
          </a:p>
          <a:p>
            <a:pPr algn="ctr" eaLnBrk="0" hangingPunct="0">
              <a:defRPr/>
            </a:pPr>
            <a:r>
              <a:rPr lang="en-US" sz="800" b="1" dirty="0" smtClean="0">
                <a:latin typeface="Arial" pitchFamily="34" charset="0"/>
                <a:cs typeface="Arial" pitchFamily="34" charset="0"/>
              </a:rPr>
              <a:t>(May 2014)</a:t>
            </a:r>
            <a:endParaRPr lang="en-US" sz="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Isosceles Triangle 53"/>
          <p:cNvSpPr>
            <a:spLocks noChangeArrowheads="1"/>
          </p:cNvSpPr>
          <p:nvPr/>
        </p:nvSpPr>
        <p:spPr bwMode="auto">
          <a:xfrm>
            <a:off x="2014406" y="2664226"/>
            <a:ext cx="202264" cy="22695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434" tIns="45716" rIns="91434" bIns="45716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eaLnBrk="0" hangingPunct="0"/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May 2014</a:t>
            </a:r>
          </a:p>
        </p:txBody>
      </p:sp>
      <p:sp>
        <p:nvSpPr>
          <p:cNvPr id="1024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Osama Aboul-Magd (Huawei Technologies)</a:t>
            </a:r>
          </a:p>
        </p:txBody>
      </p:sp>
      <p:sp>
        <p:nvSpPr>
          <p:cNvPr id="102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049BA8DF-A3A2-4703-BC17-810D8C766354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July 2014 Goals</a:t>
            </a:r>
          </a:p>
        </p:txBody>
      </p:sp>
      <p:sp>
        <p:nvSpPr>
          <p:cNvPr id="102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77200" cy="4419600"/>
          </a:xfrm>
        </p:spPr>
        <p:txBody>
          <a:bodyPr/>
          <a:lstStyle/>
          <a:p>
            <a:r>
              <a:rPr lang="en-CA" sz="2800" dirty="0" smtClean="0"/>
              <a:t>Continue to advance simulation scenarios (11-14/0621) and Evaluation Methodologies (11-14/0571) documents.</a:t>
            </a:r>
          </a:p>
          <a:p>
            <a:r>
              <a:rPr lang="en-CA" sz="2800" dirty="0" smtClean="0"/>
              <a:t>Approve an initial Functional Requirements documents</a:t>
            </a:r>
          </a:p>
          <a:p>
            <a:r>
              <a:rPr lang="en-CA" sz="2800" dirty="0" smtClean="0"/>
              <a:t>Approve an initial Channel Model document.</a:t>
            </a:r>
          </a:p>
          <a:p>
            <a:r>
              <a:rPr lang="en-CA" sz="2800" dirty="0" smtClean="0"/>
              <a:t>Discuss and approve TG structure and process.</a:t>
            </a:r>
          </a:p>
          <a:p>
            <a:r>
              <a:rPr lang="en-CA" sz="2800" dirty="0" smtClean="0"/>
              <a:t>Technical Presentations.</a:t>
            </a:r>
            <a:endParaRPr lang="en-CA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May 2014</a:t>
            </a:r>
          </a:p>
        </p:txBody>
      </p:sp>
      <p:sp>
        <p:nvSpPr>
          <p:cNvPr id="1126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Osama Aboul-Magd (Huawei Technologies)</a:t>
            </a:r>
          </a:p>
        </p:txBody>
      </p:sp>
      <p:sp>
        <p:nvSpPr>
          <p:cNvPr id="112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551A2B01-A9EA-4D94-9D85-A4DD5FB05059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Conference Call Times</a:t>
            </a:r>
          </a:p>
        </p:txBody>
      </p:sp>
      <p:sp>
        <p:nvSpPr>
          <p:cNvPr id="112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dirty="0" smtClean="0"/>
              <a:t>Wednesday June 4 – 10:00 -12:00 ET</a:t>
            </a:r>
          </a:p>
          <a:p>
            <a:r>
              <a:rPr lang="en-US" dirty="0" smtClean="0"/>
              <a:t>Wednesday June 18 – 20:00 – 22:00 ET</a:t>
            </a:r>
          </a:p>
          <a:p>
            <a:r>
              <a:rPr lang="en-US" dirty="0" smtClean="0"/>
              <a:t>Wednesday July 2 – 10:00 – 12:00 ET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1698</TotalTime>
  <Words>461</Words>
  <Application>Microsoft Office PowerPoint</Application>
  <PresentationFormat>On-screen Show (4:3)</PresentationFormat>
  <Paragraphs>110</Paragraphs>
  <Slides>8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802-11-Submission</vt:lpstr>
      <vt:lpstr>Custom Design</vt:lpstr>
      <vt:lpstr>Document</vt:lpstr>
      <vt:lpstr>TGax May 2014 Closing Report</vt:lpstr>
      <vt:lpstr>Abstract</vt:lpstr>
      <vt:lpstr>Work Completed- TG Elections </vt:lpstr>
      <vt:lpstr>Work Completed – TG Documents</vt:lpstr>
      <vt:lpstr>Work Completed – Technical Presentation</vt:lpstr>
      <vt:lpstr>Work Completed - Timeline</vt:lpstr>
      <vt:lpstr>July 2014 Goals</vt:lpstr>
      <vt:lpstr>Conference Call Times</vt:lpstr>
    </vt:vector>
  </TitlesOfParts>
  <Company>Nortel Networks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OSAMA ABOUL-MAGD</dc:creator>
  <cp:lastModifiedBy>o00903653</cp:lastModifiedBy>
  <cp:revision>246</cp:revision>
  <cp:lastPrinted>1998-02-10T13:28:06Z</cp:lastPrinted>
  <dcterms:created xsi:type="dcterms:W3CDTF">2008-11-13T20:03:38Z</dcterms:created>
  <dcterms:modified xsi:type="dcterms:W3CDTF">2014-06-04T15:44:57Z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(13)O48q+nWDiKNAVXoAwq58w7ATF5BZpxUzus1FEuepahc6BRLUWdfXeHQFTCUY0LJy0k4VdhaU_x000d_ ClKE+vHO/U/mou29hu2KJjbhxmA5ItupcNMT5WxyRwq0fKJDbcWiYyTt/8iZm3AOuESsQJz7_x000d_ V3pWxeXK6X4vSpDQAnvber0IcvBEcnjNYBpi09gkS/TmNrztuO14Atmyvc9eA8oMoTO7wkPx_x000d_ SKNjUBUKXds/xZU/qW</vt:lpwstr>
  </property>
  <property fmtid="{D5CDD505-2E9C-101B-9397-08002B2CF9AE}" pid="3" name="_ms_pID_7253431">
    <vt:lpwstr>CFGJ8/9mSM4yAJbe8GQhOk0gw4ZpTxq26UBEdx+yGRpN5f15j49bQb_x000d_ tJtFInl2XK/t6FvYGkchB8hjPflZ380jfEhHIAKm9nvW1Gv7dIup7uGqvs5XUQZu+2RWCKgS_x000d_ zTexH88Tof87YZFCnxRtsnUsMJCpMI/CYLAfFrGZm5vA1k1BTBDFtsWNY1UZA0UlxjHdNP+K_x000d_ 5jJjmnESZodqDEVmZB84Z88lkelQ6m9fsHD2</vt:lpwstr>
  </property>
  <property fmtid="{D5CDD505-2E9C-101B-9397-08002B2CF9AE}" pid="4" name="_ms_pID_7253432">
    <vt:lpwstr>uRiwDfhDUO9Fm4yPc8pLwVMwbgCRsw3Ybn4L_x000d_ EqgtdWSX6jaxrwrKOiP3jCoGM0kuXOH37+Xsd8E6pHgctbOdPSHYvwEEpmoxcORO43Us3M+T_x000d_ To6/idjEjKbPvpr6G9XRVeXrDBHN0unY971l8s3f68ja9RHeB+yFEsRcRwzWo5Ars4opwF3W_x000d_ 9jUuT6T5YFH4nC5fL5vz01SqEaVDcQvlxVCnieNWWyNkdkWbuIAlNy</vt:lpwstr>
  </property>
  <property fmtid="{D5CDD505-2E9C-101B-9397-08002B2CF9AE}" pid="5" name="_ms_pID_725343_00">
    <vt:lpwstr>_ms_pID_725343</vt:lpwstr>
  </property>
  <property fmtid="{D5CDD505-2E9C-101B-9397-08002B2CF9AE}" pid="6" name="_ms_pID_7253431_00">
    <vt:lpwstr>_ms_pID_7253431</vt:lpwstr>
  </property>
  <property fmtid="{D5CDD505-2E9C-101B-9397-08002B2CF9AE}" pid="7" name="_ms_pID_7253432_00">
    <vt:lpwstr>_ms_pID_7253432</vt:lpwstr>
  </property>
  <property fmtid="{D5CDD505-2E9C-101B-9397-08002B2CF9AE}" pid="8" name="_ms_pID_7253433">
    <vt:lpwstr>b2lxDI+fTHyGU52OPU_x000d_ 4qMn4b0t4uVUREKw4vRPvpRg+U5tq4mBNh2l/rJd7KdhowmaoeOKes6Inek7IaB/5UvdBx9E_x000d_ TuhI5+3bEZfWn8SnZelCEEMfTm3UqBdhq8poAqnRkNVfgHbpcRG4jPmVYiTJ7ijs8VWv0fsw_x000d_ UDrEJVywoNQnr64LZoW4HxDr6ldKl8guzeN2mRGK6UwwjSwdGTBvve4qZnfH/5RRBqOMkWmO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_x000d_ Y4GX1lJ5D95kK1t8l/5PuCxo48rE75cwgd7OMsXQglvCMqc9HCPEgeZQFhU7B+qd8le50cNv_x000d_ FF1exRv5DLnmhvKwawt/naK6CXVmnaESZvAze9r9E2CxhBHOLY+PNEIPSIjRWPwwoxAT8tk7_x000d_ ueIPlsAIjocG4j9En1QDjjpduJnY13YaCGGiD7TT/ROhA8JcNyWzQzRnm0o6wyTTrVZjuk5m_x000d_ kog/TfU0B3ghJjYB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RvKnUiPMhslmntP9pW1h/gJvEVCGtCY5rjry0VFeFo2vHUTm9R+1Iz5u_x000d_ +1rB88Z/FcpaVer8pRfbe28lj333t+WQOMBGqxHsx7EShnnLcZtdBF3zIF9p8jQMeeu3WOUw_x000d_ /wpxSfoIg5zkd/12La5BEE1ZQI9K2mAev0pmLaJ6LC1oRzPB8iw6altHdyJ5TtuSotVYeJJu_x000d_ +nwUYBhrYkb4aXCu+SCwdfis0go0TzPSih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CPTjTbLkM9NBYntFSnFqwFKb5IVFIw4yYcA6GW_x000d_ Ty/vfnKFXm9nS4bmHB6q9dyn3pZxI/h/owZrKPc9cnhrihqvXdMhOfLadZ5ErWMJ9hI9oUG0_x000d_ hP67NANsXUuI9sr1mvzxar9w/1NrJCAWJWI9GIgxVvsAQia06/lprlrs15RnY42xT4c4lVKA_x000d_ e/QmmNuUX8JQeOnMxMY7CNYH+mdRzMD7BiZcfBTmgBm/q1zV/tu3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FmdBlR4hvNR+O7p4+09Y_x000d_ GxqTDr9heCE4l9W8qaMwBTBM6h7wiQoraiAIbrkv/mmSGMeF9I/rIHGmV3ss66poSo8+g6Ey_x000d_ iuXPZndUGNYOl8IF0BJBMlDvZKHRQ7zp+T012DgPrlTlkw99Amg+cWcP9qLduQsCiI7GA2C/_x000d_ Rr9jQ9S2jx0BwxOW3D+JjswMzWjShISSJLC9jAUACBYXrqHpocZy6sWrzqrB0Ao2oh3QGq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+2_x000d_ IhiBATFpjcb25RcWctqo0vuh8Kc0Hd/82jCjma3Q0iOx4gHrxQu57c3Vj+iPw9BJXZclqo4b_x000d_ Dx+/IeN8AFfzQbIhbJlGVq13CDkpEbxWVoRvZEkn4G44IvvbvzWqJ1GBlItX7zvV7Z7GmfI6_x000d_ Iu8s3Mr79JD1/BJa3wVbhtLez7GsA+D7KQ6u8KVZAxcfpOtm2LBn5oJEVxUYhxIx88rqCsFI_x000d_ y7TYmmOgBaFcsP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RQ3K295nvpge6ZVzPkdD2fgWLdinxVYdM41S55/GMg6kAOeQbzb22M/pFr_x000d_ lsHf54ZojuAgl/qxeUBbrcUxyY72UNrfDltXzrOES7FkneajPdow3rqURLvRCNWaPXyssWdl_x000d_ /F4f6T0j8TQIE1mQolEhGcoqOLafU26eoRF4TtJ/wvCORA3N8QRgcfq66njeRgJAyKnBmRjV_x000d_ DTzdVE2jkYDK5LHgr/JhEMwd2/E7Jxvw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vFfXRg291nmPPpllVFHIq7fd4H8L+6darn+QMKHy_x000d_ fG6KL1Wamnq2qidKap27keAIqZdaOCn5bb2fr0K9CH4Z4SRHAu54t+HQRQzTdmTDayYoCUKG_x000d_ 7GPI8v9jXbS/XcDteqcqZABokd803HOuljXB4tYUWesP9fA+jO1BEbCg+b6xelBLcUWh6uFV_x000d_ 8/zVdjkbj9tpiSPePDjvPvxZSMlqeb8Bfcm02tOi0SnbjlaLHY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pa2nOYZMJbmpdcwp+1RFzb_x000d_ Bv6sJS7NsyckLWXDcPUYVovXDg9k03r6w0mFX+E0pKEV+aJO/geLzqce6mgRJVKMUq7AbZHt_x000d_ 3ZeUJxor9I+5vFlkOu+nGZLSP2cINEBlRAGnxKrL+ZRUKW/DW2muLotrUOpTXeVS7Aq393un_x000d_ lJejd+xhHpfWANFlJb3TLjSTdL123vSDF1EFLCAHAF0Ae650mOwj7dF9im08ZKLIlU9E</vt:lpwstr>
  </property>
  <property fmtid="{D5CDD505-2E9C-101B-9397-08002B2CF9AE}" pid="25" name="_ms_pID_72534311_00">
    <vt:lpwstr>_ms_pID_72534311</vt:lpwstr>
  </property>
  <property fmtid="{D5CDD505-2E9C-101B-9397-08002B2CF9AE}" pid="26" name="_ms_pID_72534312">
    <vt:lpwstr>vrM5_x000d_ PAiFUX4louTy23OB1MgkwC7UqyueHg==</vt:lpwstr>
  </property>
  <property fmtid="{D5CDD505-2E9C-101B-9397-08002B2CF9AE}" pid="27" name="_ms_pID_72534312_00">
    <vt:lpwstr>_ms_pID_72534312</vt:lpwstr>
  </property>
  <property fmtid="{D5CDD505-2E9C-101B-9397-08002B2CF9AE}" pid="28" name="_new_ms_pID_72543">
    <vt:lpwstr>(3)1c2HhX1WdrxnKw8mR/VHDiemMPZQt6VbiIycTn+H+jD23typsz4yo6iDvjhPaWtIbLyPA2r7
FFsRW8TgRuAWUlPWQawTaNDByZBwwDpG/14RNdYLIk0yH5UzjhxpDxiMn+7YayFfjt4sdAfT
5NPbQeu7+zH5bHtqXuicU0G6e3VHXtMxskf9+zVhBKMMnTotbci1qIslrd1X9D+7WcFQRGJM
2C291DtuvgWDbqEIvr</vt:lpwstr>
  </property>
  <property fmtid="{D5CDD505-2E9C-101B-9397-08002B2CF9AE}" pid="29" name="_new_ms_pID_725431">
    <vt:lpwstr>F6BP6YF0csOvaTw4zX2Y3MOyym+RpzbGhE5smUpA736vst1dDvn0e/
jd27TD9aYIuiB4mshG54Af0mvAyrW5s7Kdn9g5Qwabb9eShMQROBE4ydcJQrvx91VmzxDtNa
eHigrzqWTdCjPdIs+JeXDtz6efvYs3n/SC23H58KX877B5YloYy00o23VOVNVOINtVXlAPrp
vdOZZ1J+/4lWYtsyTJduVd2t/Iokmj7nvaBy</vt:lpwstr>
  </property>
  <property fmtid="{D5CDD505-2E9C-101B-9397-08002B2CF9AE}" pid="30" name="_new_ms_pID_725432">
    <vt:lpwstr>qU0y17z7+uEIELtfvxpkfYCZp14RA3ukqJjT
a1Ln6vuiOTFVe3iGsazCNA1HR5qRO1e+Kk+dA2hFOwtJbX//mTswygTwLP8i8xmgCuNFThuX
n526ZJOXSBYvEuoIs8vLK9qXPqmTTW4L66b0qNwWScc=</vt:lpwstr>
  </property>
  <property fmtid="{D5CDD505-2E9C-101B-9397-08002B2CF9AE}" pid="31" name="sflag">
    <vt:lpwstr>1401894893</vt:lpwstr>
  </property>
</Properties>
</file>