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wmf" ContentType="image/x-wmf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5" r:id="rId4"/>
    <p:sldId id="265" r:id="rId5"/>
    <p:sldId id="266" r:id="rId6"/>
    <p:sldId id="267" r:id="rId7"/>
    <p:sldId id="268" r:id="rId8"/>
    <p:sldId id="269" r:id="rId9"/>
    <p:sldId id="270" r:id="rId10"/>
    <p:sldId id="274" r:id="rId11"/>
    <p:sldId id="273" r:id="rId12"/>
    <p:sldId id="276" r:id="rId13"/>
    <p:sldId id="277" r:id="rId14"/>
    <p:sldId id="271" r:id="rId15"/>
    <p:sldId id="272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D901"/>
    <a:srgbClr val="00CC99"/>
    <a:srgbClr val="69697B"/>
    <a:srgbClr val="D2D2F4"/>
    <a:srgbClr val="435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3" autoAdjust="0"/>
    <p:restoredTop sz="94660"/>
  </p:normalViewPr>
  <p:slideViewPr>
    <p:cSldViewPr>
      <p:cViewPr varScale="1">
        <p:scale>
          <a:sx n="127" d="100"/>
          <a:sy n="127" d="100"/>
        </p:scale>
        <p:origin x="-1856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802.11-14/0497r2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802.11-14/0497r2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474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802.11-14/0497r2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802.11-14/0497r2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802.11-14/0497r2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44168"/>
            <a:ext cx="8578850" cy="4965192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3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0598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716016" y="6475413"/>
            <a:ext cx="3826322" cy="193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4572000" y="6475413"/>
            <a:ext cx="397033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11-14/0562r2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3568" y="332656"/>
            <a:ext cx="208823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July 2014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683568" y="6453336"/>
            <a:ext cx="720080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l"/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4139952" y="6453336"/>
            <a:ext cx="648072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Slide </a:t>
            </a:r>
            <a:fld id="{D09C756B-EB39-4236-ADBB-73052B179AE4}" type="slidenum">
              <a:rPr lang="en-GB" sz="1200" smtClean="0">
                <a:solidFill>
                  <a:schemeClr val="tx1"/>
                </a:solidFill>
              </a:rPr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t>‹#›</a:t>
            </a:fld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14" name="Date Placeholder 3"/>
          <p:cNvSpPr txBox="1">
            <a:spLocks/>
          </p:cNvSpPr>
          <p:nvPr userDrawn="1"/>
        </p:nvSpPr>
        <p:spPr bwMode="auto">
          <a:xfrm>
            <a:off x="4932040" y="6453336"/>
            <a:ext cx="3600400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GB" sz="1200" dirty="0" smtClean="0">
                <a:solidFill>
                  <a:schemeClr val="tx1"/>
                </a:solidFill>
              </a:rPr>
              <a:t>Norman Finn, Cisco Systems, Mark Hamilton, Spectralink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802.11ak and </a:t>
            </a:r>
            <a:r>
              <a:rPr lang="en-GB" dirty="0"/>
              <a:t>802.1AC Convergence </a:t>
            </a:r>
            <a:r>
              <a:rPr lang="en-GB" dirty="0" smtClean="0"/>
              <a:t>Function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664444"/>
              </p:ext>
            </p:extLst>
          </p:nvPr>
        </p:nvGraphicFramePr>
        <p:xfrm>
          <a:off x="508000" y="2339975"/>
          <a:ext cx="8156575" cy="237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Document" r:id="rId5" imgW="8255000" imgH="2413000" progId="Word.Document.8">
                  <p:embed/>
                </p:oleObj>
              </mc:Choice>
              <mc:Fallback>
                <p:oleObj name="Document" r:id="rId5" imgW="8255000" imgH="24130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39975"/>
                        <a:ext cx="8156575" cy="237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2348880"/>
            <a:ext cx="8578850" cy="3960480"/>
          </a:xfrm>
        </p:spPr>
        <p:txBody>
          <a:bodyPr/>
          <a:lstStyle/>
          <a:p>
            <a:pPr algn="ctr"/>
            <a:r>
              <a:rPr lang="en-US" dirty="0" smtClean="0"/>
              <a:t>New for 802.11ak consideration…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665548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210691" y="1747571"/>
            <a:ext cx="838200" cy="146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10691" y="31984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201291" y="1747571"/>
            <a:ext cx="838200" cy="1461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201291" y="31984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7" name="Rectangle 96"/>
          <p:cNvSpPr/>
          <p:nvPr/>
        </p:nvSpPr>
        <p:spPr>
          <a:xfrm>
            <a:off x="6230491" y="3198976"/>
            <a:ext cx="1676401" cy="362752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230490" y="2846952"/>
            <a:ext cx="1680947" cy="362752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6235037" y="3942728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52D89"/>
                </a:solidFill>
              </a:rPr>
              <a:t>AP STA 2</a:t>
            </a:r>
          </a:p>
        </p:txBody>
      </p:sp>
      <p:sp>
        <p:nvSpPr>
          <p:cNvPr id="93" name="Rectangle 92"/>
          <p:cNvSpPr/>
          <p:nvPr/>
        </p:nvSpPr>
        <p:spPr>
          <a:xfrm>
            <a:off x="2306191" y="3198976"/>
            <a:ext cx="1676401" cy="362752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6" name="Rectangle 95"/>
          <p:cNvSpPr/>
          <p:nvPr/>
        </p:nvSpPr>
        <p:spPr>
          <a:xfrm>
            <a:off x="2307519" y="2846436"/>
            <a:ext cx="1675073" cy="362752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2306192" y="3942728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52D89"/>
                </a:solidFill>
              </a:rPr>
              <a:t>AP STA 1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179513" y="4044832"/>
            <a:ext cx="2016224" cy="3922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6600"/>
                </a:solidFill>
              </a:rPr>
              <a:t>Non-AP STAs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7906892" y="3942728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126" name="Title 1"/>
          <p:cNvSpPr txBox="1">
            <a:spLocks/>
          </p:cNvSpPr>
          <p:nvPr/>
        </p:nvSpPr>
        <p:spPr>
          <a:xfrm>
            <a:off x="251520" y="764704"/>
            <a:ext cx="8588861" cy="7620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652D89"/>
                </a:solidFill>
              </a:rPr>
              <a:t>Extending this to P802.11ak + P802.1Qbz</a:t>
            </a:r>
            <a:endParaRPr lang="en-US" dirty="0">
              <a:solidFill>
                <a:srgbClr val="652D89"/>
              </a:solidFill>
            </a:endParaRPr>
          </a:p>
        </p:txBody>
      </p:sp>
      <p:cxnSp>
        <p:nvCxnSpPr>
          <p:cNvPr id="145" name="Straight Connector 144"/>
          <p:cNvCxnSpPr/>
          <p:nvPr/>
        </p:nvCxnSpPr>
        <p:spPr>
          <a:xfrm>
            <a:off x="1429891" y="3776099"/>
            <a:ext cx="1562196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782191" y="3576475"/>
            <a:ext cx="0" cy="366253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1658491" y="3576475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2725291" y="3576475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591691" y="3928499"/>
            <a:ext cx="3390901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3563491" y="3576475"/>
            <a:ext cx="0" cy="3520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6306691" y="3776099"/>
            <a:ext cx="685895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6725790" y="3576475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6306691" y="3928499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7563990" y="3576475"/>
            <a:ext cx="0" cy="3520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8364091" y="3776099"/>
            <a:ext cx="5715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8516491" y="3576475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8097391" y="2846436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8097391" y="3198460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2296031" y="1772816"/>
            <a:ext cx="6639560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82" name="Rectangle 81"/>
          <p:cNvSpPr/>
          <p:nvPr/>
        </p:nvSpPr>
        <p:spPr>
          <a:xfrm>
            <a:off x="2296031" y="2496624"/>
            <a:ext cx="168656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83" name="Rectangle 82"/>
          <p:cNvSpPr/>
          <p:nvPr/>
        </p:nvSpPr>
        <p:spPr>
          <a:xfrm>
            <a:off x="6220329" y="2485380"/>
            <a:ext cx="168656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85" name="Rectangle 84"/>
          <p:cNvSpPr/>
          <p:nvPr/>
        </p:nvSpPr>
        <p:spPr>
          <a:xfrm>
            <a:off x="8097391" y="2135568"/>
            <a:ext cx="838200" cy="712564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Conv.</a:t>
            </a:r>
          </a:p>
          <a:p>
            <a:pPr algn="ctr"/>
            <a:r>
              <a:rPr lang="en-US" sz="2000" dirty="0" err="1" smtClean="0">
                <a:solidFill>
                  <a:srgbClr val="000000"/>
                </a:solidFill>
              </a:rPr>
              <a:t>Funct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296031" y="2135568"/>
            <a:ext cx="848360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CF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134232" y="2135568"/>
            <a:ext cx="848360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CF</a:t>
            </a:r>
          </a:p>
        </p:txBody>
      </p:sp>
      <p:sp>
        <p:nvSpPr>
          <p:cNvPr id="4" name="Oval 3"/>
          <p:cNvSpPr/>
          <p:nvPr/>
        </p:nvSpPr>
        <p:spPr>
          <a:xfrm>
            <a:off x="2740531" y="2430396"/>
            <a:ext cx="762000" cy="13245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88" name="Oval 87"/>
          <p:cNvSpPr/>
          <p:nvPr/>
        </p:nvSpPr>
        <p:spPr>
          <a:xfrm>
            <a:off x="2382487" y="2073716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91" name="Oval 90"/>
          <p:cNvSpPr/>
          <p:nvPr/>
        </p:nvSpPr>
        <p:spPr>
          <a:xfrm>
            <a:off x="3258691" y="2074704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92" name="Rectangle 91"/>
          <p:cNvSpPr/>
          <p:nvPr/>
        </p:nvSpPr>
        <p:spPr>
          <a:xfrm>
            <a:off x="6220330" y="2125596"/>
            <a:ext cx="848360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CF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058531" y="2125596"/>
            <a:ext cx="848360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CF</a:t>
            </a:r>
          </a:p>
        </p:txBody>
      </p:sp>
      <p:sp>
        <p:nvSpPr>
          <p:cNvPr id="100" name="Oval 99"/>
          <p:cNvSpPr/>
          <p:nvPr/>
        </p:nvSpPr>
        <p:spPr>
          <a:xfrm>
            <a:off x="6664830" y="2420424"/>
            <a:ext cx="762000" cy="13245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104" name="Oval 103"/>
          <p:cNvSpPr/>
          <p:nvPr/>
        </p:nvSpPr>
        <p:spPr>
          <a:xfrm>
            <a:off x="6306786" y="2063744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105" name="Oval 104"/>
          <p:cNvSpPr/>
          <p:nvPr/>
        </p:nvSpPr>
        <p:spPr>
          <a:xfrm>
            <a:off x="7182990" y="2064732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8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1520" y="4509120"/>
            <a:ext cx="8578850" cy="18722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That is, 802.1AC/802.11ak  can define a SAP and a convergence function that supports multiple, logical links</a:t>
            </a:r>
            <a:r>
              <a:rPr lang="en-US" dirty="0"/>
              <a:t> </a:t>
            </a:r>
            <a:r>
              <a:rPr lang="en-US" dirty="0" smtClean="0"/>
              <a:t>as seen by the Bridge, to each of the 11ak-aware non-AP endpoints.</a:t>
            </a:r>
          </a:p>
        </p:txBody>
      </p:sp>
    </p:spTree>
    <p:extLst>
      <p:ext uri="{BB962C8B-B14F-4D97-AF65-F5344CB8AC3E}">
        <p14:creationId xmlns:p14="http://schemas.microsoft.com/office/powerpoint/2010/main" val="857004441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4932040" y="2564904"/>
            <a:ext cx="3096344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80" name="Rectangle 79"/>
          <p:cNvSpPr/>
          <p:nvPr/>
        </p:nvSpPr>
        <p:spPr>
          <a:xfrm>
            <a:off x="4932040" y="3068960"/>
            <a:ext cx="792088" cy="38184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</a:p>
        </p:txBody>
      </p:sp>
      <p:sp>
        <p:nvSpPr>
          <p:cNvPr id="72" name="Rectangle 71"/>
          <p:cNvSpPr/>
          <p:nvPr/>
        </p:nvSpPr>
        <p:spPr>
          <a:xfrm>
            <a:off x="6516216" y="3805888"/>
            <a:ext cx="1512168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P802.11ak and non-11ak STAs on one AP.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932040" y="1412776"/>
            <a:ext cx="3024336" cy="6507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 and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non-11ak (legacy) access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2915816" y="1700808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STAs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37456" y="3442084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37456" y="4156012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645568" y="3442084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645568" y="4156012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>
            <a:stCxn id="33" idx="2"/>
          </p:cNvCxnSpPr>
          <p:nvPr/>
        </p:nvCxnSpPr>
        <p:spPr>
          <a:xfrm>
            <a:off x="1056556" y="4518764"/>
            <a:ext cx="0" cy="4608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026568" y="4518764"/>
            <a:ext cx="0" cy="532896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11560" y="1700808"/>
            <a:ext cx="1872208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Non-11ak STAs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27584" y="5051660"/>
            <a:ext cx="5400600" cy="33524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771800" y="3443984"/>
            <a:ext cx="838200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771800" y="4157912"/>
            <a:ext cx="838200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932040" y="3805888"/>
            <a:ext cx="129614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932040" y="4157912"/>
            <a:ext cx="129614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3995936" y="4763628"/>
            <a:ext cx="1296144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6796608" y="4475596"/>
            <a:ext cx="1185664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3152800" y="4520664"/>
            <a:ext cx="0" cy="38698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4932040" y="3443984"/>
            <a:ext cx="208823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6012160" y="3611500"/>
            <a:ext cx="0" cy="144016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804248" y="3611500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012160" y="3611500"/>
            <a:ext cx="792088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267300" y="3395476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236296" y="3068960"/>
            <a:ext cx="792088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7668344" y="2924944"/>
            <a:ext cx="0" cy="1046596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5220072" y="2924944"/>
            <a:ext cx="0" cy="183868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851920" y="3442084"/>
            <a:ext cx="838200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851920" y="4156012"/>
            <a:ext cx="838200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4232920" y="4518764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2987824" y="4907644"/>
            <a:ext cx="2664296" cy="8384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36096" y="2924944"/>
            <a:ext cx="0" cy="199108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Left Brace 4"/>
          <p:cNvSpPr/>
          <p:nvPr/>
        </p:nvSpPr>
        <p:spPr bwMode="auto">
          <a:xfrm rot="5400000">
            <a:off x="1356792" y="1315616"/>
            <a:ext cx="288032" cy="1778496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Left Brace 40"/>
          <p:cNvSpPr/>
          <p:nvPr/>
        </p:nvSpPr>
        <p:spPr bwMode="auto">
          <a:xfrm rot="5400000">
            <a:off x="3517032" y="1315616"/>
            <a:ext cx="288032" cy="1778496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Left Brace 41"/>
          <p:cNvSpPr/>
          <p:nvPr/>
        </p:nvSpPr>
        <p:spPr bwMode="auto">
          <a:xfrm rot="5400000">
            <a:off x="6289340" y="703548"/>
            <a:ext cx="288032" cy="3002632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2987824" y="3356992"/>
            <a:ext cx="317305" cy="131148"/>
          </a:xfrm>
          <a:prstGeom prst="ellipse">
            <a:avLst/>
          </a:prstGeom>
          <a:solidFill>
            <a:srgbClr val="D7D901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65" name="Oval 64"/>
          <p:cNvSpPr/>
          <p:nvPr/>
        </p:nvSpPr>
        <p:spPr>
          <a:xfrm>
            <a:off x="1907704" y="3356992"/>
            <a:ext cx="317305" cy="131148"/>
          </a:xfrm>
          <a:prstGeom prst="ellipse">
            <a:avLst/>
          </a:prstGeom>
          <a:solidFill>
            <a:srgbClr val="D7D901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000000"/>
                </a:solidFill>
              </a:rPr>
              <a:t>S</a:t>
            </a:r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899592" y="3356992"/>
            <a:ext cx="317305" cy="131148"/>
          </a:xfrm>
          <a:prstGeom prst="ellipse">
            <a:avLst/>
          </a:prstGeom>
          <a:solidFill>
            <a:srgbClr val="D7D901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000000"/>
                </a:solidFill>
              </a:rPr>
              <a:t>S</a:t>
            </a:r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4110679" y="3356992"/>
            <a:ext cx="317305" cy="131148"/>
          </a:xfrm>
          <a:prstGeom prst="ellipse">
            <a:avLst/>
          </a:prstGeom>
          <a:solidFill>
            <a:srgbClr val="D7D901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70" name="Oval 69"/>
          <p:cNvSpPr/>
          <p:nvPr/>
        </p:nvSpPr>
        <p:spPr>
          <a:xfrm>
            <a:off x="4970236" y="2996952"/>
            <a:ext cx="317305" cy="131148"/>
          </a:xfrm>
          <a:prstGeom prst="ellipse">
            <a:avLst/>
          </a:prstGeom>
          <a:solidFill>
            <a:srgbClr val="D7D901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73" name="Oval 72"/>
          <p:cNvSpPr/>
          <p:nvPr/>
        </p:nvSpPr>
        <p:spPr>
          <a:xfrm>
            <a:off x="5330276" y="2996952"/>
            <a:ext cx="317305" cy="131148"/>
          </a:xfrm>
          <a:prstGeom prst="ellipse">
            <a:avLst/>
          </a:prstGeom>
          <a:solidFill>
            <a:srgbClr val="D7D901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75" name="Oval 74"/>
          <p:cNvSpPr/>
          <p:nvPr/>
        </p:nvSpPr>
        <p:spPr>
          <a:xfrm>
            <a:off x="5550839" y="3729900"/>
            <a:ext cx="317305" cy="131148"/>
          </a:xfrm>
          <a:prstGeom prst="ellipse">
            <a:avLst/>
          </a:prstGeom>
          <a:solidFill>
            <a:srgbClr val="D7D901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76" name="Oval 75"/>
          <p:cNvSpPr/>
          <p:nvPr/>
        </p:nvSpPr>
        <p:spPr>
          <a:xfrm>
            <a:off x="6630959" y="3729900"/>
            <a:ext cx="317305" cy="131148"/>
          </a:xfrm>
          <a:prstGeom prst="ellipse">
            <a:avLst/>
          </a:prstGeom>
          <a:solidFill>
            <a:srgbClr val="D7D901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77" name="Oval 76"/>
          <p:cNvSpPr/>
          <p:nvPr/>
        </p:nvSpPr>
        <p:spPr>
          <a:xfrm>
            <a:off x="7495055" y="3729900"/>
            <a:ext cx="317305" cy="131148"/>
          </a:xfrm>
          <a:prstGeom prst="ellipse">
            <a:avLst/>
          </a:prstGeom>
          <a:solidFill>
            <a:srgbClr val="D7D901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78" name="Oval 77"/>
          <p:cNvSpPr/>
          <p:nvPr/>
        </p:nvSpPr>
        <p:spPr>
          <a:xfrm>
            <a:off x="7495055" y="2996952"/>
            <a:ext cx="317305" cy="131148"/>
          </a:xfrm>
          <a:prstGeom prst="ellipse">
            <a:avLst/>
          </a:prstGeom>
          <a:solidFill>
            <a:srgbClr val="D7D901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7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1520" y="5301208"/>
            <a:ext cx="8578850" cy="10801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AP offers two SAPs to the upper layers (Bridge) for 11ak STAs.  Non-11ak work STAs as before.</a:t>
            </a:r>
          </a:p>
        </p:txBody>
      </p:sp>
      <p:sp>
        <p:nvSpPr>
          <p:cNvPr id="81" name="Oval 80"/>
          <p:cNvSpPr/>
          <p:nvPr/>
        </p:nvSpPr>
        <p:spPr>
          <a:xfrm>
            <a:off x="5004048" y="3356992"/>
            <a:ext cx="576064" cy="144016"/>
          </a:xfrm>
          <a:prstGeom prst="ellipse">
            <a:avLst/>
          </a:prstGeom>
          <a:solidFill>
            <a:srgbClr val="D7D901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</p:spTree>
    <p:extLst>
      <p:ext uri="{BB962C8B-B14F-4D97-AF65-F5344CB8AC3E}">
        <p14:creationId xmlns:p14="http://schemas.microsoft.com/office/powerpoint/2010/main" val="683296583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2267744" y="3068960"/>
            <a:ext cx="2664296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267744" y="3573016"/>
            <a:ext cx="792088" cy="38184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267744" y="3948040"/>
            <a:ext cx="1584176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2987824" y="4115556"/>
            <a:ext cx="576064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603004" y="3899532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139952" y="3573016"/>
            <a:ext cx="792088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328120" y="4309944"/>
            <a:ext cx="2376264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P802.11ak and non-11ak STAs on two APs.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9512" y="3946140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9512" y="4660068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>
            <a:stCxn id="33" idx="2"/>
          </p:cNvCxnSpPr>
          <p:nvPr/>
        </p:nvCxnSpPr>
        <p:spPr>
          <a:xfrm>
            <a:off x="598612" y="5022820"/>
            <a:ext cx="0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4" name="Group 83"/>
          <p:cNvGrpSpPr/>
          <p:nvPr/>
        </p:nvGrpSpPr>
        <p:grpSpPr>
          <a:xfrm>
            <a:off x="8100392" y="3946140"/>
            <a:ext cx="838200" cy="1465560"/>
            <a:chOff x="8172400" y="2539504"/>
            <a:chExt cx="838200" cy="1465560"/>
          </a:xfrm>
        </p:grpSpPr>
        <p:sp>
          <p:nvSpPr>
            <p:cNvPr id="34" name="Rectangle 33"/>
            <p:cNvSpPr/>
            <p:nvPr/>
          </p:nvSpPr>
          <p:spPr>
            <a:xfrm>
              <a:off x="8172400" y="2539504"/>
              <a:ext cx="838200" cy="72465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172400" y="3253432"/>
              <a:ext cx="838200" cy="362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8553400" y="3616184"/>
              <a:ext cx="0" cy="388880"/>
            </a:xfrm>
            <a:prstGeom prst="line">
              <a:avLst/>
            </a:prstGeom>
            <a:ln w="28575" cmpd="sng">
              <a:solidFill>
                <a:srgbClr val="0000FF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Connector 39"/>
          <p:cNvCxnSpPr/>
          <p:nvPr/>
        </p:nvCxnSpPr>
        <p:spPr>
          <a:xfrm>
            <a:off x="323528" y="5411700"/>
            <a:ext cx="2880320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167880" y="3946140"/>
            <a:ext cx="838200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167880" y="4661968"/>
            <a:ext cx="838200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272780" y="430994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272780" y="466196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1212504" y="5267684"/>
            <a:ext cx="1440160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90392" y="4979652"/>
            <a:ext cx="1185664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48880" y="5024720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987824" y="4115556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583632" y="4115556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552256" y="3429000"/>
            <a:ext cx="0" cy="1046596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555776" y="3429000"/>
            <a:ext cx="0" cy="183868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 flipH="1">
            <a:off x="7098432" y="3948040"/>
            <a:ext cx="838200" cy="724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88" name="Rectangle 87"/>
          <p:cNvSpPr/>
          <p:nvPr/>
        </p:nvSpPr>
        <p:spPr>
          <a:xfrm flipH="1">
            <a:off x="7098432" y="4661968"/>
            <a:ext cx="838200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1" name="Rectangle 90"/>
          <p:cNvSpPr/>
          <p:nvPr/>
        </p:nvSpPr>
        <p:spPr>
          <a:xfrm flipH="1">
            <a:off x="5920408" y="430994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5920408" y="4661968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6451848" y="5267684"/>
            <a:ext cx="1440160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7555632" y="5024720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5220072" y="3948040"/>
            <a:ext cx="161033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6064424" y="4115556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5416352" y="4115556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5416352" y="4115556"/>
            <a:ext cx="648072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 flipH="1">
            <a:off x="5914261" y="3899532"/>
            <a:ext cx="582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35153"/>
                </a:solidFill>
              </a:rPr>
              <a:t>AP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 flipH="1">
            <a:off x="5220072" y="3068960"/>
            <a:ext cx="1610332" cy="479583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5940152" y="5411700"/>
            <a:ext cx="2736304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07504" y="1700808"/>
            <a:ext cx="1080120" cy="8668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50" name="Left Brace 49"/>
          <p:cNvSpPr/>
          <p:nvPr/>
        </p:nvSpPr>
        <p:spPr bwMode="auto">
          <a:xfrm rot="5400000">
            <a:off x="431540" y="2456892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115616" y="2060848"/>
            <a:ext cx="936104" cy="5067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52" name="Left Brace 51"/>
          <p:cNvSpPr/>
          <p:nvPr/>
        </p:nvSpPr>
        <p:spPr bwMode="auto">
          <a:xfrm rot="5400000">
            <a:off x="1403140" y="2456892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8028384" y="1700808"/>
            <a:ext cx="936104" cy="8668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61" name="Left Brace 60"/>
          <p:cNvSpPr/>
          <p:nvPr/>
        </p:nvSpPr>
        <p:spPr bwMode="auto">
          <a:xfrm rot="5400000">
            <a:off x="8280412" y="2456892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056784" y="2060848"/>
            <a:ext cx="936104" cy="5067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64" name="Left Brace 63"/>
          <p:cNvSpPr/>
          <p:nvPr/>
        </p:nvSpPr>
        <p:spPr bwMode="auto">
          <a:xfrm rot="5400000">
            <a:off x="7344308" y="2456892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195736" y="2060848"/>
            <a:ext cx="2683554" cy="6507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 and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non-11ak (legacy) access</a:t>
            </a:r>
          </a:p>
        </p:txBody>
      </p:sp>
      <p:sp>
        <p:nvSpPr>
          <p:cNvPr id="66" name="Left Brace 65"/>
          <p:cNvSpPr/>
          <p:nvPr/>
        </p:nvSpPr>
        <p:spPr bwMode="auto">
          <a:xfrm rot="5400000">
            <a:off x="3383868" y="1520788"/>
            <a:ext cx="288032" cy="2664296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148064" y="1484784"/>
            <a:ext cx="1675441" cy="12268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w/Bridge,</a:t>
            </a:r>
          </a:p>
          <a:p>
            <a:pPr algn="ctr"/>
            <a:r>
              <a:rPr lang="en-US" sz="2000" b="1" dirty="0">
                <a:solidFill>
                  <a:schemeClr val="accent6"/>
                </a:solidFill>
              </a:rPr>
              <a:t>u</a:t>
            </a:r>
            <a:r>
              <a:rPr lang="en-US" sz="2000" b="1" dirty="0" smtClean="0">
                <a:solidFill>
                  <a:schemeClr val="accent6"/>
                </a:solidFill>
              </a:rPr>
              <a:t>ses DS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for non-11ak access</a:t>
            </a:r>
          </a:p>
        </p:txBody>
      </p:sp>
      <p:sp>
        <p:nvSpPr>
          <p:cNvPr id="70" name="Left Brace 69"/>
          <p:cNvSpPr/>
          <p:nvPr/>
        </p:nvSpPr>
        <p:spPr bwMode="auto">
          <a:xfrm rot="5400000">
            <a:off x="5868144" y="2060848"/>
            <a:ext cx="288032" cy="1584176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5" name="Straight Arrow Connector 74"/>
          <p:cNvCxnSpPr/>
          <p:nvPr/>
        </p:nvCxnSpPr>
        <p:spPr bwMode="auto">
          <a:xfrm flipV="1">
            <a:off x="7668344" y="5589240"/>
            <a:ext cx="0" cy="36004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46371" y="5478323"/>
            <a:ext cx="91553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Note that connectivity between </a:t>
            </a:r>
            <a:r>
              <a:rPr lang="en-US" b="1" dirty="0" smtClean="0">
                <a:solidFill>
                  <a:schemeClr val="accent6"/>
                </a:solidFill>
              </a:rPr>
              <a:t>this 11ak STA </a:t>
            </a:r>
            <a:r>
              <a:rPr lang="en-US" dirty="0" smtClean="0">
                <a:solidFill>
                  <a:schemeClr val="tx1"/>
                </a:solidFill>
              </a:rPr>
              <a:t>and the other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stations depends on wired connections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between the Bridges (not shown).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038316" y="3553920"/>
            <a:ext cx="792088" cy="379136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6595864" y="3429000"/>
            <a:ext cx="0" cy="183868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253430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Tasks for 802.1AC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1484784"/>
            <a:ext cx="8578850" cy="4824576"/>
          </a:xfrm>
        </p:spPr>
        <p:txBody>
          <a:bodyPr/>
          <a:lstStyle/>
          <a:p>
            <a:r>
              <a:rPr lang="en-US" dirty="0" smtClean="0"/>
              <a:t>Rewrite 802.1AC Draft 0.2 Clause 12.2.1 to provide a convergence function that maps multiple, logical ports visible to the bridge, to the vector-of-endpoints SAP provided by an 11ak AP.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08418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Tasks for 802.11ak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1484784"/>
            <a:ext cx="8578850" cy="4824576"/>
          </a:xfrm>
        </p:spPr>
        <p:txBody>
          <a:bodyPr>
            <a:normAutofit/>
          </a:bodyPr>
          <a:lstStyle/>
          <a:p>
            <a:r>
              <a:rPr lang="en-US" dirty="0" smtClean="0"/>
              <a:t>Define the SAP presented by an 11ak AP to include the vector-of-endpoints parameter, which identifies links to each of the 11ak-aware non-AP STAs.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6838406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Building upon a model being proposed for the IEEE 802.11 Portal Convergence Function, this presentation carries that concept into the 802.11ak concepts, and 802.1AC considerations for these extended concepts.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-152778" y="1460876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492896"/>
            <a:ext cx="7772400" cy="3603104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Following are several slides from the 802.11 portal presentation (being considered in ARC, and 802.1AC) – 11-14/497 …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57049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3170143" y="1494169"/>
            <a:ext cx="2673614" cy="487031"/>
          </a:xfrm>
          <a:custGeom>
            <a:avLst/>
            <a:gdLst>
              <a:gd name="connsiteX0" fmla="*/ 0 w 2673614"/>
              <a:gd name="connsiteY0" fmla="*/ 458386 h 487031"/>
              <a:gd name="connsiteX1" fmla="*/ 1403647 w 2673614"/>
              <a:gd name="connsiteY1" fmla="*/ 72 h 487031"/>
              <a:gd name="connsiteX2" fmla="*/ 2673614 w 2673614"/>
              <a:gd name="connsiteY2" fmla="*/ 487031 h 487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3614" h="487031">
                <a:moveTo>
                  <a:pt x="0" y="458386"/>
                </a:moveTo>
                <a:cubicBezTo>
                  <a:pt x="479022" y="226842"/>
                  <a:pt x="958045" y="-4702"/>
                  <a:pt x="1403647" y="72"/>
                </a:cubicBezTo>
                <a:cubicBezTo>
                  <a:pt x="1849249" y="4846"/>
                  <a:pt x="2673614" y="487031"/>
                  <a:pt x="2673614" y="487031"/>
                </a:cubicBezTo>
              </a:path>
            </a:pathLst>
          </a:custGeom>
          <a:ln w="381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802.3</a:t>
            </a:r>
            <a:endParaRPr lang="en-US" sz="2400" dirty="0"/>
          </a:p>
        </p:txBody>
      </p:sp>
      <p:grpSp>
        <p:nvGrpSpPr>
          <p:cNvPr id="20" name="Group 38"/>
          <p:cNvGrpSpPr>
            <a:grpSpLocks noChangeAspect="1"/>
          </p:cNvGrpSpPr>
          <p:nvPr/>
        </p:nvGrpSpPr>
        <p:grpSpPr bwMode="auto">
          <a:xfrm rot="20577317">
            <a:off x="5697308" y="1763178"/>
            <a:ext cx="2182813" cy="206375"/>
            <a:chOff x="3120" y="3600"/>
            <a:chExt cx="2112" cy="200"/>
          </a:xfrm>
        </p:grpSpPr>
        <p:sp>
          <p:nvSpPr>
            <p:cNvPr id="21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38"/>
          <p:cNvGrpSpPr>
            <a:grpSpLocks noChangeAspect="1"/>
          </p:cNvGrpSpPr>
          <p:nvPr/>
        </p:nvGrpSpPr>
        <p:grpSpPr bwMode="auto">
          <a:xfrm rot="962817">
            <a:off x="5651539" y="2450039"/>
            <a:ext cx="2182813" cy="206375"/>
            <a:chOff x="3120" y="3600"/>
            <a:chExt cx="2112" cy="200"/>
          </a:xfrm>
        </p:grpSpPr>
        <p:sp>
          <p:nvSpPr>
            <p:cNvPr id="25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38"/>
          <p:cNvGrpSpPr>
            <a:grpSpLocks noChangeAspect="1"/>
          </p:cNvGrpSpPr>
          <p:nvPr/>
        </p:nvGrpSpPr>
        <p:grpSpPr bwMode="auto">
          <a:xfrm rot="20577317">
            <a:off x="1084670" y="2390859"/>
            <a:ext cx="2182813" cy="206375"/>
            <a:chOff x="3120" y="3600"/>
            <a:chExt cx="2112" cy="200"/>
          </a:xfrm>
        </p:grpSpPr>
        <p:sp>
          <p:nvSpPr>
            <p:cNvPr id="17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38"/>
          <p:cNvGrpSpPr>
            <a:grpSpLocks noChangeAspect="1"/>
          </p:cNvGrpSpPr>
          <p:nvPr/>
        </p:nvGrpSpPr>
        <p:grpSpPr bwMode="auto">
          <a:xfrm rot="962817">
            <a:off x="1128998" y="1858153"/>
            <a:ext cx="2182813" cy="206375"/>
            <a:chOff x="3120" y="3600"/>
            <a:chExt cx="2112" cy="200"/>
          </a:xfrm>
        </p:grpSpPr>
        <p:sp>
          <p:nvSpPr>
            <p:cNvPr id="13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This is an example of a physical network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276600"/>
            <a:ext cx="8578850" cy="3032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Two physical boxes, commonly (but inaccurately) called “APs,” connected by an IEEE 802.3 link.</a:t>
            </a:r>
          </a:p>
          <a:p>
            <a:r>
              <a:rPr lang="en-US" dirty="0" smtClean="0"/>
              <a:t>Two clients of “AP 1” shown, two wireless and one wired clients of “AP 2” not shown.</a:t>
            </a:r>
          </a:p>
          <a:p>
            <a:r>
              <a:rPr lang="en-US" dirty="0" smtClean="0"/>
              <a:t>No VLANs.</a:t>
            </a:r>
            <a:endParaRPr lang="en-US" dirty="0"/>
          </a:p>
        </p:txBody>
      </p:sp>
      <p:pic>
        <p:nvPicPr>
          <p:cNvPr id="4" name="Picture 28" descr="Access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05000"/>
            <a:ext cx="13716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14600" y="2743200"/>
            <a:ext cx="1082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“AP”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2743200"/>
            <a:ext cx="1082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“AP” 2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1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59037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cxnSp>
        <p:nvCxnSpPr>
          <p:cNvPr id="28" name="Straight Connector 27"/>
          <p:cNvCxnSpPr/>
          <p:nvPr/>
        </p:nvCxnSpPr>
        <p:spPr>
          <a:xfrm>
            <a:off x="6238500" y="2152367"/>
            <a:ext cx="1838700" cy="0"/>
          </a:xfrm>
          <a:prstGeom prst="line">
            <a:avLst/>
          </a:prstGeom>
          <a:ln w="381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8" descr="Access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05000"/>
            <a:ext cx="13716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Straight Connector 30"/>
          <p:cNvCxnSpPr/>
          <p:nvPr/>
        </p:nvCxnSpPr>
        <p:spPr>
          <a:xfrm>
            <a:off x="6924300" y="2153138"/>
            <a:ext cx="1838700" cy="0"/>
          </a:xfrm>
          <a:prstGeom prst="line">
            <a:avLst/>
          </a:prstGeom>
          <a:ln w="381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467600" y="2153138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802.3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38693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88861" cy="648072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Layering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 the ISO layering model, a </a:t>
            </a:r>
            <a:r>
              <a:rPr lang="en-US" dirty="0" err="1" smtClean="0"/>
              <a:t>DATA.request</a:t>
            </a:r>
            <a:r>
              <a:rPr lang="en-US" dirty="0" smtClean="0"/>
              <a:t> is presented by a higher layer to a lower layer, and a </a:t>
            </a:r>
            <a:r>
              <a:rPr lang="en-US" dirty="0" err="1" smtClean="0"/>
              <a:t>DATA.indication</a:t>
            </a:r>
            <a:r>
              <a:rPr lang="en-US" dirty="0" smtClean="0"/>
              <a:t> is presented by a lower layer to a higher layer.</a:t>
            </a:r>
          </a:p>
          <a:p>
            <a:r>
              <a:rPr lang="en-US" dirty="0" smtClean="0"/>
              <a:t>In all further diagrams in this deck, the “higher” layer is closer to the top of the slide, and the “lower” layer closer to the bottom.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08005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505200" y="2255236"/>
            <a:ext cx="4533900" cy="361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Distribution System (DS)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A standard view of that same network</a:t>
            </a:r>
            <a:r>
              <a:rPr lang="en-US" dirty="0">
                <a:solidFill>
                  <a:srgbClr val="435153"/>
                </a:solidFill>
              </a:rPr>
              <a:t> </a:t>
            </a:r>
            <a:r>
              <a:rPr lang="en-US" dirty="0" smtClean="0">
                <a:solidFill>
                  <a:srgbClr val="435153"/>
                </a:solidFill>
              </a:rPr>
              <a:t>in </a:t>
            </a:r>
            <a:r>
              <a:rPr lang="en-US" dirty="0" smtClean="0">
                <a:solidFill>
                  <a:schemeClr val="accent6"/>
                </a:solidFill>
              </a:rPr>
              <a:t>802.11 today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2400" y="189333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52400" y="26072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143000" y="189333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143000" y="26072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247900" y="2255236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247900" y="260726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2133600" y="3259549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 1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304800" y="3259549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Non-AP STAs</a:t>
            </a:r>
          </a:p>
        </p:txBody>
      </p:sp>
      <p:sp>
        <p:nvSpPr>
          <p:cNvPr id="89" name="Rectangle 88"/>
          <p:cNvSpPr/>
          <p:nvPr/>
        </p:nvSpPr>
        <p:spPr>
          <a:xfrm>
            <a:off x="6477000" y="2255236"/>
            <a:ext cx="838200" cy="362752"/>
          </a:xfrm>
          <a:prstGeom prst="rect">
            <a:avLst/>
          </a:prstGeom>
          <a:solidFill>
            <a:srgbClr val="69697B">
              <a:alpha val="30000"/>
            </a:srgb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0" name="Rectangle 89"/>
          <p:cNvSpPr/>
          <p:nvPr/>
        </p:nvSpPr>
        <p:spPr>
          <a:xfrm>
            <a:off x="6477000" y="2607260"/>
            <a:ext cx="838200" cy="362752"/>
          </a:xfrm>
          <a:prstGeom prst="rect">
            <a:avLst/>
          </a:prstGeom>
          <a:solidFill>
            <a:srgbClr val="D2D2F4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248400" y="3259549"/>
            <a:ext cx="12954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 2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495396" y="3169636"/>
            <a:ext cx="22860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962400" y="3169636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3505199" y="3264084"/>
            <a:ext cx="26670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129" name="Straight Connector 128"/>
          <p:cNvCxnSpPr>
            <a:stCxn id="44" idx="2"/>
          </p:cNvCxnSpPr>
          <p:nvPr/>
        </p:nvCxnSpPr>
        <p:spPr>
          <a:xfrm>
            <a:off x="5715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240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6670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6400800" y="3169636"/>
            <a:ext cx="10668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6896004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620000" y="1893332"/>
            <a:ext cx="13716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249228" y="1893332"/>
            <a:ext cx="1941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562600" y="1894180"/>
            <a:ext cx="1752600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76" name="Rectangle 75"/>
          <p:cNvSpPr/>
          <p:nvPr/>
        </p:nvSpPr>
        <p:spPr>
          <a:xfrm>
            <a:off x="8153400" y="2255236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77" name="Rectangle 76"/>
          <p:cNvSpPr/>
          <p:nvPr/>
        </p:nvSpPr>
        <p:spPr>
          <a:xfrm>
            <a:off x="8153400" y="2606928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162800" y="1676400"/>
            <a:ext cx="457200" cy="655036"/>
          </a:xfrm>
          <a:prstGeom prst="straightConnector1">
            <a:avLst/>
          </a:prstGeom>
          <a:ln w="57150" cmpd="sng">
            <a:solidFill>
              <a:srgbClr val="00CC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305800" y="3169636"/>
            <a:ext cx="5715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4582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7848600" y="3264084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16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is similar to IEEE 802.11-2012, Figure R-1, but drawn with “request down indication up” rigorously applied.</a:t>
            </a:r>
          </a:p>
          <a:p>
            <a:r>
              <a:rPr lang="en-US" dirty="0" smtClean="0"/>
              <a:t>The DS </a:t>
            </a:r>
            <a:r>
              <a:rPr lang="en-US" dirty="0"/>
              <a:t>has three users, two </a:t>
            </a:r>
            <a:r>
              <a:rPr lang="en-US" dirty="0" smtClean="0"/>
              <a:t>APs </a:t>
            </a:r>
            <a:r>
              <a:rPr lang="en-US" dirty="0"/>
              <a:t>and a </a:t>
            </a:r>
            <a:r>
              <a:rPr lang="en-US" dirty="0" smtClean="0"/>
              <a:t>portal, so is shown </a:t>
            </a:r>
            <a:r>
              <a:rPr lang="en-US" b="1" dirty="0" smtClean="0">
                <a:solidFill>
                  <a:srgbClr val="00CC99"/>
                </a:solidFill>
              </a:rPr>
              <a:t>passing behind </a:t>
            </a:r>
            <a:r>
              <a:rPr lang="en-US" dirty="0" smtClean="0"/>
              <a:t>a MAC.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817236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One possible</a:t>
            </a:r>
            <a:br>
              <a:rPr lang="en-US" dirty="0" smtClean="0">
                <a:solidFill>
                  <a:srgbClr val="435153"/>
                </a:solidFill>
              </a:rPr>
            </a:br>
            <a:r>
              <a:rPr lang="en-US" dirty="0" smtClean="0">
                <a:solidFill>
                  <a:srgbClr val="435153"/>
                </a:solidFill>
              </a:rPr>
              <a:t>802.1AC-to-portal architecture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6600"/>
                </a:solidFill>
              </a:rPr>
              <a:t>connecting link </a:t>
            </a:r>
            <a:r>
              <a:rPr lang="en-US" dirty="0" smtClean="0"/>
              <a:t>is required, because the portal </a:t>
            </a:r>
            <a:r>
              <a:rPr lang="en-US" b="1" dirty="0" smtClean="0">
                <a:solidFill>
                  <a:schemeClr val="accent6"/>
                </a:solidFill>
              </a:rPr>
              <a:t>uses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a SAP; it does not </a:t>
            </a:r>
            <a:r>
              <a:rPr lang="en-US" b="1" dirty="0" smtClean="0">
                <a:solidFill>
                  <a:schemeClr val="accent6"/>
                </a:solidFill>
              </a:rPr>
              <a:t>provide</a:t>
            </a:r>
            <a:r>
              <a:rPr lang="en-US" dirty="0" smtClean="0"/>
              <a:t> one.</a:t>
            </a:r>
          </a:p>
          <a:p>
            <a:r>
              <a:rPr lang="en-US" dirty="0" smtClean="0"/>
              <a:t>Therefore an 802.1AC convergence layer specific to 802.11 is not necessary.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4956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4956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698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269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356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356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457307" y="3113804"/>
            <a:ext cx="18288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542909" y="281973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828908" y="1743052"/>
            <a:ext cx="16002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125137" y="1743052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590908" y="2098725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72" name="Rectangle 7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657708" y="2098725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92" name="Rectangle 9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90908" y="3195016"/>
            <a:ext cx="1905000" cy="519687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anything,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e.g. 802.3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838903" y="3195017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6" name="Straight Connector 105"/>
          <p:cNvCxnSpPr/>
          <p:nvPr/>
        </p:nvCxnSpPr>
        <p:spPr>
          <a:xfrm>
            <a:off x="4857512" y="3028388"/>
            <a:ext cx="1333596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048108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886308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296102" y="3028388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448502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7029402" y="2098725"/>
            <a:ext cx="838200" cy="714776"/>
            <a:chOff x="6255969" y="3933424"/>
            <a:chExt cx="838200" cy="714776"/>
          </a:xfrm>
        </p:grpSpPr>
        <p:sp>
          <p:nvSpPr>
            <p:cNvPr id="112" name="Rectangle 11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5657709" y="1733504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174305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698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73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8058102" y="1742628"/>
            <a:ext cx="838200" cy="724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8058102" y="2456556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8477202" y="281930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464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8096295" y="3209764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2" name="Oval 1"/>
          <p:cNvSpPr/>
          <p:nvPr/>
        </p:nvSpPr>
        <p:spPr>
          <a:xfrm>
            <a:off x="4438508" y="1962104"/>
            <a:ext cx="2190892" cy="1828800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008306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But, there is an alternate approach.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714886"/>
            <a:ext cx="8578850" cy="2594473"/>
          </a:xfrm>
        </p:spPr>
        <p:txBody>
          <a:bodyPr>
            <a:normAutofit/>
          </a:bodyPr>
          <a:lstStyle/>
          <a:p>
            <a:r>
              <a:rPr lang="en-US" dirty="0" smtClean="0"/>
              <a:t>This interface is defined.</a:t>
            </a:r>
          </a:p>
          <a:p>
            <a:r>
              <a:rPr lang="en-US" dirty="0" smtClean="0"/>
              <a:t>It is the </a:t>
            </a:r>
            <a:r>
              <a:rPr lang="en-US" b="1" dirty="0" smtClean="0">
                <a:solidFill>
                  <a:schemeClr val="accent6"/>
                </a:solidFill>
              </a:rPr>
              <a:t>DS_SAP</a:t>
            </a:r>
            <a:r>
              <a:rPr lang="en-US" dirty="0" smtClean="0"/>
              <a:t>, illustrated in IEEE </a:t>
            </a:r>
            <a:r>
              <a:rPr lang="en-US" dirty="0" err="1" smtClean="0"/>
              <a:t>Std</a:t>
            </a:r>
            <a:r>
              <a:rPr lang="en-US" dirty="0" smtClean="0"/>
              <a:t> 802.11-2011 Figure R-1.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5140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514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716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453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540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540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457307" y="3113988"/>
            <a:ext cx="18288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542909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828908" y="1743236"/>
            <a:ext cx="16002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125137" y="174323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590908" y="2098909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72" name="Rectangle 7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657708" y="2098909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92" name="Rectangle 9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90908" y="3195200"/>
            <a:ext cx="1905000" cy="519687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anything,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e.g. 802.3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838903" y="3195201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6" name="Straight Connector 105"/>
          <p:cNvCxnSpPr/>
          <p:nvPr/>
        </p:nvCxnSpPr>
        <p:spPr>
          <a:xfrm>
            <a:off x="4857512" y="3028572"/>
            <a:ext cx="1333596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048108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886308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296102" y="3028572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448502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7029402" y="2098909"/>
            <a:ext cx="838200" cy="714776"/>
            <a:chOff x="6255969" y="3933424"/>
            <a:chExt cx="838200" cy="714776"/>
          </a:xfrm>
        </p:grpSpPr>
        <p:sp>
          <p:nvSpPr>
            <p:cNvPr id="112" name="Rectangle 11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5657709" y="1733688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174323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716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8058102" y="1742812"/>
            <a:ext cx="838200" cy="724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8058102" y="2456740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8477202" y="281949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8096295" y="32099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2" name="Oval 1"/>
          <p:cNvSpPr/>
          <p:nvPr/>
        </p:nvSpPr>
        <p:spPr>
          <a:xfrm>
            <a:off x="3810000" y="1886088"/>
            <a:ext cx="609600" cy="488645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23528" y="4267200"/>
            <a:ext cx="2343198" cy="0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" idx="3"/>
          </p:cNvCxnSpPr>
          <p:nvPr/>
        </p:nvCxnSpPr>
        <p:spPr>
          <a:xfrm flipV="1">
            <a:off x="2627784" y="2303173"/>
            <a:ext cx="1271490" cy="198992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46884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29702" y="646584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So, another representation </a:t>
            </a:r>
            <a:r>
              <a:rPr lang="en-US" dirty="0">
                <a:solidFill>
                  <a:srgbClr val="435153"/>
                </a:solidFill>
              </a:rPr>
              <a:t>c</a:t>
            </a:r>
            <a:r>
              <a:rPr lang="en-US" dirty="0" smtClean="0">
                <a:solidFill>
                  <a:srgbClr val="435153"/>
                </a:solidFill>
              </a:rPr>
              <a:t>ould be …</a:t>
            </a:r>
            <a:br>
              <a:rPr lang="en-US" dirty="0" smtClean="0">
                <a:solidFill>
                  <a:srgbClr val="435153"/>
                </a:solidFill>
              </a:rPr>
            </a:b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That is, the 802.1AC Clause 12.2.1 “portal convergence function” is </a:t>
            </a:r>
            <a:r>
              <a:rPr lang="en-US" b="1" dirty="0" smtClean="0">
                <a:solidFill>
                  <a:srgbClr val="2D2DB9"/>
                </a:solidFill>
              </a:rPr>
              <a:t>not an interface to</a:t>
            </a:r>
            <a:r>
              <a:rPr lang="en-US" dirty="0" smtClean="0">
                <a:solidFill>
                  <a:srgbClr val="2D2DB9"/>
                </a:solidFill>
              </a:rPr>
              <a:t> </a:t>
            </a:r>
            <a:r>
              <a:rPr lang="en-US" dirty="0" smtClean="0"/>
              <a:t>a portal; .1AC 12.2.1, plus a bridge relay function, is an </a:t>
            </a:r>
            <a:r>
              <a:rPr lang="en-US" b="1" dirty="0" smtClean="0">
                <a:solidFill>
                  <a:srgbClr val="2D2DB9"/>
                </a:solidFill>
              </a:rPr>
              <a:t>example of </a:t>
            </a:r>
            <a:r>
              <a:rPr lang="en-US" dirty="0" smtClean="0"/>
              <a:t>a portal.</a:t>
            </a:r>
          </a:p>
          <a:p>
            <a:r>
              <a:rPr lang="en-US" dirty="0" smtClean="0"/>
              <a:t>.1AC 12.2.1 connects the </a:t>
            </a:r>
            <a:r>
              <a:rPr lang="en-US" b="1" dirty="0" smtClean="0">
                <a:solidFill>
                  <a:srgbClr val="2D2DB9"/>
                </a:solidFill>
              </a:rPr>
              <a:t>ISS</a:t>
            </a:r>
            <a:r>
              <a:rPr lang="en-US" dirty="0" smtClean="0">
                <a:solidFill>
                  <a:srgbClr val="2D2DB9"/>
                </a:solidFill>
              </a:rPr>
              <a:t> </a:t>
            </a:r>
            <a:r>
              <a:rPr lang="en-US" dirty="0" smtClean="0"/>
              <a:t>to the </a:t>
            </a:r>
            <a:r>
              <a:rPr lang="en-US" b="1" dirty="0" smtClean="0">
                <a:solidFill>
                  <a:srgbClr val="2D2DB9"/>
                </a:solidFill>
              </a:rPr>
              <a:t>DS_SAP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5140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514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716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453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540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540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457307" y="3113988"/>
            <a:ext cx="18288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542909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1125137" y="174323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3600498" y="1381332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174323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716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4972191" y="1761299"/>
            <a:ext cx="838200" cy="603885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6000891" y="1365394"/>
            <a:ext cx="838200" cy="9997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781692" y="3109453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9" name="Straight Connector 108"/>
          <p:cNvCxnSpPr/>
          <p:nvPr/>
        </p:nvCxnSpPr>
        <p:spPr>
          <a:xfrm>
            <a:off x="5238891" y="2942824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391291" y="2743200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972191" y="2365185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6000891" y="2370992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6419991" y="273374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6039084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600498" y="1743236"/>
            <a:ext cx="838200" cy="36275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</a:p>
        </p:txBody>
      </p:sp>
      <p:sp>
        <p:nvSpPr>
          <p:cNvPr id="5" name="Freeform 4"/>
          <p:cNvSpPr/>
          <p:nvPr/>
        </p:nvSpPr>
        <p:spPr>
          <a:xfrm>
            <a:off x="3590282" y="1365394"/>
            <a:ext cx="2215281" cy="744760"/>
          </a:xfrm>
          <a:custGeom>
            <a:avLst/>
            <a:gdLst>
              <a:gd name="connsiteX0" fmla="*/ 19097 w 2234378"/>
              <a:gd name="connsiteY0" fmla="*/ 744760 h 744760"/>
              <a:gd name="connsiteX1" fmla="*/ 868925 w 2234378"/>
              <a:gd name="connsiteY1" fmla="*/ 735212 h 744760"/>
              <a:gd name="connsiteX2" fmla="*/ 868925 w 2234378"/>
              <a:gd name="connsiteY2" fmla="*/ 391476 h 744760"/>
              <a:gd name="connsiteX3" fmla="*/ 2224829 w 2234378"/>
              <a:gd name="connsiteY3" fmla="*/ 381928 h 744760"/>
              <a:gd name="connsiteX4" fmla="*/ 2234378 w 2234378"/>
              <a:gd name="connsiteY4" fmla="*/ 0 h 744760"/>
              <a:gd name="connsiteX5" fmla="*/ 0 w 2234378"/>
              <a:gd name="connsiteY5" fmla="*/ 19096 h 744760"/>
              <a:gd name="connsiteX6" fmla="*/ 19097 w 2234378"/>
              <a:gd name="connsiteY6" fmla="*/ 744760 h 744760"/>
              <a:gd name="connsiteX0" fmla="*/ 0 w 2215281"/>
              <a:gd name="connsiteY0" fmla="*/ 744760 h 744760"/>
              <a:gd name="connsiteX1" fmla="*/ 849828 w 2215281"/>
              <a:gd name="connsiteY1" fmla="*/ 735212 h 744760"/>
              <a:gd name="connsiteX2" fmla="*/ 849828 w 2215281"/>
              <a:gd name="connsiteY2" fmla="*/ 391476 h 744760"/>
              <a:gd name="connsiteX3" fmla="*/ 2205732 w 2215281"/>
              <a:gd name="connsiteY3" fmla="*/ 381928 h 744760"/>
              <a:gd name="connsiteX4" fmla="*/ 2215281 w 2215281"/>
              <a:gd name="connsiteY4" fmla="*/ 0 h 744760"/>
              <a:gd name="connsiteX5" fmla="*/ 0 w 2215281"/>
              <a:gd name="connsiteY5" fmla="*/ 9548 h 744760"/>
              <a:gd name="connsiteX6" fmla="*/ 0 w 2215281"/>
              <a:gd name="connsiteY6" fmla="*/ 744760 h 74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5281" h="744760">
                <a:moveTo>
                  <a:pt x="0" y="744760"/>
                </a:moveTo>
                <a:lnTo>
                  <a:pt x="849828" y="735212"/>
                </a:lnTo>
                <a:lnTo>
                  <a:pt x="849828" y="391476"/>
                </a:lnTo>
                <a:lnTo>
                  <a:pt x="2205732" y="381928"/>
                </a:lnTo>
                <a:lnTo>
                  <a:pt x="2215281" y="0"/>
                </a:lnTo>
                <a:lnTo>
                  <a:pt x="0" y="9548"/>
                </a:lnTo>
                <a:lnTo>
                  <a:pt x="0" y="744760"/>
                </a:lnTo>
                <a:close/>
              </a:path>
            </a:pathLst>
          </a:custGeom>
          <a:noFill/>
          <a:ln w="57150" cmpd="sng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982818" y="971436"/>
            <a:ext cx="3389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One example (of many) of a portal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725496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802-11-template.potx</Template>
  <TotalTime>701</TotalTime>
  <Words>870</Words>
  <Application>Microsoft Macintosh PowerPoint</Application>
  <PresentationFormat>On-screen Show (4:3)</PresentationFormat>
  <Paragraphs>230</Paragraphs>
  <Slides>15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802-11-template</vt:lpstr>
      <vt:lpstr>Document</vt:lpstr>
      <vt:lpstr>802.11ak and 802.1AC Convergence Function</vt:lpstr>
      <vt:lpstr>Abstract</vt:lpstr>
      <vt:lpstr>PowerPoint Presentation</vt:lpstr>
      <vt:lpstr>This is an example of a physical network</vt:lpstr>
      <vt:lpstr>Layering</vt:lpstr>
      <vt:lpstr>A standard view of that same network in 802.11 today</vt:lpstr>
      <vt:lpstr>One possible 802.1AC-to-portal architecture</vt:lpstr>
      <vt:lpstr>But, there is an alternate approach.</vt:lpstr>
      <vt:lpstr>So, another representation could be … </vt:lpstr>
      <vt:lpstr>PowerPoint Presentation</vt:lpstr>
      <vt:lpstr>PowerPoint Presentation</vt:lpstr>
      <vt:lpstr>P802.11ak and non-11ak STAs on one AP.</vt:lpstr>
      <vt:lpstr>P802.11ak and non-11ak STAs on two APs.</vt:lpstr>
      <vt:lpstr>Tasks for 802.1AC</vt:lpstr>
      <vt:lpstr>Tasks for 802.11ak</vt:lpstr>
    </vt:vector>
  </TitlesOfParts>
  <Manager/>
  <Company>Cisco Systems, Spctralink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Portal and 802.1AC Convergence Function</dc:title>
  <dc:subject/>
  <dc:creator>Norman Finn, Mark Hamilton</dc:creator>
  <cp:keywords/>
  <dc:description/>
  <cp:lastModifiedBy>Norman Finn</cp:lastModifiedBy>
  <cp:revision>42</cp:revision>
  <cp:lastPrinted>1601-01-01T00:00:00Z</cp:lastPrinted>
  <dcterms:created xsi:type="dcterms:W3CDTF">2010-02-15T12:38:41Z</dcterms:created>
  <dcterms:modified xsi:type="dcterms:W3CDTF">2014-07-18T00:09:21Z</dcterms:modified>
  <cp:category/>
</cp:coreProperties>
</file>