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0"/>
  </p:notesMasterIdLst>
  <p:handoutMasterIdLst>
    <p:handoutMasterId r:id="rId61"/>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1245" r:id="rId15"/>
    <p:sldId id="1343" r:id="rId16"/>
    <p:sldId id="1248" r:id="rId17"/>
    <p:sldId id="1284" r:id="rId18"/>
    <p:sldId id="1368" r:id="rId19"/>
    <p:sldId id="1285" r:id="rId20"/>
    <p:sldId id="1286" r:id="rId21"/>
    <p:sldId id="1164" r:id="rId22"/>
    <p:sldId id="1101" r:id="rId23"/>
    <p:sldId id="1287" r:id="rId24"/>
    <p:sldId id="1102" r:id="rId25"/>
    <p:sldId id="1092" r:id="rId26"/>
    <p:sldId id="1099" r:id="rId27"/>
    <p:sldId id="1174" r:id="rId28"/>
    <p:sldId id="1175" r:id="rId29"/>
    <p:sldId id="1176" r:id="rId30"/>
    <p:sldId id="1093" r:id="rId31"/>
    <p:sldId id="1094" r:id="rId32"/>
    <p:sldId id="1095" r:id="rId33"/>
    <p:sldId id="1098" r:id="rId34"/>
    <p:sldId id="1271" r:id="rId35"/>
    <p:sldId id="1272" r:id="rId36"/>
    <p:sldId id="1364" r:id="rId37"/>
    <p:sldId id="1369" r:id="rId38"/>
    <p:sldId id="1370" r:id="rId39"/>
    <p:sldId id="1371" r:id="rId40"/>
    <p:sldId id="1367" r:id="rId41"/>
    <p:sldId id="1167" r:id="rId42"/>
    <p:sldId id="1278" r:id="rId43"/>
    <p:sldId id="1166" r:id="rId44"/>
    <p:sldId id="1231" r:id="rId45"/>
    <p:sldId id="1365" r:id="rId46"/>
    <p:sldId id="1366" r:id="rId47"/>
    <p:sldId id="1165" r:id="rId48"/>
    <p:sldId id="1152" r:id="rId49"/>
    <p:sldId id="1144" r:id="rId50"/>
    <p:sldId id="1338" r:id="rId51"/>
    <p:sldId id="1357" r:id="rId52"/>
    <p:sldId id="1372" r:id="rId53"/>
    <p:sldId id="1236" r:id="rId54"/>
    <p:sldId id="1358" r:id="rId55"/>
    <p:sldId id="891" r:id="rId56"/>
    <p:sldId id="967" r:id="rId57"/>
    <p:sldId id="619" r:id="rId58"/>
    <p:sldId id="621" r:id="rId5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2" autoAdjust="0"/>
    <p:restoredTop sz="94660" autoAdjust="0"/>
  </p:normalViewPr>
  <p:slideViewPr>
    <p:cSldViewPr>
      <p:cViewPr varScale="1">
        <p:scale>
          <a:sx n="71" d="100"/>
          <a:sy n="71" d="100"/>
        </p:scale>
        <p:origin x="-1296"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802.11-14/0553r1</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802.11-14/0553r1</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57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58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802.11-14/0553r1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4/11-14-0570-00-0jtc-minutes-for-beijing-in-march-2014.do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1/files/public/docs2014/liaison-ieee802response-ABFDIScmts-0314-V01.pptx"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4/liaison-ieee802response-ARFDIScmts-0314-V01.pptx"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hyperlink" Target="http://ieee802.org/1/files/public/docs2014/liaison-ieee802response-ASFDIScmts-0314-V01.pptx" TargetMode="Externa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1.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1.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4.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34.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2.wmf"/><Relationship Id="rId5" Type="http://schemas.openxmlformats.org/officeDocument/2006/relationships/oleObject" Target="../embeddings/oleObject24.bin"/><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package" Target="../embeddings/Microsoft_Word_Document2.docx"/><Relationship Id="rId4" Type="http://schemas.openxmlformats.org/officeDocument/2006/relationships/image" Target="../media/image23.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6.wmf"/><Relationship Id="rId5" Type="http://schemas.openxmlformats.org/officeDocument/2006/relationships/oleObject" Target="../embeddings/oleObject26.bin"/><Relationship Id="rId4" Type="http://schemas.openxmlformats.org/officeDocument/2006/relationships/image" Target="../media/image2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image" Target="../media/image29.wmf"/><Relationship Id="rId4" Type="http://schemas.openxmlformats.org/officeDocument/2006/relationships/image" Target="../media/image2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2014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May 2014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March 2014 in Beijing</a:t>
            </a:r>
          </a:p>
          <a:p>
            <a:pPr lvl="1"/>
            <a:r>
              <a:rPr lang="en-AU" dirty="0" smtClean="0"/>
              <a:t>Review extended goals</a:t>
            </a:r>
          </a:p>
          <a:p>
            <a:pPr lvl="2"/>
            <a:r>
              <a:rPr lang="en-AU" dirty="0" smtClean="0"/>
              <a:t>From IEEE 802 </a:t>
            </a:r>
            <a:r>
              <a:rPr lang="en-AU" dirty="0" err="1" smtClean="0"/>
              <a:t>ExCom</a:t>
            </a:r>
            <a:r>
              <a:rPr lang="en-AU" dirty="0" smtClean="0"/>
              <a:t> in Nov 2010</a:t>
            </a:r>
          </a:p>
          <a:p>
            <a:pPr lvl="2"/>
            <a:r>
              <a:rPr lang="en-AU" dirty="0" smtClean="0"/>
              <a:t>Review formal status of SC</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a:t>Consider 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2014, as documented on pages 10</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Beijing in March 2014, as documented in </a:t>
            </a:r>
            <a:r>
              <a:rPr lang="en-AU" i="1" dirty="0" smtClean="0">
                <a:hlinkClick r:id="rId3"/>
              </a:rPr>
              <a:t>11-14-0570-r0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IEEE’s relationship with ISO/IEC</a:t>
            </a:r>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formal status of the IEEE 802 JTC1 SC has now been “cleaned up”</a:t>
            </a:r>
            <a:endParaRPr lang="en-AU" dirty="0"/>
          </a:p>
        </p:txBody>
      </p:sp>
      <p:sp>
        <p:nvSpPr>
          <p:cNvPr id="3" name="Content Placeholder 2"/>
          <p:cNvSpPr>
            <a:spLocks noGrp="1"/>
          </p:cNvSpPr>
          <p:nvPr>
            <p:ph idx="1"/>
          </p:nvPr>
        </p:nvSpPr>
        <p:spPr/>
        <p:txBody>
          <a:bodyPr/>
          <a:lstStyle/>
          <a:p>
            <a:pPr lvl="1"/>
            <a:r>
              <a:rPr lang="en-AU" dirty="0" smtClean="0"/>
              <a:t>Originally the IEEE 802 JTC1 SC was an ad hoc in IEEE 802.11 WG</a:t>
            </a:r>
          </a:p>
          <a:p>
            <a:pPr lvl="1"/>
            <a:r>
              <a:rPr lang="en-AU" dirty="0" smtClean="0"/>
              <a:t>Its scope was expanded to cover IEEE 802 issues in November 2010</a:t>
            </a:r>
          </a:p>
          <a:p>
            <a:pPr lvl="1"/>
            <a:r>
              <a:rPr lang="en-AU" dirty="0" smtClean="0"/>
              <a:t>It appears, based on minutes, that somewhere between Nov 2011 and March 2012 the ad hoc was formally converted to an IEEE 802 SC</a:t>
            </a:r>
          </a:p>
          <a:p>
            <a:pPr lvl="1"/>
            <a:r>
              <a:rPr lang="en-AU" dirty="0" smtClean="0"/>
              <a:t>However, it is not clear whether this was done under the authority of the IEEE 802 </a:t>
            </a:r>
            <a:r>
              <a:rPr lang="en-AU" dirty="0" err="1" smtClean="0"/>
              <a:t>ExCom</a:t>
            </a:r>
            <a:r>
              <a:rPr lang="en-AU" dirty="0" smtClean="0"/>
              <a:t> Chair or IEEE 802 </a:t>
            </a:r>
            <a:r>
              <a:rPr lang="en-AU" dirty="0" err="1" smtClean="0"/>
              <a:t>ExCom</a:t>
            </a:r>
            <a:r>
              <a:rPr lang="en-AU" dirty="0" smtClean="0"/>
              <a:t> or …</a:t>
            </a:r>
            <a:endParaRPr lang="en-AU" dirty="0"/>
          </a:p>
          <a:p>
            <a:pPr lvl="1"/>
            <a:r>
              <a:rPr lang="en-AU" dirty="0" smtClean="0"/>
              <a:t>In March 2014 the IEEE 802 </a:t>
            </a:r>
            <a:r>
              <a:rPr lang="en-AU" dirty="0" err="1" smtClean="0"/>
              <a:t>ExCom</a:t>
            </a:r>
            <a:r>
              <a:rPr lang="en-AU" dirty="0" smtClean="0"/>
              <a:t> cleaned up the formalities with the following motion</a:t>
            </a:r>
          </a:p>
          <a:p>
            <a:pPr lvl="2"/>
            <a:r>
              <a:rPr lang="en-AU" i="1" dirty="0"/>
              <a:t>As per 802 P&amp;P 5.6 "other subgroups" create an EC 802/JTC1 Standing Committee, with Andrew Myles appointed as SC chairman by the Sponsor Chair 	</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145266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 befor</a:t>
            </a:r>
            <a:r>
              <a:rPr lang="en-AU" dirty="0" smtClean="0"/>
              <a:t>e the PSDO process</a:t>
            </a:r>
            <a:endParaRPr lang="en-AU" dirty="0" smtClean="0"/>
          </a:p>
          <a:p>
            <a:pPr lvl="1"/>
            <a:r>
              <a:rPr lang="en-AU" dirty="0"/>
              <a:t>Since </a:t>
            </a:r>
            <a:r>
              <a:rPr lang="en-AU" dirty="0" smtClean="0"/>
              <a:t>November 2014,</a:t>
            </a:r>
            <a:r>
              <a:rPr lang="en-AU" dirty="0" smtClean="0"/>
              <a:t>the </a:t>
            </a:r>
            <a:r>
              <a:rPr lang="en-AU" dirty="0"/>
              <a:t>IEEE 802 has liaised </a:t>
            </a:r>
            <a:r>
              <a:rPr lang="en-AU" dirty="0" smtClean="0"/>
              <a:t>the following drafts to </a:t>
            </a:r>
            <a:r>
              <a:rPr lang="en-AU" dirty="0" smtClean="0"/>
              <a:t>SC6 for their information and comment:</a:t>
            </a:r>
            <a:endParaRPr lang="en-AU" dirty="0" smtClean="0"/>
          </a:p>
          <a:p>
            <a:pPr lvl="2"/>
            <a:r>
              <a:rPr lang="en-AU" dirty="0" smtClean="0"/>
              <a:t>802.11 WG</a:t>
            </a:r>
          </a:p>
          <a:p>
            <a:pPr lvl="3"/>
            <a:r>
              <a:rPr lang="en-AU" dirty="0" smtClean="0"/>
              <a:t>18 </a:t>
            </a:r>
            <a:r>
              <a:rPr lang="en-AU" dirty="0" smtClean="0"/>
              <a:t>Nov 2013: 802.11ac D7.0 (now ratified by IEEE)</a:t>
            </a:r>
          </a:p>
          <a:p>
            <a:pPr lvl="3"/>
            <a:r>
              <a:rPr lang="en-AU" dirty="0" smtClean="0"/>
              <a:t>18 Nov 2013: 802.11af </a:t>
            </a:r>
            <a:r>
              <a:rPr lang="en-AU" dirty="0"/>
              <a:t>D6.0  (now ratified by IEEE)</a:t>
            </a:r>
            <a:endParaRPr lang="en-AU" dirty="0" smtClean="0"/>
          </a:p>
          <a:p>
            <a:pPr lvl="2"/>
            <a:r>
              <a:rPr lang="en-AU" dirty="0" smtClean="0"/>
              <a:t>802.1 WG</a:t>
            </a:r>
          </a:p>
          <a:p>
            <a:pPr lvl="3"/>
            <a:r>
              <a:rPr lang="en-AU" dirty="0" smtClean="0"/>
              <a:t>25 </a:t>
            </a:r>
            <a:r>
              <a:rPr lang="en-AU" dirty="0" smtClean="0"/>
              <a:t>Nov 2013: </a:t>
            </a:r>
            <a:r>
              <a:rPr lang="en-AU" dirty="0"/>
              <a:t>802.1Xbx </a:t>
            </a:r>
            <a:r>
              <a:rPr lang="en-AU" dirty="0" smtClean="0"/>
              <a:t>D1.2</a:t>
            </a:r>
          </a:p>
          <a:p>
            <a:pPr lvl="3"/>
            <a:r>
              <a:rPr lang="en-AU" dirty="0" smtClean="0"/>
              <a:t>8 May 2014: 802 D1.9</a:t>
            </a:r>
          </a:p>
          <a:p>
            <a:pPr lvl="3"/>
            <a:r>
              <a:rPr lang="en-AU" dirty="0" smtClean="0"/>
              <a:t>8 May 2014: 802.1Q D2.0</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132763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hear an update on plans for liaising additional IEEE 802.1 drafts to SC6</a:t>
            </a:r>
            <a:endParaRPr lang="en-AU" dirty="0"/>
          </a:p>
        </p:txBody>
      </p:sp>
      <p:sp>
        <p:nvSpPr>
          <p:cNvPr id="3" name="Content Placeholder 2"/>
          <p:cNvSpPr>
            <a:spLocks noGrp="1"/>
          </p:cNvSpPr>
          <p:nvPr>
            <p:ph idx="1"/>
          </p:nvPr>
        </p:nvSpPr>
        <p:spPr/>
        <p:txBody>
          <a:bodyPr/>
          <a:lstStyle/>
          <a:p>
            <a:pPr lvl="1"/>
            <a:r>
              <a:rPr lang="en-AU" dirty="0" smtClean="0"/>
              <a:t>Previously, </a:t>
            </a:r>
            <a:r>
              <a:rPr lang="en-GB" dirty="0" smtClean="0"/>
              <a:t>Mick Seaman took an action to enquire of Tony </a:t>
            </a:r>
            <a:r>
              <a:rPr lang="en-GB" dirty="0" err="1" smtClean="0"/>
              <a:t>Jeffree</a:t>
            </a:r>
            <a:r>
              <a:rPr lang="en-GB" dirty="0" smtClean="0"/>
              <a:t> as to which drafts IEEE 802.1 would like to liaise to SC6</a:t>
            </a:r>
          </a:p>
          <a:p>
            <a:pPr lvl="1"/>
            <a:r>
              <a:rPr lang="en-GB" dirty="0" smtClean="0"/>
              <a:t>It appears that the IEEE 802.1 WG has agreed to send drafts for information including:</a:t>
            </a:r>
          </a:p>
          <a:p>
            <a:pPr lvl="2"/>
            <a:r>
              <a:rPr lang="en-GB" dirty="0" smtClean="0"/>
              <a:t>802.1Xbx</a:t>
            </a:r>
          </a:p>
          <a:p>
            <a:pPr lvl="2"/>
            <a:r>
              <a:rPr lang="en-GB" dirty="0" smtClean="0"/>
              <a:t>802.1Q</a:t>
            </a:r>
          </a:p>
          <a:p>
            <a:pPr lvl="1"/>
            <a:r>
              <a:rPr lang="en-GB" dirty="0" smtClean="0"/>
              <a:t>Last </a:t>
            </a:r>
            <a:r>
              <a:rPr lang="en-GB" dirty="0" smtClean="0"/>
              <a:t>time there was some question as to whether the 802 O&amp;A should be liaised now or after Sponsor Ballot</a:t>
            </a:r>
          </a:p>
          <a:p>
            <a:pPr lvl="2"/>
            <a:r>
              <a:rPr lang="en-GB" dirty="0" smtClean="0"/>
              <a:t>It </a:t>
            </a:r>
            <a:r>
              <a:rPr lang="en-GB" dirty="0" smtClean="0"/>
              <a:t>has been sent</a:t>
            </a:r>
            <a:endParaRPr lang="en-GB" dirty="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436553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802.3 </a:t>
            </a:r>
            <a:r>
              <a:rPr lang="en-AU" dirty="0"/>
              <a:t>drafts to </a:t>
            </a:r>
            <a:r>
              <a:rPr lang="en-AU" dirty="0" smtClean="0"/>
              <a:t>SC6</a:t>
            </a:r>
            <a:endParaRPr lang="en-AU" dirty="0"/>
          </a:p>
        </p:txBody>
      </p:sp>
      <p:sp>
        <p:nvSpPr>
          <p:cNvPr id="3" name="Content Placeholder 2"/>
          <p:cNvSpPr>
            <a:spLocks noGrp="1"/>
          </p:cNvSpPr>
          <p:nvPr>
            <p:ph idx="1"/>
          </p:nvPr>
        </p:nvSpPr>
        <p:spPr/>
        <p:txBody>
          <a:bodyPr/>
          <a:lstStyle/>
          <a:p>
            <a:pPr lvl="1"/>
            <a:r>
              <a:rPr lang="en-AU" dirty="0" smtClean="0"/>
              <a:t>Previously, </a:t>
            </a:r>
            <a:r>
              <a:rPr lang="en-GB" dirty="0" smtClean="0"/>
              <a:t>Geoff Thompson and Bruce Kraemer took an action to enquire of David Law as to which drafts IEEE 802.3 would like to liaise to SC6</a:t>
            </a:r>
          </a:p>
          <a:p>
            <a:pPr lvl="1"/>
            <a:r>
              <a:rPr lang="en-GB" dirty="0" smtClean="0"/>
              <a:t>Subsequently, David Law and Adam Healy met in Beijing  to discuss this question</a:t>
            </a:r>
          </a:p>
          <a:p>
            <a:pPr lvl="1"/>
            <a:r>
              <a:rPr lang="en-GB" dirty="0" smtClean="0"/>
              <a:t>The current plan is that only revisions will be sent through the PSDO process</a:t>
            </a:r>
          </a:p>
          <a:p>
            <a:pPr lvl="1"/>
            <a:r>
              <a:rPr lang="en-GB" dirty="0" smtClean="0"/>
              <a:t>This means drafts of revisions will need to be liaised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339991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pPr lvl="1"/>
            <a:r>
              <a:rPr lang="en-AU" dirty="0" smtClean="0"/>
              <a:t>There a couple of amendments that could be sent through the PSDO process immediately</a:t>
            </a:r>
          </a:p>
          <a:p>
            <a:pPr lvl="2"/>
            <a:r>
              <a:rPr lang="en-AU" dirty="0" smtClean="0"/>
              <a:t>802.11ac</a:t>
            </a:r>
          </a:p>
          <a:p>
            <a:pPr lvl="2"/>
            <a:r>
              <a:rPr lang="en-AU" dirty="0" smtClean="0"/>
              <a:t>802.11af</a:t>
            </a:r>
            <a:endParaRPr lang="en-AU" dirty="0"/>
          </a:p>
          <a:p>
            <a:pPr lvl="1"/>
            <a:r>
              <a:rPr lang="en-AU" dirty="0" smtClean="0"/>
              <a:t>Should the 802.11 WG agree to start the PSDO process fo</a:t>
            </a:r>
            <a:r>
              <a:rPr lang="en-AU" dirty="0" smtClean="0"/>
              <a:t>r 802.11ac and 802.11af?</a:t>
            </a:r>
          </a:p>
          <a:p>
            <a:pPr lvl="2"/>
            <a:r>
              <a:rPr lang="en-AU" dirty="0" smtClean="0"/>
              <a:t>It needs an IEEE 802.11 WG motion and an IEEE 802 EC motion</a:t>
            </a:r>
          </a:p>
          <a:p>
            <a:pPr lvl="2"/>
            <a:r>
              <a:rPr lang="en-AU" dirty="0" smtClean="0"/>
              <a:t>This can be done in July 2014</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48435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Previously, 802.15 WG has been liaising 802.15.4 drafts to SC31</a:t>
            </a:r>
          </a:p>
          <a:p>
            <a:pPr lvl="1"/>
            <a:r>
              <a:rPr lang="en-GB" dirty="0" smtClean="0"/>
              <a:t>Is there any update on the possibility of the 802.15 WG liaising 802.15.4 drafts to SC6?</a:t>
            </a:r>
          </a:p>
          <a:p>
            <a:pPr lvl="2"/>
            <a:r>
              <a:rPr lang="en-GB" dirty="0" smtClean="0"/>
              <a:t>It is rumoured that the ISO Secretariat would like these drafts to be liaise to SC6</a:t>
            </a:r>
          </a:p>
          <a:p>
            <a:pPr lvl="2"/>
            <a:r>
              <a:rPr lang="en-US" dirty="0"/>
              <a:t>Jodi </a:t>
            </a:r>
            <a:r>
              <a:rPr lang="en-US" dirty="0" err="1"/>
              <a:t>Haasz</a:t>
            </a:r>
            <a:r>
              <a:rPr lang="en-US" dirty="0"/>
              <a:t> (IEEE staff) </a:t>
            </a:r>
            <a:r>
              <a:rPr lang="en-US" dirty="0" smtClean="0"/>
              <a:t>had </a:t>
            </a:r>
            <a:r>
              <a:rPr lang="en-US" dirty="0" smtClean="0"/>
              <a:t>had </a:t>
            </a:r>
            <a:r>
              <a:rPr lang="en-US" dirty="0"/>
              <a:t>a discussion with Henry </a:t>
            </a:r>
            <a:r>
              <a:rPr lang="en-US" dirty="0" err="1"/>
              <a:t>Couchieri</a:t>
            </a:r>
            <a:r>
              <a:rPr lang="en-US" dirty="0"/>
              <a:t> (ISO staff) to move the liaison to </a:t>
            </a:r>
            <a:r>
              <a:rPr lang="en-US" dirty="0" smtClean="0"/>
              <a:t>SC6</a:t>
            </a:r>
            <a:r>
              <a:rPr lang="en-US" dirty="0" smtClean="0"/>
              <a:t>, but has not reported on the results </a:t>
            </a:r>
          </a:p>
          <a:p>
            <a:pPr lvl="2"/>
            <a:r>
              <a:rPr lang="en-US" dirty="0" smtClean="0"/>
              <a:t>She noted, “</a:t>
            </a:r>
            <a:r>
              <a:rPr lang="en-AU" i="1" dirty="0"/>
              <a:t>did have the conversation with ISO and have nothing to report as of yet.  I will reach out again</a:t>
            </a:r>
            <a:r>
              <a:rPr lang="en-AU" dirty="0" smtClean="0"/>
              <a:t>.”</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May 2014</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Hawaii in May 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additional IEEE 802.22 drafts to SC6</a:t>
            </a:r>
            <a:endParaRPr lang="en-AU" dirty="0"/>
          </a:p>
        </p:txBody>
      </p:sp>
      <p:sp>
        <p:nvSpPr>
          <p:cNvPr id="3" name="Content Placeholder 2"/>
          <p:cNvSpPr>
            <a:spLocks noGrp="1"/>
          </p:cNvSpPr>
          <p:nvPr>
            <p:ph idx="1"/>
          </p:nvPr>
        </p:nvSpPr>
        <p:spPr/>
        <p:txBody>
          <a:bodyPr/>
          <a:lstStyle/>
          <a:p>
            <a:pPr lvl="1"/>
            <a:r>
              <a:rPr lang="en-GB" dirty="0" smtClean="0"/>
              <a:t>The 802.22 WG decided to submit 802.22 under the PSDO</a:t>
            </a:r>
          </a:p>
          <a:p>
            <a:pPr lvl="1"/>
            <a:r>
              <a:rPr lang="en-GB" dirty="0" smtClean="0"/>
              <a:t>Details later, but this process has started</a:t>
            </a:r>
          </a:p>
          <a:p>
            <a:pPr lvl="2"/>
            <a:r>
              <a:rPr lang="en-GB" dirty="0" smtClean="0"/>
              <a:t>Aside: this would have been a good standard to which to apply the proposed PSDO submission criteria</a:t>
            </a:r>
          </a:p>
          <a:p>
            <a:pPr lvl="1"/>
            <a:r>
              <a:rPr lang="en-GB" dirty="0" smtClean="0"/>
              <a:t>The 802.22 WG will need to decide on which drafts to submit in the future</a:t>
            </a:r>
          </a:p>
          <a:p>
            <a:pPr lvl="1"/>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19991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In recent times, 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(in 6N15936 in April 2014) IEEE 802 notified SC6 of the approval of the following SGs</a:t>
            </a:r>
          </a:p>
          <a:p>
            <a:pPr lvl="2"/>
            <a:r>
              <a:rPr lang="en-AU" dirty="0" smtClean="0"/>
              <a:t>IEEE 802.3 Gigabit Plastic Optical Fibre (POF) Study Group</a:t>
            </a:r>
          </a:p>
          <a:p>
            <a:pPr lvl="2"/>
            <a:r>
              <a:rPr lang="en-AU" dirty="0" smtClean="0"/>
              <a:t>IEEE 802.3 100 Mb/s Operation over a Single Twisted Pair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4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9114930"/>
              </p:ext>
            </p:extLst>
          </p:nvPr>
        </p:nvGraphicFramePr>
        <p:xfrm>
          <a:off x="152399" y="1600200"/>
          <a:ext cx="8839200" cy="2017528"/>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9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6676143"/>
              </p:ext>
            </p:extLst>
          </p:nvPr>
        </p:nvGraphicFramePr>
        <p:xfrm>
          <a:off x="152399" y="1600200"/>
          <a:ext cx="8839200" cy="3919294"/>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in Beijing</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a:t>
                      </a:r>
                      <a:r>
                        <a:rPr lang="en-AU" sz="1600" b="1" baseline="0" dirty="0" smtClean="0">
                          <a:solidFill>
                            <a:schemeClr val="accent6"/>
                          </a:solidFill>
                        </a:rPr>
                        <a:t> in Beijing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chemeClr val="accent6"/>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6"/>
                          </a:solidFill>
                        </a:rPr>
                        <a:t>Will be considered by 802.11 WG in Hawaii </a:t>
                      </a:r>
                      <a:endParaRPr lang="en-AU" sz="1600" b="1" dirty="0" smtClean="0">
                        <a:solidFill>
                          <a:schemeClr val="accent6"/>
                        </a:solidFill>
                      </a:endParaRP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in Beijing</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(May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FF000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70C0"/>
                        </a:solidFill>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656628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 and FDIS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a:t>
            </a:r>
            <a:r>
              <a:rPr lang="en-AU" dirty="0"/>
              <a:t>ISO/IEC 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IEEE </a:t>
            </a:r>
            <a:r>
              <a:rPr lang="en-AU" dirty="0"/>
              <a:t>802.1X </a:t>
            </a:r>
            <a:r>
              <a:rPr lang="en-AU" dirty="0" smtClean="0"/>
              <a:t>passed in Oct 2103 and </a:t>
            </a:r>
            <a:r>
              <a:rPr lang="en-AU" dirty="0"/>
              <a:t>all FDIS </a:t>
            </a:r>
            <a:r>
              <a:rPr lang="en-AU" dirty="0" smtClean="0"/>
              <a:t>comment resolutions liaised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N15515</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liaised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6829028"/>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881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881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064232265"/>
              </p:ext>
            </p:extLst>
          </p:nvPr>
        </p:nvGraphicFramePr>
        <p:xfrm>
          <a:off x="-13447" y="5410200"/>
          <a:ext cx="914400" cy="771525"/>
        </p:xfrm>
        <a:graphic>
          <a:graphicData uri="http://schemas.openxmlformats.org/presentationml/2006/ole">
            <mc:AlternateContent xmlns:mc="http://schemas.openxmlformats.org/markup-compatibility/2006">
              <mc:Choice xmlns:v="urn:schemas-microsoft-com:vml" Requires="v">
                <p:oleObj spid="_x0000_s138818"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3447"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ballot on IEEE </a:t>
            </a:r>
            <a:r>
              <a:rPr lang="en-AU" dirty="0" smtClean="0"/>
              <a:t>802.1AE passed in Oct 2013 and </a:t>
            </a:r>
            <a:r>
              <a:rPr lang="en-AU" dirty="0"/>
              <a:t>all FDIS comment resolutions liaised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N15516</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 </a:t>
            </a:r>
            <a:r>
              <a:rPr lang="en-AU" dirty="0"/>
              <a:t>(see previous </a:t>
            </a:r>
            <a:r>
              <a:rPr lang="en-AU" dirty="0" smtClean="0"/>
              <a:t>page for response file)</a:t>
            </a:r>
            <a:endParaRPr lang="en-AU" dirty="0">
              <a:solidFill>
                <a:srgbClr val="FF0000"/>
              </a:solidFill>
            </a:endParaRP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69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69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smtClean="0">
                <a:solidFill>
                  <a:schemeClr val="accent6"/>
                </a:solidFill>
              </a:rPr>
              <a:t>passed in Dec 2013 and FDIS comment resolution is complete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N15588</a:t>
            </a:r>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3"/>
              </a:rPr>
              <a:t>FDIS </a:t>
            </a:r>
            <a:r>
              <a:rPr lang="en-AU" dirty="0" smtClean="0">
                <a:hlinkClick r:id="rId3"/>
              </a:rPr>
              <a:t>comment responses </a:t>
            </a:r>
            <a:r>
              <a:rPr lang="en-AU" dirty="0" smtClean="0"/>
              <a:t>were approved by 802.1 WG in March 2014, </a:t>
            </a:r>
            <a:r>
              <a:rPr lang="en-AU" dirty="0" smtClean="0"/>
              <a:t>and liaised </a:t>
            </a:r>
            <a:r>
              <a:rPr lang="en-AU" dirty="0" smtClean="0"/>
              <a:t>to </a:t>
            </a:r>
            <a:r>
              <a:rPr lang="en-AU" dirty="0" smtClean="0"/>
              <a:t>SC6 in May 2014 as N15944</a:t>
            </a:r>
            <a:endParaRPr lang="en-AU" dirty="0" smtClean="0"/>
          </a:p>
          <a:p>
            <a:pPr lvl="1"/>
            <a:r>
              <a:rPr lang="en-AU" dirty="0" smtClean="0"/>
              <a:t>The standard </a:t>
            </a:r>
            <a:r>
              <a:rPr lang="en-AU" dirty="0" smtClean="0">
                <a:solidFill>
                  <a:srgbClr val="FF0000"/>
                </a:solidFill>
              </a:rPr>
              <a:t>was </a:t>
            </a:r>
            <a:r>
              <a:rPr lang="en-AU" dirty="0" smtClean="0"/>
              <a:t>published </a:t>
            </a:r>
            <a:r>
              <a:rPr lang="en-AU" dirty="0"/>
              <a:t>as ISO/IEC </a:t>
            </a:r>
            <a:r>
              <a:rPr lang="en-AU" dirty="0" smtClean="0"/>
              <a:t>8802-1AB:2014 on 15 March</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7050169"/>
              </p:ext>
            </p:extLst>
          </p:nvPr>
        </p:nvGraphicFramePr>
        <p:xfrm>
          <a:off x="-12700" y="3200400"/>
          <a:ext cx="914400" cy="771525"/>
        </p:xfrm>
        <a:graphic>
          <a:graphicData uri="http://schemas.openxmlformats.org/presentationml/2006/ole">
            <mc:AlternateContent xmlns:mc="http://schemas.openxmlformats.org/markup-compatibility/2006">
              <mc:Choice xmlns:v="urn:schemas-microsoft-com:vml" Requires="v">
                <p:oleObj spid="_x0000_s156008"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2700" y="3200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69137137"/>
              </p:ext>
            </p:extLst>
          </p:nvPr>
        </p:nvGraphicFramePr>
        <p:xfrm>
          <a:off x="0" y="4572000"/>
          <a:ext cx="914400" cy="771525"/>
        </p:xfrm>
        <a:graphic>
          <a:graphicData uri="http://schemas.openxmlformats.org/presentationml/2006/ole">
            <mc:AlternateContent xmlns:mc="http://schemas.openxmlformats.org/markup-compatibility/2006">
              <mc:Choice xmlns:v="urn:schemas-microsoft-com:vml" Requires="v">
                <p:oleObj spid="_x0000_s156009"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802.1AR </a:t>
            </a:r>
            <a:r>
              <a:rPr lang="en-AU" dirty="0">
                <a:solidFill>
                  <a:schemeClr val="accent6"/>
                </a:solidFill>
              </a:rPr>
              <a:t>passed in Dec 2013 and FDIS comment resolution is complete</a:t>
            </a: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N15589</a:t>
            </a:r>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a:t>
            </a:r>
            <a:r>
              <a:rPr lang="en-AU" dirty="0" smtClean="0">
                <a:solidFill>
                  <a:srgbClr val="FF0000"/>
                </a:solidFill>
              </a:rPr>
              <a:t>was</a:t>
            </a:r>
            <a:r>
              <a:rPr lang="en-AU" dirty="0" smtClean="0"/>
              <a:t> published </a:t>
            </a:r>
            <a:r>
              <a:rPr lang="en-AU" dirty="0"/>
              <a:t>as ISO/IEC 8802-1AR:2014 on 15 March</a:t>
            </a:r>
            <a:endParaRPr lang="en-AU" dirty="0">
              <a:solidFill>
                <a:srgbClr val="FF0000"/>
              </a:solidFill>
            </a:endParaRP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079737"/>
              </p:ext>
            </p:extLst>
          </p:nvPr>
        </p:nvGraphicFramePr>
        <p:xfrm>
          <a:off x="-12700" y="2971800"/>
          <a:ext cx="914400" cy="771525"/>
        </p:xfrm>
        <a:graphic>
          <a:graphicData uri="http://schemas.openxmlformats.org/presentationml/2006/ole">
            <mc:AlternateContent xmlns:mc="http://schemas.openxmlformats.org/markup-compatibility/2006">
              <mc:Choice xmlns:v="urn:schemas-microsoft-com:vml" Requires="v">
                <p:oleObj spid="_x0000_s157034" name="Acrobat Document" showAsIcon="1" r:id="rId4" imgW="914400" imgH="771480" progId="AcroExch.Document.11">
                  <p:embed/>
                </p:oleObj>
              </mc:Choice>
              <mc:Fallback>
                <p:oleObj name="Acrobat Document" showAsIcon="1" r:id="rId4" imgW="914400" imgH="771480" progId="AcroExch.Document.11">
                  <p:embed/>
                  <p:pic>
                    <p:nvPicPr>
                      <p:cNvPr id="0" name=""/>
                      <p:cNvPicPr>
                        <a:picLocks noChangeAspect="1" noChangeArrowheads="1"/>
                      </p:cNvPicPr>
                      <p:nvPr/>
                    </p:nvPicPr>
                    <p:blipFill>
                      <a:blip r:embed="rId5"/>
                      <a:srcRect/>
                      <a:stretch>
                        <a:fillRect/>
                      </a:stretch>
                    </p:blipFill>
                    <p:spPr bwMode="auto">
                      <a:xfrm>
                        <a:off x="-12700" y="2971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6865682"/>
              </p:ext>
            </p:extLst>
          </p:nvPr>
        </p:nvGraphicFramePr>
        <p:xfrm>
          <a:off x="0" y="4495800"/>
          <a:ext cx="914400" cy="771525"/>
        </p:xfrm>
        <a:graphic>
          <a:graphicData uri="http://schemas.openxmlformats.org/presentationml/2006/ole">
            <mc:AlternateContent xmlns:mc="http://schemas.openxmlformats.org/markup-compatibility/2006">
              <mc:Choice xmlns:v="urn:schemas-microsoft-com:vml" Requires="v">
                <p:oleObj spid="_x0000_s157035"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802.1AS </a:t>
            </a:r>
            <a:r>
              <a:rPr lang="en-AU" dirty="0">
                <a:solidFill>
                  <a:schemeClr val="accent6"/>
                </a:solidFill>
              </a:rPr>
              <a:t>passed in Dec 2013 and FDIS comment resolution is complete</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N15590</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a:t>
            </a:r>
            <a:r>
              <a:rPr lang="en-AU" dirty="0" smtClean="0">
                <a:solidFill>
                  <a:srgbClr val="FF0000"/>
                </a:solidFill>
              </a:rPr>
              <a:t>was</a:t>
            </a:r>
            <a:r>
              <a:rPr lang="en-AU" dirty="0" smtClean="0"/>
              <a:t> published </a:t>
            </a:r>
            <a:r>
              <a:rPr lang="en-AU" dirty="0"/>
              <a:t>as ISO/IEC 8802-1AS:2014 on 15 March</a:t>
            </a:r>
            <a:endParaRPr lang="en-AU" dirty="0">
              <a:solidFill>
                <a:srgbClr val="FF0000"/>
              </a:solidFill>
            </a:endParaRP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76580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804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18717208"/>
              </p:ext>
            </p:extLst>
          </p:nvPr>
        </p:nvGraphicFramePr>
        <p:xfrm>
          <a:off x="-12700" y="4419600"/>
          <a:ext cx="914400" cy="771525"/>
        </p:xfrm>
        <a:graphic>
          <a:graphicData uri="http://schemas.openxmlformats.org/presentationml/2006/ole">
            <mc:AlternateContent xmlns:mc="http://schemas.openxmlformats.org/markup-compatibility/2006">
              <mc:Choice xmlns:v="urn:schemas-microsoft-com:vml" Requires="v">
                <p:oleObj spid="_x0000_s158047"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27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802.11ae passed in Jan 2014 and comment resolution will 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will be considered at this meeting</a:t>
            </a:r>
          </a:p>
          <a:p>
            <a:pPr lvl="2"/>
            <a:r>
              <a:rPr lang="en-AU" dirty="0"/>
              <a:t>See </a:t>
            </a:r>
            <a:r>
              <a:rPr lang="en-AU" dirty="0">
                <a:hlinkClick r:id="rId3"/>
              </a:rPr>
              <a:t>11-14-0552-00</a:t>
            </a:r>
            <a:endParaRPr lang="en-AU" dirty="0"/>
          </a:p>
          <a:p>
            <a:pPr lvl="1"/>
            <a:r>
              <a:rPr lang="en-AU" dirty="0" smtClean="0"/>
              <a:t>Standard </a:t>
            </a:r>
            <a:r>
              <a:rPr lang="en-AU" dirty="0"/>
              <a:t>will be published as </a:t>
            </a:r>
            <a:r>
              <a:rPr lang="en-AU" dirty="0" smtClean="0">
                <a:solidFill>
                  <a:srgbClr val="FF0000"/>
                </a:solidFill>
              </a:rPr>
              <a:t>&lt;what&gt;</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889813"/>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4921"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40164280"/>
              </p:ext>
            </p:extLst>
          </p:nvPr>
        </p:nvGraphicFramePr>
        <p:xfrm>
          <a:off x="31376" y="4495800"/>
          <a:ext cx="914400" cy="771525"/>
        </p:xfrm>
        <a:graphic>
          <a:graphicData uri="http://schemas.openxmlformats.org/presentationml/2006/ole">
            <mc:AlternateContent xmlns:mc="http://schemas.openxmlformats.org/markup-compatibility/2006">
              <mc:Choice xmlns:v="urn:schemas-microsoft-com:vml" Requires="v">
                <p:oleObj spid="_x0000_s154922"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31376"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a:t>
            </a:r>
            <a:r>
              <a:rPr lang="en-AU" dirty="0">
                <a:solidFill>
                  <a:schemeClr val="accent6"/>
                </a:solidFill>
              </a:rPr>
              <a:t>on </a:t>
            </a:r>
            <a:r>
              <a:rPr lang="en-AU" dirty="0" smtClean="0">
                <a:solidFill>
                  <a:schemeClr val="accent6"/>
                </a:solidFill>
              </a:rPr>
              <a:t>802.11ad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will be considered </a:t>
            </a:r>
            <a:r>
              <a:rPr lang="en-AU" dirty="0" smtClean="0"/>
              <a:t>at </a:t>
            </a:r>
            <a:r>
              <a:rPr lang="en-AU" dirty="0"/>
              <a:t>this meeting</a:t>
            </a:r>
          </a:p>
          <a:p>
            <a:pPr lvl="2"/>
            <a:r>
              <a:rPr lang="en-AU" dirty="0"/>
              <a:t>See </a:t>
            </a:r>
            <a:r>
              <a:rPr lang="en-AU" dirty="0">
                <a:hlinkClick r:id="rId3"/>
              </a:rPr>
              <a:t>11-14-0552-00</a:t>
            </a:r>
            <a:endParaRPr lang="en-AU" dirty="0"/>
          </a:p>
          <a:p>
            <a:pPr lvl="1"/>
            <a:r>
              <a:rPr lang="en-AU" dirty="0" smtClean="0"/>
              <a:t>Standard </a:t>
            </a:r>
            <a:r>
              <a:rPr lang="en-AU" dirty="0"/>
              <a:t>will be published as </a:t>
            </a:r>
            <a:r>
              <a:rPr lang="en-AU" dirty="0">
                <a:solidFill>
                  <a:srgbClr val="FF0000"/>
                </a:solidFill>
              </a:rPr>
              <a:t>&lt;</a:t>
            </a:r>
            <a:r>
              <a:rPr lang="en-AU" dirty="0" smtClean="0">
                <a:solidFill>
                  <a:srgbClr val="FF0000"/>
                </a:solidFill>
              </a:rPr>
              <a:t>what&gt;</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0569233"/>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3907"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31901206"/>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53908"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solidFill>
                  <a:schemeClr val="accent6"/>
                </a:solidFill>
              </a:rPr>
              <a:t>802.11aa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will be considered </a:t>
            </a:r>
            <a:r>
              <a:rPr lang="en-AU" dirty="0" smtClean="0"/>
              <a:t>at </a:t>
            </a:r>
            <a:r>
              <a:rPr lang="en-AU" dirty="0"/>
              <a:t>this meeting</a:t>
            </a:r>
          </a:p>
          <a:p>
            <a:pPr lvl="2"/>
            <a:r>
              <a:rPr lang="en-AU" dirty="0"/>
              <a:t>See </a:t>
            </a:r>
            <a:r>
              <a:rPr lang="en-AU" dirty="0" smtClean="0">
                <a:hlinkClick r:id="rId3"/>
              </a:rPr>
              <a:t>11-14-0552-00</a:t>
            </a:r>
            <a:endParaRPr lang="en-AU" dirty="0"/>
          </a:p>
          <a:p>
            <a:pPr lvl="1"/>
            <a:r>
              <a:rPr lang="en-AU" dirty="0" smtClean="0"/>
              <a:t>Standard </a:t>
            </a:r>
            <a:r>
              <a:rPr lang="en-AU" dirty="0"/>
              <a:t>will be published as </a:t>
            </a:r>
            <a:r>
              <a:rPr lang="en-AU" dirty="0">
                <a:solidFill>
                  <a:srgbClr val="FF0000"/>
                </a:solidFill>
              </a:rPr>
              <a:t>&lt;what</a:t>
            </a:r>
            <a:r>
              <a:rPr lang="en-AU" dirty="0" smtClean="0">
                <a:solidFill>
                  <a:srgbClr val="FF0000"/>
                </a:solidFill>
              </a:rPr>
              <a:t>&gt;</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94455546"/>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288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7620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1711491"/>
              </p:ext>
            </p:extLst>
          </p:nvPr>
        </p:nvGraphicFramePr>
        <p:xfrm>
          <a:off x="76200" y="4419600"/>
          <a:ext cx="914400" cy="771525"/>
        </p:xfrm>
        <a:graphic>
          <a:graphicData uri="http://schemas.openxmlformats.org/presentationml/2006/ole">
            <mc:AlternateContent xmlns:mc="http://schemas.openxmlformats.org/markup-compatibility/2006">
              <mc:Choice xmlns:v="urn:schemas-microsoft-com:vml" Requires="v">
                <p:oleObj spid="_x0000_s152881"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62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802.3-2012 </a:t>
            </a:r>
            <a:r>
              <a:rPr lang="en-AU" dirty="0" smtClean="0"/>
              <a:t>passed in Feb 2014, and no </a:t>
            </a:r>
            <a:r>
              <a:rPr lang="en-AU" dirty="0" smtClean="0">
                <a:solidFill>
                  <a:schemeClr val="accent6"/>
                </a:solidFill>
              </a:rPr>
              <a:t>comment </a:t>
            </a:r>
            <a:r>
              <a:rPr lang="en-AU" dirty="0">
                <a:solidFill>
                  <a:schemeClr val="accent6"/>
                </a:solidFill>
              </a:rPr>
              <a:t>resolution </a:t>
            </a:r>
            <a:r>
              <a:rPr lang="en-AU" dirty="0" smtClean="0">
                <a:solidFill>
                  <a:schemeClr val="accent6"/>
                </a:solidFill>
              </a:rPr>
              <a:t>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comments in process</a:t>
            </a: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will be published as </a:t>
            </a:r>
            <a:r>
              <a:rPr lang="en-AU" dirty="0">
                <a:solidFill>
                  <a:srgbClr val="FF0000"/>
                </a:solidFill>
              </a:rPr>
              <a:t>&lt;what</a:t>
            </a:r>
            <a:r>
              <a:rPr lang="en-AU" dirty="0" smtClean="0">
                <a:solidFill>
                  <a:srgbClr val="FF0000"/>
                </a:solidFill>
              </a:rPr>
              <a:t>&gt;</a:t>
            </a:r>
          </a:p>
          <a:p>
            <a:pPr lvl="1"/>
            <a:r>
              <a:rPr lang="en-AU" dirty="0" smtClean="0"/>
              <a:t>The name of the standard will be corrected as an editorial action by ISO editorial staff</a:t>
            </a:r>
            <a:endParaRPr lang="en-AU" dirty="0"/>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24029880"/>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4971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802.1AEbw passed pre-ballot in Jan 2014, and </a:t>
            </a:r>
            <a:r>
              <a:rPr lang="en-AU" dirty="0">
                <a:solidFill>
                  <a:schemeClr val="accent6"/>
                </a:solidFill>
              </a:rPr>
              <a:t>comment resolution </a:t>
            </a:r>
            <a:r>
              <a:rPr lang="en-AU" dirty="0" smtClean="0">
                <a:solidFill>
                  <a:schemeClr val="accent6"/>
                </a:solidFill>
              </a:rPr>
              <a:t>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a:t>
            </a:r>
            <a:r>
              <a:rPr lang="en-AU" dirty="0"/>
              <a:t>802.1AEbw </a:t>
            </a:r>
            <a:r>
              <a:rPr lang="en-AU" dirty="0" smtClean="0"/>
              <a:t>(</a:t>
            </a:r>
            <a:r>
              <a:rPr lang="en-AU" dirty="0" smtClean="0">
                <a:solidFill>
                  <a:srgbClr val="FF0000"/>
                </a:solidFill>
              </a:rPr>
              <a:t>N15xxx</a:t>
            </a:r>
            <a:r>
              <a:rPr lang="en-AU" dirty="0" smtClean="0"/>
              <a:t>)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a:hlinkClick r:id="rId3"/>
              </a:rPr>
              <a:t>FDIS comment responses </a:t>
            </a:r>
            <a:r>
              <a:rPr lang="en-AU" dirty="0"/>
              <a:t>were approved by 802.1 WG in March 2014, </a:t>
            </a:r>
            <a:r>
              <a:rPr lang="en-AU" dirty="0" smtClean="0"/>
              <a:t>and were liaised </a:t>
            </a:r>
            <a:r>
              <a:rPr lang="en-AU" dirty="0"/>
              <a:t>to </a:t>
            </a:r>
            <a:r>
              <a:rPr lang="en-AU" dirty="0" smtClean="0"/>
              <a:t>SC6 as N15946</a:t>
            </a:r>
            <a:endParaRPr lang="en-AU" dirty="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07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Pre-ballot on </a:t>
            </a:r>
            <a:r>
              <a:rPr lang="en-AU" dirty="0" smtClean="0"/>
              <a:t>802.1AEbn passed in Feb 2014, and </a:t>
            </a:r>
            <a:r>
              <a:rPr lang="en-AU" dirty="0" smtClean="0">
                <a:solidFill>
                  <a:schemeClr val="accent6"/>
                </a:solidFill>
              </a:rPr>
              <a:t>comment resolution 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comments liaised</a:t>
            </a:r>
            <a:endParaRPr lang="en-AU" dirty="0"/>
          </a:p>
          <a:p>
            <a:pPr lvl="1"/>
            <a:r>
              <a:rPr lang="en-AU" dirty="0"/>
              <a:t>Pre-ballot </a:t>
            </a:r>
            <a:r>
              <a:rPr lang="en-AU" dirty="0" smtClean="0"/>
              <a:t>on 802.1AEbn (</a:t>
            </a:r>
            <a:r>
              <a:rPr lang="en-AU" dirty="0" smtClean="0">
                <a:solidFill>
                  <a:srgbClr val="FF0000"/>
                </a:solidFill>
              </a:rPr>
              <a:t>N15xxx</a:t>
            </a:r>
            <a:r>
              <a:rPr lang="en-AU" dirty="0" smtClean="0"/>
              <a:t>)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a:hlinkClick r:id="rId3"/>
              </a:rPr>
              <a:t>FDIS comment responses </a:t>
            </a:r>
            <a:r>
              <a:rPr lang="en-AU" dirty="0"/>
              <a:t>were approved by 802.1 WG in March 2014, </a:t>
            </a:r>
            <a:r>
              <a:rPr lang="en-AU" dirty="0"/>
              <a:t>and were liaised to SC6 as </a:t>
            </a:r>
            <a:r>
              <a:rPr lang="en-AU" dirty="0" smtClean="0"/>
              <a:t>N15945</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05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802.22 passed pre-ballot in May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smtClean="0"/>
              <a:t>A response to these comments will need be discussed today</a:t>
            </a:r>
          </a:p>
          <a:p>
            <a:pPr lvl="2"/>
            <a:r>
              <a:rPr lang="en-AU" dirty="0" err="1"/>
              <a:t>Dr.</a:t>
            </a:r>
            <a:r>
              <a:rPr lang="en-AU" dirty="0"/>
              <a:t> </a:t>
            </a:r>
            <a:r>
              <a:rPr lang="en-AU" dirty="0" err="1" smtClean="0"/>
              <a:t>Pyo</a:t>
            </a:r>
            <a:r>
              <a:rPr lang="en-AU" dirty="0" smtClean="0"/>
              <a:t> from 802.22 will be here to assist</a:t>
            </a:r>
            <a:endParaRPr lang="en-AU" dirty="0" smtClean="0"/>
          </a:p>
          <a:p>
            <a:pPr lvl="1"/>
            <a:r>
              <a:rPr lang="en-AU" dirty="0" smtClean="0"/>
              <a:t>Note</a:t>
            </a:r>
            <a:r>
              <a:rPr lang="en-AU" dirty="0" smtClean="0"/>
              <a:t>: the IEEE 802 liaison will need to suggest that SC6 pass a motion </a:t>
            </a:r>
            <a:r>
              <a:rPr lang="en-AU" dirty="0" err="1" smtClean="0"/>
              <a:t>wrt</a:t>
            </a:r>
            <a:r>
              <a:rPr lang="en-AU" dirty="0" smtClean="0"/>
              <a:t> 802.22 similar to those on 802.1/3/11, which gave maintenance responsibility to the IEEE 802 WGs; this can be done in July</a:t>
            </a:r>
          </a:p>
        </p:txBody>
      </p:sp>
      <p:graphicFrame>
        <p:nvGraphicFramePr>
          <p:cNvPr id="3" name="Object 2"/>
          <p:cNvGraphicFramePr>
            <a:graphicFrameLocks noChangeAspect="1"/>
          </p:cNvGraphicFramePr>
          <p:nvPr>
            <p:extLst>
              <p:ext uri="{D42A27DB-BD31-4B8C-83A1-F6EECF244321}">
                <p14:modId xmlns:p14="http://schemas.microsoft.com/office/powerpoint/2010/main" val="2185813732"/>
              </p:ext>
            </p:extLst>
          </p:nvPr>
        </p:nvGraphicFramePr>
        <p:xfrm>
          <a:off x="6553200" y="2514600"/>
          <a:ext cx="914400" cy="771525"/>
        </p:xfrm>
        <a:graphic>
          <a:graphicData uri="http://schemas.openxmlformats.org/presentationml/2006/ole">
            <mc:AlternateContent xmlns:mc="http://schemas.openxmlformats.org/markup-compatibility/2006">
              <mc:Choice xmlns:v="urn:schemas-microsoft-com:vml" Requires="v">
                <p:oleObj spid="_x0000_s17716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5532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China </a:t>
            </a:r>
            <a:r>
              <a:rPr lang="en-AU" b="0" i="1" dirty="0"/>
              <a:t>NB thanks for IEEE’s contribution of IEEE 802.22 (in SC6 N15925</a:t>
            </a:r>
            <a:r>
              <a:rPr lang="en-AU" b="0" i="1" dirty="0" smtClean="0"/>
              <a:t>). As always, China </a:t>
            </a:r>
            <a:r>
              <a:rPr lang="en-AU" b="0" i="1" dirty="0"/>
              <a:t>encourages and supports standard collaboration between IEEE and ISO. However, based </a:t>
            </a:r>
            <a:r>
              <a:rPr lang="en-AU" b="0" i="1" dirty="0" smtClean="0"/>
              <a:t>on the </a:t>
            </a:r>
            <a:r>
              <a:rPr lang="en-AU" b="0" i="1" dirty="0"/>
              <a:t>following reasons, China NB cannot support this proposal.</a:t>
            </a:r>
          </a:p>
          <a:p>
            <a:pPr lvl="1"/>
            <a:r>
              <a:rPr lang="en-AU" b="0" i="1" dirty="0"/>
              <a:t>This standard is to be implemented with IEEE 802.1X which has also been proposed to </a:t>
            </a:r>
            <a:r>
              <a:rPr lang="en-AU" b="0" i="1" dirty="0" smtClean="0"/>
              <a:t>ISO for </a:t>
            </a:r>
            <a:r>
              <a:rPr lang="en-AU" b="0" i="1" dirty="0"/>
              <a:t>FDIS consideration under the PSDO agreement and has been published. China NB </a:t>
            </a:r>
            <a:r>
              <a:rPr lang="en-AU" b="0" i="1" dirty="0" smtClean="0"/>
              <a:t>has expressed </a:t>
            </a:r>
            <a:r>
              <a:rPr lang="en-AU" b="0" i="1" dirty="0"/>
              <a:t>objection to its submission and provided detailed comments as in </a:t>
            </a:r>
            <a:r>
              <a:rPr lang="en-AU" b="0" i="1" dirty="0" smtClean="0"/>
              <a:t>SC6N14747、SC6N15083 </a:t>
            </a:r>
            <a:r>
              <a:rPr lang="en-AU" b="0" i="1" dirty="0"/>
              <a:t>and SC6N15555. IEEE had acknowledged the receiving of China NB’s </a:t>
            </a:r>
            <a:r>
              <a:rPr lang="en-AU" b="0" i="1" dirty="0" smtClean="0"/>
              <a:t>comments but </a:t>
            </a:r>
            <a:r>
              <a:rPr lang="en-AU" b="0" i="1" dirty="0"/>
              <a:t>has not made any satisfactory attempt to change China’s negative vote. Since </a:t>
            </a:r>
            <a:r>
              <a:rPr lang="en-AU" b="0" i="1" dirty="0" smtClean="0"/>
              <a:t>China’s objection </a:t>
            </a:r>
            <a:r>
              <a:rPr lang="en-AU" b="0" i="1" dirty="0"/>
              <a:t>to the base/associated standards still stands, we cannot support other standards that </a:t>
            </a:r>
            <a:r>
              <a:rPr lang="en-AU" b="0" i="1" dirty="0" smtClean="0"/>
              <a:t>rely on </a:t>
            </a:r>
            <a:r>
              <a:rPr lang="en-AU" b="0" i="1" dirty="0"/>
              <a:t>previous standard on </a:t>
            </a:r>
            <a:r>
              <a:rPr lang="en-AU" b="0" i="1" dirty="0" smtClean="0"/>
              <a:t>security. For </a:t>
            </a:r>
            <a:r>
              <a:rPr lang="en-AU" b="0" i="1" dirty="0"/>
              <a:t>previous China NB comment, please refer to SC6N15555</a:t>
            </a:r>
            <a:r>
              <a:rPr lang="en-AU" b="0" i="1" dirty="0" smtClean="0"/>
              <a:t>.</a:t>
            </a:r>
            <a:endParaRPr lang="en-AU" b="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117298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In </a:t>
            </a:r>
            <a:r>
              <a:rPr lang="en-AU" b="0" i="1" dirty="0"/>
              <a:t>addition, China NB also has concerns that the ongoing FDIS processes are reducing </a:t>
            </a:r>
            <a:r>
              <a:rPr lang="en-AU" b="0" i="1" dirty="0" smtClean="0"/>
              <a:t>the quality </a:t>
            </a:r>
            <a:r>
              <a:rPr lang="en-AU" b="0" i="1" dirty="0"/>
              <a:t>and reputation of ISO/IEC standards. We will bring our concerns to the attention </a:t>
            </a:r>
            <a:r>
              <a:rPr lang="en-AU" b="0" i="1" dirty="0" smtClean="0"/>
              <a:t>of ISO/IEC </a:t>
            </a:r>
            <a:r>
              <a:rPr lang="en-AU" b="0" i="1" dirty="0"/>
              <a:t>central offices.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409850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TBD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17920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discuss a frequent China NB comment</a:t>
            </a:r>
            <a:endParaRPr lang="en-AU" dirty="0"/>
          </a:p>
        </p:txBody>
      </p:sp>
      <p:sp>
        <p:nvSpPr>
          <p:cNvPr id="3" name="Content Placeholder 2"/>
          <p:cNvSpPr>
            <a:spLocks noGrp="1"/>
          </p:cNvSpPr>
          <p:nvPr>
            <p:ph idx="1"/>
          </p:nvPr>
        </p:nvSpPr>
        <p:spPr/>
        <p:txBody>
          <a:bodyPr/>
          <a:lstStyle/>
          <a:p>
            <a:pPr lvl="1"/>
            <a:r>
              <a:rPr lang="en-AU" dirty="0" smtClean="0"/>
              <a:t>In a number of ballots the China NB has stated “</a:t>
            </a:r>
            <a:r>
              <a:rPr lang="en-AU" i="1" dirty="0" smtClean="0"/>
              <a:t>it is regretful for China to be obliged to lose the responsibility and obligation of complying with and adopting the standard</a:t>
            </a:r>
            <a:r>
              <a:rPr lang="en-AU" dirty="0" smtClean="0"/>
              <a:t>”</a:t>
            </a:r>
          </a:p>
          <a:p>
            <a:pPr lvl="1"/>
            <a:r>
              <a:rPr lang="en-AU" dirty="0" smtClean="0"/>
              <a:t>Jodi </a:t>
            </a:r>
            <a:r>
              <a:rPr lang="en-AU" dirty="0" err="1" smtClean="0"/>
              <a:t>Haasz</a:t>
            </a:r>
            <a:r>
              <a:rPr lang="en-AU" dirty="0" smtClean="0"/>
              <a:t> took an action to work with ISO to determine a response to this comment</a:t>
            </a:r>
          </a:p>
          <a:p>
            <a:pPr lvl="1"/>
            <a:r>
              <a:rPr lang="en-AU" dirty="0" smtClean="0"/>
              <a:t>News?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1699337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presentations based on </a:t>
            </a:r>
            <a:r>
              <a:rPr lang="en-AU" dirty="0" err="1" smtClean="0"/>
              <a:t>TePA</a:t>
            </a:r>
            <a:r>
              <a:rPr lang="en-AU" dirty="0" smtClean="0"/>
              <a:t>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3726564"/>
              </p:ext>
            </p:extLst>
          </p:nvPr>
        </p:nvGraphicFramePr>
        <p:xfrm>
          <a:off x="685800" y="1981200"/>
          <a:ext cx="7772400" cy="396240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p>
                      <a:r>
                        <a:rPr lang="en-AU" sz="1600" dirty="0" smtClean="0">
                          <a:solidFill>
                            <a:srgbClr val="FF0000"/>
                          </a:solidFill>
                        </a:rPr>
                        <a:t>What</a:t>
                      </a:r>
                      <a:r>
                        <a:rPr lang="en-AU" sz="1600" baseline="0" dirty="0" smtClean="0">
                          <a:solidFill>
                            <a:srgbClr val="FF0000"/>
                          </a:solidFill>
                        </a:rPr>
                        <a:t> type?</a:t>
                      </a:r>
                      <a:endParaRPr lang="en-AU" sz="1600" dirty="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action on any of the </a:t>
            </a:r>
            <a:r>
              <a:rPr lang="en-AU" dirty="0" err="1" smtClean="0"/>
              <a:t>TePA</a:t>
            </a:r>
            <a:r>
              <a:rPr lang="en-AU" dirty="0" smtClean="0"/>
              <a:t> based proposals</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China NB has been threatening NP proposals for the various </a:t>
            </a:r>
            <a:r>
              <a:rPr lang="en-AU" dirty="0" err="1" smtClean="0"/>
              <a:t>TePA</a:t>
            </a:r>
            <a:r>
              <a:rPr lang="en-AU" dirty="0" smtClean="0"/>
              <a:t> based proposals</a:t>
            </a:r>
          </a:p>
          <a:p>
            <a:pPr lvl="2"/>
            <a:r>
              <a:rPr lang="en-AU" dirty="0" smtClean="0"/>
              <a:t>WAPI, </a:t>
            </a:r>
            <a:r>
              <a:rPr lang="en-AU" dirty="0" err="1" smtClean="0"/>
              <a:t>TLSec</a:t>
            </a:r>
            <a:r>
              <a:rPr lang="en-AU" dirty="0" smtClean="0"/>
              <a:t>, TEPA-AC, TAAA, </a:t>
            </a:r>
            <a:r>
              <a:rPr lang="en-AU" dirty="0" err="1" smtClean="0"/>
              <a:t>TISec</a:t>
            </a:r>
            <a:endParaRPr lang="en-AU" dirty="0" smtClean="0"/>
          </a:p>
          <a:p>
            <a:pPr lvl="1"/>
            <a:r>
              <a:rPr lang="en-AU" dirty="0" smtClean="0"/>
              <a:t>So far no NPs have been proposed</a:t>
            </a:r>
          </a:p>
          <a:p>
            <a:pPr lvl="2"/>
            <a:r>
              <a:rPr lang="en-AU" dirty="0" smtClean="0"/>
              <a:t>Except WAPI, which was withdrawn in 2012 after much controversy</a:t>
            </a:r>
          </a:p>
          <a:p>
            <a:pPr lvl="1"/>
            <a:r>
              <a:rPr lang="en-AU" dirty="0" smtClean="0"/>
              <a:t>It is possible that the China NB may now propose NPs after their Snowden presentation in Ottawa in Feb 2014</a:t>
            </a:r>
          </a:p>
          <a:p>
            <a:pPr lvl="1"/>
            <a:r>
              <a:rPr lang="en-AU" dirty="0" smtClean="0"/>
              <a:t>However, any such NPs face a variety of difficulties</a:t>
            </a:r>
          </a:p>
          <a:p>
            <a:pPr lvl="2"/>
            <a:r>
              <a:rPr lang="en-AU" dirty="0" smtClean="0"/>
              <a:t>Snowden is a very weak justification for a problem best handled by open &amp; transparent standards</a:t>
            </a:r>
          </a:p>
          <a:p>
            <a:pPr lvl="2"/>
            <a:r>
              <a:rPr lang="en-AU" dirty="0" smtClean="0"/>
              <a:t>There are no known technical or market justifications for these NPs</a:t>
            </a:r>
          </a:p>
          <a:p>
            <a:pPr lvl="2"/>
            <a:r>
              <a:rPr lang="en-AU" dirty="0" smtClean="0"/>
              <a:t>It will be very difficult to identify 5 interested experts from 5 NBs</a:t>
            </a:r>
          </a:p>
          <a:p>
            <a:pPr lvl="1"/>
            <a:r>
              <a:rPr lang="en-AU" dirty="0" smtClean="0"/>
              <a:t>If any NP is proposed by the China NB then the IEEE 802 will need to respond to it in detail and lobby SC6 NBs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802536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t>
            </a:r>
            <a:r>
              <a:rPr lang="en-AU" dirty="0" smtClean="0"/>
              <a:t>a good </a:t>
            </a:r>
            <a:r>
              <a:rPr lang="en-AU" dirty="0"/>
              <a:t>case could be made that un-cancelling the WAPI NP requires a new NP ballot </a:t>
            </a:r>
            <a:endParaRPr lang="en-AU" dirty="0" smtClean="0"/>
          </a:p>
          <a:p>
            <a:pPr lvl="1"/>
            <a:r>
              <a:rPr lang="en-AU" dirty="0"/>
              <a:t>WAPI has not gone </a:t>
            </a:r>
            <a:r>
              <a:rPr lang="en-AU" dirty="0" smtClean="0"/>
              <a:t>away</a:t>
            </a:r>
          </a:p>
          <a:p>
            <a:pPr lvl="2"/>
            <a:r>
              <a:rPr lang="en-AU" dirty="0"/>
              <a:t>I</a:t>
            </a:r>
            <a:r>
              <a:rPr lang="en-AU" dirty="0" smtClean="0"/>
              <a:t>t </a:t>
            </a:r>
            <a:r>
              <a:rPr lang="en-AU" dirty="0"/>
              <a:t>has ongoing support in </a:t>
            </a:r>
            <a:r>
              <a:rPr lang="en-AU" dirty="0" smtClean="0"/>
              <a:t>China …</a:t>
            </a:r>
          </a:p>
          <a:p>
            <a:pPr lvl="2"/>
            <a:r>
              <a:rPr lang="en-AU" dirty="0" smtClean="0"/>
              <a:t>… but </a:t>
            </a:r>
            <a:r>
              <a:rPr lang="en-AU" dirty="0"/>
              <a:t>WPA2 is being embraced by </a:t>
            </a:r>
            <a:r>
              <a:rPr lang="en-AU" dirty="0" smtClean="0"/>
              <a:t>Chinese </a:t>
            </a:r>
            <a:r>
              <a:rPr lang="en-AU" dirty="0"/>
              <a:t>SPs </a:t>
            </a:r>
            <a:r>
              <a:rPr lang="en-AU" dirty="0" smtClean="0"/>
              <a:t>anyway</a:t>
            </a:r>
          </a:p>
          <a:p>
            <a:pPr lvl="2"/>
            <a:r>
              <a:rPr lang="en-AU" dirty="0" smtClean="0"/>
              <a:t>… particularly as part of HS2.0 (based on 802.11u) </a:t>
            </a:r>
          </a:p>
          <a:p>
            <a:pPr lvl="2"/>
            <a:r>
              <a:rPr lang="en-AU" dirty="0"/>
              <a:t>WAPI will have ample government funding for the foreseeable future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25220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security discussion between IEEE 802 and the Swiss NB is proceeding “glacially”</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A discussion has been  held between the IEEE 802 delegation to SC6 and the Swiss NB over many months on security issues …</a:t>
            </a:r>
          </a:p>
          <a:p>
            <a:pPr lvl="1"/>
            <a:r>
              <a:rPr lang="en-AU" dirty="0" smtClean="0"/>
              <a:t>… in an attempt to create a better understanding between the two sides</a:t>
            </a:r>
          </a:p>
          <a:p>
            <a:pPr lvl="1"/>
            <a:r>
              <a:rPr lang="en-AU" dirty="0" smtClean="0"/>
              <a:t>An early agreement (August 2013) was that each side should do some “homework”:</a:t>
            </a:r>
          </a:p>
          <a:p>
            <a:pPr lvl="2"/>
            <a:r>
              <a:rPr lang="en-AU" dirty="0" smtClean="0"/>
              <a:t>Dan Harkins: </a:t>
            </a:r>
            <a:r>
              <a:rPr lang="en-AU" dirty="0"/>
              <a:t>how certificates are used and validated in </a:t>
            </a:r>
            <a:r>
              <a:rPr lang="en-AU" dirty="0" smtClean="0"/>
              <a:t>802.1X/EAP-TLS</a:t>
            </a:r>
          </a:p>
          <a:p>
            <a:pPr lvl="2"/>
            <a:r>
              <a:rPr lang="en-AU" dirty="0" smtClean="0"/>
              <a:t>Hans </a:t>
            </a:r>
            <a:r>
              <a:rPr lang="en-AU" dirty="0" err="1" smtClean="0"/>
              <a:t>Thomman</a:t>
            </a:r>
            <a:r>
              <a:rPr lang="en-AU" dirty="0" smtClean="0"/>
              <a:t>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 a version was subsequently submitted (and presented in February 2014) to SC6</a:t>
            </a:r>
          </a:p>
          <a:p>
            <a:pPr lvl="2"/>
            <a:r>
              <a:rPr lang="en-AU" dirty="0" smtClean="0"/>
              <a:t>See N15845</a:t>
            </a:r>
          </a:p>
          <a:p>
            <a:pPr lvl="2"/>
            <a:r>
              <a:rPr lang="en-AU" dirty="0" smtClean="0"/>
              <a:t>There were no problems identified </a:t>
            </a:r>
            <a:r>
              <a:rPr lang="en-AU" dirty="0"/>
              <a:t>by SC6 NB members in Ottawa</a:t>
            </a:r>
            <a:r>
              <a:rPr lang="en-AU" dirty="0" smtClean="0"/>
              <a:t> in N15845</a:t>
            </a:r>
          </a:p>
          <a:p>
            <a:pPr lvl="1"/>
            <a:r>
              <a:rPr lang="en-AU" dirty="0" smtClean="0"/>
              <a:t>Hans </a:t>
            </a:r>
            <a:r>
              <a:rPr lang="en-AU" dirty="0"/>
              <a:t>Rudolf </a:t>
            </a:r>
            <a:r>
              <a:rPr lang="en-AU" dirty="0" smtClean="0"/>
              <a:t>Thomann was asked in Ottawa to prepare the equivalent for </a:t>
            </a:r>
            <a:r>
              <a:rPr lang="en-AU" dirty="0" err="1" smtClean="0"/>
              <a:t>TePA</a:t>
            </a:r>
            <a:r>
              <a:rPr lang="en-AU" dirty="0" smtClean="0"/>
              <a:t>, which he agree to complete</a:t>
            </a:r>
          </a:p>
          <a:p>
            <a:pPr lvl="1"/>
            <a:r>
              <a:rPr lang="en-AU" dirty="0" smtClean="0"/>
              <a:t>There has been no further progress</a:t>
            </a:r>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966842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6600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60529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Individuals in China and HK are still pushing an alternative security agenda</a:t>
            </a:r>
            <a:endParaRPr lang="en-AU" dirty="0"/>
          </a:p>
        </p:txBody>
      </p:sp>
      <p:sp>
        <p:nvSpPr>
          <p:cNvPr id="3" name="Content Placeholder 2"/>
          <p:cNvSpPr>
            <a:spLocks noGrp="1"/>
          </p:cNvSpPr>
          <p:nvPr>
            <p:ph idx="1"/>
          </p:nvPr>
        </p:nvSpPr>
        <p:spPr/>
        <p:txBody>
          <a:bodyPr/>
          <a:lstStyle/>
          <a:p>
            <a:pPr lvl="1"/>
            <a:r>
              <a:rPr lang="en-AU" dirty="0" smtClean="0"/>
              <a:t>Kingston Zhang (HK NB) and a number of Chinese individual recently presented to SC27</a:t>
            </a:r>
          </a:p>
          <a:p>
            <a:pPr lvl="2"/>
            <a:r>
              <a:rPr lang="en-AU" dirty="0" smtClean="0"/>
              <a:t>See 27N13649</a:t>
            </a:r>
          </a:p>
          <a:p>
            <a:pPr lvl="1"/>
            <a:r>
              <a:rPr lang="en-AU" dirty="0" smtClean="0"/>
              <a:t>They argued for </a:t>
            </a:r>
            <a:r>
              <a:rPr lang="en-AU" dirty="0"/>
              <a:t>a “clean slate approach” </a:t>
            </a:r>
            <a:r>
              <a:rPr lang="en-AU" dirty="0" smtClean="0"/>
              <a:t>in </a:t>
            </a:r>
            <a:r>
              <a:rPr lang="en-AU" dirty="0"/>
              <a:t>SC27, based on a variety of bogus claims about internet </a:t>
            </a:r>
            <a:r>
              <a:rPr lang="en-AU" dirty="0" smtClean="0"/>
              <a:t>security</a:t>
            </a:r>
          </a:p>
          <a:p>
            <a:pPr lvl="1"/>
            <a:r>
              <a:rPr lang="en-AU" dirty="0" smtClean="0"/>
              <a:t>In particular they proposed that the Future Network project in SC6/WG7 take responsibility for “</a:t>
            </a:r>
            <a:r>
              <a:rPr lang="en-AU" b="0" dirty="0" smtClean="0"/>
              <a:t>Path </a:t>
            </a:r>
            <a:r>
              <a:rPr lang="en-AU" b="0" dirty="0"/>
              <a:t>Security for Cloud </a:t>
            </a:r>
            <a:r>
              <a:rPr lang="en-AU" b="0" dirty="0" smtClean="0"/>
              <a:t>Computing”</a:t>
            </a:r>
            <a:endParaRPr lang="en-AU" b="0" dirty="0"/>
          </a:p>
          <a:p>
            <a:pPr lvl="1"/>
            <a:r>
              <a:rPr lang="en-AU" dirty="0" smtClean="0"/>
              <a:t>Reports from SC27 indicate:</a:t>
            </a:r>
          </a:p>
          <a:p>
            <a:pPr lvl="2"/>
            <a:r>
              <a:rPr lang="en-AU" dirty="0" smtClean="0"/>
              <a:t>The presentation didn't </a:t>
            </a:r>
            <a:r>
              <a:rPr lang="en-AU" dirty="0"/>
              <a:t>gain </a:t>
            </a:r>
            <a:r>
              <a:rPr lang="en-AU" dirty="0" smtClean="0"/>
              <a:t>traction</a:t>
            </a:r>
          </a:p>
          <a:p>
            <a:pPr lvl="2"/>
            <a:r>
              <a:rPr lang="en-AU" dirty="0" smtClean="0"/>
              <a:t>CSA asked </a:t>
            </a:r>
            <a:r>
              <a:rPr lang="en-AU" dirty="0"/>
              <a:t>for the picture slide to be removed </a:t>
            </a:r>
          </a:p>
          <a:p>
            <a:pPr lvl="1"/>
            <a:r>
              <a:rPr lang="en-AU" dirty="0" smtClean="0"/>
              <a:t>This is important to IEEE 802 only be cause it indicates the </a:t>
            </a:r>
            <a:r>
              <a:rPr lang="en-AU" dirty="0" err="1" smtClean="0"/>
              <a:t>theat</a:t>
            </a:r>
            <a:r>
              <a:rPr lang="en-AU" dirty="0" smtClean="0"/>
              <a:t> to our security standards has not gone away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850621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r</a:t>
            </a:r>
            <a:r>
              <a:rPr lang="en-AU" dirty="0" smtClean="0"/>
              <a:t>ecent Chinese focus on internet security represents a risk and an opportunity for IEEE 802</a:t>
            </a:r>
            <a:endParaRPr lang="en-AU" dirty="0"/>
          </a:p>
        </p:txBody>
      </p:sp>
      <p:sp>
        <p:nvSpPr>
          <p:cNvPr id="3" name="Content Placeholder 2"/>
          <p:cNvSpPr>
            <a:spLocks noGrp="1"/>
          </p:cNvSpPr>
          <p:nvPr>
            <p:ph idx="1"/>
          </p:nvPr>
        </p:nvSpPr>
        <p:spPr/>
        <p:txBody>
          <a:bodyPr/>
          <a:lstStyle/>
          <a:p>
            <a:pPr lvl="1"/>
            <a:r>
              <a:rPr lang="en-US" dirty="0" smtClean="0"/>
              <a:t>Chinese President </a:t>
            </a:r>
            <a:r>
              <a:rPr lang="en-US" dirty="0"/>
              <a:t>Xi </a:t>
            </a:r>
            <a:r>
              <a:rPr lang="en-US" dirty="0" err="1"/>
              <a:t>Jinping</a:t>
            </a:r>
            <a:r>
              <a:rPr lang="en-US" dirty="0"/>
              <a:t> elevated cybersecurity to a top national priority on February 27, 2014 with the announcement of the Central Internet Security and Information Leading </a:t>
            </a:r>
            <a:r>
              <a:rPr lang="en-US" dirty="0" smtClean="0"/>
              <a:t>Group</a:t>
            </a:r>
          </a:p>
          <a:p>
            <a:pPr lvl="1"/>
            <a:r>
              <a:rPr lang="en-US" dirty="0" smtClean="0"/>
              <a:t>This </a:t>
            </a:r>
            <a:r>
              <a:rPr lang="en-US" dirty="0"/>
              <a:t>decision unifies for the first time all </a:t>
            </a:r>
            <a:r>
              <a:rPr lang="en-US" dirty="0" smtClean="0"/>
              <a:t>organizations </a:t>
            </a:r>
            <a:r>
              <a:rPr lang="en-US" dirty="0"/>
              <a:t>involved in cybersecurity under a single </a:t>
            </a:r>
            <a:r>
              <a:rPr lang="en-US" dirty="0" smtClean="0"/>
              <a:t>structure</a:t>
            </a:r>
          </a:p>
          <a:p>
            <a:pPr lvl="1"/>
            <a:r>
              <a:rPr lang="en-US" dirty="0" smtClean="0"/>
              <a:t>President </a:t>
            </a:r>
            <a:r>
              <a:rPr lang="en-US" dirty="0"/>
              <a:t>Xi personally chairs the </a:t>
            </a:r>
            <a:r>
              <a:rPr lang="en-US" dirty="0" smtClean="0"/>
              <a:t>group, and stated at the group’s inaugural meeting that “There is no national security without Internet security.”</a:t>
            </a:r>
          </a:p>
          <a:p>
            <a:pPr lvl="1"/>
            <a:r>
              <a:rPr lang="en-US" dirty="0" smtClean="0"/>
              <a:t>This represents both a risk and opportunity for IEEE 802 security standards</a:t>
            </a:r>
          </a:p>
          <a:p>
            <a:pPr lvl="1"/>
            <a:r>
              <a:rPr lang="en-US" dirty="0" smtClean="0"/>
              <a:t>The opportunity is to </a:t>
            </a:r>
            <a:r>
              <a:rPr lang="en-US" dirty="0" err="1" smtClean="0"/>
              <a:t>sho</a:t>
            </a:r>
            <a:r>
              <a:rPr lang="en-US" dirty="0" smtClean="0"/>
              <a:t> that IEEE 802.1 Security standards satisfy the Chinese needs for Internet 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42589289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other proposals relevant to IEEE 802.11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2389185"/>
              </p:ext>
            </p:extLst>
          </p:nvPr>
        </p:nvGraphicFramePr>
        <p:xfrm>
          <a:off x="685800" y="1981200"/>
          <a:ext cx="7772400" cy="390652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 in WG7</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 in WG7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is no news on EUHT standardisation in ISO/IEC but some activity in IEEE 802.11 WG</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at the SC6 meeting in Korea in June 2013 or in Ottawa in February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 in Sept 2013</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a:t>It was hoped that </a:t>
            </a:r>
            <a:r>
              <a:rPr lang="en-AU" dirty="0" err="1"/>
              <a:t>Nufront</a:t>
            </a:r>
            <a:r>
              <a:rPr lang="en-AU" dirty="0"/>
              <a:t> would return in March 2014 to participate in HEW, but </a:t>
            </a:r>
            <a:r>
              <a:rPr lang="en-AU" dirty="0" smtClean="0"/>
              <a:t>they </a:t>
            </a:r>
            <a:r>
              <a:rPr lang="en-AU" dirty="0"/>
              <a:t>did </a:t>
            </a:r>
            <a:r>
              <a:rPr lang="en-AU" dirty="0" smtClean="0"/>
              <a:t>not</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previously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 at the Seoul meeting in 2013</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were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91924824"/>
              </p:ext>
            </p:extLst>
          </p:nvPr>
        </p:nvGraphicFramePr>
        <p:xfrm>
          <a:off x="0" y="2657475"/>
          <a:ext cx="914400" cy="771525"/>
        </p:xfrm>
        <a:graphic>
          <a:graphicData uri="http://schemas.openxmlformats.org/presentationml/2006/ole">
            <mc:AlternateContent xmlns:mc="http://schemas.openxmlformats.org/markup-compatibility/2006">
              <mc:Choice xmlns:v="urn:schemas-microsoft-com:vml" Requires="v">
                <p:oleObj spid="_x0000_s14690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65747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0907605"/>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4690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267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Ottawa, the appropriate WG for the two PWI proposal related to WLAN was discussed</a:t>
            </a:r>
            <a:endParaRPr lang="en-AU" dirty="0"/>
          </a:p>
        </p:txBody>
      </p:sp>
      <p:sp>
        <p:nvSpPr>
          <p:cNvPr id="3" name="Content Placeholder 2"/>
          <p:cNvSpPr>
            <a:spLocks noGrp="1"/>
          </p:cNvSpPr>
          <p:nvPr>
            <p:ph idx="1"/>
          </p:nvPr>
        </p:nvSpPr>
        <p:spPr/>
        <p:txBody>
          <a:bodyPr/>
          <a:lstStyle/>
          <a:p>
            <a:pPr lvl="1"/>
            <a:r>
              <a:rPr lang="en-AU" dirty="0" smtClean="0"/>
              <a:t>WG1 and WG7 had a joint meeting in Ottawa in Feb 2014 to discuss the appropriate WG for the two PWI proposals</a:t>
            </a:r>
          </a:p>
          <a:p>
            <a:pPr lvl="1"/>
            <a:r>
              <a:rPr lang="en-AU" dirty="0" smtClean="0"/>
              <a:t>New presentations were provided</a:t>
            </a:r>
          </a:p>
          <a:p>
            <a:pPr lvl="2"/>
            <a:r>
              <a:rPr lang="en-GB" dirty="0" smtClean="0"/>
              <a:t>N15913: WLAN Cloud</a:t>
            </a:r>
          </a:p>
          <a:p>
            <a:pPr lvl="3"/>
            <a:r>
              <a:rPr lang="en-GB" dirty="0" smtClean="0"/>
              <a:t>Proponents were not in attendance</a:t>
            </a:r>
          </a:p>
          <a:p>
            <a:pPr lvl="3"/>
            <a:r>
              <a:rPr lang="en-GB" dirty="0" smtClean="0"/>
              <a:t>But presented by China NB representative</a:t>
            </a:r>
          </a:p>
          <a:p>
            <a:pPr lvl="2"/>
            <a:r>
              <a:rPr lang="en-GB" dirty="0" smtClean="0"/>
              <a:t>N15911: Optimization technology in WLAN</a:t>
            </a:r>
          </a:p>
          <a:p>
            <a:pPr lvl="3"/>
            <a:r>
              <a:rPr lang="en-GB" dirty="0" smtClean="0"/>
              <a:t>Presented by proponents</a:t>
            </a:r>
          </a:p>
          <a:p>
            <a:pPr lvl="1"/>
            <a:r>
              <a:rPr lang="en-GB" dirty="0"/>
              <a:t>C</a:t>
            </a:r>
            <a:r>
              <a:rPr lang="en-GB" dirty="0" smtClean="0"/>
              <a:t>ases </a:t>
            </a:r>
            <a:r>
              <a:rPr lang="en-GB" dirty="0"/>
              <a:t>were made for both to remain in </a:t>
            </a:r>
            <a:r>
              <a:rPr lang="en-GB" dirty="0" smtClean="0"/>
              <a:t>WG7</a:t>
            </a:r>
          </a:p>
          <a:p>
            <a:pPr lvl="2"/>
            <a:r>
              <a:rPr lang="en-GB" i="1" dirty="0" smtClean="0"/>
              <a:t>WLAN Cloud </a:t>
            </a:r>
            <a:r>
              <a:rPr lang="en-GB" dirty="0" smtClean="0"/>
              <a:t>makes no change to WLAN interface; only the AP to controller interface (maybe they should go to IETF and change CAPWAP?)</a:t>
            </a:r>
          </a:p>
          <a:p>
            <a:pPr lvl="2"/>
            <a:r>
              <a:rPr lang="en-GB" dirty="0"/>
              <a:t>Optimization technology in </a:t>
            </a:r>
            <a:r>
              <a:rPr lang="en-GB" dirty="0" smtClean="0"/>
              <a:t>WLAN </a:t>
            </a:r>
            <a:r>
              <a:rPr lang="en-GB" dirty="0"/>
              <a:t>makes no change to WLAN </a:t>
            </a:r>
            <a:r>
              <a:rPr lang="en-GB" dirty="0" smtClean="0"/>
              <a:t>interface, rather defining an interface between sniffer and database</a:t>
            </a:r>
            <a:endParaRPr lang="en-GB" dirty="0"/>
          </a:p>
          <a:p>
            <a:pPr lvl="2"/>
            <a:endParaRPr lang="en-GB"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6438645"/>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171153"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8574335"/>
              </p:ext>
            </p:extLst>
          </p:nvPr>
        </p:nvGraphicFramePr>
        <p:xfrm>
          <a:off x="14287" y="3733800"/>
          <a:ext cx="914400" cy="771525"/>
        </p:xfrm>
        <a:graphic>
          <a:graphicData uri="http://schemas.openxmlformats.org/presentationml/2006/ole">
            <mc:AlternateContent xmlns:mc="http://schemas.openxmlformats.org/markup-compatibility/2006">
              <mc:Choice xmlns:v="urn:schemas-microsoft-com:vml" Requires="v">
                <p:oleObj spid="_x0000_s171154"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4287"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24813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“decided” to address the proposals in WG7 but neither PWI was approved</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GB" dirty="0" smtClean="0"/>
              <a:t>No formal decision was made by the joint WG1/WG7 meeting, or by the SC6 plenary meeting …</a:t>
            </a:r>
          </a:p>
          <a:p>
            <a:pPr lvl="1"/>
            <a:r>
              <a:rPr lang="en-GB" dirty="0" smtClean="0"/>
              <a:t>… but apparently the WG1 and WG7 Chairs made a decision that both activities should take place in WG7</a:t>
            </a:r>
          </a:p>
          <a:p>
            <a:pPr lvl="1"/>
            <a:r>
              <a:rPr lang="en-GB" dirty="0" smtClean="0"/>
              <a:t>... </a:t>
            </a:r>
            <a:r>
              <a:rPr lang="en-GB" dirty="0"/>
              <a:t>t</a:t>
            </a:r>
            <a:r>
              <a:rPr lang="en-GB" dirty="0" smtClean="0"/>
              <a:t>o which the </a:t>
            </a:r>
            <a:r>
              <a:rPr lang="en-GB" dirty="0"/>
              <a:t>US NB objected </a:t>
            </a:r>
            <a:r>
              <a:rPr lang="en-GB" dirty="0" smtClean="0"/>
              <a:t>on procedural grounds</a:t>
            </a:r>
          </a:p>
          <a:p>
            <a:pPr lvl="1"/>
            <a:r>
              <a:rPr lang="en-GB" dirty="0"/>
              <a:t>A resolution to start a PWI on “Optimization technology in WLAN” in WG7 failed</a:t>
            </a:r>
          </a:p>
          <a:p>
            <a:pPr lvl="2"/>
            <a:r>
              <a:rPr lang="en-GB" dirty="0"/>
              <a:t>Failed </a:t>
            </a:r>
            <a:r>
              <a:rPr lang="en-GB" dirty="0" smtClean="0"/>
              <a:t>2/3/2, and no </a:t>
            </a:r>
            <a:r>
              <a:rPr lang="en-GB" dirty="0"/>
              <a:t>further action was taken</a:t>
            </a:r>
          </a:p>
          <a:p>
            <a:pPr lvl="2"/>
            <a:r>
              <a:rPr lang="en-GB" dirty="0"/>
              <a:t>N15911 was subsequently removed from </a:t>
            </a:r>
            <a:r>
              <a:rPr lang="en-GB" dirty="0" smtClean="0"/>
              <a:t>the SC6 document </a:t>
            </a:r>
            <a:r>
              <a:rPr lang="en-GB" dirty="0"/>
              <a:t>sever</a:t>
            </a:r>
          </a:p>
          <a:p>
            <a:pPr lvl="1"/>
            <a:r>
              <a:rPr lang="en-GB" dirty="0"/>
              <a:t>A resolution to send the Virtual AP document out for comment before the May 2014 interim WG7 meeting passed</a:t>
            </a:r>
          </a:p>
          <a:p>
            <a:pPr lvl="2"/>
            <a:r>
              <a:rPr lang="en-GB" dirty="0"/>
              <a:t>Comments </a:t>
            </a:r>
            <a:r>
              <a:rPr lang="en-GB" dirty="0" smtClean="0"/>
              <a:t>were requested </a:t>
            </a:r>
            <a:r>
              <a:rPr lang="en-GB" dirty="0"/>
              <a:t>by 30 </a:t>
            </a:r>
            <a:r>
              <a:rPr lang="en-GB" dirty="0" smtClean="0"/>
              <a:t>April </a:t>
            </a:r>
            <a:r>
              <a:rPr lang="en-GB" dirty="0" smtClean="0"/>
              <a:t>…</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091050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are planning to discuss the </a:t>
            </a:r>
            <a:r>
              <a:rPr lang="en-GB" dirty="0" smtClean="0"/>
              <a:t>Virtual AP document in late May 2014 </a:t>
            </a:r>
            <a:endParaRPr lang="en-AU" dirty="0"/>
          </a:p>
        </p:txBody>
      </p:sp>
      <p:sp>
        <p:nvSpPr>
          <p:cNvPr id="8" name="Content Placeholder 7"/>
          <p:cNvSpPr>
            <a:spLocks noGrp="1"/>
          </p:cNvSpPr>
          <p:nvPr>
            <p:ph idx="1"/>
          </p:nvPr>
        </p:nvSpPr>
        <p:spPr/>
        <p:txBody>
          <a:bodyPr/>
          <a:lstStyle/>
          <a:p>
            <a:pPr lvl="1"/>
            <a:r>
              <a:rPr lang="en-GB" dirty="0" smtClean="0"/>
              <a:t>The IEEE </a:t>
            </a:r>
            <a:r>
              <a:rPr lang="en-GB" dirty="0"/>
              <a:t>802.11 WG responded </a:t>
            </a:r>
            <a:r>
              <a:rPr lang="en-GB" dirty="0" smtClean="0"/>
              <a:t>to the call for comments on the </a:t>
            </a:r>
            <a:r>
              <a:rPr lang="en-GB" dirty="0"/>
              <a:t>Virtual </a:t>
            </a:r>
            <a:r>
              <a:rPr lang="en-GB" dirty="0" smtClean="0"/>
              <a:t>AP document in March 2014</a:t>
            </a:r>
          </a:p>
          <a:p>
            <a:pPr lvl="2"/>
            <a:r>
              <a:rPr lang="en-GB" dirty="0" smtClean="0"/>
              <a:t>See N15931</a:t>
            </a:r>
          </a:p>
          <a:p>
            <a:pPr lvl="1"/>
            <a:r>
              <a:rPr lang="en-GB" dirty="0" smtClean="0"/>
              <a:t>The China NB responded in May 2014</a:t>
            </a:r>
            <a:endParaRPr lang="en-GB" dirty="0"/>
          </a:p>
          <a:p>
            <a:pPr lvl="2"/>
            <a:r>
              <a:rPr lang="en-GB" dirty="0" smtClean="0"/>
              <a:t>See N15951 – “</a:t>
            </a:r>
            <a:r>
              <a:rPr lang="en-US" i="1" dirty="0"/>
              <a:t>The Research Report on Framework and Interface of WLAN Virtual </a:t>
            </a:r>
            <a:r>
              <a:rPr lang="en-US" i="1" dirty="0" smtClean="0"/>
              <a:t>Network</a:t>
            </a:r>
            <a:r>
              <a:rPr lang="en-US" dirty="0" smtClean="0"/>
              <a:t>”</a:t>
            </a:r>
          </a:p>
          <a:p>
            <a:pPr lvl="2"/>
            <a:r>
              <a:rPr lang="en-US" dirty="0" smtClean="0"/>
              <a:t>It seems to totally ignore the IEEE 802 submission noting that the problem has already been solved</a:t>
            </a:r>
          </a:p>
          <a:p>
            <a:pPr lvl="1"/>
            <a:r>
              <a:rPr lang="en-GB" dirty="0" smtClean="0"/>
              <a:t>WG7 will discuss this issue during their meeting in Beijing on 28-30 May 2014</a:t>
            </a:r>
            <a:endParaRPr lang="en-AU" dirty="0"/>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504349168"/>
              </p:ext>
            </p:extLst>
          </p:nvPr>
        </p:nvGraphicFramePr>
        <p:xfrm>
          <a:off x="-76200" y="2133600"/>
          <a:ext cx="914400" cy="771525"/>
        </p:xfrm>
        <a:graphic>
          <a:graphicData uri="http://schemas.openxmlformats.org/presentationml/2006/ole">
            <mc:AlternateContent xmlns:mc="http://schemas.openxmlformats.org/markup-compatibility/2006">
              <mc:Choice xmlns:v="urn:schemas-microsoft-com:vml" Requires="v">
                <p:oleObj spid="_x0000_s178189" name="Acrobat Document" showAsIcon="1" r:id="rId3" imgW="914400" imgH="771480" progId="AcroExch.Document.11">
                  <p:embed/>
                </p:oleObj>
              </mc:Choice>
              <mc:Fallback>
                <p:oleObj name="Acrobat Document" showAsIcon="1" r:id="rId3" imgW="914400" imgH="771480" progId="AcroExch.Document.11">
                  <p:embed/>
                  <p:pic>
                    <p:nvPicPr>
                      <p:cNvPr id="0" name="Object 5"/>
                      <p:cNvPicPr>
                        <a:picLocks noChangeAspect="1" noChangeArrowheads="1"/>
                      </p:cNvPicPr>
                      <p:nvPr/>
                    </p:nvPicPr>
                    <p:blipFill>
                      <a:blip r:embed="rId4"/>
                      <a:srcRect/>
                      <a:stretch>
                        <a:fillRect/>
                      </a:stretch>
                    </p:blipFill>
                    <p:spPr bwMode="auto">
                      <a:xfrm>
                        <a:off x="-76200" y="2133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90943248"/>
              </p:ext>
            </p:extLst>
          </p:nvPr>
        </p:nvGraphicFramePr>
        <p:xfrm>
          <a:off x="-76200" y="3048000"/>
          <a:ext cx="914400" cy="771525"/>
        </p:xfrm>
        <a:graphic>
          <a:graphicData uri="http://schemas.openxmlformats.org/presentationml/2006/ole">
            <mc:AlternateContent xmlns:mc="http://schemas.openxmlformats.org/markup-compatibility/2006">
              <mc:Choice xmlns:v="urn:schemas-microsoft-com:vml" Requires="v">
                <p:oleObj spid="_x0000_s17819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762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06364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the UK in October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BSI</a:t>
            </a:r>
          </a:p>
          <a:p>
            <a:r>
              <a:rPr lang="en-AU" dirty="0" smtClean="0"/>
              <a:t>Date</a:t>
            </a:r>
          </a:p>
          <a:p>
            <a:pPr lvl="1"/>
            <a:r>
              <a:rPr lang="en-AU" dirty="0" smtClean="0"/>
              <a:t>Week of 20-24 October 2014</a:t>
            </a:r>
            <a:br>
              <a:rPr lang="en-AU" dirty="0" smtClean="0"/>
            </a:br>
            <a:r>
              <a:rPr lang="en-AU" dirty="0" smtClean="0"/>
              <a:t>(week after WFA meeting in Berlin)</a:t>
            </a:r>
          </a:p>
          <a:p>
            <a:r>
              <a:rPr lang="en-AU" dirty="0" smtClean="0"/>
              <a:t>Location</a:t>
            </a:r>
          </a:p>
          <a:p>
            <a:pPr lvl="1"/>
            <a:r>
              <a:rPr lang="en-AU" dirty="0" smtClean="0"/>
              <a:t>Offices of BSI in London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86671672"/>
              </p:ext>
            </p:extLst>
          </p:nvPr>
        </p:nvGraphicFramePr>
        <p:xfrm>
          <a:off x="990600" y="5562600"/>
          <a:ext cx="914400" cy="771525"/>
        </p:xfrm>
        <a:graphic>
          <a:graphicData uri="http://schemas.openxmlformats.org/presentationml/2006/ole">
            <mc:AlternateContent xmlns:mc="http://schemas.openxmlformats.org/markup-compatibility/2006">
              <mc:Choice xmlns:v="urn:schemas-microsoft-com:vml" Requires="v">
                <p:oleObj spid="_x0000_s1629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5562600"/>
                        <a:ext cx="914400" cy="771525"/>
                      </a:xfrm>
                      <a:prstGeom prst="rect">
                        <a:avLst/>
                      </a:prstGeom>
                    </p:spPr>
                  </p:pic>
                </p:oleObj>
              </mc:Fallback>
            </mc:AlternateContent>
          </a:graphicData>
        </a:graphic>
      </p:graphicFrame>
      <p:pic>
        <p:nvPicPr>
          <p:cNvPr id="162930" name="Picture 114" descr="C:\Users\amyles\AppData\Local\Microsoft\Windows\Temporary Internet Files\Content.IE5\553VMVFW\MC9000158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8413" y="2586038"/>
            <a:ext cx="2846387" cy="2290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240470247"/>
              </p:ext>
            </p:extLst>
          </p:nvPr>
        </p:nvGraphicFramePr>
        <p:xfrm>
          <a:off x="1981200" y="5562600"/>
          <a:ext cx="914400" cy="771525"/>
        </p:xfrm>
        <a:graphic>
          <a:graphicData uri="http://schemas.openxmlformats.org/presentationml/2006/ole">
            <mc:AlternateContent xmlns:mc="http://schemas.openxmlformats.org/markup-compatibility/2006">
              <mc:Choice xmlns:v="urn:schemas-microsoft-com:vml" Requires="v">
                <p:oleObj spid="_x0000_s162992"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981200" y="5562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probably need to select a new IEEE 802 liaison to SC6</a:t>
            </a:r>
            <a:endParaRPr lang="en-AU" dirty="0"/>
          </a:p>
        </p:txBody>
      </p:sp>
      <p:sp>
        <p:nvSpPr>
          <p:cNvPr id="3" name="Content Placeholder 2"/>
          <p:cNvSpPr>
            <a:spLocks noGrp="1"/>
          </p:cNvSpPr>
          <p:nvPr>
            <p:ph idx="1"/>
          </p:nvPr>
        </p:nvSpPr>
        <p:spPr/>
        <p:txBody>
          <a:bodyPr/>
          <a:lstStyle/>
          <a:p>
            <a:pPr lvl="1"/>
            <a:r>
              <a:rPr lang="en-AU" dirty="0" smtClean="0"/>
              <a:t>Bruce Kraemer has acted as the IEEE 802 liaison officer to SC6 for some years</a:t>
            </a:r>
          </a:p>
          <a:p>
            <a:pPr lvl="1"/>
            <a:r>
              <a:rPr lang="en-AU" dirty="0" smtClean="0"/>
              <a:t>It is possible/likely that Bruce will unavailable to continue this role</a:t>
            </a:r>
          </a:p>
          <a:p>
            <a:pPr lvl="1"/>
            <a:r>
              <a:rPr lang="en-AU" dirty="0" smtClean="0"/>
              <a:t>Who would like to take over?</a:t>
            </a:r>
          </a:p>
          <a:p>
            <a:pPr lvl="1"/>
            <a:r>
              <a:rPr lang="en-AU" dirty="0" smtClean="0"/>
              <a:t>Note: it is probably inappropriate for Andrew Myles to take this role because of a perceived conflict with his “other hat”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610500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Motion 1</a:t>
            </a:r>
          </a:p>
          <a:p>
            <a:pPr lvl="2"/>
            <a:r>
              <a:rPr lang="en-AU" i="1" dirty="0" smtClean="0"/>
              <a:t>The IEEE 802 JTC1 SC recommends to the IEEE 802.11 WG that </a:t>
            </a:r>
            <a:r>
              <a:rPr lang="en-AU" i="1" dirty="0" smtClean="0">
                <a:hlinkClick r:id="rId2"/>
              </a:rPr>
              <a:t>11-14-0552-00</a:t>
            </a:r>
            <a:r>
              <a:rPr lang="en-AU" i="1" dirty="0" smtClean="0"/>
              <a:t> be liaised to SC6 as the IEEE 802.11 WG response to SC6 NB comments on the recent FDIS ballots on 802.11aa/ad/</a:t>
            </a:r>
            <a:r>
              <a:rPr lang="en-AU" i="1" dirty="0" err="1" smtClean="0"/>
              <a:t>ae</a:t>
            </a:r>
            <a:endParaRPr lang="en-AU" i="1" dirty="0" smtClean="0"/>
          </a:p>
          <a:p>
            <a:pPr lvl="2"/>
            <a:r>
              <a:rPr lang="en-AU" dirty="0" smtClean="0"/>
              <a:t>Moved</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October SC6 meeting at the July 2014 Plenary meeting</a:t>
            </a:r>
            <a:endParaRPr lang="en-AU" dirty="0"/>
          </a:p>
        </p:txBody>
      </p:sp>
      <p:sp>
        <p:nvSpPr>
          <p:cNvPr id="3" name="Content Placeholder 2"/>
          <p:cNvSpPr>
            <a:spLocks noGrp="1"/>
          </p:cNvSpPr>
          <p:nvPr>
            <p:ph idx="1"/>
          </p:nvPr>
        </p:nvSpPr>
        <p:spPr/>
        <p:txBody>
          <a:bodyPr/>
          <a:lstStyle/>
          <a:p>
            <a:pPr lvl="1"/>
            <a:r>
              <a:rPr lang="en-US" dirty="0" smtClean="0"/>
              <a:t>Resolution </a:t>
            </a:r>
            <a:r>
              <a:rPr lang="en-US" dirty="0"/>
              <a:t>from SC6 on scheduling for Oct </a:t>
            </a:r>
            <a:r>
              <a:rPr lang="en-US" dirty="0" smtClean="0"/>
              <a:t>meeting suggests we need to have our submissions to SC6 ready out of the Jul meeting</a:t>
            </a:r>
            <a:endParaRPr lang="en-US" dirty="0"/>
          </a:p>
          <a:p>
            <a:pPr lvl="2"/>
            <a:r>
              <a:rPr lang="en-US" i="1" dirty="0"/>
              <a:t>Following the ISO/IEC Directives, JTC 1 Supplement and JTC 1 Standing Document on Meetings, SC 6 establishes the following deadlines for contributions for the 2014 SC 6 meetings in UK: </a:t>
            </a:r>
            <a:endParaRPr lang="en-AU" i="1" dirty="0"/>
          </a:p>
          <a:p>
            <a:pPr lvl="2"/>
            <a:r>
              <a:rPr lang="en-US" i="1" dirty="0"/>
              <a:t>Documents for the meetings, particularly those raising new issues/new agenda items or those for which approval at the meeting is desired, must be delivered to the Secretariat no later than 2014-09-05 for posting on the SC 6 web server. Documents received by the Secretariat after 2014-09-05 will be circulated for information but will not be considered, unless they fall into the exceptions specified in JTC 1 Standing Document on Meetings, in which case the deadline is 2014-09-30</a:t>
            </a:r>
          </a:p>
          <a:p>
            <a:pPr lvl="1"/>
            <a:r>
              <a:rPr lang="en-AU" dirty="0"/>
              <a:t>The agenda for July will be constructed as SC6 agenda items become </a:t>
            </a:r>
            <a:r>
              <a:rPr lang="en-AU" dirty="0" smtClean="0"/>
              <a:t>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May 2014,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two slots at the Hawaii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a:p>
            <a:pPr marL="180975" indent="-180975">
              <a:spcBef>
                <a:spcPts val="800"/>
              </a:spcBef>
              <a:buFont typeface="Arial" pitchFamily="34" charset="0"/>
              <a:buChar char="•"/>
              <a:defRPr/>
            </a:pPr>
            <a:r>
              <a:rPr lang="en-AU" sz="1600" dirty="0" smtClean="0">
                <a:solidFill>
                  <a:srgbClr val="FF0000"/>
                </a:solidFill>
                <a:latin typeface="+mj-lt"/>
              </a:rPr>
              <a:t>Note: Probably any motions today</a:t>
            </a:r>
            <a:endParaRPr lang="en-AU" sz="1600" dirty="0">
              <a:solidFill>
                <a:srgbClr val="FF0000"/>
              </a:solidFill>
              <a:latin typeface="+mj-lt"/>
            </a:endParaRP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May,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15 May,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6012</Words>
  <Application>Microsoft Office PowerPoint</Application>
  <PresentationFormat>On-screen Show (4:3)</PresentationFormat>
  <Paragraphs>746</Paragraphs>
  <Slides>58</Slides>
  <Notes>15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58</vt:i4>
      </vt:variant>
    </vt:vector>
  </HeadingPairs>
  <TitlesOfParts>
    <vt:vector size="63" baseType="lpstr">
      <vt:lpstr>802-11-Submission</vt:lpstr>
      <vt:lpstr>Acrobat Document</vt:lpstr>
      <vt:lpstr>Presentation</vt:lpstr>
      <vt:lpstr>Document</vt:lpstr>
      <vt:lpstr>Adobe Acrobat Document</vt:lpstr>
      <vt:lpstr>IEEE 802 JTC1 Standing Committee May 2014 agenda</vt:lpstr>
      <vt:lpstr>This presentation will be used to run the IEEE 802 JTC1 SC meetings in Hawaii in May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two slots at the Hawaii interim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formal status of the IEEE 802 JTC1 SC has now been “cleaned up”</vt:lpstr>
      <vt:lpstr>In recent times, IEEE 802 has liaised a variety of drafts to SC6 </vt:lpstr>
      <vt:lpstr>The SC will hear an update on plans for liaising additional IEEE 802.1 drafts to SC6</vt:lpstr>
      <vt:lpstr>The SC will hear an update on plans for liaising additional IEEE 802.3 drafts to SC6</vt:lpstr>
      <vt:lpstr>The SC will hear an update on plans for liaising additional IEEE 802.11 drafts to SC6</vt:lpstr>
      <vt:lpstr>The SC will discuss the possibility of liaising IEEE 802.15 drafts to SC6</vt:lpstr>
      <vt:lpstr>The SC will discuss the possibility of liaising additional IEEE 802.22 drafts to SC6</vt:lpstr>
      <vt:lpstr>In recent times, IEEE 802 has notified SC6 of various new projects</vt:lpstr>
      <vt:lpstr>IEEE 802 has pushed 4 standards completely through the PSDO ratification process</vt:lpstr>
      <vt:lpstr>IEEE 802 has 9 standards in the pipeline for ratification under the PSDO</vt:lpstr>
      <vt:lpstr>IEEE 802.11-2012 has been ratified as ISO/IEC 8802-11:2012 and FDIS comment resolutions  liaised</vt:lpstr>
      <vt:lpstr>FDIS ballot on IEEE 802.1X passed in Oct 2103 and all FDIS comment resolutions liaised in Jan 2014</vt:lpstr>
      <vt:lpstr>FDIS ballot on IEEE 802.1AE passed in Oct 2013 and all FDIS comment resolutions liaised in Jan 2014</vt:lpstr>
      <vt:lpstr>FDIS on 802.1AB passed in Dec 2013 and FDIS comment resolution is complete</vt:lpstr>
      <vt:lpstr>FDIS on 802.1AR passed in Dec 2013 and FDIS comment resolution is complete</vt:lpstr>
      <vt:lpstr>FDIS on 802.1AS passed in Dec 2013 and FDIS comment resolution is complete</vt:lpstr>
      <vt:lpstr>FDIS on 802.11ae passed in Jan 2014 and comment resolution will finish in May 2014</vt:lpstr>
      <vt:lpstr>FDIS on 802.11ad passed in Jan 2014 and comment resolution will finish in May 2014</vt:lpstr>
      <vt:lpstr>FDIS on 802.11aa passed in Jan 2014 and comment resolution will finish in May 2014</vt:lpstr>
      <vt:lpstr>FDIS on 802.3-2012 passed in Feb 2014, and no comment resolution is required</vt:lpstr>
      <vt:lpstr>Pre-ballot on 802.1AEbw passed pre-ballot in Jan 2014, and comment resolution is complete</vt:lpstr>
      <vt:lpstr>Pre-ballot on 802.1AEbn passed in Feb 2014, and comment resolution is complete</vt:lpstr>
      <vt:lpstr>Pre-ballot on 802.22 passed pre-ballot in May 2014</vt:lpstr>
      <vt:lpstr>The China NB contributed a variation on the “usual comment” on IEEE 802.22</vt:lpstr>
      <vt:lpstr>The China NB contributed a variation on the “usual comment” on IEEE 802.22</vt:lpstr>
      <vt:lpstr>The SC will discuss a response to the China NB comment on IEEE 802.22</vt:lpstr>
      <vt:lpstr>The SC will discuss a frequent China NB comment</vt:lpstr>
      <vt:lpstr>A number of security presentations based on TePA  have been considered by SC6</vt:lpstr>
      <vt:lpstr>There has been no further action on any of the TePA based proposals</vt:lpstr>
      <vt:lpstr>WAPI has not gone away; it may be re-proposed in SC6 despite uncertainty about the process</vt:lpstr>
      <vt:lpstr>The security discussion between IEEE 802 and the Swiss NB is proceeding “glacially”</vt:lpstr>
      <vt:lpstr>Individuals in China and HK are still pushing an alternative security agenda</vt:lpstr>
      <vt:lpstr>A recent Chinese focus on internet security represents a risk and an opportunity for IEEE 802</vt:lpstr>
      <vt:lpstr>A number of other proposals relevant to IEEE 802.11  are being considered by SC6</vt:lpstr>
      <vt:lpstr>There is no news on EUHT standardisation in ISO/IEC but some activity in IEEE 802.11 WG</vt:lpstr>
      <vt:lpstr>SC6/WG7 previously decided to delay decisions on two PWI proposals related to WLAN</vt:lpstr>
      <vt:lpstr>In Ottawa, the appropriate WG for the two PWI proposal related to WLAN was discussed</vt:lpstr>
      <vt:lpstr>It was “decided” to address the proposals in WG7 but neither PWI was approved</vt:lpstr>
      <vt:lpstr>SC6/WG7 are planning to discuss the Virtual AP document in late May 2014 </vt:lpstr>
      <vt:lpstr>The next SC6 meeting will be held in the UK in October 2014</vt:lpstr>
      <vt:lpstr>The SC will probably need to select a new IEEE 802 liaison to SC6</vt:lpstr>
      <vt:lpstr>IEEE 802 JTC1 SC will consider any motions</vt:lpstr>
      <vt:lpstr>The IEEE 802 JTC1 SC will prepare for the October SC6 meeting at the July 2014 Plenary meeting</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2014-05-09T06:33:30Z</dcterms:modified>
</cp:coreProperties>
</file>