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8" r:id="rId14"/>
    <p:sldId id="264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100" d="100"/>
          <a:sy n="100" d="100"/>
        </p:scale>
        <p:origin x="-840" y="-5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2014-05-05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802.11-14/0527r1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Pengfei</a:t>
            </a:r>
            <a:r>
              <a:rPr lang="en-GB" dirty="0" smtClean="0"/>
              <a:t> Xia, </a:t>
            </a:r>
            <a:r>
              <a:rPr lang="en-GB" dirty="0" err="1" smtClean="0"/>
              <a:t>InterDigital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PHY Abstraction for </a:t>
            </a:r>
            <a:r>
              <a:rPr lang="en-GB" dirty="0" err="1" smtClean="0"/>
              <a:t>TGax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System Level Simulations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2014-05-05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47899"/>
              </p:ext>
            </p:extLst>
          </p:nvPr>
        </p:nvGraphicFramePr>
        <p:xfrm>
          <a:off x="506413" y="2508250"/>
          <a:ext cx="8158162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5" imgW="8255000" imgH="3492500" progId="Word.Document.8">
                  <p:embed/>
                </p:oleObj>
              </mc:Choice>
              <mc:Fallback>
                <p:oleObj name="Document" r:id="rId5" imgW="8255000" imgH="3492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508250"/>
                        <a:ext cx="8158162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2x2 MIMO (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ss</a:t>
            </a:r>
            <a:r>
              <a:rPr lang="en-US" dirty="0" smtClean="0"/>
              <a:t> = 2) for BCC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 descr="bccmim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887554" cy="381642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5301208"/>
            <a:ext cx="8278688" cy="7932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RBIR is effective in predicting instantaneous PER for </a:t>
            </a:r>
            <a:r>
              <a:rPr lang="en-US" sz="1800" b="0" dirty="0" smtClean="0"/>
              <a:t>MIMO/BCC</a:t>
            </a:r>
            <a:endParaRPr lang="en-US" sz="18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Offset (relative to AWGN reference curve) is generally less than 0.6dB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RBIR mapping is generally channel independent: Channels B and D mostly overlap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98348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BCC/SISO with Tuning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45224"/>
            <a:ext cx="7770813" cy="7932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When using BCC/SISO, RBIR accuracy may be improved by tuning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 = 1.15 , </a:t>
            </a:r>
            <a:r>
              <a:rPr 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 = 1 for all </a:t>
            </a:r>
            <a:r>
              <a:rPr lang="en-US" sz="1800" dirty="0"/>
              <a:t>MCSs, for both SISO/MIMO, </a:t>
            </a:r>
            <a:r>
              <a:rPr lang="en-US" sz="1800" dirty="0" smtClean="0"/>
              <a:t>for </a:t>
            </a:r>
            <a:r>
              <a:rPr lang="en-US" sz="1800" dirty="0"/>
              <a:t>Channels </a:t>
            </a:r>
            <a:r>
              <a:rPr lang="en-US" sz="1800" dirty="0" smtClean="0"/>
              <a:t>B/D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 descr="bccsisotu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894458" cy="38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0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BCC/MIMO </a:t>
            </a:r>
            <a:r>
              <a:rPr lang="en-US" dirty="0" smtClean="0"/>
              <a:t>with Tuning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 descr="bccmimotu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846722" cy="391014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5445224"/>
            <a:ext cx="7770813" cy="7932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When using BCC/MIMO, RBIR accuracy may be improved by tuning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 = 1.15 , </a:t>
            </a:r>
            <a:r>
              <a:rPr 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 = 1 for all </a:t>
            </a:r>
            <a:r>
              <a:rPr lang="en-US" sz="1800" dirty="0"/>
              <a:t>MCSs, for both SISO/MIMO, </a:t>
            </a:r>
            <a:r>
              <a:rPr lang="en-US" sz="1800" dirty="0" smtClean="0"/>
              <a:t>for </a:t>
            </a:r>
            <a:r>
              <a:rPr lang="en-US" sz="1800" dirty="0"/>
              <a:t>Channels </a:t>
            </a:r>
            <a:r>
              <a:rPr lang="en-US" sz="1800" dirty="0" smtClean="0"/>
              <a:t>B/D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524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RBIR is an excellent candidate for PHY abstraction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Effective in predicting instantaneous PER results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Generally </a:t>
            </a:r>
            <a:r>
              <a:rPr lang="en-US" dirty="0"/>
              <a:t>channel independent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Applicable </a:t>
            </a:r>
            <a:r>
              <a:rPr lang="en-US" dirty="0">
                <a:solidFill>
                  <a:schemeClr val="tx1"/>
                </a:solidFill>
              </a:rPr>
              <a:t>for both SISO and MIMO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Works </a:t>
            </a:r>
            <a:r>
              <a:rPr lang="en-US" dirty="0"/>
              <a:t>very well with </a:t>
            </a:r>
            <a:r>
              <a:rPr lang="en-US" dirty="0" smtClean="0"/>
              <a:t>LDPC, for all channel types and MCSs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Offsets are generally less than 0.2dB; no </a:t>
            </a:r>
            <a:r>
              <a:rPr lang="en-US" dirty="0"/>
              <a:t>tuning required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Works well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BCC, for all channel types and MCSs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With simple, fixed </a:t>
            </a:r>
            <a:r>
              <a:rPr lang="en-US" dirty="0">
                <a:solidFill>
                  <a:schemeClr val="tx1"/>
                </a:solidFill>
              </a:rPr>
              <a:t>tuning (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= 1.15,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= 1), </a:t>
            </a:r>
            <a:r>
              <a:rPr lang="en-US" dirty="0" smtClean="0">
                <a:solidFill>
                  <a:schemeClr val="tx1"/>
                </a:solidFill>
              </a:rPr>
              <a:t>offsets are generally less than 0.2dB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With no tuning, offsets are generally less than 0.6dB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9" y="357166"/>
            <a:ext cx="2201467" cy="263522"/>
          </a:xfrm>
        </p:spPr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ko-KR" b="0" dirty="0">
                <a:solidFill>
                  <a:schemeClr val="tx1"/>
                </a:solidFill>
              </a:rPr>
              <a:t>IEEE 802.16m-08/004r5, “IEEE 802.16m Evaluation Methodology Document (EMD)”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ko-KR" b="0" dirty="0">
                <a:solidFill>
                  <a:schemeClr val="tx1"/>
                </a:solidFill>
              </a:rPr>
              <a:t>3GPP R1-040089, “</a:t>
            </a:r>
            <a:r>
              <a:rPr lang="en-GB" b="0" dirty="0">
                <a:solidFill>
                  <a:schemeClr val="tx1"/>
                </a:solidFill>
              </a:rPr>
              <a:t>OFDM Exponential Effective SIR Mapping Validation, EESM Simulation Results for System-Level Performance Evaluations, and Text Proposal for Section A.4.5 of TR 25.892”.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J. Zhang et. al., “</a:t>
            </a:r>
            <a:r>
              <a:rPr lang="en-US" b="0" dirty="0">
                <a:solidFill>
                  <a:schemeClr val="tx1"/>
                </a:solidFill>
              </a:rPr>
              <a:t>PHY Abstraction for HEW System Level Simulation”, </a:t>
            </a:r>
            <a:r>
              <a:rPr lang="en-GB" b="0" dirty="0">
                <a:solidFill>
                  <a:schemeClr val="tx1"/>
                </a:solidFill>
              </a:rPr>
              <a:t>IEEE 802.11</a:t>
            </a:r>
            <a:r>
              <a:rPr lang="en-US" b="0" dirty="0">
                <a:solidFill>
                  <a:schemeClr val="tx1"/>
                </a:solidFill>
              </a:rPr>
              <a:t>-13/1131r0.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D. Lim et. al., “PHY abstraction for HEW evaluation methodology”, IEEE 802.11-13/1059r0.</a:t>
            </a:r>
            <a:endParaRPr lang="en-US" altLang="ko-KR" b="0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ko-KR" b="0" dirty="0">
                <a:solidFill>
                  <a:schemeClr val="tx1"/>
                </a:solidFill>
              </a:rPr>
              <a:t>Y. Sun et. al., “</a:t>
            </a:r>
            <a:r>
              <a:rPr lang="en-US" b="0" dirty="0">
                <a:solidFill>
                  <a:schemeClr val="tx1"/>
                </a:solidFill>
              </a:rPr>
              <a:t>PHY Abstraction for HEW System Level Simulation”, </a:t>
            </a:r>
            <a:r>
              <a:rPr lang="en-US" altLang="ko-KR" b="0" dirty="0">
                <a:solidFill>
                  <a:schemeClr val="tx1"/>
                </a:solidFill>
              </a:rPr>
              <a:t>IEEE 802.11-14/0117r0.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ko-KR" b="0" dirty="0">
                <a:solidFill>
                  <a:schemeClr val="tx1"/>
                </a:solidFill>
              </a:rPr>
              <a:t>D. Lim et. al., “ Suggestion on PHY Abstraction for Evaluation Methodology ”, </a:t>
            </a:r>
            <a:r>
              <a:rPr lang="en-US" altLang="en-US" b="0" dirty="0">
                <a:solidFill>
                  <a:schemeClr val="tx1"/>
                </a:solidFill>
              </a:rPr>
              <a:t>IEEE 802.11-14/0353r0.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F. Tong et. al., “</a:t>
            </a:r>
            <a:r>
              <a:rPr lang="en-US" b="0" dirty="0"/>
              <a:t>PHY abstraction in system level simulation for HEW study”, IEEE 802.11-14/0043r2.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ko-KR" b="0" dirty="0">
                <a:solidFill>
                  <a:schemeClr val="tx1"/>
                </a:solidFill>
              </a:rPr>
              <a:t>S. </a:t>
            </a:r>
            <a:r>
              <a:rPr lang="en-US" altLang="ko-KR" b="0" dirty="0" err="1">
                <a:solidFill>
                  <a:schemeClr val="tx1"/>
                </a:solidFill>
              </a:rPr>
              <a:t>Vermani</a:t>
            </a:r>
            <a:r>
              <a:rPr lang="en-US" altLang="ko-KR" b="0" dirty="0">
                <a:solidFill>
                  <a:schemeClr val="tx1"/>
                </a:solidFill>
              </a:rPr>
              <a:t> et. al, “</a:t>
            </a:r>
            <a:r>
              <a:rPr lang="en-US" altLang="en-US" b="0" dirty="0">
                <a:solidFill>
                  <a:schemeClr val="tx1"/>
                </a:solidFill>
              </a:rPr>
              <a:t>PHY Abstraction”, IEEE 802.11-14/0330r3.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P. Xia et. al., “</a:t>
            </a:r>
            <a:r>
              <a:rPr lang="en-US" b="0" dirty="0"/>
              <a:t>PHY Abstraction for </a:t>
            </a:r>
            <a:r>
              <a:rPr lang="en-US" b="0" dirty="0" err="1"/>
              <a:t>TGax</a:t>
            </a:r>
            <a:r>
              <a:rPr lang="en-US" b="0" dirty="0"/>
              <a:t> System Level Simulations”, IEEE 802.11-14/0527r0</a:t>
            </a:r>
            <a:r>
              <a:rPr lang="en-US" b="0" dirty="0" smtClean="0"/>
              <a:t>.</a:t>
            </a:r>
            <a:endParaRPr lang="en-US" alt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 </a:t>
            </a:r>
            <a:r>
              <a:rPr lang="en-US" sz="2200" dirty="0" smtClean="0"/>
              <a:t>an earlier revision, RBIR (Received </a:t>
            </a:r>
            <a:r>
              <a:rPr lang="en-US" sz="2200" dirty="0"/>
              <a:t>B</a:t>
            </a:r>
            <a:r>
              <a:rPr lang="en-US" sz="2200" dirty="0" smtClean="0"/>
              <a:t>it Information </a:t>
            </a:r>
            <a:r>
              <a:rPr lang="en-US" sz="2200" dirty="0"/>
              <a:t>R</a:t>
            </a:r>
            <a:r>
              <a:rPr lang="en-US" sz="2200" dirty="0" smtClean="0"/>
              <a:t>ate</a:t>
            </a:r>
            <a:r>
              <a:rPr lang="en-US" sz="2200" dirty="0"/>
              <a:t>) based mapping </a:t>
            </a:r>
            <a:r>
              <a:rPr lang="en-US" sz="2200" dirty="0" smtClean="0"/>
              <a:t>was shown to be effective </a:t>
            </a:r>
            <a:r>
              <a:rPr lang="en-US" sz="2200" dirty="0"/>
              <a:t>in predicting instantaneous PER </a:t>
            </a:r>
            <a:r>
              <a:rPr lang="en-US" sz="2200" dirty="0" smtClean="0"/>
              <a:t>for </a:t>
            </a:r>
            <a:r>
              <a:rPr lang="en-US" sz="2200" dirty="0"/>
              <a:t>IEEE 802.11 SISO </a:t>
            </a:r>
            <a:r>
              <a:rPr lang="en-US" sz="2200" dirty="0" smtClean="0"/>
              <a:t>PHY.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Updates since last revision: simulations were re-run for the SISO case with ideal filtering and reduced number of LDPC iterations; simulation results for 2x2 MIMO added.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New results </a:t>
            </a:r>
            <a:r>
              <a:rPr lang="en-US" sz="2200" dirty="0"/>
              <a:t>presented </a:t>
            </a:r>
            <a:r>
              <a:rPr lang="en-US" sz="2200" dirty="0" smtClean="0"/>
              <a:t>here </a:t>
            </a:r>
            <a:r>
              <a:rPr lang="en-US" sz="2200" dirty="0"/>
              <a:t>show that RBIR is </a:t>
            </a:r>
            <a:r>
              <a:rPr lang="en-US" sz="2000" dirty="0"/>
              <a:t>an excellent candidate for PHY abstraction </a:t>
            </a:r>
            <a:r>
              <a:rPr lang="en-US" sz="2000" dirty="0" smtClean="0"/>
              <a:t>: </a:t>
            </a:r>
            <a:r>
              <a:rPr lang="en-US" sz="2200" dirty="0" smtClean="0"/>
              <a:t>effective for both SISO and MIMO PHY, for </a:t>
            </a:r>
            <a:r>
              <a:rPr lang="en-US" sz="2200" dirty="0"/>
              <a:t>both BCC and LDPC, different channel types, and different MCSs.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72400" cy="4305320"/>
          </a:xfrm>
          <a:ln/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ESM </a:t>
            </a:r>
            <a:r>
              <a:rPr lang="en-US" dirty="0" smtClean="0"/>
              <a:t>(Effective </a:t>
            </a:r>
            <a:r>
              <a:rPr lang="en-US" dirty="0"/>
              <a:t>SINR </a:t>
            </a:r>
            <a:r>
              <a:rPr lang="en-US" dirty="0" smtClean="0"/>
              <a:t>Mapping</a:t>
            </a:r>
            <a:r>
              <a:rPr lang="en-US" dirty="0"/>
              <a:t>) for PHY abstraction for 802.11ax: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General concept of ESM for PHY Abstraction: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altLang="zh-CN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altLang="zh-CN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altLang="zh-CN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altLang="zh-CN" dirty="0"/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en-US" altLang="ko-KR" sz="1900" dirty="0"/>
              <a:t>where </a:t>
            </a:r>
            <a:r>
              <a:rPr lang="en-US" altLang="ko-KR" sz="1900" i="1" dirty="0" err="1"/>
              <a:t>SINR</a:t>
            </a:r>
            <a:r>
              <a:rPr lang="en-US" altLang="ko-KR" sz="1900" i="1" baseline="-25000" dirty="0" err="1"/>
              <a:t>n</a:t>
            </a:r>
            <a:r>
              <a:rPr lang="en-US" altLang="ko-KR" sz="1900" dirty="0"/>
              <a:t> is the post processing SINR at the </a:t>
            </a:r>
            <a:r>
              <a:rPr lang="en-US" altLang="ko-KR" sz="1900" i="1" dirty="0" smtClean="0"/>
              <a:t>n</a:t>
            </a:r>
            <a:r>
              <a:rPr lang="en-US" altLang="ko-KR" sz="1900" i="1" baseline="30000" dirty="0" smtClean="0"/>
              <a:t>th</a:t>
            </a:r>
            <a:r>
              <a:rPr lang="en-US" altLang="ko-KR" sz="1900" dirty="0" smtClean="0"/>
              <a:t> </a:t>
            </a:r>
            <a:r>
              <a:rPr lang="en-US" altLang="ko-KR" sz="1900" dirty="0"/>
              <a:t>subcarrier, </a:t>
            </a:r>
            <a:r>
              <a:rPr lang="el-GR" altLang="ko-KR" sz="1900" dirty="0"/>
              <a:t>Φ</a:t>
            </a:r>
            <a:r>
              <a:rPr lang="en-US" altLang="ko-KR" sz="1900" dirty="0"/>
              <a:t> is the ESM function, </a:t>
            </a:r>
            <a:r>
              <a:rPr lang="en-US" altLang="zh-CN" sz="1900" dirty="0">
                <a:latin typeface="Symbol" panose="05050102010706020507" pitchFamily="18" charset="2"/>
              </a:rPr>
              <a:t>a</a:t>
            </a:r>
            <a:r>
              <a:rPr lang="en-US" altLang="zh-CN" sz="1900" dirty="0"/>
              <a:t> and </a:t>
            </a:r>
            <a:r>
              <a:rPr lang="en-US" altLang="zh-CN" sz="1900" dirty="0">
                <a:latin typeface="Symbol" panose="05050102010706020507" pitchFamily="18" charset="2"/>
              </a:rPr>
              <a:t>b</a:t>
            </a:r>
            <a:r>
              <a:rPr lang="en-US" altLang="zh-CN" sz="1900" dirty="0"/>
              <a:t> are tuning factors</a:t>
            </a:r>
            <a:endParaRPr lang="en-US" altLang="ko-KR" sz="1900" dirty="0"/>
          </a:p>
          <a:p>
            <a:pPr marL="400050">
              <a:buFont typeface="Arial"/>
              <a:buChar char="•"/>
            </a:pPr>
            <a:r>
              <a:rPr lang="en-US" sz="2500" dirty="0"/>
              <a:t>Motivation: </a:t>
            </a: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en-US" altLang="zh-CN" sz="2600" dirty="0"/>
              <a:t>o predict the instantaneous packet error rate (PER) for </a:t>
            </a:r>
            <a:r>
              <a:rPr lang="en-US" altLang="zh-CN" sz="2600" dirty="0">
                <a:solidFill>
                  <a:schemeClr val="tx1"/>
                </a:solidFill>
              </a:rPr>
              <a:t>a</a:t>
            </a:r>
            <a:r>
              <a:rPr lang="en-US" altLang="zh-CN" sz="2600" dirty="0">
                <a:solidFill>
                  <a:srgbClr val="FF0000"/>
                </a:solidFill>
              </a:rPr>
              <a:t> </a:t>
            </a:r>
            <a:r>
              <a:rPr lang="en-US" altLang="zh-CN" sz="2600" dirty="0"/>
              <a:t>given channel </a:t>
            </a:r>
            <a:r>
              <a:rPr lang="en-US" altLang="zh-CN" sz="2600" dirty="0" smtClean="0"/>
              <a:t>realization.</a:t>
            </a:r>
            <a:endParaRPr lang="en-US" altLang="zh-CN" sz="2600" dirty="0"/>
          </a:p>
          <a:p>
            <a:pPr marL="400050">
              <a:buFont typeface="Arial"/>
              <a:buChar char="•"/>
            </a:pPr>
            <a:r>
              <a:rPr lang="en-US" sz="2500" dirty="0"/>
              <a:t>Prior work in 802.11 HEW/ax [3-7] </a:t>
            </a:r>
            <a:r>
              <a:rPr lang="en-US" sz="2500" dirty="0">
                <a:solidFill>
                  <a:schemeClr val="tx1"/>
                </a:solidFill>
              </a:rPr>
              <a:t>has </a:t>
            </a:r>
            <a:r>
              <a:rPr lang="en-US" sz="2500" dirty="0"/>
              <a:t>shown several effective methods (RBIR, RBIR/BICM etc</a:t>
            </a:r>
            <a:r>
              <a:rPr lang="en-US" sz="2500" dirty="0" smtClean="0"/>
              <a:t>.).</a:t>
            </a:r>
            <a:endParaRPr lang="en-US" sz="2500" dirty="0"/>
          </a:p>
          <a:p>
            <a:pPr marL="400050">
              <a:buFont typeface="Arial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In this contribution we verify the RBIR method</a:t>
            </a:r>
            <a:r>
              <a:rPr lang="en-US" sz="2500" dirty="0"/>
              <a:t> for BCC/LDPC, SISO/MIMO, over channels B and </a:t>
            </a:r>
            <a:r>
              <a:rPr lang="en-US" sz="2500" dirty="0" smtClean="0"/>
              <a:t>D.</a:t>
            </a:r>
            <a:endParaRPr lang="en-US" sz="25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259989"/>
              </p:ext>
            </p:extLst>
          </p:nvPr>
        </p:nvGraphicFramePr>
        <p:xfrm>
          <a:off x="2267744" y="2636912"/>
          <a:ext cx="384522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2260600" imgH="508000" progId="Equation.3">
                  <p:embed/>
                </p:oleObj>
              </mc:Choice>
              <mc:Fallback>
                <p:oleObj name="Equation" r:id="rId4" imgW="2260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2636912"/>
                        <a:ext cx="3845227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RBIR (Received Bit Information Rate)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2996952"/>
            <a:ext cx="3022104" cy="2016224"/>
          </a:xfrm>
          <a:ln/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M: number of constellation points  for the MCS</a:t>
            </a:r>
          </a:p>
          <a:p>
            <a:r>
              <a:rPr lang="en-US" sz="2000" dirty="0">
                <a:solidFill>
                  <a:schemeClr val="tx1"/>
                </a:solidFill>
              </a:rPr>
              <a:t>U: complex Gaussian CN(0,1) random distribution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s</a:t>
            </a:r>
            <a:r>
              <a:rPr lang="en-US" sz="2000" baseline="-25000" dirty="0" err="1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: constellation point with normalized energy</a:t>
            </a:r>
          </a:p>
          <a:p>
            <a:r>
              <a:rPr lang="en-US" sz="2000" dirty="0">
                <a:solidFill>
                  <a:schemeClr val="tx1"/>
                </a:solidFill>
              </a:rPr>
              <a:t>x: per-tone SINR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3094"/>
              </p:ext>
            </p:extLst>
          </p:nvPr>
        </p:nvGraphicFramePr>
        <p:xfrm>
          <a:off x="803275" y="1552575"/>
          <a:ext cx="75374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4191000" imgH="533400" progId="Equation.3">
                  <p:embed/>
                </p:oleObj>
              </mc:Choice>
              <mc:Fallback>
                <p:oleObj name="Equation" r:id="rId4" imgW="4191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552575"/>
                        <a:ext cx="75374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6319"/>
            <a:ext cx="5334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2129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ESM for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73016"/>
            <a:ext cx="8064896" cy="237738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Where:</a:t>
            </a:r>
          </a:p>
          <a:p>
            <a:pPr lvl="1">
              <a:buFont typeface="Arial"/>
              <a:buChar char="•"/>
            </a:pPr>
            <a:r>
              <a:rPr lang="en-US" i="1" dirty="0" err="1" smtClean="0"/>
              <a:t>N</a:t>
            </a:r>
            <a:r>
              <a:rPr lang="en-US" i="1" baseline="-25000" dirty="0" err="1" smtClean="0"/>
              <a:t>ss</a:t>
            </a:r>
            <a:r>
              <a:rPr lang="en-US" dirty="0" smtClean="0"/>
              <a:t> is the number of </a:t>
            </a:r>
            <a:r>
              <a:rPr lang="en-US" smtClean="0"/>
              <a:t>spatial streams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i="1" dirty="0" err="1" smtClean="0"/>
              <a:t>SINR</a:t>
            </a:r>
            <a:r>
              <a:rPr lang="en-US" i="1" baseline="-25000" dirty="0" err="1" smtClean="0"/>
              <a:t>n</a:t>
            </a:r>
            <a:r>
              <a:rPr lang="en-US" i="1" baseline="-25000" dirty="0" err="1" smtClean="0"/>
              <a:t>,nss</a:t>
            </a:r>
            <a:r>
              <a:rPr lang="en-US" dirty="0" smtClean="0"/>
              <a:t> is the post-MMSE equalization SINR for: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tone (</a:t>
            </a:r>
            <a:r>
              <a:rPr lang="en-US" i="1" dirty="0" smtClean="0"/>
              <a:t>n </a:t>
            </a:r>
            <a:r>
              <a:rPr lang="en-US" dirty="0" smtClean="0"/>
              <a:t>= 1, …, </a:t>
            </a:r>
            <a:r>
              <a:rPr lang="en-US" i="1" dirty="0" smtClean="0"/>
              <a:t>N</a:t>
            </a:r>
            <a:r>
              <a:rPr lang="en-US" dirty="0" smtClean="0"/>
              <a:t>), and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i="1" dirty="0" err="1" smtClean="0"/>
              <a:t>nss</a:t>
            </a:r>
            <a:r>
              <a:rPr lang="en-US" baseline="30000" dirty="0" err="1" smtClean="0"/>
              <a:t>th</a:t>
            </a:r>
            <a:r>
              <a:rPr lang="en-US" dirty="0" smtClean="0"/>
              <a:t> stream (</a:t>
            </a:r>
            <a:r>
              <a:rPr lang="en-US" i="1" dirty="0" err="1" smtClean="0"/>
              <a:t>nss</a:t>
            </a:r>
            <a:r>
              <a:rPr lang="en-US" dirty="0" smtClean="0"/>
              <a:t> = 1, …,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ss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Simulation </a:t>
            </a:r>
            <a:r>
              <a:rPr lang="en-US" dirty="0" smtClean="0"/>
              <a:t>results based on 2x2 MIMO, i.e. </a:t>
            </a:r>
            <a:r>
              <a:rPr lang="en-US" i="1" dirty="0" err="1"/>
              <a:t>N</a:t>
            </a:r>
            <a:r>
              <a:rPr lang="en-US" i="1" baseline="-25000" dirty="0" err="1"/>
              <a:t>ss</a:t>
            </a:r>
            <a:r>
              <a:rPr lang="en-US" dirty="0" smtClean="0"/>
              <a:t> =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82425"/>
              </p:ext>
            </p:extLst>
          </p:nvPr>
        </p:nvGraphicFramePr>
        <p:xfrm>
          <a:off x="1187624" y="1988840"/>
          <a:ext cx="660879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3035300" imgH="533400" progId="Equation.3">
                  <p:embed/>
                </p:oleObj>
              </mc:Choice>
              <mc:Fallback>
                <p:oleObj name="Equation" r:id="rId3" imgW="3035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88840"/>
                        <a:ext cx="6608794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11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802.11ac compatible link level 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MCS 0 – 8, BCC and LDPC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AWGN (reference) and fading Channels B and 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20 MHz, FFT size 64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ESM mapping method: RBIR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tuning (</a:t>
            </a:r>
            <a:r>
              <a:rPr 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= 1, </a:t>
            </a:r>
            <a:r>
              <a:rPr 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= 1) unless explicitly mentioned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SISO and </a:t>
            </a:r>
            <a:r>
              <a:rPr lang="en-US" sz="2400" dirty="0">
                <a:solidFill>
                  <a:schemeClr val="tx1"/>
                </a:solidFill>
              </a:rPr>
              <a:t>MIMO (2 x 2 MIMO with </a:t>
            </a:r>
            <a:r>
              <a:rPr lang="en-US" sz="2400" i="1" dirty="0" err="1">
                <a:solidFill>
                  <a:schemeClr val="tx1"/>
                </a:solidFill>
              </a:rPr>
              <a:t>N</a:t>
            </a:r>
            <a:r>
              <a:rPr lang="en-US" sz="2400" i="1" baseline="-25000" dirty="0" err="1">
                <a:solidFill>
                  <a:schemeClr val="tx1"/>
                </a:solidFill>
              </a:rPr>
              <a:t>ss</a:t>
            </a:r>
            <a:r>
              <a:rPr lang="en-US" sz="2400" dirty="0" smtClean="0">
                <a:solidFill>
                  <a:schemeClr val="tx1"/>
                </a:solidFill>
              </a:rPr>
              <a:t>= 2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</a:t>
            </a:r>
            <a:r>
              <a:rPr lang="en-US" sz="2400" dirty="0" smtClean="0">
                <a:solidFill>
                  <a:schemeClr val="tx1"/>
                </a:solidFill>
              </a:rPr>
              <a:t>impairments, ideal channel estimation, MMSE </a:t>
            </a:r>
            <a:r>
              <a:rPr lang="en-US" sz="2400" dirty="0">
                <a:solidFill>
                  <a:schemeClr val="tx1"/>
                </a:solidFill>
              </a:rPr>
              <a:t>equalization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Block sizes 250/500/1000/1000 bytes for QPSK/ 16QAM/ 64QAM/ 256QAM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Slight simulator parameter change since last </a:t>
            </a:r>
            <a:r>
              <a:rPr lang="en-US" sz="2400" dirty="0" smtClean="0">
                <a:solidFill>
                  <a:schemeClr val="tx1"/>
                </a:solidFill>
              </a:rPr>
              <a:t>revision</a:t>
            </a:r>
            <a:endParaRPr lang="en-US" sz="2400" dirty="0">
              <a:solidFill>
                <a:schemeClr val="tx1"/>
              </a:solidFill>
            </a:endParaRP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Ideal filtering</a:t>
            </a:r>
            <a:r>
              <a:rPr lang="en-US" sz="2200" dirty="0">
                <a:solidFill>
                  <a:schemeClr val="tx1"/>
                </a:solidFill>
              </a:rPr>
              <a:t>, number of </a:t>
            </a:r>
            <a:r>
              <a:rPr lang="en-US" sz="2200" dirty="0" smtClean="0">
                <a:solidFill>
                  <a:schemeClr val="tx1"/>
                </a:solidFill>
              </a:rPr>
              <a:t>LDPC iterations = 10 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95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SISO for LDPC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301208"/>
            <a:ext cx="8278688" cy="7932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RBIR is effective in predicting instantaneous PER for </a:t>
            </a:r>
            <a:r>
              <a:rPr lang="en-US" sz="1800" b="0" dirty="0" smtClean="0"/>
              <a:t>SISO/LDPC</a:t>
            </a:r>
            <a:endParaRPr lang="en-US" sz="18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Offset (relative to AWGN reference curve) is generally less than 0.2dB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RBIR mapping is generally channel independent: Channels B and D mostly overlap</a:t>
            </a:r>
          </a:p>
          <a:p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9" name="Picture 8" descr="ldpcsis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8778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SISO for BCC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 descr="bccsis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904656" cy="394738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5301208"/>
            <a:ext cx="8278688" cy="7932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RBIR is effective in predicting instantaneous PER for </a:t>
            </a:r>
            <a:r>
              <a:rPr lang="en-US" sz="1800" b="0" dirty="0" smtClean="0"/>
              <a:t>SISO/BCC</a:t>
            </a:r>
            <a:endParaRPr lang="en-US" sz="18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Offset (relative to AWGN reference curve) is generally less than 0.6dB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RBIR mapping is generally channel independent: Channels B and D mostly overlap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77309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658" y="620688"/>
            <a:ext cx="7770813" cy="1065213"/>
          </a:xfrm>
        </p:spPr>
        <p:txBody>
          <a:bodyPr/>
          <a:lstStyle/>
          <a:p>
            <a:r>
              <a:rPr lang="en-US" dirty="0" smtClean="0"/>
              <a:t>2x2 MIMO (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ss</a:t>
            </a:r>
            <a:r>
              <a:rPr lang="en-US" dirty="0" smtClean="0"/>
              <a:t> = 2) for LDPC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Pengfei</a:t>
            </a:r>
            <a:r>
              <a:rPr lang="en-GB" dirty="0"/>
              <a:t> Xia,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 descr="ldpcmim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892787" cy="38986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5301208"/>
            <a:ext cx="8278688" cy="7932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RBIR is effective in predicting instantaneous PER for </a:t>
            </a:r>
            <a:r>
              <a:rPr lang="en-US" sz="1800" b="0" dirty="0" smtClean="0"/>
              <a:t>MIMO/LDPC</a:t>
            </a:r>
            <a:endParaRPr lang="en-US" sz="18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Offset (relative to AWGN reference curve) is generally less than 0.2dB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RBIR mapping is generally channel independent: Channels B and D mostly overlap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3528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1199</Words>
  <Application>Microsoft Macintosh PowerPoint</Application>
  <PresentationFormat>On-screen Show (4:3)</PresentationFormat>
  <Paragraphs>146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Document</vt:lpstr>
      <vt:lpstr>Equation</vt:lpstr>
      <vt:lpstr>PHY Abstraction for TGax  System Level Simulations</vt:lpstr>
      <vt:lpstr>Abstract</vt:lpstr>
      <vt:lpstr>Introduction</vt:lpstr>
      <vt:lpstr>RBIR (Received Bit Information Rate)</vt:lpstr>
      <vt:lpstr>ESM for MIMO</vt:lpstr>
      <vt:lpstr>Simulation Setup</vt:lpstr>
      <vt:lpstr>SISO for LDPC</vt:lpstr>
      <vt:lpstr>SISO for BCC</vt:lpstr>
      <vt:lpstr>2x2 MIMO (Nss = 2) for LDPC</vt:lpstr>
      <vt:lpstr>2x2 MIMO (Nss = 2) for BCC</vt:lpstr>
      <vt:lpstr>BCC/SISO with Tuning </vt:lpstr>
      <vt:lpstr>BCC/MIMO with Tuning</vt:lpstr>
      <vt:lpstr>Summary</vt:lpstr>
      <vt:lpstr>References</vt:lpstr>
    </vt:vector>
  </TitlesOfParts>
  <Company>InterDigital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 Abstraction for TGax System Level Simulations</dc:title>
  <dc:creator>Ron Murias</dc:creator>
  <cp:lastModifiedBy>Ron Murias</cp:lastModifiedBy>
  <cp:revision>26</cp:revision>
  <cp:lastPrinted>1601-01-01T00:00:00Z</cp:lastPrinted>
  <dcterms:created xsi:type="dcterms:W3CDTF">2014-04-14T10:59:07Z</dcterms:created>
  <dcterms:modified xsi:type="dcterms:W3CDTF">2014-05-05T21:51:14Z</dcterms:modified>
</cp:coreProperties>
</file>